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48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99000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99000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99000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186938" y="268350"/>
            <a:ext cx="5669280" cy="3900804"/>
          </a:xfrm>
          <a:custGeom>
            <a:avLst/>
            <a:gdLst/>
            <a:ahLst/>
            <a:cxnLst/>
            <a:rect l="l" t="t" r="r" b="b"/>
            <a:pathLst>
              <a:path w="5669280" h="3900804">
                <a:moveTo>
                  <a:pt x="5669279" y="0"/>
                </a:moveTo>
                <a:lnTo>
                  <a:pt x="0" y="0"/>
                </a:lnTo>
                <a:lnTo>
                  <a:pt x="0" y="3900297"/>
                </a:lnTo>
                <a:lnTo>
                  <a:pt x="5669279" y="3900297"/>
                </a:lnTo>
                <a:lnTo>
                  <a:pt x="5669279" y="0"/>
                </a:lnTo>
                <a:close/>
              </a:path>
            </a:pathLst>
          </a:custGeom>
          <a:solidFill>
            <a:srgbClr val="99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68935" y="268350"/>
            <a:ext cx="182880" cy="3886835"/>
          </a:xfrm>
          <a:custGeom>
            <a:avLst/>
            <a:gdLst/>
            <a:ahLst/>
            <a:cxnLst/>
            <a:rect l="l" t="t" r="r" b="b"/>
            <a:pathLst>
              <a:path w="182879" h="3886835">
                <a:moveTo>
                  <a:pt x="182880" y="0"/>
                </a:moveTo>
                <a:lnTo>
                  <a:pt x="0" y="0"/>
                </a:lnTo>
                <a:lnTo>
                  <a:pt x="0" y="3886835"/>
                </a:lnTo>
                <a:lnTo>
                  <a:pt x="182880" y="3886835"/>
                </a:lnTo>
                <a:lnTo>
                  <a:pt x="182880" y="0"/>
                </a:lnTo>
                <a:close/>
              </a:path>
            </a:pathLst>
          </a:custGeom>
          <a:solidFill>
            <a:srgbClr val="99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212076" y="268350"/>
            <a:ext cx="1645920" cy="1645920"/>
          </a:xfrm>
          <a:custGeom>
            <a:avLst/>
            <a:gdLst/>
            <a:ahLst/>
            <a:cxnLst/>
            <a:rect l="l" t="t" r="r" b="b"/>
            <a:pathLst>
              <a:path w="1645920" h="1645920">
                <a:moveTo>
                  <a:pt x="1645920" y="0"/>
                </a:moveTo>
                <a:lnTo>
                  <a:pt x="0" y="0"/>
                </a:lnTo>
                <a:lnTo>
                  <a:pt x="0" y="1645920"/>
                </a:lnTo>
                <a:lnTo>
                  <a:pt x="1645920" y="1645920"/>
                </a:lnTo>
                <a:lnTo>
                  <a:pt x="1645920" y="0"/>
                </a:lnTo>
                <a:close/>
              </a:path>
            </a:pathLst>
          </a:custGeom>
          <a:solidFill>
            <a:srgbClr val="99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80161" y="388112"/>
            <a:ext cx="8183676" cy="1000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99000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53459" y="1959053"/>
            <a:ext cx="7061834" cy="4060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79775" y="4095115"/>
            <a:ext cx="477837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b="1" spc="-35" dirty="0">
                <a:solidFill>
                  <a:srgbClr val="990000"/>
                </a:solidFill>
                <a:latin typeface="Tahoma"/>
                <a:cs typeface="Tahoma"/>
              </a:rPr>
              <a:t>Boolean</a:t>
            </a:r>
            <a:r>
              <a:rPr sz="3600" b="1" spc="-100" dirty="0">
                <a:solidFill>
                  <a:srgbClr val="990000"/>
                </a:solidFill>
                <a:latin typeface="Tahoma"/>
                <a:cs typeface="Tahoma"/>
              </a:rPr>
              <a:t> </a:t>
            </a:r>
            <a:r>
              <a:rPr sz="3600" b="1" spc="20" dirty="0">
                <a:solidFill>
                  <a:srgbClr val="990000"/>
                </a:solidFill>
                <a:latin typeface="Tahoma"/>
                <a:cs typeface="Tahoma"/>
              </a:rPr>
              <a:t>Algebra</a:t>
            </a:r>
            <a:r>
              <a:rPr sz="3600" b="1" spc="-65" dirty="0">
                <a:solidFill>
                  <a:srgbClr val="990000"/>
                </a:solidFill>
                <a:latin typeface="Tahoma"/>
                <a:cs typeface="Tahoma"/>
              </a:rPr>
              <a:t> </a:t>
            </a:r>
            <a:r>
              <a:rPr sz="3600" b="1" spc="55" dirty="0">
                <a:solidFill>
                  <a:srgbClr val="990000"/>
                </a:solidFill>
                <a:latin typeface="Tahoma"/>
                <a:cs typeface="Tahoma"/>
              </a:rPr>
              <a:t>and </a:t>
            </a:r>
            <a:r>
              <a:rPr sz="3600" b="1" spc="-1040" dirty="0">
                <a:solidFill>
                  <a:srgbClr val="990000"/>
                </a:solidFill>
                <a:latin typeface="Tahoma"/>
                <a:cs typeface="Tahoma"/>
              </a:rPr>
              <a:t> </a:t>
            </a:r>
            <a:r>
              <a:rPr sz="3600" b="1" spc="-20" dirty="0">
                <a:solidFill>
                  <a:srgbClr val="990000"/>
                </a:solidFill>
                <a:latin typeface="Tahoma"/>
                <a:cs typeface="Tahoma"/>
              </a:rPr>
              <a:t>Logic</a:t>
            </a:r>
            <a:r>
              <a:rPr sz="3600" b="1" spc="-75" dirty="0">
                <a:solidFill>
                  <a:srgbClr val="990000"/>
                </a:solidFill>
                <a:latin typeface="Tahoma"/>
                <a:cs typeface="Tahoma"/>
              </a:rPr>
              <a:t> </a:t>
            </a:r>
            <a:r>
              <a:rPr sz="3600" b="1" spc="-110" dirty="0">
                <a:solidFill>
                  <a:srgbClr val="990000"/>
                </a:solidFill>
                <a:latin typeface="Tahoma"/>
                <a:cs typeface="Tahoma"/>
              </a:rPr>
              <a:t>Circuits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03509" y="5218430"/>
            <a:ext cx="4814570" cy="15029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b="1" spc="-140" dirty="0" err="1">
                <a:latin typeface="Tahoma"/>
                <a:cs typeface="Tahoma"/>
              </a:rPr>
              <a:t>Zannatul</a:t>
            </a:r>
            <a:r>
              <a:rPr lang="en-US" sz="2400" b="1" spc="-140" dirty="0">
                <a:latin typeface="Tahoma"/>
                <a:cs typeface="Tahoma"/>
              </a:rPr>
              <a:t> </a:t>
            </a:r>
            <a:r>
              <a:rPr lang="en-US" sz="2400" b="1" spc="-140" dirty="0" err="1">
                <a:latin typeface="Tahoma"/>
                <a:cs typeface="Tahoma"/>
              </a:rPr>
              <a:t>Mawa</a:t>
            </a:r>
            <a:r>
              <a:rPr lang="en-US" sz="2400" b="1" spc="-140" dirty="0">
                <a:latin typeface="Tahoma"/>
                <a:cs typeface="Tahoma"/>
              </a:rPr>
              <a:t> </a:t>
            </a:r>
            <a:r>
              <a:rPr lang="en-US" sz="2400" b="1" spc="-140" dirty="0" err="1">
                <a:latin typeface="Tahoma"/>
                <a:cs typeface="Tahoma"/>
              </a:rPr>
              <a:t>koli</a:t>
            </a:r>
            <a:endParaRPr lang="en-US" sz="2400" b="1" spc="-14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b="1" spc="-140" dirty="0">
                <a:latin typeface="Tahoma"/>
                <a:cs typeface="Tahoma"/>
              </a:rPr>
              <a:t>Lecturer</a:t>
            </a:r>
            <a:endParaRPr sz="24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400" b="1" spc="-70" dirty="0">
                <a:latin typeface="Tahoma"/>
                <a:cs typeface="Tahoma"/>
              </a:rPr>
              <a:t>Department</a:t>
            </a:r>
            <a:r>
              <a:rPr sz="2400" b="1" spc="-75" dirty="0">
                <a:latin typeface="Tahoma"/>
                <a:cs typeface="Tahoma"/>
              </a:rPr>
              <a:t> </a:t>
            </a:r>
            <a:r>
              <a:rPr sz="2400" b="1" spc="-100" dirty="0">
                <a:latin typeface="Tahoma"/>
                <a:cs typeface="Tahoma"/>
              </a:rPr>
              <a:t>of</a:t>
            </a:r>
            <a:r>
              <a:rPr sz="2400" b="1" spc="-50" dirty="0">
                <a:latin typeface="Tahoma"/>
                <a:cs typeface="Tahoma"/>
              </a:rPr>
              <a:t> </a:t>
            </a:r>
            <a:r>
              <a:rPr sz="2400" b="1" spc="-80" dirty="0">
                <a:latin typeface="Tahoma"/>
                <a:cs typeface="Tahoma"/>
              </a:rPr>
              <a:t>CSE</a:t>
            </a:r>
            <a:endParaRPr sz="24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400" b="1" spc="-90" dirty="0">
                <a:latin typeface="Tahoma"/>
                <a:cs typeface="Tahoma"/>
              </a:rPr>
              <a:t>Daffodil</a:t>
            </a:r>
            <a:r>
              <a:rPr sz="2400" b="1" spc="-35" dirty="0">
                <a:latin typeface="Tahoma"/>
                <a:cs typeface="Tahoma"/>
              </a:rPr>
              <a:t> </a:t>
            </a:r>
            <a:r>
              <a:rPr sz="2400" b="1" spc="-114" dirty="0">
                <a:latin typeface="Tahoma"/>
                <a:cs typeface="Tahoma"/>
              </a:rPr>
              <a:t>International</a:t>
            </a:r>
            <a:r>
              <a:rPr sz="2400" b="1" spc="-25" dirty="0">
                <a:latin typeface="Tahoma"/>
                <a:cs typeface="Tahoma"/>
              </a:rPr>
              <a:t> </a:t>
            </a:r>
            <a:r>
              <a:rPr sz="2400" b="1" spc="-135" dirty="0">
                <a:latin typeface="Tahoma"/>
                <a:cs typeface="Tahoma"/>
              </a:rPr>
              <a:t>University</a:t>
            </a:r>
            <a:endParaRPr sz="24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027" y="307975"/>
            <a:ext cx="5805805" cy="1122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spc="-60" dirty="0"/>
              <a:t>Som</a:t>
            </a:r>
            <a:r>
              <a:rPr sz="3600" spc="-45" dirty="0"/>
              <a:t>e</a:t>
            </a:r>
            <a:r>
              <a:rPr sz="3600" spc="-60" dirty="0"/>
              <a:t> </a:t>
            </a:r>
            <a:r>
              <a:rPr sz="3600" spc="-195" dirty="0"/>
              <a:t>Important</a:t>
            </a:r>
            <a:r>
              <a:rPr sz="3600" spc="-50" dirty="0"/>
              <a:t> </a:t>
            </a:r>
            <a:r>
              <a:rPr sz="3600" spc="-130" dirty="0"/>
              <a:t>Theorems  </a:t>
            </a:r>
            <a:r>
              <a:rPr sz="3600" spc="-145" dirty="0"/>
              <a:t>of</a:t>
            </a:r>
            <a:r>
              <a:rPr sz="3600" spc="-70" dirty="0"/>
              <a:t> </a:t>
            </a:r>
            <a:r>
              <a:rPr sz="3600" spc="-35" dirty="0"/>
              <a:t>Boolean</a:t>
            </a:r>
            <a:r>
              <a:rPr sz="3600" spc="-55" dirty="0"/>
              <a:t> </a:t>
            </a:r>
            <a:r>
              <a:rPr sz="3600" spc="20" dirty="0"/>
              <a:t>Algebra</a:t>
            </a:r>
            <a:endParaRPr sz="36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7753" y="2099551"/>
            <a:ext cx="8921453" cy="463025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94461"/>
            <a:ext cx="64973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65" dirty="0"/>
              <a:t>Methods</a:t>
            </a:r>
            <a:r>
              <a:rPr sz="3600" spc="-80" dirty="0"/>
              <a:t> </a:t>
            </a:r>
            <a:r>
              <a:rPr sz="3600" spc="-150" dirty="0"/>
              <a:t>of</a:t>
            </a:r>
            <a:r>
              <a:rPr sz="3600" spc="-65" dirty="0"/>
              <a:t> </a:t>
            </a:r>
            <a:r>
              <a:rPr sz="3600" spc="-150" dirty="0"/>
              <a:t>Proving</a:t>
            </a:r>
            <a:r>
              <a:rPr sz="3600" spc="-75" dirty="0"/>
              <a:t> </a:t>
            </a:r>
            <a:r>
              <a:rPr sz="3600" spc="-145" dirty="0"/>
              <a:t>Theorems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40" y="1925573"/>
            <a:ext cx="8215630" cy="403415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241300" marR="5080" indent="-228600">
              <a:lnSpc>
                <a:spcPts val="3350"/>
              </a:lnSpc>
              <a:spcBef>
                <a:spcPts val="215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800" b="1" spc="-180" dirty="0">
                <a:solidFill>
                  <a:srgbClr val="333333"/>
                </a:solidFill>
                <a:latin typeface="Tahoma"/>
                <a:cs typeface="Tahoma"/>
              </a:rPr>
              <a:t>The</a:t>
            </a:r>
            <a:r>
              <a:rPr sz="2800" b="1" spc="-50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800" b="1" spc="-90" dirty="0">
                <a:solidFill>
                  <a:srgbClr val="333333"/>
                </a:solidFill>
                <a:latin typeface="Tahoma"/>
                <a:cs typeface="Tahoma"/>
              </a:rPr>
              <a:t>theorems</a:t>
            </a:r>
            <a:r>
              <a:rPr sz="2800" b="1" spc="-2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800" b="1" spc="-145" dirty="0">
                <a:solidFill>
                  <a:srgbClr val="333333"/>
                </a:solidFill>
                <a:latin typeface="Tahoma"/>
                <a:cs typeface="Tahoma"/>
              </a:rPr>
              <a:t>o</a:t>
            </a:r>
            <a:r>
              <a:rPr sz="2800" b="1" spc="-90" dirty="0">
                <a:solidFill>
                  <a:srgbClr val="333333"/>
                </a:solidFill>
                <a:latin typeface="Tahoma"/>
                <a:cs typeface="Tahoma"/>
              </a:rPr>
              <a:t>f</a:t>
            </a:r>
            <a:r>
              <a:rPr sz="2800" b="1" spc="-40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800" b="1" spc="-30" dirty="0">
                <a:solidFill>
                  <a:srgbClr val="333333"/>
                </a:solidFill>
                <a:latin typeface="Tahoma"/>
                <a:cs typeface="Tahoma"/>
              </a:rPr>
              <a:t>Boolean </a:t>
            </a:r>
            <a:r>
              <a:rPr sz="2800" b="1" spc="-15" dirty="0">
                <a:solidFill>
                  <a:srgbClr val="333333"/>
                </a:solidFill>
                <a:latin typeface="Tahoma"/>
                <a:cs typeface="Tahoma"/>
              </a:rPr>
              <a:t>algeb</a:t>
            </a:r>
            <a:r>
              <a:rPr sz="2800" b="1" dirty="0">
                <a:solidFill>
                  <a:srgbClr val="333333"/>
                </a:solidFill>
                <a:latin typeface="Tahoma"/>
                <a:cs typeface="Tahoma"/>
              </a:rPr>
              <a:t>r</a:t>
            </a:r>
            <a:r>
              <a:rPr sz="2800" b="1" spc="165" dirty="0">
                <a:solidFill>
                  <a:srgbClr val="333333"/>
                </a:solidFill>
                <a:latin typeface="Tahoma"/>
                <a:cs typeface="Tahoma"/>
              </a:rPr>
              <a:t>a</a:t>
            </a:r>
            <a:r>
              <a:rPr sz="2800" b="1" spc="-20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800" b="1" spc="45" dirty="0">
                <a:solidFill>
                  <a:srgbClr val="333333"/>
                </a:solidFill>
                <a:latin typeface="Tahoma"/>
                <a:cs typeface="Tahoma"/>
              </a:rPr>
              <a:t>may</a:t>
            </a:r>
            <a:r>
              <a:rPr sz="2800" b="1" spc="-20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800" b="1" spc="70" dirty="0">
                <a:solidFill>
                  <a:srgbClr val="333333"/>
                </a:solidFill>
                <a:latin typeface="Tahoma"/>
                <a:cs typeface="Tahoma"/>
              </a:rPr>
              <a:t>be  </a:t>
            </a:r>
            <a:r>
              <a:rPr sz="2800" b="1" spc="-10" dirty="0">
                <a:solidFill>
                  <a:srgbClr val="333333"/>
                </a:solidFill>
                <a:latin typeface="Tahoma"/>
                <a:cs typeface="Tahoma"/>
              </a:rPr>
              <a:t>proved</a:t>
            </a:r>
            <a:r>
              <a:rPr sz="2800" b="1" spc="-4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800" b="1" spc="40" dirty="0">
                <a:solidFill>
                  <a:srgbClr val="333333"/>
                </a:solidFill>
                <a:latin typeface="Tahoma"/>
                <a:cs typeface="Tahoma"/>
              </a:rPr>
              <a:t>by</a:t>
            </a:r>
            <a:r>
              <a:rPr sz="2800" b="1" spc="-3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800" b="1" spc="-110" dirty="0">
                <a:solidFill>
                  <a:srgbClr val="333333"/>
                </a:solidFill>
                <a:latin typeface="Tahoma"/>
                <a:cs typeface="Tahoma"/>
              </a:rPr>
              <a:t>using</a:t>
            </a:r>
            <a:r>
              <a:rPr sz="2800" b="1" spc="-20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800" b="1" spc="20" dirty="0">
                <a:solidFill>
                  <a:srgbClr val="333333"/>
                </a:solidFill>
                <a:latin typeface="Tahoma"/>
                <a:cs typeface="Tahoma"/>
              </a:rPr>
              <a:t>one</a:t>
            </a:r>
            <a:r>
              <a:rPr sz="2800" b="1" spc="-4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800" b="1" spc="-120" dirty="0">
                <a:solidFill>
                  <a:srgbClr val="333333"/>
                </a:solidFill>
                <a:latin typeface="Tahoma"/>
                <a:cs typeface="Tahoma"/>
              </a:rPr>
              <a:t>of</a:t>
            </a:r>
            <a:r>
              <a:rPr sz="2800" b="1" spc="-40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800" b="1" spc="-105" dirty="0">
                <a:solidFill>
                  <a:srgbClr val="333333"/>
                </a:solidFill>
                <a:latin typeface="Tahoma"/>
                <a:cs typeface="Tahoma"/>
              </a:rPr>
              <a:t>the</a:t>
            </a:r>
            <a:r>
              <a:rPr sz="2800" b="1" spc="-40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800" b="1" spc="-110" dirty="0">
                <a:solidFill>
                  <a:srgbClr val="333333"/>
                </a:solidFill>
                <a:latin typeface="Tahoma"/>
                <a:cs typeface="Tahoma"/>
              </a:rPr>
              <a:t>following</a:t>
            </a:r>
            <a:r>
              <a:rPr sz="2800" b="1" spc="-2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800" b="1" spc="-85" dirty="0">
                <a:solidFill>
                  <a:srgbClr val="333333"/>
                </a:solidFill>
                <a:latin typeface="Tahoma"/>
                <a:cs typeface="Tahoma"/>
              </a:rPr>
              <a:t>methods:</a:t>
            </a:r>
            <a:endParaRPr sz="2800">
              <a:latin typeface="Tahoma"/>
              <a:cs typeface="Tahoma"/>
            </a:endParaRPr>
          </a:p>
          <a:p>
            <a:pPr marL="241300">
              <a:lnSpc>
                <a:spcPct val="100000"/>
              </a:lnSpc>
              <a:spcBef>
                <a:spcPts val="505"/>
              </a:spcBef>
            </a:pPr>
            <a:r>
              <a:rPr sz="2400" dirty="0">
                <a:solidFill>
                  <a:srgbClr val="4D0000"/>
                </a:solidFill>
                <a:latin typeface="Cambria Math"/>
                <a:cs typeface="Cambria Math"/>
              </a:rPr>
              <a:t>①</a:t>
            </a:r>
            <a:r>
              <a:rPr sz="2400" spc="190" dirty="0">
                <a:solidFill>
                  <a:srgbClr val="4D0000"/>
                </a:solidFill>
                <a:latin typeface="Cambria Math"/>
                <a:cs typeface="Cambria Math"/>
              </a:rPr>
              <a:t> </a:t>
            </a:r>
            <a:r>
              <a:rPr sz="2400" spc="-225" dirty="0">
                <a:solidFill>
                  <a:srgbClr val="333333"/>
                </a:solidFill>
                <a:latin typeface="Verdana"/>
                <a:cs typeface="Verdana"/>
              </a:rPr>
              <a:t>B</a:t>
            </a:r>
            <a:r>
              <a:rPr sz="2400" spc="-190" dirty="0">
                <a:solidFill>
                  <a:srgbClr val="333333"/>
                </a:solidFill>
                <a:latin typeface="Verdana"/>
                <a:cs typeface="Verdana"/>
              </a:rPr>
              <a:t>y</a:t>
            </a:r>
            <a:r>
              <a:rPr sz="2400" spc="-20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10" dirty="0">
                <a:solidFill>
                  <a:srgbClr val="333333"/>
                </a:solidFill>
                <a:latin typeface="Verdana"/>
                <a:cs typeface="Verdana"/>
              </a:rPr>
              <a:t>u</a:t>
            </a:r>
            <a:r>
              <a:rPr sz="2400" spc="-170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400" spc="-16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333333"/>
                </a:solidFill>
                <a:latin typeface="Verdana"/>
                <a:cs typeface="Verdana"/>
              </a:rPr>
              <a:t>ng</a:t>
            </a:r>
            <a:r>
              <a:rPr sz="2400" spc="-21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55" dirty="0">
                <a:solidFill>
                  <a:srgbClr val="333333"/>
                </a:solidFill>
                <a:latin typeface="Verdana"/>
                <a:cs typeface="Verdana"/>
              </a:rPr>
              <a:t>post</a:t>
            </a:r>
            <a:r>
              <a:rPr sz="2400" spc="-60" dirty="0">
                <a:solidFill>
                  <a:srgbClr val="333333"/>
                </a:solidFill>
                <a:latin typeface="Verdana"/>
                <a:cs typeface="Verdana"/>
              </a:rPr>
              <a:t>u</a:t>
            </a:r>
            <a:r>
              <a:rPr sz="2400" spc="-45" dirty="0">
                <a:solidFill>
                  <a:srgbClr val="333333"/>
                </a:solidFill>
                <a:latin typeface="Verdana"/>
                <a:cs typeface="Verdana"/>
              </a:rPr>
              <a:t>la</a:t>
            </a:r>
            <a:r>
              <a:rPr sz="2400" spc="-35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400" spc="-95" dirty="0">
                <a:solidFill>
                  <a:srgbClr val="333333"/>
                </a:solidFill>
                <a:latin typeface="Verdana"/>
                <a:cs typeface="Verdana"/>
              </a:rPr>
              <a:t>es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333333"/>
                </a:solidFill>
                <a:latin typeface="Verdana"/>
                <a:cs typeface="Verdana"/>
              </a:rPr>
              <a:t>to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333333"/>
                </a:solidFill>
                <a:latin typeface="Verdana"/>
                <a:cs typeface="Verdana"/>
              </a:rPr>
              <a:t>sho</a:t>
            </a:r>
            <a:r>
              <a:rPr sz="2400" spc="-75" dirty="0">
                <a:solidFill>
                  <a:srgbClr val="333333"/>
                </a:solidFill>
                <a:latin typeface="Verdana"/>
                <a:cs typeface="Verdana"/>
              </a:rPr>
              <a:t>w</a:t>
            </a:r>
            <a:r>
              <a:rPr sz="24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333333"/>
                </a:solidFill>
                <a:latin typeface="Verdana"/>
                <a:cs typeface="Verdana"/>
              </a:rPr>
              <a:t>th</a:t>
            </a:r>
            <a:r>
              <a:rPr sz="2400" spc="5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400" spc="-135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4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spc="-175" dirty="0">
                <a:solidFill>
                  <a:srgbClr val="333333"/>
                </a:solidFill>
                <a:latin typeface="Tahoma"/>
                <a:cs typeface="Tahoma"/>
              </a:rPr>
              <a:t>L.H.S.</a:t>
            </a:r>
            <a:r>
              <a:rPr sz="2400" b="1" spc="-2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525" dirty="0">
                <a:solidFill>
                  <a:srgbClr val="333333"/>
                </a:solidFill>
                <a:latin typeface="Tahoma"/>
                <a:cs typeface="Tahoma"/>
              </a:rPr>
              <a:t>=</a:t>
            </a:r>
            <a:r>
              <a:rPr sz="2400" b="1" spc="-3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204" dirty="0">
                <a:solidFill>
                  <a:srgbClr val="333333"/>
                </a:solidFill>
                <a:latin typeface="Tahoma"/>
                <a:cs typeface="Tahoma"/>
              </a:rPr>
              <a:t>R.H.S</a:t>
            </a:r>
            <a:endParaRPr sz="2400">
              <a:latin typeface="Tahoma"/>
              <a:cs typeface="Tahoma"/>
            </a:endParaRPr>
          </a:p>
          <a:p>
            <a:pPr marL="698500" marR="106045" indent="-457834">
              <a:lnSpc>
                <a:spcPct val="100000"/>
              </a:lnSpc>
              <a:spcBef>
                <a:spcPts val="600"/>
              </a:spcBef>
            </a:pPr>
            <a:r>
              <a:rPr sz="2400" dirty="0">
                <a:solidFill>
                  <a:srgbClr val="4D0000"/>
                </a:solidFill>
                <a:latin typeface="Cambria Math"/>
                <a:cs typeface="Cambria Math"/>
              </a:rPr>
              <a:t>②</a:t>
            </a:r>
            <a:r>
              <a:rPr sz="2400" spc="190" dirty="0">
                <a:solidFill>
                  <a:srgbClr val="4D0000"/>
                </a:solidFill>
                <a:latin typeface="Cambria Math"/>
                <a:cs typeface="Cambria Math"/>
              </a:rPr>
              <a:t> </a:t>
            </a:r>
            <a:r>
              <a:rPr sz="2400" spc="-204" dirty="0">
                <a:solidFill>
                  <a:srgbClr val="333333"/>
                </a:solidFill>
                <a:latin typeface="Verdana"/>
                <a:cs typeface="Verdana"/>
              </a:rPr>
              <a:t>By</a:t>
            </a:r>
            <a:r>
              <a:rPr sz="2400" spc="-19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i="1" spc="-229" dirty="0">
                <a:solidFill>
                  <a:srgbClr val="333333"/>
                </a:solidFill>
                <a:latin typeface="Verdana"/>
                <a:cs typeface="Verdana"/>
              </a:rPr>
              <a:t>Perfect</a:t>
            </a:r>
            <a:r>
              <a:rPr sz="2400" b="1" i="1" spc="-13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i="1" spc="-240" dirty="0">
                <a:solidFill>
                  <a:srgbClr val="333333"/>
                </a:solidFill>
                <a:latin typeface="Verdana"/>
                <a:cs typeface="Verdana"/>
              </a:rPr>
              <a:t>Induction</a:t>
            </a:r>
            <a:r>
              <a:rPr sz="2400" b="1" i="1" spc="-13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spc="-114" dirty="0">
                <a:solidFill>
                  <a:srgbClr val="333333"/>
                </a:solidFill>
                <a:latin typeface="Tahoma"/>
                <a:cs typeface="Tahoma"/>
              </a:rPr>
              <a:t>or</a:t>
            </a:r>
            <a:r>
              <a:rPr sz="2400" b="1" spc="-3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i="1" spc="-254" dirty="0">
                <a:solidFill>
                  <a:srgbClr val="333333"/>
                </a:solidFill>
                <a:latin typeface="Verdana"/>
                <a:cs typeface="Verdana"/>
              </a:rPr>
              <a:t>Exhaustive</a:t>
            </a:r>
            <a:r>
              <a:rPr sz="2400" b="1" i="1" spc="-13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i="1" spc="-250" dirty="0">
                <a:solidFill>
                  <a:srgbClr val="333333"/>
                </a:solidFill>
                <a:latin typeface="Verdana"/>
                <a:cs typeface="Verdana"/>
              </a:rPr>
              <a:t>Enumeration </a:t>
            </a:r>
            <a:r>
              <a:rPr sz="2400" b="1" i="1" spc="-24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333333"/>
                </a:solidFill>
                <a:latin typeface="Verdana"/>
                <a:cs typeface="Verdana"/>
              </a:rPr>
              <a:t>met</a:t>
            </a:r>
            <a:r>
              <a:rPr sz="2400" spc="65" dirty="0">
                <a:solidFill>
                  <a:srgbClr val="333333"/>
                </a:solidFill>
                <a:latin typeface="Verdana"/>
                <a:cs typeface="Verdana"/>
              </a:rPr>
              <a:t>hod</a:t>
            </a:r>
            <a:r>
              <a:rPr sz="2400" spc="-20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333333"/>
                </a:solidFill>
                <a:latin typeface="Verdana"/>
                <a:cs typeface="Verdana"/>
              </a:rPr>
              <a:t>wher</a:t>
            </a:r>
            <a:r>
              <a:rPr sz="2400" spc="-15" dirty="0">
                <a:solidFill>
                  <a:srgbClr val="333333"/>
                </a:solidFill>
                <a:latin typeface="Verdana"/>
                <a:cs typeface="Verdana"/>
              </a:rPr>
              <a:t>e</a:t>
            </a:r>
            <a:r>
              <a:rPr sz="24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333333"/>
                </a:solidFill>
                <a:latin typeface="Verdana"/>
                <a:cs typeface="Verdana"/>
              </a:rPr>
              <a:t>al</a:t>
            </a:r>
            <a:r>
              <a:rPr sz="2400" spc="-40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400" spc="-19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30" dirty="0">
                <a:solidFill>
                  <a:srgbClr val="333333"/>
                </a:solidFill>
                <a:latin typeface="Verdana"/>
                <a:cs typeface="Verdana"/>
              </a:rPr>
              <a:t>poss</a:t>
            </a:r>
            <a:r>
              <a:rPr sz="2400" spc="-4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20" dirty="0">
                <a:solidFill>
                  <a:srgbClr val="333333"/>
                </a:solidFill>
                <a:latin typeface="Verdana"/>
                <a:cs typeface="Verdana"/>
              </a:rPr>
              <a:t>bl</a:t>
            </a:r>
            <a:r>
              <a:rPr sz="2400" spc="35" dirty="0">
                <a:solidFill>
                  <a:srgbClr val="333333"/>
                </a:solidFill>
                <a:latin typeface="Verdana"/>
                <a:cs typeface="Verdana"/>
              </a:rPr>
              <a:t>e</a:t>
            </a:r>
            <a:r>
              <a:rPr sz="2400" spc="-204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333333"/>
                </a:solidFill>
                <a:latin typeface="Verdana"/>
                <a:cs typeface="Verdana"/>
              </a:rPr>
              <a:t>comb</a:t>
            </a:r>
            <a:r>
              <a:rPr sz="2400" spc="4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50" dirty="0">
                <a:solidFill>
                  <a:srgbClr val="333333"/>
                </a:solidFill>
                <a:latin typeface="Verdana"/>
                <a:cs typeface="Verdana"/>
              </a:rPr>
              <a:t>nat</a:t>
            </a:r>
            <a:r>
              <a:rPr sz="2400" spc="-2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90" dirty="0">
                <a:solidFill>
                  <a:srgbClr val="333333"/>
                </a:solidFill>
                <a:latin typeface="Verdana"/>
                <a:cs typeface="Verdana"/>
              </a:rPr>
              <a:t>ons</a:t>
            </a:r>
            <a:r>
              <a:rPr sz="2400" spc="-21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333333"/>
                </a:solidFill>
                <a:latin typeface="Verdana"/>
                <a:cs typeface="Verdana"/>
              </a:rPr>
              <a:t>of  </a:t>
            </a:r>
            <a:r>
              <a:rPr sz="2400" spc="-50" dirty="0">
                <a:solidFill>
                  <a:srgbClr val="333333"/>
                </a:solidFill>
                <a:latin typeface="Verdana"/>
                <a:cs typeface="Verdana"/>
              </a:rPr>
              <a:t>variables</a:t>
            </a:r>
            <a:r>
              <a:rPr sz="2400" spc="-22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333333"/>
                </a:solidFill>
                <a:latin typeface="Verdana"/>
                <a:cs typeface="Verdana"/>
              </a:rPr>
              <a:t>involved</a:t>
            </a:r>
            <a:r>
              <a:rPr sz="2400" spc="-21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333333"/>
                </a:solidFill>
                <a:latin typeface="Verdana"/>
                <a:cs typeface="Verdana"/>
              </a:rPr>
              <a:t>in</a:t>
            </a:r>
            <a:r>
              <a:rPr sz="2400" spc="-18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spc="-175" dirty="0">
                <a:solidFill>
                  <a:srgbClr val="333333"/>
                </a:solidFill>
                <a:latin typeface="Tahoma"/>
                <a:cs typeface="Tahoma"/>
              </a:rPr>
              <a:t>L.H.S.</a:t>
            </a:r>
            <a:r>
              <a:rPr sz="2400" b="1" spc="-30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spc="90" dirty="0">
                <a:solidFill>
                  <a:srgbClr val="333333"/>
                </a:solidFill>
                <a:latin typeface="Verdana"/>
                <a:cs typeface="Verdana"/>
              </a:rPr>
              <a:t>and</a:t>
            </a:r>
            <a:r>
              <a:rPr sz="24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spc="-185" dirty="0">
                <a:solidFill>
                  <a:srgbClr val="333333"/>
                </a:solidFill>
                <a:latin typeface="Tahoma"/>
                <a:cs typeface="Tahoma"/>
              </a:rPr>
              <a:t>R.H.S.</a:t>
            </a:r>
            <a:r>
              <a:rPr sz="2400" b="1" spc="-2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spc="5" dirty="0">
                <a:solidFill>
                  <a:srgbClr val="333333"/>
                </a:solidFill>
                <a:latin typeface="Verdana"/>
                <a:cs typeface="Verdana"/>
              </a:rPr>
              <a:t>are</a:t>
            </a:r>
            <a:r>
              <a:rPr sz="24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00" dirty="0">
                <a:solidFill>
                  <a:srgbClr val="333333"/>
                </a:solidFill>
                <a:latin typeface="Verdana"/>
                <a:cs typeface="Verdana"/>
              </a:rPr>
              <a:t>checked </a:t>
            </a:r>
            <a:r>
              <a:rPr sz="2400" spc="-83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333333"/>
                </a:solidFill>
                <a:latin typeface="Verdana"/>
                <a:cs typeface="Verdana"/>
              </a:rPr>
              <a:t>to</a:t>
            </a:r>
            <a:r>
              <a:rPr sz="2400" spc="-20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spc="-25" dirty="0">
                <a:solidFill>
                  <a:srgbClr val="333333"/>
                </a:solidFill>
                <a:latin typeface="Tahoma"/>
                <a:cs typeface="Tahoma"/>
              </a:rPr>
              <a:t>yield</a:t>
            </a:r>
            <a:r>
              <a:rPr sz="2400" b="1" spc="-3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25" dirty="0">
                <a:solidFill>
                  <a:srgbClr val="333333"/>
                </a:solidFill>
                <a:latin typeface="Tahoma"/>
                <a:cs typeface="Tahoma"/>
              </a:rPr>
              <a:t>identical </a:t>
            </a:r>
            <a:r>
              <a:rPr sz="2400" b="1" spc="-150" dirty="0">
                <a:solidFill>
                  <a:srgbClr val="333333"/>
                </a:solidFill>
                <a:latin typeface="Tahoma"/>
                <a:cs typeface="Tahoma"/>
              </a:rPr>
              <a:t>results</a:t>
            </a:r>
            <a:endParaRPr sz="2400">
              <a:latin typeface="Tahoma"/>
              <a:cs typeface="Tahoma"/>
            </a:endParaRPr>
          </a:p>
          <a:p>
            <a:pPr marL="698500" marR="214629" indent="-457834">
              <a:lnSpc>
                <a:spcPct val="100000"/>
              </a:lnSpc>
              <a:spcBef>
                <a:spcPts val="605"/>
              </a:spcBef>
              <a:tabLst>
                <a:tab pos="4584700" algn="l"/>
              </a:tabLst>
            </a:pPr>
            <a:r>
              <a:rPr sz="2400" dirty="0">
                <a:solidFill>
                  <a:srgbClr val="4D0000"/>
                </a:solidFill>
                <a:latin typeface="Cambria Math"/>
                <a:cs typeface="Cambria Math"/>
              </a:rPr>
              <a:t>③</a:t>
            </a:r>
            <a:r>
              <a:rPr sz="2400" spc="195" dirty="0">
                <a:solidFill>
                  <a:srgbClr val="4D0000"/>
                </a:solidFill>
                <a:latin typeface="Cambria Math"/>
                <a:cs typeface="Cambria Math"/>
              </a:rPr>
              <a:t> </a:t>
            </a:r>
            <a:r>
              <a:rPr sz="2400" spc="-204" dirty="0">
                <a:solidFill>
                  <a:srgbClr val="333333"/>
                </a:solidFill>
                <a:latin typeface="Verdana"/>
                <a:cs typeface="Verdana"/>
              </a:rPr>
              <a:t>By</a:t>
            </a:r>
            <a:r>
              <a:rPr sz="2400" spc="-1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333333"/>
                </a:solidFill>
                <a:latin typeface="Verdana"/>
                <a:cs typeface="Verdana"/>
              </a:rPr>
              <a:t>the</a:t>
            </a:r>
            <a:r>
              <a:rPr sz="24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i="1" spc="-215" dirty="0">
                <a:solidFill>
                  <a:srgbClr val="333333"/>
                </a:solidFill>
                <a:latin typeface="Verdana"/>
                <a:cs typeface="Verdana"/>
              </a:rPr>
              <a:t>Principle</a:t>
            </a:r>
            <a:r>
              <a:rPr sz="2400" b="1" i="1" spc="-14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i="1" spc="-229" dirty="0">
                <a:solidFill>
                  <a:srgbClr val="333333"/>
                </a:solidFill>
                <a:latin typeface="Verdana"/>
                <a:cs typeface="Verdana"/>
              </a:rPr>
              <a:t>of</a:t>
            </a:r>
            <a:r>
              <a:rPr sz="2400" b="1" i="1" spc="-13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i="1" spc="-240" dirty="0">
                <a:solidFill>
                  <a:srgbClr val="333333"/>
                </a:solidFill>
                <a:latin typeface="Verdana"/>
                <a:cs typeface="Verdana"/>
              </a:rPr>
              <a:t>Duality	</a:t>
            </a:r>
            <a:r>
              <a:rPr sz="2400" spc="-20" dirty="0">
                <a:solidFill>
                  <a:srgbClr val="333333"/>
                </a:solidFill>
                <a:latin typeface="Verdana"/>
                <a:cs typeface="Verdana"/>
              </a:rPr>
              <a:t>where the </a:t>
            </a:r>
            <a:r>
              <a:rPr sz="2400" spc="20" dirty="0">
                <a:solidFill>
                  <a:srgbClr val="333333"/>
                </a:solidFill>
                <a:latin typeface="Verdana"/>
                <a:cs typeface="Verdana"/>
              </a:rPr>
              <a:t>dual </a:t>
            </a:r>
            <a:r>
              <a:rPr sz="2400" spc="10" dirty="0">
                <a:solidFill>
                  <a:srgbClr val="333333"/>
                </a:solidFill>
                <a:latin typeface="Verdana"/>
                <a:cs typeface="Verdana"/>
              </a:rPr>
              <a:t>of </a:t>
            </a:r>
            <a:r>
              <a:rPr sz="2400" spc="65" dirty="0">
                <a:solidFill>
                  <a:srgbClr val="333333"/>
                </a:solidFill>
                <a:latin typeface="Verdana"/>
                <a:cs typeface="Verdana"/>
              </a:rPr>
              <a:t>an </a:t>
            </a:r>
            <a:r>
              <a:rPr sz="2400" spc="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333333"/>
                </a:solidFill>
                <a:latin typeface="Verdana"/>
                <a:cs typeface="Verdana"/>
              </a:rPr>
              <a:t>alre</a:t>
            </a:r>
            <a:r>
              <a:rPr sz="2400" spc="10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400" dirty="0">
                <a:solidFill>
                  <a:srgbClr val="333333"/>
                </a:solidFill>
                <a:latin typeface="Verdana"/>
                <a:cs typeface="Verdana"/>
              </a:rPr>
              <a:t>d</a:t>
            </a:r>
            <a:r>
              <a:rPr sz="2400" spc="5" dirty="0">
                <a:solidFill>
                  <a:srgbClr val="333333"/>
                </a:solidFill>
                <a:latin typeface="Verdana"/>
                <a:cs typeface="Verdana"/>
              </a:rPr>
              <a:t>y</a:t>
            </a:r>
            <a:r>
              <a:rPr sz="2400" spc="-20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333333"/>
                </a:solidFill>
                <a:latin typeface="Verdana"/>
                <a:cs typeface="Verdana"/>
              </a:rPr>
              <a:t>pr</a:t>
            </a:r>
            <a:r>
              <a:rPr sz="2400" spc="-30" dirty="0">
                <a:solidFill>
                  <a:srgbClr val="333333"/>
                </a:solidFill>
                <a:latin typeface="Verdana"/>
                <a:cs typeface="Verdana"/>
              </a:rPr>
              <a:t>o</a:t>
            </a:r>
            <a:r>
              <a:rPr sz="2400" spc="-75" dirty="0">
                <a:solidFill>
                  <a:srgbClr val="333333"/>
                </a:solidFill>
                <a:latin typeface="Verdana"/>
                <a:cs typeface="Verdana"/>
              </a:rPr>
              <a:t>v</a:t>
            </a:r>
            <a:r>
              <a:rPr sz="2400" spc="135" dirty="0">
                <a:solidFill>
                  <a:srgbClr val="333333"/>
                </a:solidFill>
                <a:latin typeface="Verdana"/>
                <a:cs typeface="Verdana"/>
              </a:rPr>
              <a:t>ed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333333"/>
                </a:solidFill>
                <a:latin typeface="Verdana"/>
                <a:cs typeface="Verdana"/>
              </a:rPr>
              <a:t>theorem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400" spc="-19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spc="-20" dirty="0">
                <a:solidFill>
                  <a:srgbClr val="333333"/>
                </a:solidFill>
                <a:latin typeface="Tahoma"/>
                <a:cs typeface="Tahoma"/>
              </a:rPr>
              <a:t>derived</a:t>
            </a:r>
            <a:r>
              <a:rPr sz="2400" b="1" spc="-2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125" dirty="0">
                <a:solidFill>
                  <a:srgbClr val="333333"/>
                </a:solidFill>
                <a:latin typeface="Tahoma"/>
                <a:cs typeface="Tahoma"/>
              </a:rPr>
              <a:t>from</a:t>
            </a:r>
            <a:r>
              <a:rPr sz="2400" b="1" spc="-3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90" dirty="0">
                <a:solidFill>
                  <a:srgbClr val="333333"/>
                </a:solidFill>
                <a:latin typeface="Tahoma"/>
                <a:cs typeface="Tahoma"/>
              </a:rPr>
              <a:t>the</a:t>
            </a:r>
            <a:r>
              <a:rPr sz="2400" b="1" spc="-3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65" dirty="0">
                <a:solidFill>
                  <a:srgbClr val="333333"/>
                </a:solidFill>
                <a:latin typeface="Tahoma"/>
                <a:cs typeface="Tahoma"/>
              </a:rPr>
              <a:t>proof  </a:t>
            </a:r>
            <a:r>
              <a:rPr sz="2400" b="1" spc="-125" dirty="0">
                <a:solidFill>
                  <a:srgbClr val="333333"/>
                </a:solidFill>
                <a:latin typeface="Tahoma"/>
                <a:cs typeface="Tahoma"/>
              </a:rPr>
              <a:t>o</a:t>
            </a:r>
            <a:r>
              <a:rPr sz="2400" b="1" spc="-75" dirty="0">
                <a:solidFill>
                  <a:srgbClr val="333333"/>
                </a:solidFill>
                <a:latin typeface="Tahoma"/>
                <a:cs typeface="Tahoma"/>
              </a:rPr>
              <a:t>f</a:t>
            </a:r>
            <a:r>
              <a:rPr sz="2400" b="1" spc="-3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204" dirty="0">
                <a:solidFill>
                  <a:srgbClr val="333333"/>
                </a:solidFill>
                <a:latin typeface="Tahoma"/>
                <a:cs typeface="Tahoma"/>
              </a:rPr>
              <a:t>its</a:t>
            </a:r>
            <a:r>
              <a:rPr sz="2400" b="1" spc="-30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35" dirty="0">
                <a:solidFill>
                  <a:srgbClr val="333333"/>
                </a:solidFill>
                <a:latin typeface="Tahoma"/>
                <a:cs typeface="Tahoma"/>
              </a:rPr>
              <a:t>corresponding</a:t>
            </a:r>
            <a:r>
              <a:rPr sz="2400" b="1" spc="-4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60" dirty="0">
                <a:solidFill>
                  <a:srgbClr val="333333"/>
                </a:solidFill>
                <a:latin typeface="Tahoma"/>
                <a:cs typeface="Tahoma"/>
              </a:rPr>
              <a:t>pair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88162"/>
            <a:ext cx="659130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120" dirty="0"/>
              <a:t>Proving </a:t>
            </a:r>
            <a:r>
              <a:rPr sz="2800" spc="165" dirty="0"/>
              <a:t>a </a:t>
            </a:r>
            <a:r>
              <a:rPr sz="2800" spc="-105" dirty="0"/>
              <a:t>Theorem </a:t>
            </a:r>
            <a:r>
              <a:rPr sz="2800" spc="40" dirty="0"/>
              <a:t>by </a:t>
            </a:r>
            <a:r>
              <a:rPr sz="2800" spc="-145" dirty="0"/>
              <a:t>Using </a:t>
            </a:r>
            <a:r>
              <a:rPr sz="2800" spc="-135" dirty="0"/>
              <a:t>Postulates </a:t>
            </a:r>
            <a:r>
              <a:rPr sz="2800" spc="-810" dirty="0"/>
              <a:t> </a:t>
            </a:r>
            <a:r>
              <a:rPr sz="2800" spc="-75" dirty="0"/>
              <a:t>(Example)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35940" y="1310132"/>
            <a:ext cx="1565910" cy="1397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9880" indent="-297180">
              <a:lnSpc>
                <a:spcPct val="100000"/>
              </a:lnSpc>
              <a:spcBef>
                <a:spcPts val="105"/>
              </a:spcBef>
              <a:buClr>
                <a:srgbClr val="990000"/>
              </a:buClr>
              <a:buFont typeface="Cambria"/>
              <a:buChar char="◾"/>
              <a:tabLst>
                <a:tab pos="309245" algn="l"/>
                <a:tab pos="309880" algn="l"/>
              </a:tabLst>
            </a:pPr>
            <a:r>
              <a:rPr sz="2000" b="1" i="1" spc="-225" dirty="0">
                <a:solidFill>
                  <a:srgbClr val="333333"/>
                </a:solidFill>
                <a:latin typeface="Verdana"/>
                <a:cs typeface="Verdana"/>
              </a:rPr>
              <a:t>Theorem:</a:t>
            </a:r>
            <a:endParaRPr sz="2000">
              <a:latin typeface="Verdana"/>
              <a:cs typeface="Verdana"/>
            </a:endParaRPr>
          </a:p>
          <a:p>
            <a:pPr marL="309880" indent="-297180">
              <a:lnSpc>
                <a:spcPct val="100000"/>
              </a:lnSpc>
              <a:spcBef>
                <a:spcPts val="1800"/>
              </a:spcBef>
              <a:buClr>
                <a:srgbClr val="990000"/>
              </a:buClr>
              <a:buFont typeface="Cambria"/>
              <a:buChar char="◾"/>
              <a:tabLst>
                <a:tab pos="309245" algn="l"/>
                <a:tab pos="309880" algn="l"/>
              </a:tabLst>
            </a:pPr>
            <a:r>
              <a:rPr sz="2000" b="1" i="1" spc="-240" dirty="0">
                <a:solidFill>
                  <a:srgbClr val="333333"/>
                </a:solidFill>
                <a:latin typeface="Verdana"/>
                <a:cs typeface="Verdana"/>
              </a:rPr>
              <a:t>Proof:</a:t>
            </a:r>
            <a:endParaRPr sz="2000">
              <a:latin typeface="Verdana"/>
              <a:cs typeface="Verdana"/>
            </a:endParaRPr>
          </a:p>
          <a:p>
            <a:pPr marL="927100">
              <a:lnSpc>
                <a:spcPct val="100000"/>
              </a:lnSpc>
              <a:spcBef>
                <a:spcPts val="1800"/>
              </a:spcBef>
            </a:pPr>
            <a:r>
              <a:rPr sz="2000" spc="-215" dirty="0">
                <a:solidFill>
                  <a:srgbClr val="333333"/>
                </a:solidFill>
                <a:latin typeface="Verdana"/>
                <a:cs typeface="Verdana"/>
              </a:rPr>
              <a:t>L.H.S.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64994" y="1310132"/>
            <a:ext cx="13379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225" dirty="0">
                <a:solidFill>
                  <a:srgbClr val="333333"/>
                </a:solidFill>
                <a:latin typeface="Verdana"/>
                <a:cs typeface="Verdana"/>
              </a:rPr>
              <a:t>x</a:t>
            </a:r>
            <a:r>
              <a:rPr sz="2000" spc="-16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425" dirty="0">
                <a:solidFill>
                  <a:srgbClr val="333333"/>
                </a:solidFill>
                <a:latin typeface="Verdana"/>
                <a:cs typeface="Verdana"/>
              </a:rPr>
              <a:t>+</a:t>
            </a:r>
            <a:r>
              <a:rPr sz="2000" spc="-16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225" dirty="0">
                <a:solidFill>
                  <a:srgbClr val="333333"/>
                </a:solidFill>
                <a:latin typeface="Verdana"/>
                <a:cs typeface="Verdana"/>
              </a:rPr>
              <a:t>x</a:t>
            </a:r>
            <a:r>
              <a:rPr sz="2000" spc="-15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65" dirty="0">
                <a:solidFill>
                  <a:srgbClr val="333333"/>
                </a:solidFill>
                <a:latin typeface="Verdana"/>
                <a:cs typeface="Verdana"/>
              </a:rPr>
              <a:t>·</a:t>
            </a:r>
            <a:r>
              <a:rPr sz="2000" spc="-16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110" dirty="0">
                <a:solidFill>
                  <a:srgbClr val="333333"/>
                </a:solidFill>
                <a:latin typeface="Verdana"/>
                <a:cs typeface="Verdana"/>
              </a:rPr>
              <a:t>y</a:t>
            </a:r>
            <a:r>
              <a:rPr sz="2000" spc="-15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425" dirty="0">
                <a:solidFill>
                  <a:srgbClr val="333333"/>
                </a:solidFill>
                <a:latin typeface="Verdana"/>
                <a:cs typeface="Verdana"/>
              </a:rPr>
              <a:t>=</a:t>
            </a:r>
            <a:r>
              <a:rPr sz="2000" spc="-16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225" dirty="0">
                <a:solidFill>
                  <a:srgbClr val="333333"/>
                </a:solidFill>
                <a:latin typeface="Verdana"/>
                <a:cs typeface="Verdana"/>
              </a:rPr>
              <a:t>x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50594" y="2908757"/>
            <a:ext cx="1486535" cy="35337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425" dirty="0">
                <a:solidFill>
                  <a:srgbClr val="333333"/>
                </a:solidFill>
                <a:latin typeface="Verdana"/>
                <a:cs typeface="Verdana"/>
              </a:rPr>
              <a:t>=</a:t>
            </a:r>
            <a:r>
              <a:rPr sz="20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225" dirty="0">
                <a:solidFill>
                  <a:srgbClr val="333333"/>
                </a:solidFill>
                <a:latin typeface="Verdana"/>
                <a:cs typeface="Verdana"/>
              </a:rPr>
              <a:t>x</a:t>
            </a:r>
            <a:r>
              <a:rPr sz="2000" spc="-15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425" dirty="0">
                <a:solidFill>
                  <a:srgbClr val="333333"/>
                </a:solidFill>
                <a:latin typeface="Verdana"/>
                <a:cs typeface="Verdana"/>
              </a:rPr>
              <a:t>+</a:t>
            </a:r>
            <a:r>
              <a:rPr sz="2000" spc="-16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225" dirty="0">
                <a:solidFill>
                  <a:srgbClr val="333333"/>
                </a:solidFill>
                <a:latin typeface="Verdana"/>
                <a:cs typeface="Verdana"/>
              </a:rPr>
              <a:t>x</a:t>
            </a:r>
            <a:r>
              <a:rPr sz="2000" spc="-15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333333"/>
                </a:solidFill>
                <a:latin typeface="Cambria Math"/>
                <a:cs typeface="Cambria Math"/>
              </a:rPr>
              <a:t>⋅</a:t>
            </a:r>
            <a:r>
              <a:rPr sz="2000" spc="105" dirty="0">
                <a:solidFill>
                  <a:srgbClr val="333333"/>
                </a:solidFill>
                <a:latin typeface="Cambria Math"/>
                <a:cs typeface="Cambria Math"/>
              </a:rPr>
              <a:t> </a:t>
            </a:r>
            <a:r>
              <a:rPr sz="2000" spc="-110" dirty="0">
                <a:solidFill>
                  <a:srgbClr val="333333"/>
                </a:solidFill>
                <a:latin typeface="Verdana"/>
                <a:cs typeface="Verdana"/>
              </a:rPr>
              <a:t>y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800"/>
              </a:spcBef>
            </a:pPr>
            <a:r>
              <a:rPr sz="2000" spc="-425" dirty="0">
                <a:solidFill>
                  <a:srgbClr val="333333"/>
                </a:solidFill>
                <a:latin typeface="Verdana"/>
                <a:cs typeface="Verdana"/>
              </a:rPr>
              <a:t>=</a:t>
            </a:r>
            <a:r>
              <a:rPr sz="20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225" dirty="0">
                <a:solidFill>
                  <a:srgbClr val="333333"/>
                </a:solidFill>
                <a:latin typeface="Verdana"/>
                <a:cs typeface="Verdana"/>
              </a:rPr>
              <a:t>x</a:t>
            </a:r>
            <a:r>
              <a:rPr sz="2000" spc="-15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333333"/>
                </a:solidFill>
                <a:latin typeface="Cambria Math"/>
                <a:cs typeface="Cambria Math"/>
              </a:rPr>
              <a:t>⋅</a:t>
            </a:r>
            <a:r>
              <a:rPr sz="2000" spc="110" dirty="0">
                <a:solidFill>
                  <a:srgbClr val="333333"/>
                </a:solidFill>
                <a:latin typeface="Cambria Math"/>
                <a:cs typeface="Cambria Math"/>
              </a:rPr>
              <a:t> </a:t>
            </a:r>
            <a:r>
              <a:rPr sz="2000" spc="-165" dirty="0">
                <a:solidFill>
                  <a:srgbClr val="333333"/>
                </a:solidFill>
                <a:latin typeface="Verdana"/>
                <a:cs typeface="Verdana"/>
              </a:rPr>
              <a:t>1</a:t>
            </a:r>
            <a:r>
              <a:rPr sz="2000" spc="-16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425" dirty="0">
                <a:solidFill>
                  <a:srgbClr val="333333"/>
                </a:solidFill>
                <a:latin typeface="Verdana"/>
                <a:cs typeface="Verdana"/>
              </a:rPr>
              <a:t>+</a:t>
            </a:r>
            <a:r>
              <a:rPr sz="2000" spc="-16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225" dirty="0">
                <a:solidFill>
                  <a:srgbClr val="333333"/>
                </a:solidFill>
                <a:latin typeface="Verdana"/>
                <a:cs typeface="Verdana"/>
              </a:rPr>
              <a:t>x</a:t>
            </a:r>
            <a:r>
              <a:rPr sz="2000" spc="-15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333333"/>
                </a:solidFill>
                <a:latin typeface="Cambria Math"/>
                <a:cs typeface="Cambria Math"/>
              </a:rPr>
              <a:t>⋅</a:t>
            </a:r>
            <a:r>
              <a:rPr sz="2000" spc="110" dirty="0">
                <a:solidFill>
                  <a:srgbClr val="333333"/>
                </a:solidFill>
                <a:latin typeface="Cambria Math"/>
                <a:cs typeface="Cambria Math"/>
              </a:rPr>
              <a:t> </a:t>
            </a:r>
            <a:r>
              <a:rPr sz="2000" spc="-110" dirty="0">
                <a:solidFill>
                  <a:srgbClr val="333333"/>
                </a:solidFill>
                <a:latin typeface="Verdana"/>
                <a:cs typeface="Verdana"/>
              </a:rPr>
              <a:t>y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800"/>
              </a:spcBef>
            </a:pPr>
            <a:r>
              <a:rPr sz="2000" spc="-425" dirty="0">
                <a:solidFill>
                  <a:srgbClr val="333333"/>
                </a:solidFill>
                <a:latin typeface="Verdana"/>
                <a:cs typeface="Verdana"/>
              </a:rPr>
              <a:t>=</a:t>
            </a:r>
            <a:r>
              <a:rPr sz="20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225" dirty="0">
                <a:solidFill>
                  <a:srgbClr val="333333"/>
                </a:solidFill>
                <a:latin typeface="Verdana"/>
                <a:cs typeface="Verdana"/>
              </a:rPr>
              <a:t>x</a:t>
            </a:r>
            <a:r>
              <a:rPr sz="2000" spc="-15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333333"/>
                </a:solidFill>
                <a:latin typeface="Cambria Math"/>
                <a:cs typeface="Cambria Math"/>
              </a:rPr>
              <a:t>⋅</a:t>
            </a:r>
            <a:r>
              <a:rPr sz="2000" spc="110" dirty="0">
                <a:solidFill>
                  <a:srgbClr val="333333"/>
                </a:solidFill>
                <a:latin typeface="Cambria Math"/>
                <a:cs typeface="Cambria Math"/>
              </a:rPr>
              <a:t> </a:t>
            </a:r>
            <a:r>
              <a:rPr sz="2000" spc="-215" dirty="0">
                <a:solidFill>
                  <a:srgbClr val="333333"/>
                </a:solidFill>
                <a:latin typeface="Verdana"/>
                <a:cs typeface="Verdana"/>
              </a:rPr>
              <a:t>(</a:t>
            </a:r>
            <a:r>
              <a:rPr sz="2000" spc="-165" dirty="0">
                <a:solidFill>
                  <a:srgbClr val="333333"/>
                </a:solidFill>
                <a:latin typeface="Verdana"/>
                <a:cs typeface="Verdana"/>
              </a:rPr>
              <a:t>1</a:t>
            </a:r>
            <a:r>
              <a:rPr sz="2000" spc="-114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425" dirty="0">
                <a:solidFill>
                  <a:srgbClr val="333333"/>
                </a:solidFill>
                <a:latin typeface="Verdana"/>
                <a:cs typeface="Verdana"/>
              </a:rPr>
              <a:t>+</a:t>
            </a:r>
            <a:r>
              <a:rPr sz="20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114" dirty="0">
                <a:solidFill>
                  <a:srgbClr val="333333"/>
                </a:solidFill>
                <a:latin typeface="Verdana"/>
                <a:cs typeface="Verdana"/>
              </a:rPr>
              <a:t>y</a:t>
            </a:r>
            <a:r>
              <a:rPr sz="2000" spc="-170" dirty="0">
                <a:solidFill>
                  <a:srgbClr val="333333"/>
                </a:solidFill>
                <a:latin typeface="Verdana"/>
                <a:cs typeface="Verdana"/>
              </a:rPr>
              <a:t>)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805"/>
              </a:spcBef>
            </a:pPr>
            <a:r>
              <a:rPr sz="2000" spc="-425" dirty="0">
                <a:solidFill>
                  <a:srgbClr val="333333"/>
                </a:solidFill>
                <a:latin typeface="Verdana"/>
                <a:cs typeface="Verdana"/>
              </a:rPr>
              <a:t>=</a:t>
            </a:r>
            <a:r>
              <a:rPr sz="20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225" dirty="0">
                <a:solidFill>
                  <a:srgbClr val="333333"/>
                </a:solidFill>
                <a:latin typeface="Verdana"/>
                <a:cs typeface="Verdana"/>
              </a:rPr>
              <a:t>x</a:t>
            </a:r>
            <a:r>
              <a:rPr sz="2000" spc="-15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333333"/>
                </a:solidFill>
                <a:latin typeface="Cambria Math"/>
                <a:cs typeface="Cambria Math"/>
              </a:rPr>
              <a:t>⋅</a:t>
            </a:r>
            <a:r>
              <a:rPr sz="2000" spc="105" dirty="0">
                <a:solidFill>
                  <a:srgbClr val="333333"/>
                </a:solidFill>
                <a:latin typeface="Cambria Math"/>
                <a:cs typeface="Cambria Math"/>
              </a:rPr>
              <a:t> </a:t>
            </a:r>
            <a:r>
              <a:rPr sz="2000" spc="-215" dirty="0">
                <a:solidFill>
                  <a:srgbClr val="333333"/>
                </a:solidFill>
                <a:latin typeface="Verdana"/>
                <a:cs typeface="Verdana"/>
              </a:rPr>
              <a:t>(</a:t>
            </a:r>
            <a:r>
              <a:rPr sz="2000" spc="-110" dirty="0">
                <a:solidFill>
                  <a:srgbClr val="333333"/>
                </a:solidFill>
                <a:latin typeface="Verdana"/>
                <a:cs typeface="Verdana"/>
              </a:rPr>
              <a:t>y</a:t>
            </a:r>
            <a:r>
              <a:rPr sz="2000" spc="-13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425" dirty="0">
                <a:solidFill>
                  <a:srgbClr val="333333"/>
                </a:solidFill>
                <a:latin typeface="Verdana"/>
                <a:cs typeface="Verdana"/>
              </a:rPr>
              <a:t>+</a:t>
            </a:r>
            <a:r>
              <a:rPr sz="2000" spc="-16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155" dirty="0">
                <a:solidFill>
                  <a:srgbClr val="333333"/>
                </a:solidFill>
                <a:latin typeface="Verdana"/>
                <a:cs typeface="Verdana"/>
              </a:rPr>
              <a:t>1</a:t>
            </a:r>
            <a:r>
              <a:rPr sz="2000" spc="-170" dirty="0">
                <a:solidFill>
                  <a:srgbClr val="333333"/>
                </a:solidFill>
                <a:latin typeface="Verdana"/>
                <a:cs typeface="Verdana"/>
              </a:rPr>
              <a:t>)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800"/>
              </a:spcBef>
            </a:pPr>
            <a:r>
              <a:rPr sz="2000" spc="-425" dirty="0">
                <a:solidFill>
                  <a:srgbClr val="333333"/>
                </a:solidFill>
                <a:latin typeface="Verdana"/>
                <a:cs typeface="Verdana"/>
              </a:rPr>
              <a:t>=</a:t>
            </a:r>
            <a:r>
              <a:rPr sz="20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225" dirty="0">
                <a:solidFill>
                  <a:srgbClr val="333333"/>
                </a:solidFill>
                <a:latin typeface="Verdana"/>
                <a:cs typeface="Verdana"/>
              </a:rPr>
              <a:t>x</a:t>
            </a:r>
            <a:r>
              <a:rPr sz="2000" spc="-15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333333"/>
                </a:solidFill>
                <a:latin typeface="Cambria Math"/>
                <a:cs typeface="Cambria Math"/>
              </a:rPr>
              <a:t>⋅</a:t>
            </a:r>
            <a:r>
              <a:rPr sz="2000" spc="110" dirty="0">
                <a:solidFill>
                  <a:srgbClr val="333333"/>
                </a:solidFill>
                <a:latin typeface="Cambria Math"/>
                <a:cs typeface="Cambria Math"/>
              </a:rPr>
              <a:t> </a:t>
            </a:r>
            <a:r>
              <a:rPr sz="2000" spc="-165" dirty="0">
                <a:solidFill>
                  <a:srgbClr val="333333"/>
                </a:solidFill>
                <a:latin typeface="Verdana"/>
                <a:cs typeface="Verdana"/>
              </a:rPr>
              <a:t>1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000" spc="-425" dirty="0">
                <a:solidFill>
                  <a:srgbClr val="333333"/>
                </a:solidFill>
                <a:latin typeface="Verdana"/>
                <a:cs typeface="Verdana"/>
              </a:rPr>
              <a:t>=</a:t>
            </a:r>
            <a:r>
              <a:rPr sz="20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225" dirty="0">
                <a:solidFill>
                  <a:srgbClr val="333333"/>
                </a:solidFill>
                <a:latin typeface="Verdana"/>
                <a:cs typeface="Verdana"/>
              </a:rPr>
              <a:t>x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800"/>
              </a:spcBef>
            </a:pPr>
            <a:r>
              <a:rPr sz="2000" spc="-425" dirty="0">
                <a:solidFill>
                  <a:srgbClr val="333333"/>
                </a:solidFill>
                <a:latin typeface="Verdana"/>
                <a:cs typeface="Verdana"/>
              </a:rPr>
              <a:t>=</a:t>
            </a:r>
            <a:r>
              <a:rPr sz="20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229" dirty="0">
                <a:solidFill>
                  <a:srgbClr val="333333"/>
                </a:solidFill>
                <a:latin typeface="Verdana"/>
                <a:cs typeface="Verdana"/>
              </a:rPr>
              <a:t>R</a:t>
            </a:r>
            <a:r>
              <a:rPr sz="2000" spc="-145" dirty="0">
                <a:solidFill>
                  <a:srgbClr val="333333"/>
                </a:solidFill>
                <a:latin typeface="Verdana"/>
                <a:cs typeface="Verdana"/>
              </a:rPr>
              <a:t>.</a:t>
            </a:r>
            <a:r>
              <a:rPr sz="2000" spc="-215" dirty="0">
                <a:solidFill>
                  <a:srgbClr val="333333"/>
                </a:solidFill>
                <a:latin typeface="Verdana"/>
                <a:cs typeface="Verdana"/>
              </a:rPr>
              <a:t>H</a:t>
            </a:r>
            <a:r>
              <a:rPr sz="2000" spc="-120" dirty="0">
                <a:solidFill>
                  <a:srgbClr val="333333"/>
                </a:solidFill>
                <a:latin typeface="Verdana"/>
                <a:cs typeface="Verdana"/>
              </a:rPr>
              <a:t>.</a:t>
            </a:r>
            <a:r>
              <a:rPr sz="2000" spc="-275" dirty="0">
                <a:solidFill>
                  <a:srgbClr val="333333"/>
                </a:solidFill>
                <a:latin typeface="Verdana"/>
                <a:cs typeface="Verdana"/>
              </a:rPr>
              <a:t>S.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79775" y="3442461"/>
            <a:ext cx="2123440" cy="24663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333333"/>
                </a:solidFill>
                <a:latin typeface="Verdana"/>
                <a:cs typeface="Verdana"/>
              </a:rPr>
              <a:t>b</a:t>
            </a:r>
            <a:r>
              <a:rPr sz="2000" spc="5" dirty="0">
                <a:solidFill>
                  <a:srgbClr val="333333"/>
                </a:solidFill>
                <a:latin typeface="Verdana"/>
                <a:cs typeface="Verdana"/>
              </a:rPr>
              <a:t>y</a:t>
            </a:r>
            <a:r>
              <a:rPr sz="20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50" dirty="0">
                <a:solidFill>
                  <a:srgbClr val="333333"/>
                </a:solidFill>
                <a:latin typeface="Verdana"/>
                <a:cs typeface="Verdana"/>
              </a:rPr>
              <a:t>pos</a:t>
            </a:r>
            <a:r>
              <a:rPr sz="2000" spc="-20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000" spc="-140" dirty="0">
                <a:solidFill>
                  <a:srgbClr val="333333"/>
                </a:solidFill>
                <a:latin typeface="Verdana"/>
                <a:cs typeface="Verdana"/>
              </a:rPr>
              <a:t>u</a:t>
            </a:r>
            <a:r>
              <a:rPr sz="2000" spc="-50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000" spc="150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000" dirty="0">
                <a:solidFill>
                  <a:srgbClr val="333333"/>
                </a:solidFill>
                <a:latin typeface="Verdana"/>
                <a:cs typeface="Verdana"/>
              </a:rPr>
              <a:t>te</a:t>
            </a:r>
            <a:r>
              <a:rPr sz="2000" spc="-200" dirty="0">
                <a:solidFill>
                  <a:srgbClr val="333333"/>
                </a:solidFill>
                <a:latin typeface="Verdana"/>
                <a:cs typeface="Verdana"/>
              </a:rPr>
              <a:t> 2</a:t>
            </a:r>
            <a:r>
              <a:rPr sz="2000" spc="-180" dirty="0">
                <a:solidFill>
                  <a:srgbClr val="333333"/>
                </a:solidFill>
                <a:latin typeface="Verdana"/>
                <a:cs typeface="Verdana"/>
              </a:rPr>
              <a:t>(</a:t>
            </a:r>
            <a:r>
              <a:rPr sz="2000" spc="-30" dirty="0">
                <a:solidFill>
                  <a:srgbClr val="333333"/>
                </a:solidFill>
                <a:latin typeface="Verdana"/>
                <a:cs typeface="Verdana"/>
              </a:rPr>
              <a:t>b)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800"/>
              </a:spcBef>
            </a:pPr>
            <a:r>
              <a:rPr sz="2000" dirty="0">
                <a:solidFill>
                  <a:srgbClr val="333333"/>
                </a:solidFill>
                <a:latin typeface="Verdana"/>
                <a:cs typeface="Verdana"/>
              </a:rPr>
              <a:t>b</a:t>
            </a:r>
            <a:r>
              <a:rPr sz="2000" spc="5" dirty="0">
                <a:solidFill>
                  <a:srgbClr val="333333"/>
                </a:solidFill>
                <a:latin typeface="Verdana"/>
                <a:cs typeface="Verdana"/>
              </a:rPr>
              <a:t>y</a:t>
            </a:r>
            <a:r>
              <a:rPr sz="20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50" dirty="0">
                <a:solidFill>
                  <a:srgbClr val="333333"/>
                </a:solidFill>
                <a:latin typeface="Verdana"/>
                <a:cs typeface="Verdana"/>
              </a:rPr>
              <a:t>pos</a:t>
            </a:r>
            <a:r>
              <a:rPr sz="2000" spc="-20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000" spc="-140" dirty="0">
                <a:solidFill>
                  <a:srgbClr val="333333"/>
                </a:solidFill>
                <a:latin typeface="Verdana"/>
                <a:cs typeface="Verdana"/>
              </a:rPr>
              <a:t>u</a:t>
            </a:r>
            <a:r>
              <a:rPr sz="2000" spc="-50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000" spc="150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000" dirty="0">
                <a:solidFill>
                  <a:srgbClr val="333333"/>
                </a:solidFill>
                <a:latin typeface="Verdana"/>
                <a:cs typeface="Verdana"/>
              </a:rPr>
              <a:t>te</a:t>
            </a:r>
            <a:r>
              <a:rPr sz="2000" spc="-200" dirty="0">
                <a:solidFill>
                  <a:srgbClr val="333333"/>
                </a:solidFill>
                <a:latin typeface="Verdana"/>
                <a:cs typeface="Verdana"/>
              </a:rPr>
              <a:t> 5</a:t>
            </a:r>
            <a:r>
              <a:rPr sz="2000" spc="-180" dirty="0">
                <a:solidFill>
                  <a:srgbClr val="333333"/>
                </a:solidFill>
                <a:latin typeface="Verdana"/>
                <a:cs typeface="Verdana"/>
              </a:rPr>
              <a:t>(</a:t>
            </a:r>
            <a:r>
              <a:rPr sz="2000" spc="-10" dirty="0">
                <a:solidFill>
                  <a:srgbClr val="333333"/>
                </a:solidFill>
                <a:latin typeface="Verdana"/>
                <a:cs typeface="Verdana"/>
              </a:rPr>
              <a:t>a)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800"/>
              </a:spcBef>
            </a:pPr>
            <a:r>
              <a:rPr sz="2000" dirty="0">
                <a:solidFill>
                  <a:srgbClr val="333333"/>
                </a:solidFill>
                <a:latin typeface="Verdana"/>
                <a:cs typeface="Verdana"/>
              </a:rPr>
              <a:t>b</a:t>
            </a:r>
            <a:r>
              <a:rPr sz="2000" spc="5" dirty="0">
                <a:solidFill>
                  <a:srgbClr val="333333"/>
                </a:solidFill>
                <a:latin typeface="Verdana"/>
                <a:cs typeface="Verdana"/>
              </a:rPr>
              <a:t>y</a:t>
            </a:r>
            <a:r>
              <a:rPr sz="20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105" dirty="0">
                <a:solidFill>
                  <a:srgbClr val="333333"/>
                </a:solidFill>
                <a:latin typeface="Verdana"/>
                <a:cs typeface="Verdana"/>
              </a:rPr>
              <a:t>p</a:t>
            </a:r>
            <a:r>
              <a:rPr sz="2000" spc="95" dirty="0">
                <a:solidFill>
                  <a:srgbClr val="333333"/>
                </a:solidFill>
                <a:latin typeface="Verdana"/>
                <a:cs typeface="Verdana"/>
              </a:rPr>
              <a:t>o</a:t>
            </a:r>
            <a:r>
              <a:rPr sz="2000" spc="-220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000" spc="-145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000" spc="-135" dirty="0">
                <a:solidFill>
                  <a:srgbClr val="333333"/>
                </a:solidFill>
                <a:latin typeface="Verdana"/>
                <a:cs typeface="Verdana"/>
              </a:rPr>
              <a:t>u</a:t>
            </a:r>
            <a:r>
              <a:rPr sz="2000" spc="-55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000" spc="150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000" dirty="0">
                <a:solidFill>
                  <a:srgbClr val="333333"/>
                </a:solidFill>
                <a:latin typeface="Verdana"/>
                <a:cs typeface="Verdana"/>
              </a:rPr>
              <a:t>te</a:t>
            </a:r>
            <a:r>
              <a:rPr sz="2000" spc="-204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200" dirty="0">
                <a:solidFill>
                  <a:srgbClr val="333333"/>
                </a:solidFill>
                <a:latin typeface="Verdana"/>
                <a:cs typeface="Verdana"/>
              </a:rPr>
              <a:t>3</a:t>
            </a:r>
            <a:r>
              <a:rPr sz="2000" spc="-185" dirty="0">
                <a:solidFill>
                  <a:srgbClr val="333333"/>
                </a:solidFill>
                <a:latin typeface="Verdana"/>
                <a:cs typeface="Verdana"/>
              </a:rPr>
              <a:t>(</a:t>
            </a:r>
            <a:r>
              <a:rPr sz="2000" spc="-5" dirty="0">
                <a:solidFill>
                  <a:srgbClr val="333333"/>
                </a:solidFill>
                <a:latin typeface="Verdana"/>
                <a:cs typeface="Verdana"/>
              </a:rPr>
              <a:t>a)</a:t>
            </a:r>
            <a:endParaRPr sz="2000">
              <a:latin typeface="Verdana"/>
              <a:cs typeface="Verdana"/>
            </a:endParaRPr>
          </a:p>
          <a:p>
            <a:pPr marL="12700" marR="5080">
              <a:lnSpc>
                <a:spcPts val="4210"/>
              </a:lnSpc>
              <a:spcBef>
                <a:spcPts val="229"/>
              </a:spcBef>
            </a:pPr>
            <a:r>
              <a:rPr sz="2000" dirty="0">
                <a:solidFill>
                  <a:srgbClr val="333333"/>
                </a:solidFill>
                <a:latin typeface="Verdana"/>
                <a:cs typeface="Verdana"/>
              </a:rPr>
              <a:t>b</a:t>
            </a:r>
            <a:r>
              <a:rPr sz="2000" spc="5" dirty="0">
                <a:solidFill>
                  <a:srgbClr val="333333"/>
                </a:solidFill>
                <a:latin typeface="Verdana"/>
                <a:cs typeface="Verdana"/>
              </a:rPr>
              <a:t>y</a:t>
            </a:r>
            <a:r>
              <a:rPr sz="20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100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000" spc="30" dirty="0">
                <a:solidFill>
                  <a:srgbClr val="333333"/>
                </a:solidFill>
                <a:latin typeface="Verdana"/>
                <a:cs typeface="Verdana"/>
              </a:rPr>
              <a:t>he</a:t>
            </a:r>
            <a:r>
              <a:rPr sz="2000" spc="-90" dirty="0">
                <a:solidFill>
                  <a:srgbClr val="333333"/>
                </a:solidFill>
                <a:latin typeface="Verdana"/>
                <a:cs typeface="Verdana"/>
              </a:rPr>
              <a:t>o</a:t>
            </a:r>
            <a:r>
              <a:rPr sz="2000" spc="-75" dirty="0">
                <a:solidFill>
                  <a:srgbClr val="333333"/>
                </a:solidFill>
                <a:latin typeface="Verdana"/>
                <a:cs typeface="Verdana"/>
              </a:rPr>
              <a:t>r</a:t>
            </a:r>
            <a:r>
              <a:rPr sz="2000" spc="20" dirty="0">
                <a:solidFill>
                  <a:srgbClr val="333333"/>
                </a:solidFill>
                <a:latin typeface="Verdana"/>
                <a:cs typeface="Verdana"/>
              </a:rPr>
              <a:t>em</a:t>
            </a:r>
            <a:r>
              <a:rPr sz="2000" spc="-19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200" dirty="0">
                <a:solidFill>
                  <a:srgbClr val="333333"/>
                </a:solidFill>
                <a:latin typeface="Verdana"/>
                <a:cs typeface="Verdana"/>
              </a:rPr>
              <a:t>2</a:t>
            </a:r>
            <a:r>
              <a:rPr sz="2000" spc="-180" dirty="0">
                <a:solidFill>
                  <a:srgbClr val="333333"/>
                </a:solidFill>
                <a:latin typeface="Verdana"/>
                <a:cs typeface="Verdana"/>
              </a:rPr>
              <a:t>(</a:t>
            </a:r>
            <a:r>
              <a:rPr sz="2000" spc="-10" dirty="0">
                <a:solidFill>
                  <a:srgbClr val="333333"/>
                </a:solidFill>
                <a:latin typeface="Verdana"/>
                <a:cs typeface="Verdana"/>
              </a:rPr>
              <a:t>a)  </a:t>
            </a:r>
            <a:r>
              <a:rPr sz="2000" dirty="0">
                <a:solidFill>
                  <a:srgbClr val="333333"/>
                </a:solidFill>
                <a:latin typeface="Verdana"/>
                <a:cs typeface="Verdana"/>
              </a:rPr>
              <a:t>b</a:t>
            </a:r>
            <a:r>
              <a:rPr sz="2000" spc="5" dirty="0">
                <a:solidFill>
                  <a:srgbClr val="333333"/>
                </a:solidFill>
                <a:latin typeface="Verdana"/>
                <a:cs typeface="Verdana"/>
              </a:rPr>
              <a:t>y</a:t>
            </a:r>
            <a:r>
              <a:rPr sz="20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50" dirty="0">
                <a:solidFill>
                  <a:srgbClr val="333333"/>
                </a:solidFill>
                <a:latin typeface="Verdana"/>
                <a:cs typeface="Verdana"/>
              </a:rPr>
              <a:t>pos</a:t>
            </a:r>
            <a:r>
              <a:rPr sz="2000" spc="-20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000" spc="-140" dirty="0">
                <a:solidFill>
                  <a:srgbClr val="333333"/>
                </a:solidFill>
                <a:latin typeface="Verdana"/>
                <a:cs typeface="Verdana"/>
              </a:rPr>
              <a:t>u</a:t>
            </a:r>
            <a:r>
              <a:rPr sz="2000" spc="-50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000" spc="150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000" dirty="0">
                <a:solidFill>
                  <a:srgbClr val="333333"/>
                </a:solidFill>
                <a:latin typeface="Verdana"/>
                <a:cs typeface="Verdana"/>
              </a:rPr>
              <a:t>te</a:t>
            </a:r>
            <a:r>
              <a:rPr sz="2000" spc="-200" dirty="0">
                <a:solidFill>
                  <a:srgbClr val="333333"/>
                </a:solidFill>
                <a:latin typeface="Verdana"/>
                <a:cs typeface="Verdana"/>
              </a:rPr>
              <a:t> 2</a:t>
            </a:r>
            <a:r>
              <a:rPr sz="2000" spc="-180" dirty="0">
                <a:solidFill>
                  <a:srgbClr val="333333"/>
                </a:solidFill>
                <a:latin typeface="Verdana"/>
                <a:cs typeface="Verdana"/>
              </a:rPr>
              <a:t>(</a:t>
            </a:r>
            <a:r>
              <a:rPr sz="2000" spc="-30" dirty="0">
                <a:solidFill>
                  <a:srgbClr val="333333"/>
                </a:solidFill>
                <a:latin typeface="Verdana"/>
                <a:cs typeface="Verdana"/>
              </a:rPr>
              <a:t>b)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8618" y="2239757"/>
            <a:ext cx="8279529" cy="411411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8404" y="151638"/>
            <a:ext cx="5791835" cy="1000125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>
              <a:lnSpc>
                <a:spcPts val="3829"/>
              </a:lnSpc>
              <a:spcBef>
                <a:spcPts val="210"/>
              </a:spcBef>
            </a:pPr>
            <a:r>
              <a:rPr spc="-130" dirty="0"/>
              <a:t>Proving</a:t>
            </a:r>
            <a:r>
              <a:rPr spc="-90" dirty="0"/>
              <a:t> </a:t>
            </a:r>
            <a:r>
              <a:rPr spc="195" dirty="0"/>
              <a:t>a</a:t>
            </a:r>
            <a:r>
              <a:rPr spc="-55" dirty="0"/>
              <a:t> </a:t>
            </a:r>
            <a:r>
              <a:rPr spc="-110" dirty="0"/>
              <a:t>Theorem</a:t>
            </a:r>
            <a:r>
              <a:rPr spc="-45" dirty="0"/>
              <a:t> </a:t>
            </a:r>
            <a:r>
              <a:rPr spc="50" dirty="0"/>
              <a:t>by</a:t>
            </a:r>
            <a:r>
              <a:rPr spc="-60" dirty="0"/>
              <a:t> </a:t>
            </a:r>
            <a:r>
              <a:rPr spc="-110" dirty="0"/>
              <a:t>Perfect </a:t>
            </a:r>
            <a:r>
              <a:rPr spc="-919" dirty="0"/>
              <a:t> </a:t>
            </a:r>
            <a:r>
              <a:rPr spc="-120" dirty="0"/>
              <a:t>Induction</a:t>
            </a:r>
            <a:r>
              <a:rPr spc="-65" dirty="0"/>
              <a:t> </a:t>
            </a:r>
            <a:r>
              <a:rPr spc="-85" dirty="0"/>
              <a:t>(Example)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64312" y="1479550"/>
            <a:ext cx="386587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9420" indent="-42672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438784" algn="l"/>
                <a:tab pos="439420" algn="l"/>
                <a:tab pos="2182495" algn="l"/>
              </a:tabLst>
            </a:pPr>
            <a:r>
              <a:rPr sz="2400" b="1" spc="-80" dirty="0">
                <a:latin typeface="Tahoma"/>
                <a:cs typeface="Tahoma"/>
              </a:rPr>
              <a:t>Theore</a:t>
            </a:r>
            <a:r>
              <a:rPr sz="2400" b="1" spc="-135" dirty="0">
                <a:latin typeface="Tahoma"/>
                <a:cs typeface="Tahoma"/>
              </a:rPr>
              <a:t>m</a:t>
            </a:r>
            <a:r>
              <a:rPr sz="2400" b="1" spc="-204" dirty="0">
                <a:latin typeface="Tahoma"/>
                <a:cs typeface="Tahoma"/>
              </a:rPr>
              <a:t>:</a:t>
            </a:r>
            <a:r>
              <a:rPr sz="2400" b="1" dirty="0">
                <a:latin typeface="Tahoma"/>
                <a:cs typeface="Tahoma"/>
              </a:rPr>
              <a:t>	</a:t>
            </a:r>
            <a:r>
              <a:rPr sz="2400" b="1" spc="-110" dirty="0">
                <a:latin typeface="Tahoma"/>
                <a:cs typeface="Tahoma"/>
              </a:rPr>
              <a:t>x</a:t>
            </a:r>
            <a:r>
              <a:rPr sz="2400" b="1" spc="-20" dirty="0">
                <a:latin typeface="Tahoma"/>
                <a:cs typeface="Tahoma"/>
              </a:rPr>
              <a:t> </a:t>
            </a:r>
            <a:r>
              <a:rPr sz="2400" b="1" spc="-525" dirty="0">
                <a:latin typeface="Tahoma"/>
                <a:cs typeface="Tahoma"/>
              </a:rPr>
              <a:t>+</a:t>
            </a:r>
            <a:r>
              <a:rPr sz="2400" b="1" spc="-35" dirty="0">
                <a:latin typeface="Tahoma"/>
                <a:cs typeface="Tahoma"/>
              </a:rPr>
              <a:t> </a:t>
            </a:r>
            <a:r>
              <a:rPr sz="2400" b="1" spc="-110" dirty="0">
                <a:latin typeface="Tahoma"/>
                <a:cs typeface="Tahoma"/>
              </a:rPr>
              <a:t>x</a:t>
            </a:r>
            <a:r>
              <a:rPr sz="2400" b="1" spc="-25" dirty="0">
                <a:latin typeface="Tahoma"/>
                <a:cs typeface="Tahoma"/>
              </a:rPr>
              <a:t> </a:t>
            </a:r>
            <a:r>
              <a:rPr sz="2400" b="1" spc="-75" dirty="0">
                <a:latin typeface="Tahoma"/>
                <a:cs typeface="Tahoma"/>
              </a:rPr>
              <a:t>·</a:t>
            </a:r>
            <a:r>
              <a:rPr sz="2400" b="1" spc="-40" dirty="0">
                <a:latin typeface="Tahoma"/>
                <a:cs typeface="Tahoma"/>
              </a:rPr>
              <a:t> </a:t>
            </a:r>
            <a:r>
              <a:rPr sz="2400" b="1" spc="10" dirty="0">
                <a:latin typeface="Tahoma"/>
                <a:cs typeface="Tahoma"/>
              </a:rPr>
              <a:t>y</a:t>
            </a:r>
            <a:r>
              <a:rPr sz="2400" b="1" spc="-35" dirty="0">
                <a:latin typeface="Tahoma"/>
                <a:cs typeface="Tahoma"/>
              </a:rPr>
              <a:t> </a:t>
            </a:r>
            <a:r>
              <a:rPr sz="2400" b="1" spc="-525" dirty="0">
                <a:latin typeface="Tahoma"/>
                <a:cs typeface="Tahoma"/>
              </a:rPr>
              <a:t>=</a:t>
            </a:r>
            <a:r>
              <a:rPr sz="2400" b="1" spc="-35" dirty="0">
                <a:latin typeface="Tahoma"/>
                <a:cs typeface="Tahoma"/>
              </a:rPr>
              <a:t> </a:t>
            </a:r>
            <a:r>
              <a:rPr sz="2400" b="1" spc="-110" dirty="0">
                <a:latin typeface="Tahoma"/>
                <a:cs typeface="Tahoma"/>
              </a:rPr>
              <a:t>x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0161" y="276301"/>
            <a:ext cx="5793105" cy="100076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>
              <a:lnSpc>
                <a:spcPts val="3829"/>
              </a:lnSpc>
              <a:spcBef>
                <a:spcPts val="215"/>
              </a:spcBef>
            </a:pPr>
            <a:r>
              <a:rPr spc="-130" dirty="0"/>
              <a:t>Proving</a:t>
            </a:r>
            <a:r>
              <a:rPr spc="-100" dirty="0"/>
              <a:t> </a:t>
            </a:r>
            <a:r>
              <a:rPr spc="200" dirty="0"/>
              <a:t>a</a:t>
            </a:r>
            <a:r>
              <a:rPr spc="-55" dirty="0"/>
              <a:t> </a:t>
            </a:r>
            <a:r>
              <a:rPr spc="-114" dirty="0"/>
              <a:t>Theorem</a:t>
            </a:r>
            <a:r>
              <a:rPr spc="-45" dirty="0"/>
              <a:t> </a:t>
            </a:r>
            <a:r>
              <a:rPr spc="50" dirty="0"/>
              <a:t>by</a:t>
            </a:r>
            <a:r>
              <a:rPr spc="-55" dirty="0"/>
              <a:t> </a:t>
            </a:r>
            <a:r>
              <a:rPr spc="-105" dirty="0"/>
              <a:t>Perfect </a:t>
            </a:r>
            <a:r>
              <a:rPr spc="-925" dirty="0"/>
              <a:t> </a:t>
            </a:r>
            <a:r>
              <a:rPr spc="-120" dirty="0"/>
              <a:t>Induction</a:t>
            </a:r>
            <a:r>
              <a:rPr spc="-45" dirty="0"/>
              <a:t> </a:t>
            </a:r>
            <a:r>
              <a:rPr spc="-85" dirty="0"/>
              <a:t>(Example)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6483" y="2303790"/>
            <a:ext cx="7561145" cy="4157511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06679" y="1578355"/>
            <a:ext cx="400240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7515" indent="-42545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437515" algn="l"/>
                <a:tab pos="438150" algn="l"/>
                <a:tab pos="2680970" algn="l"/>
                <a:tab pos="3549650" algn="l"/>
              </a:tabLst>
            </a:pPr>
            <a:r>
              <a:rPr sz="2400" b="1" spc="-80" dirty="0">
                <a:latin typeface="Tahoma"/>
                <a:cs typeface="Tahoma"/>
              </a:rPr>
              <a:t>Theore</a:t>
            </a:r>
            <a:r>
              <a:rPr sz="2400" b="1" spc="-135" dirty="0">
                <a:latin typeface="Tahoma"/>
                <a:cs typeface="Tahoma"/>
              </a:rPr>
              <a:t>m</a:t>
            </a:r>
            <a:r>
              <a:rPr sz="2400" b="1" spc="-204" dirty="0">
                <a:latin typeface="Tahoma"/>
                <a:cs typeface="Tahoma"/>
              </a:rPr>
              <a:t>:</a:t>
            </a:r>
            <a:r>
              <a:rPr sz="2400" b="1" dirty="0">
                <a:latin typeface="Tahoma"/>
                <a:cs typeface="Tahoma"/>
              </a:rPr>
              <a:t>	</a:t>
            </a:r>
            <a:r>
              <a:rPr sz="2400" b="1" spc="-110" dirty="0">
                <a:latin typeface="Tahoma"/>
                <a:cs typeface="Tahoma"/>
              </a:rPr>
              <a:t>x</a:t>
            </a:r>
            <a:r>
              <a:rPr sz="2400" b="1" spc="-20" dirty="0">
                <a:latin typeface="Tahoma"/>
                <a:cs typeface="Tahoma"/>
              </a:rPr>
              <a:t> </a:t>
            </a:r>
            <a:r>
              <a:rPr sz="2400" b="1" spc="-525" dirty="0">
                <a:latin typeface="Tahoma"/>
                <a:cs typeface="Tahoma"/>
              </a:rPr>
              <a:t>+</a:t>
            </a:r>
            <a:r>
              <a:rPr sz="2400" b="1" spc="-35" dirty="0">
                <a:latin typeface="Tahoma"/>
                <a:cs typeface="Tahoma"/>
              </a:rPr>
              <a:t> </a:t>
            </a:r>
            <a:r>
              <a:rPr sz="2400" b="1" spc="-110" dirty="0">
                <a:latin typeface="Tahoma"/>
                <a:cs typeface="Tahoma"/>
              </a:rPr>
              <a:t>x</a:t>
            </a:r>
            <a:r>
              <a:rPr sz="2400" b="1" dirty="0">
                <a:latin typeface="Tahoma"/>
                <a:cs typeface="Tahoma"/>
              </a:rPr>
              <a:t>	</a:t>
            </a:r>
            <a:r>
              <a:rPr sz="2400" b="1" spc="-525" dirty="0">
                <a:latin typeface="Tahoma"/>
                <a:cs typeface="Tahoma"/>
              </a:rPr>
              <a:t>=</a:t>
            </a:r>
            <a:r>
              <a:rPr sz="2400" b="1" spc="-35" dirty="0">
                <a:latin typeface="Tahoma"/>
                <a:cs typeface="Tahoma"/>
              </a:rPr>
              <a:t> </a:t>
            </a:r>
            <a:r>
              <a:rPr sz="2400" b="1" spc="-110" dirty="0">
                <a:latin typeface="Tahoma"/>
                <a:cs typeface="Tahoma"/>
              </a:rPr>
              <a:t>x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7875" y="1955116"/>
            <a:ext cx="8405259" cy="4332143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>
              <a:lnSpc>
                <a:spcPts val="3829"/>
              </a:lnSpc>
              <a:spcBef>
                <a:spcPts val="210"/>
              </a:spcBef>
            </a:pPr>
            <a:r>
              <a:rPr spc="-130" dirty="0"/>
              <a:t>Proving</a:t>
            </a:r>
            <a:r>
              <a:rPr spc="-90" dirty="0"/>
              <a:t> </a:t>
            </a:r>
            <a:r>
              <a:rPr spc="195" dirty="0"/>
              <a:t>a</a:t>
            </a:r>
            <a:r>
              <a:rPr spc="-55" dirty="0"/>
              <a:t> </a:t>
            </a:r>
            <a:r>
              <a:rPr spc="-110" dirty="0"/>
              <a:t>Theorem</a:t>
            </a:r>
            <a:r>
              <a:rPr spc="-45" dirty="0"/>
              <a:t> </a:t>
            </a:r>
            <a:r>
              <a:rPr spc="50" dirty="0"/>
              <a:t>by</a:t>
            </a:r>
            <a:r>
              <a:rPr spc="-60" dirty="0"/>
              <a:t> </a:t>
            </a:r>
            <a:r>
              <a:rPr spc="-110" dirty="0"/>
              <a:t>Perfect </a:t>
            </a:r>
            <a:r>
              <a:rPr spc="-919" dirty="0"/>
              <a:t> </a:t>
            </a:r>
            <a:r>
              <a:rPr spc="-105" dirty="0"/>
              <a:t>Induction(Example)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55040"/>
            <a:ext cx="405511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35" dirty="0"/>
              <a:t>Boolean</a:t>
            </a:r>
            <a:r>
              <a:rPr sz="3600" spc="-130" dirty="0"/>
              <a:t> </a:t>
            </a:r>
            <a:r>
              <a:rPr sz="3600" spc="-140" dirty="0"/>
              <a:t>Functions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40" y="1883534"/>
            <a:ext cx="7891145" cy="3721100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60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400" spc="130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400" spc="-19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spc="-25" dirty="0">
                <a:solidFill>
                  <a:srgbClr val="333333"/>
                </a:solidFill>
                <a:latin typeface="Tahoma"/>
                <a:cs typeface="Tahoma"/>
              </a:rPr>
              <a:t>Boolean</a:t>
            </a:r>
            <a:r>
              <a:rPr sz="2400" b="1" spc="-3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80" dirty="0">
                <a:solidFill>
                  <a:srgbClr val="333333"/>
                </a:solidFill>
                <a:latin typeface="Tahoma"/>
                <a:cs typeface="Tahoma"/>
              </a:rPr>
              <a:t>function</a:t>
            </a:r>
            <a:r>
              <a:rPr sz="2400" b="1" spc="-3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spc="-240" dirty="0">
                <a:solidFill>
                  <a:srgbClr val="333333"/>
                </a:solidFill>
                <a:latin typeface="Verdana"/>
                <a:cs typeface="Verdana"/>
              </a:rPr>
              <a:t>is</a:t>
            </a:r>
            <a:r>
              <a:rPr sz="2400" spc="-204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333333"/>
                </a:solidFill>
                <a:latin typeface="Verdana"/>
                <a:cs typeface="Verdana"/>
              </a:rPr>
              <a:t>an</a:t>
            </a:r>
            <a:r>
              <a:rPr sz="2400" spc="-1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3333"/>
                </a:solidFill>
                <a:latin typeface="Verdana"/>
                <a:cs typeface="Verdana"/>
              </a:rPr>
              <a:t>expression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333333"/>
                </a:solidFill>
                <a:latin typeface="Verdana"/>
                <a:cs typeface="Verdana"/>
              </a:rPr>
              <a:t>formed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55" dirty="0">
                <a:solidFill>
                  <a:srgbClr val="333333"/>
                </a:solidFill>
                <a:latin typeface="Verdana"/>
                <a:cs typeface="Verdana"/>
              </a:rPr>
              <a:t>with:</a:t>
            </a:r>
            <a:endParaRPr sz="2400">
              <a:latin typeface="Verdana"/>
              <a:cs typeface="Verdana"/>
            </a:endParaRPr>
          </a:p>
          <a:p>
            <a:pPr marL="469900" lvl="1" indent="-228600">
              <a:lnSpc>
                <a:spcPct val="100000"/>
              </a:lnSpc>
              <a:spcBef>
                <a:spcPts val="595"/>
              </a:spcBef>
              <a:buClr>
                <a:srgbClr val="4D0000"/>
              </a:buClr>
              <a:buFont typeface="Cambria"/>
              <a:buChar char="◾"/>
              <a:tabLst>
                <a:tab pos="469900" algn="l"/>
              </a:tabLst>
            </a:pPr>
            <a:r>
              <a:rPr sz="2200" spc="-300" dirty="0">
                <a:solidFill>
                  <a:srgbClr val="333333"/>
                </a:solidFill>
                <a:latin typeface="Verdana"/>
                <a:cs typeface="Verdana"/>
              </a:rPr>
              <a:t>B</a:t>
            </a:r>
            <a:r>
              <a:rPr sz="2200" spc="-11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200" spc="-70" dirty="0">
                <a:solidFill>
                  <a:srgbClr val="333333"/>
                </a:solidFill>
                <a:latin typeface="Verdana"/>
                <a:cs typeface="Verdana"/>
              </a:rPr>
              <a:t>nary</a:t>
            </a:r>
            <a:r>
              <a:rPr sz="2200" spc="-19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-70" dirty="0">
                <a:solidFill>
                  <a:srgbClr val="333333"/>
                </a:solidFill>
                <a:latin typeface="Verdana"/>
                <a:cs typeface="Verdana"/>
              </a:rPr>
              <a:t>v</a:t>
            </a:r>
            <a:r>
              <a:rPr sz="2200" spc="-110" dirty="0">
                <a:solidFill>
                  <a:srgbClr val="333333"/>
                </a:solidFill>
                <a:latin typeface="Verdana"/>
                <a:cs typeface="Verdana"/>
              </a:rPr>
              <a:t>ar</a:t>
            </a:r>
            <a:r>
              <a:rPr sz="2200" spc="-5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200" spc="50" dirty="0">
                <a:solidFill>
                  <a:srgbClr val="333333"/>
                </a:solidFill>
                <a:latin typeface="Verdana"/>
                <a:cs typeface="Verdana"/>
              </a:rPr>
              <a:t>ab</a:t>
            </a:r>
            <a:r>
              <a:rPr sz="2200" spc="25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200" spc="-90" dirty="0">
                <a:solidFill>
                  <a:srgbClr val="333333"/>
                </a:solidFill>
                <a:latin typeface="Verdana"/>
                <a:cs typeface="Verdana"/>
              </a:rPr>
              <a:t>es</a:t>
            </a:r>
            <a:endParaRPr sz="2200">
              <a:latin typeface="Verdana"/>
              <a:cs typeface="Verdana"/>
            </a:endParaRPr>
          </a:p>
          <a:p>
            <a:pPr marL="469900" lvl="1" indent="-228600">
              <a:lnSpc>
                <a:spcPct val="100000"/>
              </a:lnSpc>
              <a:spcBef>
                <a:spcPts val="600"/>
              </a:spcBef>
              <a:buClr>
                <a:srgbClr val="4D0000"/>
              </a:buClr>
              <a:buFont typeface="Cambria"/>
              <a:buChar char="◾"/>
              <a:tabLst>
                <a:tab pos="469900" algn="l"/>
              </a:tabLst>
            </a:pPr>
            <a:r>
              <a:rPr sz="2200" spc="30" dirty="0">
                <a:solidFill>
                  <a:srgbClr val="333333"/>
                </a:solidFill>
                <a:latin typeface="Verdana"/>
                <a:cs typeface="Verdana"/>
              </a:rPr>
              <a:t>Operat</a:t>
            </a:r>
            <a:r>
              <a:rPr sz="2200" spc="-160" dirty="0">
                <a:solidFill>
                  <a:srgbClr val="333333"/>
                </a:solidFill>
                <a:latin typeface="Verdana"/>
                <a:cs typeface="Verdana"/>
              </a:rPr>
              <a:t>ors</a:t>
            </a:r>
            <a:r>
              <a:rPr sz="22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-235" dirty="0">
                <a:solidFill>
                  <a:srgbClr val="333333"/>
                </a:solidFill>
                <a:latin typeface="Verdana"/>
                <a:cs typeface="Verdana"/>
              </a:rPr>
              <a:t>(</a:t>
            </a:r>
            <a:r>
              <a:rPr sz="2200" spc="-20" dirty="0">
                <a:solidFill>
                  <a:srgbClr val="333333"/>
                </a:solidFill>
                <a:latin typeface="Verdana"/>
                <a:cs typeface="Verdana"/>
              </a:rPr>
              <a:t>O</a:t>
            </a:r>
            <a:r>
              <a:rPr sz="2200" spc="-5" dirty="0">
                <a:solidFill>
                  <a:srgbClr val="333333"/>
                </a:solidFill>
                <a:latin typeface="Verdana"/>
                <a:cs typeface="Verdana"/>
              </a:rPr>
              <a:t>R</a:t>
            </a:r>
            <a:r>
              <a:rPr sz="2200" spc="-195" dirty="0">
                <a:solidFill>
                  <a:srgbClr val="333333"/>
                </a:solidFill>
                <a:latin typeface="Verdana"/>
                <a:cs typeface="Verdana"/>
              </a:rPr>
              <a:t>,</a:t>
            </a:r>
            <a:r>
              <a:rPr sz="2200" spc="-12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90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200" spc="-95" dirty="0">
                <a:solidFill>
                  <a:srgbClr val="333333"/>
                </a:solidFill>
                <a:latin typeface="Verdana"/>
                <a:cs typeface="Verdana"/>
              </a:rPr>
              <a:t>ND,</a:t>
            </a:r>
            <a:r>
              <a:rPr sz="2200" spc="-12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80" dirty="0">
                <a:solidFill>
                  <a:srgbClr val="333333"/>
                </a:solidFill>
                <a:latin typeface="Verdana"/>
                <a:cs typeface="Verdana"/>
              </a:rPr>
              <a:t>an</a:t>
            </a:r>
            <a:r>
              <a:rPr sz="2200" spc="85" dirty="0">
                <a:solidFill>
                  <a:srgbClr val="333333"/>
                </a:solidFill>
                <a:latin typeface="Verdana"/>
                <a:cs typeface="Verdana"/>
              </a:rPr>
              <a:t>d</a:t>
            </a:r>
            <a:r>
              <a:rPr sz="22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-95" dirty="0">
                <a:solidFill>
                  <a:srgbClr val="333333"/>
                </a:solidFill>
                <a:latin typeface="Verdana"/>
                <a:cs typeface="Verdana"/>
              </a:rPr>
              <a:t>NOT</a:t>
            </a:r>
            <a:r>
              <a:rPr sz="2200" spc="-190" dirty="0">
                <a:solidFill>
                  <a:srgbClr val="333333"/>
                </a:solidFill>
                <a:latin typeface="Verdana"/>
                <a:cs typeface="Verdana"/>
              </a:rPr>
              <a:t>)</a:t>
            </a:r>
            <a:endParaRPr sz="2200">
              <a:latin typeface="Verdana"/>
              <a:cs typeface="Verdana"/>
            </a:endParaRPr>
          </a:p>
          <a:p>
            <a:pPr marL="469900" lvl="1" indent="-228600">
              <a:lnSpc>
                <a:spcPct val="100000"/>
              </a:lnSpc>
              <a:spcBef>
                <a:spcPts val="600"/>
              </a:spcBef>
              <a:buClr>
                <a:srgbClr val="4D0000"/>
              </a:buClr>
              <a:buFont typeface="Cambria"/>
              <a:buChar char="◾"/>
              <a:tabLst>
                <a:tab pos="469900" algn="l"/>
              </a:tabLst>
            </a:pPr>
            <a:r>
              <a:rPr sz="2200" spc="-35" dirty="0">
                <a:solidFill>
                  <a:srgbClr val="333333"/>
                </a:solidFill>
                <a:latin typeface="Verdana"/>
                <a:cs typeface="Verdana"/>
              </a:rPr>
              <a:t>Paren</a:t>
            </a:r>
            <a:r>
              <a:rPr sz="2200" spc="-20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200" spc="-85" dirty="0">
                <a:solidFill>
                  <a:srgbClr val="333333"/>
                </a:solidFill>
                <a:latin typeface="Verdana"/>
                <a:cs typeface="Verdana"/>
              </a:rPr>
              <a:t>hese</a:t>
            </a:r>
            <a:r>
              <a:rPr sz="2200" spc="-70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200" spc="-195" dirty="0">
                <a:solidFill>
                  <a:srgbClr val="333333"/>
                </a:solidFill>
                <a:latin typeface="Verdana"/>
                <a:cs typeface="Verdana"/>
              </a:rPr>
              <a:t>,</a:t>
            </a:r>
            <a:r>
              <a:rPr sz="2200" spc="-20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55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200" spc="65" dirty="0">
                <a:solidFill>
                  <a:srgbClr val="333333"/>
                </a:solidFill>
                <a:latin typeface="Verdana"/>
                <a:cs typeface="Verdana"/>
              </a:rPr>
              <a:t>n</a:t>
            </a:r>
            <a:r>
              <a:rPr sz="2200" spc="130" dirty="0">
                <a:solidFill>
                  <a:srgbClr val="333333"/>
                </a:solidFill>
                <a:latin typeface="Verdana"/>
                <a:cs typeface="Verdana"/>
              </a:rPr>
              <a:t>d</a:t>
            </a:r>
            <a:r>
              <a:rPr sz="2200" spc="-16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40" dirty="0">
                <a:solidFill>
                  <a:srgbClr val="333333"/>
                </a:solidFill>
                <a:latin typeface="Verdana"/>
                <a:cs typeface="Verdana"/>
              </a:rPr>
              <a:t>equal</a:t>
            </a:r>
            <a:r>
              <a:rPr sz="2200" spc="-16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-305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200" spc="-15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200" spc="25" dirty="0">
                <a:solidFill>
                  <a:srgbClr val="333333"/>
                </a:solidFill>
                <a:latin typeface="Verdana"/>
                <a:cs typeface="Verdana"/>
              </a:rPr>
              <a:t>gn</a:t>
            </a:r>
            <a:endParaRPr sz="22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1805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400" spc="-475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333333"/>
                </a:solidFill>
                <a:latin typeface="Verdana"/>
                <a:cs typeface="Verdana"/>
              </a:rPr>
              <a:t>he</a:t>
            </a:r>
            <a:r>
              <a:rPr sz="24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333333"/>
                </a:solidFill>
                <a:latin typeface="Verdana"/>
                <a:cs typeface="Verdana"/>
              </a:rPr>
              <a:t>v</a:t>
            </a:r>
            <a:r>
              <a:rPr sz="2400" spc="-20" dirty="0">
                <a:solidFill>
                  <a:srgbClr val="333333"/>
                </a:solidFill>
                <a:latin typeface="Verdana"/>
                <a:cs typeface="Verdana"/>
              </a:rPr>
              <a:t>al</a:t>
            </a:r>
            <a:r>
              <a:rPr sz="2400" spc="-15" dirty="0">
                <a:solidFill>
                  <a:srgbClr val="333333"/>
                </a:solidFill>
                <a:latin typeface="Verdana"/>
                <a:cs typeface="Verdana"/>
              </a:rPr>
              <a:t>u</a:t>
            </a:r>
            <a:r>
              <a:rPr sz="2400" spc="130" dirty="0">
                <a:solidFill>
                  <a:srgbClr val="333333"/>
                </a:solidFill>
                <a:latin typeface="Verdana"/>
                <a:cs typeface="Verdana"/>
              </a:rPr>
              <a:t>e</a:t>
            </a:r>
            <a:r>
              <a:rPr sz="2400" spc="-23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333333"/>
                </a:solidFill>
                <a:latin typeface="Verdana"/>
                <a:cs typeface="Verdana"/>
              </a:rPr>
              <a:t>of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spc="-25" dirty="0">
                <a:solidFill>
                  <a:srgbClr val="333333"/>
                </a:solidFill>
                <a:latin typeface="Tahoma"/>
                <a:cs typeface="Tahoma"/>
              </a:rPr>
              <a:t>Boolean</a:t>
            </a:r>
            <a:r>
              <a:rPr sz="2400" b="1" spc="-3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80" dirty="0">
                <a:solidFill>
                  <a:srgbClr val="333333"/>
                </a:solidFill>
                <a:latin typeface="Tahoma"/>
                <a:cs typeface="Tahoma"/>
              </a:rPr>
              <a:t>function</a:t>
            </a:r>
            <a:r>
              <a:rPr sz="2400" b="1" spc="-30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spc="145" dirty="0">
                <a:solidFill>
                  <a:srgbClr val="333333"/>
                </a:solidFill>
                <a:latin typeface="Verdana"/>
                <a:cs typeface="Verdana"/>
              </a:rPr>
              <a:t>can</a:t>
            </a:r>
            <a:r>
              <a:rPr sz="2400" spc="-20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30" dirty="0">
                <a:solidFill>
                  <a:srgbClr val="333333"/>
                </a:solidFill>
                <a:latin typeface="Verdana"/>
                <a:cs typeface="Verdana"/>
              </a:rPr>
              <a:t>be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333333"/>
                </a:solidFill>
                <a:latin typeface="Verdana"/>
                <a:cs typeface="Verdana"/>
              </a:rPr>
              <a:t>e</a:t>
            </a:r>
            <a:r>
              <a:rPr sz="240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90" dirty="0">
                <a:solidFill>
                  <a:srgbClr val="333333"/>
                </a:solidFill>
                <a:latin typeface="Verdana"/>
                <a:cs typeface="Verdana"/>
              </a:rPr>
              <a:t>ther</a:t>
            </a:r>
            <a:r>
              <a:rPr sz="2400" spc="-200" dirty="0">
                <a:solidFill>
                  <a:srgbClr val="333333"/>
                </a:solidFill>
                <a:latin typeface="Verdana"/>
                <a:cs typeface="Verdana"/>
              </a:rPr>
              <a:t> 0</a:t>
            </a:r>
            <a:r>
              <a:rPr sz="2400" spc="-19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3333"/>
                </a:solidFill>
                <a:latin typeface="Verdana"/>
                <a:cs typeface="Verdana"/>
              </a:rPr>
              <a:t>or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00" dirty="0">
                <a:solidFill>
                  <a:srgbClr val="333333"/>
                </a:solidFill>
                <a:latin typeface="Verdana"/>
                <a:cs typeface="Verdana"/>
              </a:rPr>
              <a:t>1</a:t>
            </a:r>
            <a:endParaRPr sz="24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1805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400" spc="130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400" spc="-20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spc="-25" dirty="0">
                <a:solidFill>
                  <a:srgbClr val="333333"/>
                </a:solidFill>
                <a:latin typeface="Tahoma"/>
                <a:cs typeface="Tahoma"/>
              </a:rPr>
              <a:t>Boolean</a:t>
            </a:r>
            <a:r>
              <a:rPr sz="2400" b="1" spc="-40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80" dirty="0">
                <a:solidFill>
                  <a:srgbClr val="333333"/>
                </a:solidFill>
                <a:latin typeface="Tahoma"/>
                <a:cs typeface="Tahoma"/>
              </a:rPr>
              <a:t>function</a:t>
            </a:r>
            <a:r>
              <a:rPr sz="2400" b="1" spc="-40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spc="-5" dirty="0">
                <a:solidFill>
                  <a:srgbClr val="333333"/>
                </a:solidFill>
                <a:latin typeface="Verdana"/>
                <a:cs typeface="Verdana"/>
              </a:rPr>
              <a:t>may</a:t>
            </a:r>
            <a:r>
              <a:rPr sz="2400" spc="-204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30" dirty="0">
                <a:solidFill>
                  <a:srgbClr val="333333"/>
                </a:solidFill>
                <a:latin typeface="Verdana"/>
                <a:cs typeface="Verdana"/>
              </a:rPr>
              <a:t>be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333333"/>
                </a:solidFill>
                <a:latin typeface="Verdana"/>
                <a:cs typeface="Verdana"/>
              </a:rPr>
              <a:t>represented</a:t>
            </a:r>
            <a:r>
              <a:rPr sz="2400" spc="-15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85" dirty="0">
                <a:solidFill>
                  <a:srgbClr val="333333"/>
                </a:solidFill>
                <a:latin typeface="Verdana"/>
                <a:cs typeface="Verdana"/>
              </a:rPr>
              <a:t>as:</a:t>
            </a:r>
            <a:endParaRPr sz="2400">
              <a:latin typeface="Verdana"/>
              <a:cs typeface="Verdana"/>
            </a:endParaRPr>
          </a:p>
          <a:p>
            <a:pPr marL="469900" lvl="1" indent="-228600">
              <a:lnSpc>
                <a:spcPct val="100000"/>
              </a:lnSpc>
              <a:spcBef>
                <a:spcPts val="595"/>
              </a:spcBef>
              <a:buClr>
                <a:srgbClr val="4D0000"/>
              </a:buClr>
              <a:buFont typeface="Cambria"/>
              <a:buChar char="◾"/>
              <a:tabLst>
                <a:tab pos="469900" algn="l"/>
              </a:tabLst>
            </a:pPr>
            <a:r>
              <a:rPr sz="2200" spc="90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200" spc="-55" dirty="0">
                <a:solidFill>
                  <a:srgbClr val="333333"/>
                </a:solidFill>
                <a:latin typeface="Verdana"/>
                <a:cs typeface="Verdana"/>
              </a:rPr>
              <a:t>n</a:t>
            </a:r>
            <a:r>
              <a:rPr sz="2200" spc="-14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5" dirty="0">
                <a:solidFill>
                  <a:srgbClr val="333333"/>
                </a:solidFill>
                <a:latin typeface="Verdana"/>
                <a:cs typeface="Verdana"/>
              </a:rPr>
              <a:t>algebra</a:t>
            </a:r>
            <a:r>
              <a:rPr sz="2200" spc="2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200" spc="270" dirty="0">
                <a:solidFill>
                  <a:srgbClr val="333333"/>
                </a:solidFill>
                <a:latin typeface="Verdana"/>
                <a:cs typeface="Verdana"/>
              </a:rPr>
              <a:t>c</a:t>
            </a:r>
            <a:r>
              <a:rPr sz="22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-125" dirty="0">
                <a:solidFill>
                  <a:srgbClr val="333333"/>
                </a:solidFill>
                <a:latin typeface="Verdana"/>
                <a:cs typeface="Verdana"/>
              </a:rPr>
              <a:t>express</a:t>
            </a:r>
            <a:r>
              <a:rPr sz="2200" spc="-4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200" spc="-50" dirty="0">
                <a:solidFill>
                  <a:srgbClr val="333333"/>
                </a:solidFill>
                <a:latin typeface="Verdana"/>
                <a:cs typeface="Verdana"/>
              </a:rPr>
              <a:t>on,</a:t>
            </a:r>
            <a:r>
              <a:rPr sz="2200" spc="-20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-90" dirty="0">
                <a:solidFill>
                  <a:srgbClr val="333333"/>
                </a:solidFill>
                <a:latin typeface="Verdana"/>
                <a:cs typeface="Verdana"/>
              </a:rPr>
              <a:t>or</a:t>
            </a:r>
            <a:endParaRPr sz="2200">
              <a:latin typeface="Verdana"/>
              <a:cs typeface="Verdana"/>
            </a:endParaRPr>
          </a:p>
          <a:p>
            <a:pPr marL="469900" lvl="1" indent="-228600">
              <a:lnSpc>
                <a:spcPct val="100000"/>
              </a:lnSpc>
              <a:spcBef>
                <a:spcPts val="600"/>
              </a:spcBef>
              <a:buClr>
                <a:srgbClr val="4D0000"/>
              </a:buClr>
              <a:buFont typeface="Cambria"/>
              <a:buChar char="◾"/>
              <a:tabLst>
                <a:tab pos="469900" algn="l"/>
              </a:tabLst>
            </a:pPr>
            <a:r>
              <a:rPr sz="2200" spc="120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2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-120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200" spc="-155" dirty="0">
                <a:solidFill>
                  <a:srgbClr val="333333"/>
                </a:solidFill>
                <a:latin typeface="Verdana"/>
                <a:cs typeface="Verdana"/>
              </a:rPr>
              <a:t>rut</a:t>
            </a:r>
            <a:r>
              <a:rPr sz="2200" spc="-55" dirty="0">
                <a:solidFill>
                  <a:srgbClr val="333333"/>
                </a:solidFill>
                <a:latin typeface="Verdana"/>
                <a:cs typeface="Verdana"/>
              </a:rPr>
              <a:t>h</a:t>
            </a:r>
            <a:r>
              <a:rPr sz="2200" spc="-16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-120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200" spc="50" dirty="0">
                <a:solidFill>
                  <a:srgbClr val="333333"/>
                </a:solidFill>
                <a:latin typeface="Verdana"/>
                <a:cs typeface="Verdana"/>
              </a:rPr>
              <a:t>ab</a:t>
            </a:r>
            <a:r>
              <a:rPr sz="2200" spc="25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200" spc="114" dirty="0">
                <a:solidFill>
                  <a:srgbClr val="333333"/>
                </a:solidFill>
                <a:latin typeface="Verdana"/>
                <a:cs typeface="Verdana"/>
              </a:rPr>
              <a:t>e</a:t>
            </a:r>
            <a:endParaRPr sz="2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67945" marR="5080">
              <a:lnSpc>
                <a:spcPts val="3829"/>
              </a:lnSpc>
              <a:spcBef>
                <a:spcPts val="215"/>
              </a:spcBef>
            </a:pPr>
            <a:r>
              <a:rPr spc="-105" dirty="0"/>
              <a:t>Representation </a:t>
            </a:r>
            <a:r>
              <a:rPr spc="-25" dirty="0"/>
              <a:t>as </a:t>
            </a:r>
            <a:r>
              <a:rPr spc="35" dirty="0"/>
              <a:t>an </a:t>
            </a:r>
            <a:r>
              <a:rPr spc="30" dirty="0"/>
              <a:t>Algebraic </a:t>
            </a:r>
            <a:r>
              <a:rPr spc="-925" dirty="0"/>
              <a:t> </a:t>
            </a:r>
            <a:r>
              <a:rPr spc="-135" dirty="0"/>
              <a:t>Expression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8612" y="2036075"/>
            <a:ext cx="8233398" cy="3318101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8429" y="368934"/>
            <a:ext cx="68802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25" dirty="0"/>
              <a:t>Representation</a:t>
            </a:r>
            <a:r>
              <a:rPr sz="3600" spc="-85" dirty="0"/>
              <a:t> </a:t>
            </a:r>
            <a:r>
              <a:rPr sz="3600" spc="-30" dirty="0"/>
              <a:t>as</a:t>
            </a:r>
            <a:r>
              <a:rPr sz="3600" spc="-45" dirty="0"/>
              <a:t> </a:t>
            </a:r>
            <a:r>
              <a:rPr sz="3600" spc="220" dirty="0"/>
              <a:t>a</a:t>
            </a:r>
            <a:r>
              <a:rPr sz="3600" spc="-50" dirty="0"/>
              <a:t> </a:t>
            </a:r>
            <a:r>
              <a:rPr sz="3600" spc="-365" dirty="0"/>
              <a:t>Truth</a:t>
            </a:r>
            <a:r>
              <a:rPr sz="3600" spc="-40" dirty="0"/>
              <a:t> </a:t>
            </a:r>
            <a:r>
              <a:rPr sz="3600" spc="-90" dirty="0"/>
              <a:t>Table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325729" y="1104391"/>
            <a:ext cx="6982459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0" marR="17780" indent="-228600">
              <a:lnSpc>
                <a:spcPct val="100000"/>
              </a:lnSpc>
              <a:spcBef>
                <a:spcPts val="100"/>
              </a:spcBef>
              <a:buClr>
                <a:srgbClr val="990000"/>
              </a:buClr>
              <a:buFont typeface="Cambria"/>
              <a:buChar char="◾"/>
              <a:tabLst>
                <a:tab pos="254000" algn="l"/>
              </a:tabLst>
            </a:pPr>
            <a:r>
              <a:rPr sz="2400" spc="-475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333333"/>
                </a:solidFill>
                <a:latin typeface="Verdana"/>
                <a:cs typeface="Verdana"/>
              </a:rPr>
              <a:t>he</a:t>
            </a:r>
            <a:r>
              <a:rPr sz="24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333333"/>
                </a:solidFill>
                <a:latin typeface="Verdana"/>
                <a:cs typeface="Verdana"/>
              </a:rPr>
              <a:t>nu</a:t>
            </a:r>
            <a:r>
              <a:rPr sz="2400" spc="-85" dirty="0">
                <a:solidFill>
                  <a:srgbClr val="333333"/>
                </a:solidFill>
                <a:latin typeface="Verdana"/>
                <a:cs typeface="Verdana"/>
              </a:rPr>
              <a:t>m</a:t>
            </a:r>
            <a:r>
              <a:rPr sz="2400" spc="-20" dirty="0">
                <a:solidFill>
                  <a:srgbClr val="333333"/>
                </a:solidFill>
                <a:latin typeface="Verdana"/>
                <a:cs typeface="Verdana"/>
              </a:rPr>
              <a:t>be</a:t>
            </a:r>
            <a:r>
              <a:rPr sz="2400" spc="-10" dirty="0">
                <a:solidFill>
                  <a:srgbClr val="333333"/>
                </a:solidFill>
                <a:latin typeface="Verdana"/>
                <a:cs typeface="Verdana"/>
              </a:rPr>
              <a:t>r</a:t>
            </a:r>
            <a:r>
              <a:rPr sz="2400" spc="-1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333333"/>
                </a:solidFill>
                <a:latin typeface="Verdana"/>
                <a:cs typeface="Verdana"/>
              </a:rPr>
              <a:t>of</a:t>
            </a:r>
            <a:r>
              <a:rPr sz="2400" spc="-1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20" dirty="0">
                <a:solidFill>
                  <a:srgbClr val="333333"/>
                </a:solidFill>
                <a:latin typeface="Verdana"/>
                <a:cs typeface="Verdana"/>
              </a:rPr>
              <a:t>rows</a:t>
            </a:r>
            <a:r>
              <a:rPr sz="2400" spc="-16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6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60" dirty="0">
                <a:solidFill>
                  <a:srgbClr val="333333"/>
                </a:solidFill>
                <a:latin typeface="Verdana"/>
                <a:cs typeface="Verdana"/>
              </a:rPr>
              <a:t>n</a:t>
            </a:r>
            <a:r>
              <a:rPr sz="2400" spc="-21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333333"/>
                </a:solidFill>
                <a:latin typeface="Verdana"/>
                <a:cs typeface="Verdana"/>
              </a:rPr>
              <a:t>the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333333"/>
                </a:solidFill>
                <a:latin typeface="Verdana"/>
                <a:cs typeface="Verdana"/>
              </a:rPr>
              <a:t>table</a:t>
            </a:r>
            <a:r>
              <a:rPr sz="2400" spc="-20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6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400" spc="-204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45" dirty="0">
                <a:solidFill>
                  <a:srgbClr val="333333"/>
                </a:solidFill>
                <a:latin typeface="Verdana"/>
                <a:cs typeface="Verdana"/>
              </a:rPr>
              <a:t>equal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333333"/>
                </a:solidFill>
                <a:latin typeface="Verdana"/>
                <a:cs typeface="Verdana"/>
              </a:rPr>
              <a:t>to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95" dirty="0">
                <a:solidFill>
                  <a:srgbClr val="333333"/>
                </a:solidFill>
                <a:latin typeface="Verdana"/>
                <a:cs typeface="Verdana"/>
              </a:rPr>
              <a:t>2</a:t>
            </a:r>
            <a:r>
              <a:rPr sz="2400" spc="-67" baseline="24305" dirty="0">
                <a:solidFill>
                  <a:srgbClr val="333333"/>
                </a:solidFill>
                <a:latin typeface="Verdana"/>
                <a:cs typeface="Verdana"/>
              </a:rPr>
              <a:t>n</a:t>
            </a:r>
            <a:r>
              <a:rPr sz="2400" spc="-204" dirty="0">
                <a:solidFill>
                  <a:srgbClr val="333333"/>
                </a:solidFill>
                <a:latin typeface="Verdana"/>
                <a:cs typeface="Verdana"/>
              </a:rPr>
              <a:t>,  </a:t>
            </a:r>
            <a:r>
              <a:rPr sz="2400" spc="-20" dirty="0">
                <a:solidFill>
                  <a:srgbClr val="333333"/>
                </a:solidFill>
                <a:latin typeface="Verdana"/>
                <a:cs typeface="Verdana"/>
              </a:rPr>
              <a:t>wher</a:t>
            </a:r>
            <a:r>
              <a:rPr sz="2400" spc="-15" dirty="0">
                <a:solidFill>
                  <a:srgbClr val="333333"/>
                </a:solidFill>
                <a:latin typeface="Verdana"/>
                <a:cs typeface="Verdana"/>
              </a:rPr>
              <a:t>e</a:t>
            </a:r>
            <a:r>
              <a:rPr sz="24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i="1" spc="20" dirty="0">
                <a:solidFill>
                  <a:srgbClr val="333333"/>
                </a:solidFill>
                <a:latin typeface="Courier New"/>
                <a:cs typeface="Courier New"/>
              </a:rPr>
              <a:t>n</a:t>
            </a:r>
            <a:r>
              <a:rPr sz="2400" i="1" spc="-780" dirty="0">
                <a:solidFill>
                  <a:srgbClr val="333333"/>
                </a:solidFill>
                <a:latin typeface="Courier New"/>
                <a:cs typeface="Courier New"/>
              </a:rPr>
              <a:t> </a:t>
            </a:r>
            <a:r>
              <a:rPr sz="2400" spc="-16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400" spc="-204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333333"/>
                </a:solidFill>
                <a:latin typeface="Verdana"/>
                <a:cs typeface="Verdana"/>
              </a:rPr>
              <a:t>the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333333"/>
                </a:solidFill>
                <a:latin typeface="Verdana"/>
                <a:cs typeface="Verdana"/>
              </a:rPr>
              <a:t>nu</a:t>
            </a:r>
            <a:r>
              <a:rPr sz="2400" spc="-85" dirty="0">
                <a:solidFill>
                  <a:srgbClr val="333333"/>
                </a:solidFill>
                <a:latin typeface="Verdana"/>
                <a:cs typeface="Verdana"/>
              </a:rPr>
              <a:t>m</a:t>
            </a:r>
            <a:r>
              <a:rPr sz="2400" spc="-20" dirty="0">
                <a:solidFill>
                  <a:srgbClr val="333333"/>
                </a:solidFill>
                <a:latin typeface="Verdana"/>
                <a:cs typeface="Verdana"/>
              </a:rPr>
              <a:t>be</a:t>
            </a:r>
            <a:r>
              <a:rPr sz="2400" spc="-10" dirty="0">
                <a:solidFill>
                  <a:srgbClr val="333333"/>
                </a:solidFill>
                <a:latin typeface="Verdana"/>
                <a:cs typeface="Verdana"/>
              </a:rPr>
              <a:t>r</a:t>
            </a:r>
            <a:r>
              <a:rPr sz="2400" spc="-1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333333"/>
                </a:solidFill>
                <a:latin typeface="Verdana"/>
                <a:cs typeface="Verdana"/>
              </a:rPr>
              <a:t>of</a:t>
            </a:r>
            <a:r>
              <a:rPr sz="2400" spc="-1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85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400" spc="-16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105" dirty="0">
                <a:solidFill>
                  <a:srgbClr val="333333"/>
                </a:solidFill>
                <a:latin typeface="Verdana"/>
                <a:cs typeface="Verdana"/>
              </a:rPr>
              <a:t>terals</a:t>
            </a:r>
            <a:r>
              <a:rPr sz="2400" spc="-21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6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60" dirty="0">
                <a:solidFill>
                  <a:srgbClr val="333333"/>
                </a:solidFill>
                <a:latin typeface="Verdana"/>
                <a:cs typeface="Verdana"/>
              </a:rPr>
              <a:t>n</a:t>
            </a:r>
            <a:r>
              <a:rPr sz="2400" spc="-21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333333"/>
                </a:solidFill>
                <a:latin typeface="Verdana"/>
                <a:cs typeface="Verdana"/>
              </a:rPr>
              <a:t>the  function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8215" y="2304057"/>
            <a:ext cx="7156178" cy="4370176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94259"/>
            <a:ext cx="5298440" cy="112141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>
              <a:lnSpc>
                <a:spcPts val="4310"/>
              </a:lnSpc>
              <a:spcBef>
                <a:spcPts val="204"/>
              </a:spcBef>
            </a:pPr>
            <a:r>
              <a:rPr sz="3600" spc="-130" dirty="0"/>
              <a:t>Minimization</a:t>
            </a:r>
            <a:r>
              <a:rPr sz="3600" spc="-110" dirty="0"/>
              <a:t> </a:t>
            </a:r>
            <a:r>
              <a:rPr sz="3600" spc="-150" dirty="0"/>
              <a:t>of</a:t>
            </a:r>
            <a:r>
              <a:rPr sz="3600" spc="-90" dirty="0"/>
              <a:t> </a:t>
            </a:r>
            <a:r>
              <a:rPr sz="3600" spc="-35" dirty="0"/>
              <a:t>Boolean </a:t>
            </a:r>
            <a:r>
              <a:rPr sz="3600" spc="-1035" dirty="0"/>
              <a:t> </a:t>
            </a:r>
            <a:r>
              <a:rPr sz="3600" spc="-140" dirty="0"/>
              <a:t>Functions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40" y="2144264"/>
            <a:ext cx="7948930" cy="2846070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815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800" b="1" spc="-105" dirty="0">
                <a:solidFill>
                  <a:srgbClr val="333333"/>
                </a:solidFill>
                <a:latin typeface="Tahoma"/>
                <a:cs typeface="Tahoma"/>
              </a:rPr>
              <a:t>Minimization</a:t>
            </a:r>
            <a:r>
              <a:rPr sz="2800" b="1" spc="-3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800" b="1" spc="-114" dirty="0">
                <a:solidFill>
                  <a:srgbClr val="333333"/>
                </a:solidFill>
                <a:latin typeface="Tahoma"/>
                <a:cs typeface="Tahoma"/>
              </a:rPr>
              <a:t>of</a:t>
            </a:r>
            <a:r>
              <a:rPr sz="2800" b="1" spc="-40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800" b="1" spc="-30" dirty="0">
                <a:solidFill>
                  <a:srgbClr val="333333"/>
                </a:solidFill>
                <a:latin typeface="Tahoma"/>
                <a:cs typeface="Tahoma"/>
              </a:rPr>
              <a:t>Boolean</a:t>
            </a:r>
            <a:r>
              <a:rPr sz="2800" b="1" spc="-2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800" b="1" spc="-110" dirty="0">
                <a:solidFill>
                  <a:srgbClr val="333333"/>
                </a:solidFill>
                <a:latin typeface="Tahoma"/>
                <a:cs typeface="Tahoma"/>
              </a:rPr>
              <a:t>functions</a:t>
            </a:r>
            <a:r>
              <a:rPr sz="2800" b="1" spc="-40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800" b="1" spc="-5" dirty="0">
                <a:solidFill>
                  <a:srgbClr val="333333"/>
                </a:solidFill>
                <a:latin typeface="Tahoma"/>
                <a:cs typeface="Tahoma"/>
              </a:rPr>
              <a:t>deals</a:t>
            </a:r>
            <a:r>
              <a:rPr sz="2800" b="1" spc="-2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800" spc="-100" dirty="0">
                <a:solidFill>
                  <a:srgbClr val="333333"/>
                </a:solidFill>
                <a:latin typeface="Verdana"/>
                <a:cs typeface="Verdana"/>
              </a:rPr>
              <a:t>with</a:t>
            </a:r>
            <a:endParaRPr sz="2800">
              <a:latin typeface="Verdana"/>
              <a:cs typeface="Verdana"/>
            </a:endParaRPr>
          </a:p>
          <a:p>
            <a:pPr marL="483870" lvl="1" indent="-243204">
              <a:lnSpc>
                <a:spcPct val="100000"/>
              </a:lnSpc>
              <a:spcBef>
                <a:spcPts val="615"/>
              </a:spcBef>
              <a:buClr>
                <a:srgbClr val="4D0000"/>
              </a:buClr>
              <a:buSzPct val="95833"/>
              <a:buFont typeface="Wingdings"/>
              <a:buChar char=""/>
              <a:tabLst>
                <a:tab pos="484505" algn="l"/>
              </a:tabLst>
            </a:pPr>
            <a:r>
              <a:rPr sz="2400" spc="-5" dirty="0">
                <a:solidFill>
                  <a:srgbClr val="333333"/>
                </a:solidFill>
                <a:latin typeface="Verdana"/>
                <a:cs typeface="Verdana"/>
              </a:rPr>
              <a:t>Reduct</a:t>
            </a:r>
            <a:r>
              <a:rPr sz="2400" spc="1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25" dirty="0">
                <a:solidFill>
                  <a:srgbClr val="333333"/>
                </a:solidFill>
                <a:latin typeface="Verdana"/>
                <a:cs typeface="Verdana"/>
              </a:rPr>
              <a:t>on</a:t>
            </a:r>
            <a:r>
              <a:rPr sz="2400" spc="-204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6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60" dirty="0">
                <a:solidFill>
                  <a:srgbClr val="333333"/>
                </a:solidFill>
                <a:latin typeface="Verdana"/>
                <a:cs typeface="Verdana"/>
              </a:rPr>
              <a:t>n</a:t>
            </a:r>
            <a:r>
              <a:rPr sz="2400" spc="-21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333333"/>
                </a:solidFill>
                <a:latin typeface="Verdana"/>
                <a:cs typeface="Verdana"/>
              </a:rPr>
              <a:t>nu</a:t>
            </a:r>
            <a:r>
              <a:rPr sz="2400" spc="-85" dirty="0">
                <a:solidFill>
                  <a:srgbClr val="333333"/>
                </a:solidFill>
                <a:latin typeface="Verdana"/>
                <a:cs typeface="Verdana"/>
              </a:rPr>
              <a:t>m</a:t>
            </a:r>
            <a:r>
              <a:rPr sz="2400" spc="-20" dirty="0">
                <a:solidFill>
                  <a:srgbClr val="333333"/>
                </a:solidFill>
                <a:latin typeface="Verdana"/>
                <a:cs typeface="Verdana"/>
              </a:rPr>
              <a:t>be</a:t>
            </a:r>
            <a:r>
              <a:rPr sz="2400" spc="-10" dirty="0">
                <a:solidFill>
                  <a:srgbClr val="333333"/>
                </a:solidFill>
                <a:latin typeface="Verdana"/>
                <a:cs typeface="Verdana"/>
              </a:rPr>
              <a:t>r</a:t>
            </a:r>
            <a:r>
              <a:rPr sz="2400" spc="-1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333333"/>
                </a:solidFill>
                <a:latin typeface="Verdana"/>
                <a:cs typeface="Verdana"/>
              </a:rPr>
              <a:t>of</a:t>
            </a:r>
            <a:r>
              <a:rPr sz="2400" spc="-1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85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400" spc="-16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105" dirty="0">
                <a:solidFill>
                  <a:srgbClr val="333333"/>
                </a:solidFill>
                <a:latin typeface="Verdana"/>
                <a:cs typeface="Verdana"/>
              </a:rPr>
              <a:t>terals</a:t>
            </a:r>
            <a:endParaRPr sz="2400">
              <a:latin typeface="Verdana"/>
              <a:cs typeface="Verdana"/>
            </a:endParaRPr>
          </a:p>
          <a:p>
            <a:pPr marL="483870" lvl="1" indent="-243204">
              <a:lnSpc>
                <a:spcPct val="100000"/>
              </a:lnSpc>
              <a:spcBef>
                <a:spcPts val="600"/>
              </a:spcBef>
              <a:buClr>
                <a:srgbClr val="4D0000"/>
              </a:buClr>
              <a:buSzPct val="95833"/>
              <a:buFont typeface="Wingdings"/>
              <a:buChar char=""/>
              <a:tabLst>
                <a:tab pos="484505" algn="l"/>
              </a:tabLst>
            </a:pPr>
            <a:r>
              <a:rPr sz="2400" spc="-5" dirty="0">
                <a:solidFill>
                  <a:srgbClr val="333333"/>
                </a:solidFill>
                <a:latin typeface="Verdana"/>
                <a:cs typeface="Verdana"/>
              </a:rPr>
              <a:t>Reduct</a:t>
            </a:r>
            <a:r>
              <a:rPr sz="2400" spc="1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25" dirty="0">
                <a:solidFill>
                  <a:srgbClr val="333333"/>
                </a:solidFill>
                <a:latin typeface="Verdana"/>
                <a:cs typeface="Verdana"/>
              </a:rPr>
              <a:t>on</a:t>
            </a:r>
            <a:r>
              <a:rPr sz="2400" spc="-204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6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60" dirty="0">
                <a:solidFill>
                  <a:srgbClr val="333333"/>
                </a:solidFill>
                <a:latin typeface="Verdana"/>
                <a:cs typeface="Verdana"/>
              </a:rPr>
              <a:t>n</a:t>
            </a:r>
            <a:r>
              <a:rPr sz="2400" spc="-21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333333"/>
                </a:solidFill>
                <a:latin typeface="Verdana"/>
                <a:cs typeface="Verdana"/>
              </a:rPr>
              <a:t>nu</a:t>
            </a:r>
            <a:r>
              <a:rPr sz="2400" spc="-85" dirty="0">
                <a:solidFill>
                  <a:srgbClr val="333333"/>
                </a:solidFill>
                <a:latin typeface="Verdana"/>
                <a:cs typeface="Verdana"/>
              </a:rPr>
              <a:t>m</a:t>
            </a:r>
            <a:r>
              <a:rPr sz="2400" spc="-20" dirty="0">
                <a:solidFill>
                  <a:srgbClr val="333333"/>
                </a:solidFill>
                <a:latin typeface="Verdana"/>
                <a:cs typeface="Verdana"/>
              </a:rPr>
              <a:t>be</a:t>
            </a:r>
            <a:r>
              <a:rPr sz="2400" spc="-10" dirty="0">
                <a:solidFill>
                  <a:srgbClr val="333333"/>
                </a:solidFill>
                <a:latin typeface="Verdana"/>
                <a:cs typeface="Verdana"/>
              </a:rPr>
              <a:t>r</a:t>
            </a:r>
            <a:r>
              <a:rPr sz="2400" spc="-1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333333"/>
                </a:solidFill>
                <a:latin typeface="Verdana"/>
                <a:cs typeface="Verdana"/>
              </a:rPr>
              <a:t>of</a:t>
            </a:r>
            <a:r>
              <a:rPr sz="2400" spc="-1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45" dirty="0">
                <a:solidFill>
                  <a:srgbClr val="333333"/>
                </a:solidFill>
                <a:latin typeface="Verdana"/>
                <a:cs typeface="Verdana"/>
              </a:rPr>
              <a:t>terms</a:t>
            </a:r>
            <a:endParaRPr sz="2400">
              <a:latin typeface="Verdana"/>
              <a:cs typeface="Verdana"/>
            </a:endParaRPr>
          </a:p>
          <a:p>
            <a:pPr marL="241300" marR="5080" indent="-228600">
              <a:lnSpc>
                <a:spcPct val="100000"/>
              </a:lnSpc>
              <a:spcBef>
                <a:spcPts val="1795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600" spc="5" dirty="0">
                <a:solidFill>
                  <a:srgbClr val="333333"/>
                </a:solidFill>
                <a:latin typeface="Verdana"/>
                <a:cs typeface="Verdana"/>
              </a:rPr>
              <a:t>M</a:t>
            </a:r>
            <a:r>
              <a:rPr sz="2600" spc="-1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600" spc="-175" dirty="0">
                <a:solidFill>
                  <a:srgbClr val="333333"/>
                </a:solidFill>
                <a:latin typeface="Verdana"/>
                <a:cs typeface="Verdana"/>
              </a:rPr>
              <a:t>n</a:t>
            </a:r>
            <a:r>
              <a:rPr sz="2600" spc="-9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600" spc="-80" dirty="0">
                <a:solidFill>
                  <a:srgbClr val="333333"/>
                </a:solidFill>
                <a:latin typeface="Verdana"/>
                <a:cs typeface="Verdana"/>
              </a:rPr>
              <a:t>miz</a:t>
            </a:r>
            <a:r>
              <a:rPr sz="2600" spc="-95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600" spc="-65" dirty="0">
                <a:solidFill>
                  <a:srgbClr val="333333"/>
                </a:solidFill>
                <a:latin typeface="Verdana"/>
                <a:cs typeface="Verdana"/>
              </a:rPr>
              <a:t>tion</a:t>
            </a:r>
            <a:r>
              <a:rPr sz="2600" spc="-204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600" spc="-19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600" spc="-355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600" spc="-18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600" spc="285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600" spc="240" dirty="0">
                <a:solidFill>
                  <a:srgbClr val="333333"/>
                </a:solidFill>
                <a:latin typeface="Verdana"/>
                <a:cs typeface="Verdana"/>
              </a:rPr>
              <a:t>c</a:t>
            </a:r>
            <a:r>
              <a:rPr sz="2600" spc="-175" dirty="0">
                <a:solidFill>
                  <a:srgbClr val="333333"/>
                </a:solidFill>
                <a:latin typeface="Verdana"/>
                <a:cs typeface="Verdana"/>
              </a:rPr>
              <a:t>h</a:t>
            </a:r>
            <a:r>
              <a:rPr sz="2600" spc="-9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600" spc="25" dirty="0">
                <a:solidFill>
                  <a:srgbClr val="333333"/>
                </a:solidFill>
                <a:latin typeface="Verdana"/>
                <a:cs typeface="Verdana"/>
              </a:rPr>
              <a:t>e</a:t>
            </a:r>
            <a:r>
              <a:rPr sz="2600" spc="40" dirty="0">
                <a:solidFill>
                  <a:srgbClr val="333333"/>
                </a:solidFill>
                <a:latin typeface="Verdana"/>
                <a:cs typeface="Verdana"/>
              </a:rPr>
              <a:t>v</a:t>
            </a:r>
            <a:r>
              <a:rPr sz="2600" spc="155" dirty="0">
                <a:solidFill>
                  <a:srgbClr val="333333"/>
                </a:solidFill>
                <a:latin typeface="Verdana"/>
                <a:cs typeface="Verdana"/>
              </a:rPr>
              <a:t>ed</a:t>
            </a:r>
            <a:r>
              <a:rPr sz="2600" spc="-22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600" spc="-95" dirty="0">
                <a:solidFill>
                  <a:srgbClr val="333333"/>
                </a:solidFill>
                <a:latin typeface="Verdana"/>
                <a:cs typeface="Verdana"/>
              </a:rPr>
              <a:t>thr</a:t>
            </a:r>
            <a:r>
              <a:rPr sz="2600" spc="-135" dirty="0">
                <a:solidFill>
                  <a:srgbClr val="333333"/>
                </a:solidFill>
                <a:latin typeface="Verdana"/>
                <a:cs typeface="Verdana"/>
              </a:rPr>
              <a:t>o</a:t>
            </a:r>
            <a:r>
              <a:rPr sz="2600" spc="5" dirty="0">
                <a:solidFill>
                  <a:srgbClr val="333333"/>
                </a:solidFill>
                <a:latin typeface="Verdana"/>
                <a:cs typeface="Verdana"/>
              </a:rPr>
              <a:t>ugh</a:t>
            </a:r>
            <a:r>
              <a:rPr sz="2600" spc="-21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600" spc="-35" dirty="0">
                <a:solidFill>
                  <a:srgbClr val="333333"/>
                </a:solidFill>
                <a:latin typeface="Verdana"/>
                <a:cs typeface="Verdana"/>
              </a:rPr>
              <a:t>man</a:t>
            </a:r>
            <a:r>
              <a:rPr sz="2600" spc="-3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600" spc="20" dirty="0">
                <a:solidFill>
                  <a:srgbClr val="333333"/>
                </a:solidFill>
                <a:latin typeface="Verdana"/>
                <a:cs typeface="Verdana"/>
              </a:rPr>
              <a:t>pula</a:t>
            </a:r>
            <a:r>
              <a:rPr sz="2600" spc="-60" dirty="0">
                <a:solidFill>
                  <a:srgbClr val="333333"/>
                </a:solidFill>
                <a:latin typeface="Verdana"/>
                <a:cs typeface="Verdana"/>
              </a:rPr>
              <a:t>ting  </a:t>
            </a:r>
            <a:r>
              <a:rPr sz="2600" spc="-105" dirty="0">
                <a:solidFill>
                  <a:srgbClr val="333333"/>
                </a:solidFill>
                <a:latin typeface="Verdana"/>
                <a:cs typeface="Verdana"/>
              </a:rPr>
              <a:t>expression </a:t>
            </a:r>
            <a:r>
              <a:rPr sz="2600" spc="-10" dirty="0">
                <a:solidFill>
                  <a:srgbClr val="333333"/>
                </a:solidFill>
                <a:latin typeface="Verdana"/>
                <a:cs typeface="Verdana"/>
              </a:rPr>
              <a:t>to </a:t>
            </a:r>
            <a:r>
              <a:rPr sz="2600" spc="15" dirty="0">
                <a:solidFill>
                  <a:srgbClr val="333333"/>
                </a:solidFill>
                <a:latin typeface="Verdana"/>
                <a:cs typeface="Verdana"/>
              </a:rPr>
              <a:t>obtain </a:t>
            </a:r>
            <a:r>
              <a:rPr sz="2600" spc="50" dirty="0">
                <a:solidFill>
                  <a:srgbClr val="333333"/>
                </a:solidFill>
                <a:latin typeface="Verdana"/>
                <a:cs typeface="Verdana"/>
              </a:rPr>
              <a:t>equal </a:t>
            </a:r>
            <a:r>
              <a:rPr sz="2600" spc="100" dirty="0">
                <a:solidFill>
                  <a:srgbClr val="333333"/>
                </a:solidFill>
                <a:latin typeface="Verdana"/>
                <a:cs typeface="Verdana"/>
              </a:rPr>
              <a:t>and </a:t>
            </a:r>
            <a:r>
              <a:rPr sz="2600" spc="-130" dirty="0">
                <a:solidFill>
                  <a:srgbClr val="333333"/>
                </a:solidFill>
                <a:latin typeface="Verdana"/>
                <a:cs typeface="Verdana"/>
              </a:rPr>
              <a:t>simpler </a:t>
            </a:r>
            <a:r>
              <a:rPr sz="2600" spc="-12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600" spc="-145" dirty="0">
                <a:solidFill>
                  <a:srgbClr val="333333"/>
                </a:solidFill>
                <a:latin typeface="Verdana"/>
                <a:cs typeface="Verdana"/>
              </a:rPr>
              <a:t>expression(s)</a:t>
            </a:r>
            <a:r>
              <a:rPr sz="2600" spc="-15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600" spc="-45" dirty="0">
                <a:solidFill>
                  <a:srgbClr val="333333"/>
                </a:solidFill>
                <a:latin typeface="Verdana"/>
                <a:cs typeface="Verdana"/>
              </a:rPr>
              <a:t>(having</a:t>
            </a:r>
            <a:r>
              <a:rPr sz="26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600" spc="-25" dirty="0">
                <a:solidFill>
                  <a:srgbClr val="333333"/>
                </a:solidFill>
                <a:latin typeface="Verdana"/>
                <a:cs typeface="Verdana"/>
              </a:rPr>
              <a:t>fewer</a:t>
            </a:r>
            <a:r>
              <a:rPr sz="26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600" spc="-140" dirty="0">
                <a:solidFill>
                  <a:srgbClr val="333333"/>
                </a:solidFill>
                <a:latin typeface="Verdana"/>
                <a:cs typeface="Verdana"/>
              </a:rPr>
              <a:t>literals</a:t>
            </a:r>
            <a:r>
              <a:rPr sz="2600" spc="-16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600" spc="5" dirty="0">
                <a:solidFill>
                  <a:srgbClr val="333333"/>
                </a:solidFill>
                <a:latin typeface="Verdana"/>
                <a:cs typeface="Verdana"/>
              </a:rPr>
              <a:t>and/or</a:t>
            </a:r>
            <a:r>
              <a:rPr sz="26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600" spc="-165" dirty="0">
                <a:solidFill>
                  <a:srgbClr val="333333"/>
                </a:solidFill>
                <a:latin typeface="Verdana"/>
                <a:cs typeface="Verdana"/>
              </a:rPr>
              <a:t>terms)</a:t>
            </a:r>
            <a:endParaRPr sz="2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83158"/>
            <a:ext cx="44418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14" dirty="0"/>
              <a:t>Learning</a:t>
            </a:r>
            <a:r>
              <a:rPr sz="3600" spc="-90" dirty="0"/>
              <a:t> </a:t>
            </a:r>
            <a:r>
              <a:rPr sz="3600" spc="-30" dirty="0"/>
              <a:t>Objectives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40" y="1957781"/>
            <a:ext cx="7712709" cy="4324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400" b="1" spc="-295" dirty="0">
                <a:solidFill>
                  <a:srgbClr val="333333"/>
                </a:solidFill>
                <a:latin typeface="Tahoma"/>
                <a:cs typeface="Tahoma"/>
              </a:rPr>
              <a:t>In</a:t>
            </a:r>
            <a:r>
              <a:rPr sz="2400" b="1" spc="-4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175" dirty="0">
                <a:solidFill>
                  <a:srgbClr val="333333"/>
                </a:solidFill>
                <a:latin typeface="Tahoma"/>
                <a:cs typeface="Tahoma"/>
              </a:rPr>
              <a:t>this</a:t>
            </a:r>
            <a:r>
              <a:rPr sz="2400" b="1" spc="-3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15" dirty="0">
                <a:solidFill>
                  <a:srgbClr val="333333"/>
                </a:solidFill>
                <a:latin typeface="Tahoma"/>
                <a:cs typeface="Tahoma"/>
              </a:rPr>
              <a:t>chapte</a:t>
            </a:r>
            <a:r>
              <a:rPr sz="2400" b="1" spc="-5" dirty="0">
                <a:solidFill>
                  <a:srgbClr val="333333"/>
                </a:solidFill>
                <a:latin typeface="Tahoma"/>
                <a:cs typeface="Tahoma"/>
              </a:rPr>
              <a:t>r</a:t>
            </a:r>
            <a:r>
              <a:rPr sz="2400" b="1" spc="-3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15" dirty="0">
                <a:solidFill>
                  <a:srgbClr val="333333"/>
                </a:solidFill>
                <a:latin typeface="Tahoma"/>
                <a:cs typeface="Tahoma"/>
              </a:rPr>
              <a:t>yo</a:t>
            </a:r>
            <a:r>
              <a:rPr sz="2400" b="1" spc="-10" dirty="0">
                <a:solidFill>
                  <a:srgbClr val="333333"/>
                </a:solidFill>
                <a:latin typeface="Tahoma"/>
                <a:cs typeface="Tahoma"/>
              </a:rPr>
              <a:t>u</a:t>
            </a:r>
            <a:r>
              <a:rPr sz="2400" b="1" spc="-3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165" dirty="0">
                <a:solidFill>
                  <a:srgbClr val="333333"/>
                </a:solidFill>
                <a:latin typeface="Tahoma"/>
                <a:cs typeface="Tahoma"/>
              </a:rPr>
              <a:t>will</a:t>
            </a:r>
            <a:r>
              <a:rPr sz="2400" b="1" spc="-3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55" dirty="0">
                <a:solidFill>
                  <a:srgbClr val="333333"/>
                </a:solidFill>
                <a:latin typeface="Tahoma"/>
                <a:cs typeface="Tahoma"/>
              </a:rPr>
              <a:t>learn</a:t>
            </a:r>
            <a:r>
              <a:rPr sz="2400" b="1" spc="-3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55" dirty="0">
                <a:solidFill>
                  <a:srgbClr val="333333"/>
                </a:solidFill>
                <a:latin typeface="Tahoma"/>
                <a:cs typeface="Tahoma"/>
              </a:rPr>
              <a:t>about:</a:t>
            </a:r>
            <a:endParaRPr sz="2400">
              <a:latin typeface="Tahoma"/>
              <a:cs typeface="Tahoma"/>
            </a:endParaRPr>
          </a:p>
          <a:p>
            <a:pPr marL="252729" indent="-240665">
              <a:lnSpc>
                <a:spcPct val="100000"/>
              </a:lnSpc>
              <a:spcBef>
                <a:spcPts val="1800"/>
              </a:spcBef>
              <a:buClr>
                <a:srgbClr val="990000"/>
              </a:buClr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spc="10" dirty="0">
                <a:solidFill>
                  <a:srgbClr val="333333"/>
                </a:solidFill>
                <a:latin typeface="Verdana"/>
                <a:cs typeface="Verdana"/>
              </a:rPr>
              <a:t>Boole</a:t>
            </a:r>
            <a:r>
              <a:rPr sz="2400" spc="20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400" spc="-60" dirty="0">
                <a:solidFill>
                  <a:srgbClr val="333333"/>
                </a:solidFill>
                <a:latin typeface="Verdana"/>
                <a:cs typeface="Verdana"/>
              </a:rPr>
              <a:t>n</a:t>
            </a:r>
            <a:r>
              <a:rPr sz="2400" spc="-20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35" dirty="0">
                <a:solidFill>
                  <a:srgbClr val="333333"/>
                </a:solidFill>
                <a:latin typeface="Verdana"/>
                <a:cs typeface="Verdana"/>
              </a:rPr>
              <a:t>al</a:t>
            </a:r>
            <a:r>
              <a:rPr sz="2400" spc="60" dirty="0">
                <a:solidFill>
                  <a:srgbClr val="333333"/>
                </a:solidFill>
                <a:latin typeface="Verdana"/>
                <a:cs typeface="Verdana"/>
              </a:rPr>
              <a:t>g</a:t>
            </a:r>
            <a:r>
              <a:rPr sz="2400" spc="-15" dirty="0">
                <a:solidFill>
                  <a:srgbClr val="333333"/>
                </a:solidFill>
                <a:latin typeface="Verdana"/>
                <a:cs typeface="Verdana"/>
              </a:rPr>
              <a:t>eb</a:t>
            </a:r>
            <a:r>
              <a:rPr sz="2400" spc="-20" dirty="0">
                <a:solidFill>
                  <a:srgbClr val="333333"/>
                </a:solidFill>
                <a:latin typeface="Verdana"/>
                <a:cs typeface="Verdana"/>
              </a:rPr>
              <a:t>r</a:t>
            </a:r>
            <a:r>
              <a:rPr sz="2400" spc="195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endParaRPr sz="2400">
              <a:latin typeface="Verdana"/>
              <a:cs typeface="Verdana"/>
            </a:endParaRPr>
          </a:p>
          <a:p>
            <a:pPr marL="241300" marR="5080" indent="-228600">
              <a:lnSpc>
                <a:spcPct val="100000"/>
              </a:lnSpc>
              <a:spcBef>
                <a:spcPts val="1800"/>
              </a:spcBef>
              <a:buClr>
                <a:srgbClr val="990000"/>
              </a:buClr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spc="-10" dirty="0">
                <a:solidFill>
                  <a:srgbClr val="333333"/>
                </a:solidFill>
                <a:latin typeface="Verdana"/>
                <a:cs typeface="Verdana"/>
              </a:rPr>
              <a:t>Fundamental</a:t>
            </a:r>
            <a:r>
              <a:rPr sz="2400" spc="-21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55" dirty="0">
                <a:solidFill>
                  <a:srgbClr val="333333"/>
                </a:solidFill>
                <a:latin typeface="Verdana"/>
                <a:cs typeface="Verdana"/>
              </a:rPr>
              <a:t>concepts</a:t>
            </a:r>
            <a:r>
              <a:rPr sz="24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333333"/>
                </a:solidFill>
                <a:latin typeface="Verdana"/>
                <a:cs typeface="Verdana"/>
              </a:rPr>
              <a:t>and</a:t>
            </a:r>
            <a:r>
              <a:rPr sz="24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333333"/>
                </a:solidFill>
                <a:latin typeface="Verdana"/>
                <a:cs typeface="Verdana"/>
              </a:rPr>
              <a:t>basic</a:t>
            </a:r>
            <a:r>
              <a:rPr sz="2400" spc="-21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333333"/>
                </a:solidFill>
                <a:latin typeface="Verdana"/>
                <a:cs typeface="Verdana"/>
              </a:rPr>
              <a:t>laws</a:t>
            </a:r>
            <a:r>
              <a:rPr sz="24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333333"/>
                </a:solidFill>
                <a:latin typeface="Verdana"/>
                <a:cs typeface="Verdana"/>
              </a:rPr>
              <a:t>of</a:t>
            </a:r>
            <a:r>
              <a:rPr sz="2400" spc="-18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333333"/>
                </a:solidFill>
                <a:latin typeface="Verdana"/>
                <a:cs typeface="Verdana"/>
              </a:rPr>
              <a:t>Boolean </a:t>
            </a:r>
            <a:r>
              <a:rPr sz="2400" spc="-83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40" dirty="0">
                <a:solidFill>
                  <a:srgbClr val="333333"/>
                </a:solidFill>
                <a:latin typeface="Verdana"/>
                <a:cs typeface="Verdana"/>
              </a:rPr>
              <a:t>algebra</a:t>
            </a:r>
            <a:endParaRPr sz="2400">
              <a:latin typeface="Verdana"/>
              <a:cs typeface="Verdana"/>
            </a:endParaRPr>
          </a:p>
          <a:p>
            <a:pPr marL="252729" indent="-240665">
              <a:lnSpc>
                <a:spcPct val="100000"/>
              </a:lnSpc>
              <a:spcBef>
                <a:spcPts val="1805"/>
              </a:spcBef>
              <a:buClr>
                <a:srgbClr val="990000"/>
              </a:buClr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spc="10" dirty="0">
                <a:solidFill>
                  <a:srgbClr val="333333"/>
                </a:solidFill>
                <a:latin typeface="Verdana"/>
                <a:cs typeface="Verdana"/>
              </a:rPr>
              <a:t>Boole</a:t>
            </a:r>
            <a:r>
              <a:rPr sz="2400" spc="20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400" spc="-60" dirty="0">
                <a:solidFill>
                  <a:srgbClr val="333333"/>
                </a:solidFill>
                <a:latin typeface="Verdana"/>
                <a:cs typeface="Verdana"/>
              </a:rPr>
              <a:t>n</a:t>
            </a:r>
            <a:r>
              <a:rPr sz="2400" spc="-20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333333"/>
                </a:solidFill>
                <a:latin typeface="Verdana"/>
                <a:cs typeface="Verdana"/>
              </a:rPr>
              <a:t>fu</a:t>
            </a:r>
            <a:r>
              <a:rPr sz="2400" spc="-20" dirty="0">
                <a:solidFill>
                  <a:srgbClr val="333333"/>
                </a:solidFill>
                <a:latin typeface="Verdana"/>
                <a:cs typeface="Verdana"/>
              </a:rPr>
              <a:t>nct</a:t>
            </a:r>
            <a:r>
              <a:rPr sz="2400" spc="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25" dirty="0">
                <a:solidFill>
                  <a:srgbClr val="333333"/>
                </a:solidFill>
                <a:latin typeface="Verdana"/>
                <a:cs typeface="Verdana"/>
              </a:rPr>
              <a:t>on</a:t>
            </a:r>
            <a:r>
              <a:rPr sz="2400" spc="-22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333333"/>
                </a:solidFill>
                <a:latin typeface="Verdana"/>
                <a:cs typeface="Verdana"/>
              </a:rPr>
              <a:t>an</a:t>
            </a:r>
            <a:r>
              <a:rPr sz="2400" spc="95" dirty="0">
                <a:solidFill>
                  <a:srgbClr val="333333"/>
                </a:solidFill>
                <a:latin typeface="Verdana"/>
                <a:cs typeface="Verdana"/>
              </a:rPr>
              <a:t>d</a:t>
            </a:r>
            <a:r>
              <a:rPr sz="24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04" dirty="0">
                <a:solidFill>
                  <a:srgbClr val="333333"/>
                </a:solidFill>
                <a:latin typeface="Verdana"/>
                <a:cs typeface="Verdana"/>
              </a:rPr>
              <a:t>m</a:t>
            </a:r>
            <a:r>
              <a:rPr sz="2400" spc="-3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75" dirty="0">
                <a:solidFill>
                  <a:srgbClr val="333333"/>
                </a:solidFill>
                <a:latin typeface="Verdana"/>
                <a:cs typeface="Verdana"/>
              </a:rPr>
              <a:t>n</a:t>
            </a:r>
            <a:r>
              <a:rPr sz="2400" spc="-17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95" dirty="0">
                <a:solidFill>
                  <a:srgbClr val="333333"/>
                </a:solidFill>
                <a:latin typeface="Verdana"/>
                <a:cs typeface="Verdana"/>
              </a:rPr>
              <a:t>m</a:t>
            </a:r>
            <a:r>
              <a:rPr sz="2400" spc="-75" dirty="0">
                <a:solidFill>
                  <a:srgbClr val="333333"/>
                </a:solidFill>
                <a:latin typeface="Verdana"/>
                <a:cs typeface="Verdana"/>
              </a:rPr>
              <a:t>ization</a:t>
            </a:r>
            <a:endParaRPr sz="2400">
              <a:latin typeface="Verdana"/>
              <a:cs typeface="Verdana"/>
            </a:endParaRPr>
          </a:p>
          <a:p>
            <a:pPr marL="252729" indent="-240665">
              <a:lnSpc>
                <a:spcPct val="100000"/>
              </a:lnSpc>
              <a:spcBef>
                <a:spcPts val="1800"/>
              </a:spcBef>
              <a:buClr>
                <a:srgbClr val="990000"/>
              </a:buClr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spc="-50" dirty="0">
                <a:solidFill>
                  <a:srgbClr val="333333"/>
                </a:solidFill>
                <a:latin typeface="Verdana"/>
                <a:cs typeface="Verdana"/>
              </a:rPr>
              <a:t>Log</a:t>
            </a:r>
            <a:r>
              <a:rPr sz="2400" spc="-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300" dirty="0">
                <a:solidFill>
                  <a:srgbClr val="333333"/>
                </a:solidFill>
                <a:latin typeface="Verdana"/>
                <a:cs typeface="Verdana"/>
              </a:rPr>
              <a:t>c</a:t>
            </a:r>
            <a:r>
              <a:rPr sz="2400" spc="-22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60" dirty="0">
                <a:solidFill>
                  <a:srgbClr val="333333"/>
                </a:solidFill>
                <a:latin typeface="Verdana"/>
                <a:cs typeface="Verdana"/>
              </a:rPr>
              <a:t>ga</a:t>
            </a:r>
            <a:r>
              <a:rPr sz="2400" spc="-110" dirty="0">
                <a:solidFill>
                  <a:srgbClr val="333333"/>
                </a:solidFill>
                <a:latin typeface="Verdana"/>
                <a:cs typeface="Verdana"/>
              </a:rPr>
              <a:t>tes</a:t>
            </a:r>
            <a:endParaRPr sz="2400">
              <a:latin typeface="Verdana"/>
              <a:cs typeface="Verdana"/>
            </a:endParaRPr>
          </a:p>
          <a:p>
            <a:pPr marL="252729" indent="-240665">
              <a:lnSpc>
                <a:spcPct val="100000"/>
              </a:lnSpc>
              <a:spcBef>
                <a:spcPts val="1800"/>
              </a:spcBef>
              <a:buClr>
                <a:srgbClr val="990000"/>
              </a:buClr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spc="25" dirty="0">
                <a:solidFill>
                  <a:srgbClr val="333333"/>
                </a:solidFill>
                <a:latin typeface="Verdana"/>
                <a:cs typeface="Verdana"/>
              </a:rPr>
              <a:t>Logic</a:t>
            </a:r>
            <a:r>
              <a:rPr sz="2400" spc="-22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333333"/>
                </a:solidFill>
                <a:latin typeface="Verdana"/>
                <a:cs typeface="Verdana"/>
              </a:rPr>
              <a:t>circuits</a:t>
            </a:r>
            <a:r>
              <a:rPr sz="2400" spc="-22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95" dirty="0">
                <a:solidFill>
                  <a:srgbClr val="333333"/>
                </a:solidFill>
                <a:latin typeface="Verdana"/>
                <a:cs typeface="Verdana"/>
              </a:rPr>
              <a:t>and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333333"/>
                </a:solidFill>
                <a:latin typeface="Verdana"/>
                <a:cs typeface="Verdana"/>
              </a:rPr>
              <a:t>Boolean</a:t>
            </a:r>
            <a:r>
              <a:rPr sz="24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14" dirty="0">
                <a:solidFill>
                  <a:srgbClr val="333333"/>
                </a:solidFill>
                <a:latin typeface="Verdana"/>
                <a:cs typeface="Verdana"/>
              </a:rPr>
              <a:t>expressions</a:t>
            </a:r>
            <a:endParaRPr sz="2400">
              <a:latin typeface="Verdana"/>
              <a:cs typeface="Verdana"/>
            </a:endParaRPr>
          </a:p>
          <a:p>
            <a:pPr marL="252729" indent="-240665">
              <a:lnSpc>
                <a:spcPct val="100000"/>
              </a:lnSpc>
              <a:spcBef>
                <a:spcPts val="1800"/>
              </a:spcBef>
              <a:buClr>
                <a:srgbClr val="990000"/>
              </a:buClr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spc="85" dirty="0">
                <a:solidFill>
                  <a:srgbClr val="333333"/>
                </a:solidFill>
                <a:latin typeface="Verdana"/>
                <a:cs typeface="Verdana"/>
              </a:rPr>
              <a:t>Co</a:t>
            </a:r>
            <a:r>
              <a:rPr sz="2400" spc="135" dirty="0">
                <a:solidFill>
                  <a:srgbClr val="333333"/>
                </a:solidFill>
                <a:latin typeface="Verdana"/>
                <a:cs typeface="Verdana"/>
              </a:rPr>
              <a:t>m</a:t>
            </a:r>
            <a:r>
              <a:rPr sz="2400" spc="-35" dirty="0">
                <a:solidFill>
                  <a:srgbClr val="333333"/>
                </a:solidFill>
                <a:latin typeface="Verdana"/>
                <a:cs typeface="Verdana"/>
              </a:rPr>
              <a:t>b</a:t>
            </a:r>
            <a:r>
              <a:rPr sz="240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15" dirty="0">
                <a:solidFill>
                  <a:srgbClr val="333333"/>
                </a:solidFill>
                <a:latin typeface="Verdana"/>
                <a:cs typeface="Verdana"/>
              </a:rPr>
              <a:t>national</a:t>
            </a:r>
            <a:r>
              <a:rPr sz="2400" spc="-24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80" dirty="0">
                <a:solidFill>
                  <a:srgbClr val="333333"/>
                </a:solidFill>
                <a:latin typeface="Verdana"/>
                <a:cs typeface="Verdana"/>
              </a:rPr>
              <a:t>c</a:t>
            </a:r>
            <a:r>
              <a:rPr sz="2400" spc="5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dirty="0">
                <a:solidFill>
                  <a:srgbClr val="333333"/>
                </a:solidFill>
                <a:latin typeface="Verdana"/>
                <a:cs typeface="Verdana"/>
              </a:rPr>
              <a:t>r</a:t>
            </a:r>
            <a:r>
              <a:rPr sz="2400" spc="-10" dirty="0">
                <a:solidFill>
                  <a:srgbClr val="333333"/>
                </a:solidFill>
                <a:latin typeface="Verdana"/>
                <a:cs typeface="Verdana"/>
              </a:rPr>
              <a:t>c</a:t>
            </a:r>
            <a:r>
              <a:rPr sz="2400" spc="-170" dirty="0">
                <a:solidFill>
                  <a:srgbClr val="333333"/>
                </a:solidFill>
                <a:latin typeface="Verdana"/>
                <a:cs typeface="Verdana"/>
              </a:rPr>
              <a:t>u</a:t>
            </a:r>
            <a:r>
              <a:rPr sz="2400" spc="-5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229" dirty="0">
                <a:solidFill>
                  <a:srgbClr val="333333"/>
                </a:solidFill>
                <a:latin typeface="Verdana"/>
                <a:cs typeface="Verdana"/>
              </a:rPr>
              <a:t>ts </a:t>
            </a:r>
            <a:r>
              <a:rPr sz="2400" spc="90" dirty="0">
                <a:solidFill>
                  <a:srgbClr val="333333"/>
                </a:solidFill>
                <a:latin typeface="Verdana"/>
                <a:cs typeface="Verdana"/>
              </a:rPr>
              <a:t>an</a:t>
            </a:r>
            <a:r>
              <a:rPr sz="2400" spc="95" dirty="0">
                <a:solidFill>
                  <a:srgbClr val="333333"/>
                </a:solidFill>
                <a:latin typeface="Verdana"/>
                <a:cs typeface="Verdana"/>
              </a:rPr>
              <a:t>d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333333"/>
                </a:solidFill>
                <a:latin typeface="Verdana"/>
                <a:cs typeface="Verdana"/>
              </a:rPr>
              <a:t>des</a:t>
            </a:r>
            <a:r>
              <a:rPr sz="2400" spc="-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333333"/>
                </a:solidFill>
                <a:latin typeface="Verdana"/>
                <a:cs typeface="Verdana"/>
              </a:rPr>
              <a:t>gn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3572" y="329641"/>
            <a:ext cx="5302250" cy="1122045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>
              <a:lnSpc>
                <a:spcPts val="4310"/>
              </a:lnSpc>
              <a:spcBef>
                <a:spcPts val="210"/>
              </a:spcBef>
            </a:pPr>
            <a:r>
              <a:rPr sz="3600" spc="-130" dirty="0"/>
              <a:t>Minimization</a:t>
            </a:r>
            <a:r>
              <a:rPr sz="3600" spc="-105" dirty="0"/>
              <a:t> </a:t>
            </a:r>
            <a:r>
              <a:rPr sz="3600" spc="-145" dirty="0"/>
              <a:t>of</a:t>
            </a:r>
            <a:r>
              <a:rPr sz="3600" spc="-75" dirty="0"/>
              <a:t> </a:t>
            </a:r>
            <a:r>
              <a:rPr sz="3600" spc="-35" dirty="0"/>
              <a:t>Boolean </a:t>
            </a:r>
            <a:r>
              <a:rPr sz="3600" spc="-1040" dirty="0"/>
              <a:t> </a:t>
            </a:r>
            <a:r>
              <a:rPr sz="3600" spc="-135" dirty="0"/>
              <a:t>Functions</a:t>
            </a:r>
            <a:endParaRPr sz="36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2373" y="2023554"/>
            <a:ext cx="8509000" cy="431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01497"/>
            <a:ext cx="5298440" cy="112141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>
              <a:lnSpc>
                <a:spcPts val="4310"/>
              </a:lnSpc>
              <a:spcBef>
                <a:spcPts val="204"/>
              </a:spcBef>
            </a:pPr>
            <a:r>
              <a:rPr sz="3600" spc="-130" dirty="0"/>
              <a:t>Minimization</a:t>
            </a:r>
            <a:r>
              <a:rPr sz="3600" spc="-110" dirty="0"/>
              <a:t> </a:t>
            </a:r>
            <a:r>
              <a:rPr sz="3600" spc="-150" dirty="0"/>
              <a:t>of</a:t>
            </a:r>
            <a:r>
              <a:rPr sz="3600" spc="-90" dirty="0"/>
              <a:t> </a:t>
            </a:r>
            <a:r>
              <a:rPr sz="3600" spc="-35" dirty="0"/>
              <a:t>Boolean </a:t>
            </a:r>
            <a:r>
              <a:rPr sz="3600" spc="-1035" dirty="0"/>
              <a:t> </a:t>
            </a:r>
            <a:r>
              <a:rPr sz="3600" spc="-140" dirty="0"/>
              <a:t>Functions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665987" y="6118352"/>
            <a:ext cx="602742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700" indent="-228600">
              <a:lnSpc>
                <a:spcPct val="100000"/>
              </a:lnSpc>
              <a:spcBef>
                <a:spcPts val="100"/>
              </a:spcBef>
              <a:buClr>
                <a:srgbClr val="990000"/>
              </a:buClr>
              <a:buFont typeface="Cambria"/>
              <a:buChar char="◾"/>
              <a:tabLst>
                <a:tab pos="266700" algn="l"/>
              </a:tabLst>
            </a:pPr>
            <a:r>
              <a:rPr sz="2400" spc="-90" dirty="0">
                <a:solidFill>
                  <a:srgbClr val="333333"/>
                </a:solidFill>
                <a:latin typeface="Verdana"/>
                <a:cs typeface="Verdana"/>
              </a:rPr>
              <a:t>Bot</a:t>
            </a:r>
            <a:r>
              <a:rPr sz="2400" spc="-95" dirty="0">
                <a:solidFill>
                  <a:srgbClr val="333333"/>
                </a:solidFill>
                <a:latin typeface="Verdana"/>
                <a:cs typeface="Verdana"/>
              </a:rPr>
              <a:t>h</a:t>
            </a:r>
            <a:r>
              <a:rPr sz="2400" spc="-20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15" dirty="0">
                <a:solidFill>
                  <a:srgbClr val="333333"/>
                </a:solidFill>
                <a:latin typeface="Verdana"/>
                <a:cs typeface="Verdana"/>
              </a:rPr>
              <a:t>F</a:t>
            </a:r>
            <a:r>
              <a:rPr sz="2400" spc="-202" baseline="-20833" dirty="0">
                <a:solidFill>
                  <a:srgbClr val="333333"/>
                </a:solidFill>
                <a:latin typeface="Verdana"/>
                <a:cs typeface="Verdana"/>
              </a:rPr>
              <a:t>1</a:t>
            </a:r>
            <a:r>
              <a:rPr sz="2400" spc="150" baseline="-20833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333333"/>
                </a:solidFill>
                <a:latin typeface="Verdana"/>
                <a:cs typeface="Verdana"/>
              </a:rPr>
              <a:t>an</a:t>
            </a:r>
            <a:r>
              <a:rPr sz="2400" spc="95" dirty="0">
                <a:solidFill>
                  <a:srgbClr val="333333"/>
                </a:solidFill>
                <a:latin typeface="Verdana"/>
                <a:cs typeface="Verdana"/>
              </a:rPr>
              <a:t>d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20" dirty="0">
                <a:solidFill>
                  <a:srgbClr val="333333"/>
                </a:solidFill>
                <a:latin typeface="Verdana"/>
                <a:cs typeface="Verdana"/>
              </a:rPr>
              <a:t>F</a:t>
            </a:r>
            <a:r>
              <a:rPr sz="2400" spc="-202" baseline="-20833" dirty="0">
                <a:solidFill>
                  <a:srgbClr val="333333"/>
                </a:solidFill>
                <a:latin typeface="Verdana"/>
                <a:cs typeface="Verdana"/>
              </a:rPr>
              <a:t>2</a:t>
            </a:r>
            <a:r>
              <a:rPr sz="2400" spc="150" baseline="-20833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00" dirty="0">
                <a:solidFill>
                  <a:srgbClr val="333333"/>
                </a:solidFill>
                <a:latin typeface="Verdana"/>
                <a:cs typeface="Verdana"/>
              </a:rPr>
              <a:t>p</a:t>
            </a:r>
            <a:r>
              <a:rPr sz="2400" spc="-75" dirty="0">
                <a:solidFill>
                  <a:srgbClr val="333333"/>
                </a:solidFill>
                <a:latin typeface="Verdana"/>
                <a:cs typeface="Verdana"/>
              </a:rPr>
              <a:t>r</a:t>
            </a:r>
            <a:r>
              <a:rPr sz="2400" spc="125" dirty="0">
                <a:solidFill>
                  <a:srgbClr val="333333"/>
                </a:solidFill>
                <a:latin typeface="Verdana"/>
                <a:cs typeface="Verdana"/>
              </a:rPr>
              <a:t>oduce</a:t>
            </a:r>
            <a:r>
              <a:rPr sz="24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333333"/>
                </a:solidFill>
                <a:latin typeface="Verdana"/>
                <a:cs typeface="Verdana"/>
              </a:rPr>
              <a:t>the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333333"/>
                </a:solidFill>
                <a:latin typeface="Verdana"/>
                <a:cs typeface="Verdana"/>
              </a:rPr>
              <a:t>sam</a:t>
            </a:r>
            <a:r>
              <a:rPr sz="2400" spc="-15" dirty="0">
                <a:solidFill>
                  <a:srgbClr val="333333"/>
                </a:solidFill>
                <a:latin typeface="Verdana"/>
                <a:cs typeface="Verdana"/>
              </a:rPr>
              <a:t>e</a:t>
            </a:r>
            <a:r>
              <a:rPr sz="2400" spc="-20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45" dirty="0">
                <a:solidFill>
                  <a:srgbClr val="333333"/>
                </a:solidFill>
                <a:latin typeface="Verdana"/>
                <a:cs typeface="Verdana"/>
              </a:rPr>
              <a:t>result</a:t>
            </a:r>
            <a:endParaRPr sz="2400">
              <a:latin typeface="Verdana"/>
              <a:cs typeface="Verdan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953459" y="1959053"/>
          <a:ext cx="7044054" cy="40490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6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3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6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39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35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3850">
                <a:tc>
                  <a:txBody>
                    <a:bodyPr/>
                    <a:lstStyle/>
                    <a:p>
                      <a:pPr marL="62547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000" b="1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x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  <a:solidFill>
                      <a:srgbClr val="C2D1EA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000" b="1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y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1841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  <a:solidFill>
                      <a:srgbClr val="C2D1EA"/>
                    </a:solidFill>
                  </a:tcPr>
                </a:tc>
                <a:tc>
                  <a:txBody>
                    <a:bodyPr/>
                    <a:lstStyle/>
                    <a:p>
                      <a:pPr marR="619125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000" b="1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z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1841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  <a:solidFill>
                      <a:srgbClr val="C2D1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000" b="1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F</a:t>
                      </a:r>
                      <a:r>
                        <a:rPr sz="1950" b="1" baseline="-25641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1</a:t>
                      </a:r>
                      <a:endParaRPr sz="1950" baseline="-25641">
                        <a:latin typeface="Verdana"/>
                        <a:cs typeface="Verdana"/>
                      </a:endParaRPr>
                    </a:p>
                  </a:txBody>
                  <a:tcPr marL="0" marR="0" marT="1841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  <a:solidFill>
                      <a:srgbClr val="C2D1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000" b="1" spc="-5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F</a:t>
                      </a:r>
                      <a:r>
                        <a:rPr sz="1950" b="1" spc="-7" baseline="-25641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2</a:t>
                      </a:r>
                      <a:endParaRPr sz="1950" baseline="-25641">
                        <a:latin typeface="Verdana"/>
                        <a:cs typeface="Verdana"/>
                      </a:endParaRPr>
                    </a:p>
                  </a:txBody>
                  <a:tcPr marL="0" marR="0" marT="1841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12700">
                      <a:solidFill>
                        <a:srgbClr val="9F9F9F"/>
                      </a:solidFill>
                      <a:prstDash val="solid"/>
                    </a:lnR>
                    <a:lnT w="12700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  <a:solidFill>
                      <a:srgbClr val="C2D1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848">
                <a:tc>
                  <a:txBody>
                    <a:bodyPr/>
                    <a:lstStyle/>
                    <a:p>
                      <a:pPr marL="62928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15315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12700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031">
                <a:tc>
                  <a:txBody>
                    <a:bodyPr/>
                    <a:lstStyle/>
                    <a:p>
                      <a:pPr marL="62928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9530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15315" algn="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1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9530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1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9530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1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9530" marB="0">
                    <a:lnL w="3175">
                      <a:solidFill>
                        <a:srgbClr val="9F9F9F"/>
                      </a:solidFill>
                      <a:prstDash val="solid"/>
                    </a:lnL>
                    <a:lnR w="12700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668">
                <a:tc>
                  <a:txBody>
                    <a:bodyPr/>
                    <a:lstStyle/>
                    <a:p>
                      <a:pPr marL="62928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1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15315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12700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031">
                <a:tc>
                  <a:txBody>
                    <a:bodyPr/>
                    <a:lstStyle/>
                    <a:p>
                      <a:pPr marL="62928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1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15315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1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1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1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12700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976">
                <a:tc>
                  <a:txBody>
                    <a:bodyPr/>
                    <a:lstStyle/>
                    <a:p>
                      <a:pPr marL="62928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1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15315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1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1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12700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935">
                <a:tc>
                  <a:txBody>
                    <a:bodyPr/>
                    <a:lstStyle/>
                    <a:p>
                      <a:pPr marL="62928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1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15315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1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1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1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12700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6874">
                <a:tc>
                  <a:txBody>
                    <a:bodyPr/>
                    <a:lstStyle/>
                    <a:p>
                      <a:pPr marL="62928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1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1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15315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12700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2872">
                <a:tc>
                  <a:txBody>
                    <a:bodyPr/>
                    <a:lstStyle/>
                    <a:p>
                      <a:pPr marL="62928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1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1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15315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1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dirty="0">
                          <a:solidFill>
                            <a:srgbClr val="333333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12700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12700">
                      <a:solidFill>
                        <a:srgbClr val="9F9F9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29641"/>
            <a:ext cx="4797425" cy="1122045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>
              <a:lnSpc>
                <a:spcPts val="4310"/>
              </a:lnSpc>
              <a:spcBef>
                <a:spcPts val="210"/>
              </a:spcBef>
            </a:pPr>
            <a:r>
              <a:rPr sz="3600" spc="-365" dirty="0"/>
              <a:t>Try</a:t>
            </a:r>
            <a:r>
              <a:rPr sz="3600" spc="-60" dirty="0"/>
              <a:t> </a:t>
            </a:r>
            <a:r>
              <a:rPr sz="3600" spc="-185" dirty="0"/>
              <a:t>ou</a:t>
            </a:r>
            <a:r>
              <a:rPr sz="3600" spc="-120" dirty="0"/>
              <a:t>t</a:t>
            </a:r>
            <a:r>
              <a:rPr sz="3600" spc="-50" dirty="0"/>
              <a:t> </a:t>
            </a:r>
            <a:r>
              <a:rPr sz="3600" spc="-20" dirty="0"/>
              <a:t>some</a:t>
            </a:r>
            <a:r>
              <a:rPr sz="3600" spc="-60" dirty="0"/>
              <a:t> </a:t>
            </a:r>
            <a:r>
              <a:rPr sz="3600" spc="-30" dirty="0"/>
              <a:t>Boolean  </a:t>
            </a:r>
            <a:r>
              <a:rPr sz="3600" spc="-120" dirty="0"/>
              <a:t>Function</a:t>
            </a:r>
            <a:r>
              <a:rPr sz="3600" spc="-145" dirty="0"/>
              <a:t> </a:t>
            </a:r>
            <a:r>
              <a:rPr sz="3600" spc="-130" dirty="0"/>
              <a:t>Minimization</a:t>
            </a:r>
            <a:endParaRPr sz="36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2470" y="1977094"/>
            <a:ext cx="6065599" cy="433373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69060"/>
            <a:ext cx="37719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35" dirty="0"/>
              <a:t>Boolean</a:t>
            </a:r>
            <a:r>
              <a:rPr sz="3600" spc="-125" dirty="0"/>
              <a:t> </a:t>
            </a:r>
            <a:r>
              <a:rPr sz="3600" spc="20" dirty="0"/>
              <a:t>Algebra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40" y="1841753"/>
            <a:ext cx="8218805" cy="4629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400" spc="35" dirty="0">
                <a:solidFill>
                  <a:srgbClr val="333333"/>
                </a:solidFill>
                <a:latin typeface="Verdana"/>
                <a:cs typeface="Verdana"/>
              </a:rPr>
              <a:t>An</a:t>
            </a:r>
            <a:r>
              <a:rPr sz="2400" spc="-19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40" dirty="0">
                <a:solidFill>
                  <a:srgbClr val="333333"/>
                </a:solidFill>
                <a:latin typeface="Verdana"/>
                <a:cs typeface="Verdana"/>
              </a:rPr>
              <a:t>algebra</a:t>
            </a:r>
            <a:r>
              <a:rPr sz="2400" spc="-19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333333"/>
                </a:solidFill>
                <a:latin typeface="Verdana"/>
                <a:cs typeface="Verdana"/>
              </a:rPr>
              <a:t>that</a:t>
            </a:r>
            <a:r>
              <a:rPr sz="2400" spc="-19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333333"/>
                </a:solidFill>
                <a:latin typeface="Verdana"/>
                <a:cs typeface="Verdana"/>
              </a:rPr>
              <a:t>deals</a:t>
            </a:r>
            <a:r>
              <a:rPr sz="24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333333"/>
                </a:solidFill>
                <a:latin typeface="Verdana"/>
                <a:cs typeface="Verdana"/>
              </a:rPr>
              <a:t>with</a:t>
            </a:r>
            <a:r>
              <a:rPr sz="2400" spc="-19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spc="-55" dirty="0">
                <a:solidFill>
                  <a:srgbClr val="333333"/>
                </a:solidFill>
                <a:latin typeface="Tahoma"/>
                <a:cs typeface="Tahoma"/>
              </a:rPr>
              <a:t>binary</a:t>
            </a:r>
            <a:r>
              <a:rPr sz="2400" b="1" spc="-3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60" dirty="0">
                <a:solidFill>
                  <a:srgbClr val="333333"/>
                </a:solidFill>
                <a:latin typeface="Tahoma"/>
                <a:cs typeface="Tahoma"/>
              </a:rPr>
              <a:t>number</a:t>
            </a:r>
            <a:r>
              <a:rPr sz="2400" b="1" spc="-4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95" dirty="0">
                <a:solidFill>
                  <a:srgbClr val="333333"/>
                </a:solidFill>
                <a:latin typeface="Tahoma"/>
                <a:cs typeface="Tahoma"/>
              </a:rPr>
              <a:t>system</a:t>
            </a:r>
            <a:endParaRPr sz="2400">
              <a:latin typeface="Tahoma"/>
              <a:cs typeface="Tahoma"/>
            </a:endParaRPr>
          </a:p>
          <a:p>
            <a:pPr marL="241300" marR="5080" indent="-228600">
              <a:lnSpc>
                <a:spcPct val="100000"/>
              </a:lnSpc>
              <a:spcBef>
                <a:spcPts val="1800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400" b="1" spc="50" dirty="0">
                <a:solidFill>
                  <a:srgbClr val="333333"/>
                </a:solidFill>
                <a:latin typeface="Tahoma"/>
                <a:cs typeface="Tahoma"/>
              </a:rPr>
              <a:t>George</a:t>
            </a:r>
            <a:r>
              <a:rPr sz="2400" b="1" spc="-50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45" dirty="0">
                <a:solidFill>
                  <a:srgbClr val="333333"/>
                </a:solidFill>
                <a:latin typeface="Tahoma"/>
                <a:cs typeface="Tahoma"/>
              </a:rPr>
              <a:t>Boole</a:t>
            </a:r>
            <a:r>
              <a:rPr sz="2400" b="1" spc="-30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175" dirty="0">
                <a:solidFill>
                  <a:srgbClr val="333333"/>
                </a:solidFill>
                <a:latin typeface="Tahoma"/>
                <a:cs typeface="Tahoma"/>
              </a:rPr>
              <a:t>(1815-1864)</a:t>
            </a:r>
            <a:r>
              <a:rPr sz="2400" spc="-175" dirty="0">
                <a:solidFill>
                  <a:srgbClr val="333333"/>
                </a:solidFill>
                <a:latin typeface="Verdana"/>
                <a:cs typeface="Verdana"/>
              </a:rPr>
              <a:t>,</a:t>
            </a:r>
            <a:r>
              <a:rPr sz="2400" spc="-15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333333"/>
                </a:solidFill>
                <a:latin typeface="Verdana"/>
                <a:cs typeface="Verdana"/>
              </a:rPr>
              <a:t>an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30" dirty="0">
                <a:solidFill>
                  <a:srgbClr val="333333"/>
                </a:solidFill>
                <a:latin typeface="Verdana"/>
                <a:cs typeface="Verdana"/>
              </a:rPr>
              <a:t>English</a:t>
            </a:r>
            <a:r>
              <a:rPr sz="2400" spc="-21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333333"/>
                </a:solidFill>
                <a:latin typeface="Verdana"/>
                <a:cs typeface="Verdana"/>
              </a:rPr>
              <a:t>mathematician, </a:t>
            </a:r>
            <a:r>
              <a:rPr sz="2400" spc="-83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55" dirty="0">
                <a:solidFill>
                  <a:srgbClr val="333333"/>
                </a:solidFill>
                <a:latin typeface="Verdana"/>
                <a:cs typeface="Verdana"/>
              </a:rPr>
              <a:t>de</a:t>
            </a:r>
            <a:r>
              <a:rPr sz="2400" spc="80" dirty="0">
                <a:solidFill>
                  <a:srgbClr val="333333"/>
                </a:solidFill>
                <a:latin typeface="Verdana"/>
                <a:cs typeface="Verdana"/>
              </a:rPr>
              <a:t>veloped</a:t>
            </a:r>
            <a:r>
              <a:rPr sz="2400" spc="-204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6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135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400" spc="-22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00" dirty="0">
                <a:solidFill>
                  <a:srgbClr val="333333"/>
                </a:solidFill>
                <a:latin typeface="Verdana"/>
                <a:cs typeface="Verdana"/>
              </a:rPr>
              <a:t>fo</a:t>
            </a:r>
            <a:r>
              <a:rPr sz="2400" spc="-85" dirty="0">
                <a:solidFill>
                  <a:srgbClr val="333333"/>
                </a:solidFill>
                <a:latin typeface="Verdana"/>
                <a:cs typeface="Verdana"/>
              </a:rPr>
              <a:t>r</a:t>
            </a:r>
            <a:r>
              <a:rPr sz="2400" spc="-430" dirty="0">
                <a:solidFill>
                  <a:srgbClr val="333333"/>
                </a:solidFill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  <a:p>
            <a:pPr marL="469900" lvl="1" indent="-228600">
              <a:lnSpc>
                <a:spcPct val="100000"/>
              </a:lnSpc>
              <a:spcBef>
                <a:spcPts val="605"/>
              </a:spcBef>
              <a:buClr>
                <a:srgbClr val="4D0000"/>
              </a:buClr>
              <a:buFont typeface="Cambria"/>
              <a:buChar char="◾"/>
              <a:tabLst>
                <a:tab pos="469900" algn="l"/>
              </a:tabLst>
            </a:pPr>
            <a:r>
              <a:rPr sz="2000" spc="-375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000" spc="-16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000" spc="-40" dirty="0">
                <a:solidFill>
                  <a:srgbClr val="333333"/>
                </a:solidFill>
                <a:latin typeface="Verdana"/>
                <a:cs typeface="Verdana"/>
              </a:rPr>
              <a:t>mp</a:t>
            </a:r>
            <a:r>
              <a:rPr sz="2000" spc="-5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000" spc="-10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000" spc="-140" dirty="0">
                <a:solidFill>
                  <a:srgbClr val="333333"/>
                </a:solidFill>
                <a:latin typeface="Verdana"/>
                <a:cs typeface="Verdana"/>
              </a:rPr>
              <a:t>f</a:t>
            </a:r>
            <a:r>
              <a:rPr sz="2000" spc="-120" dirty="0">
                <a:solidFill>
                  <a:srgbClr val="333333"/>
                </a:solidFill>
                <a:latin typeface="Verdana"/>
                <a:cs typeface="Verdana"/>
              </a:rPr>
              <a:t>y</a:t>
            </a:r>
            <a:r>
              <a:rPr sz="2000" spc="-35" dirty="0">
                <a:solidFill>
                  <a:srgbClr val="333333"/>
                </a:solidFill>
                <a:latin typeface="Verdana"/>
                <a:cs typeface="Verdana"/>
              </a:rPr>
              <a:t>in</a:t>
            </a:r>
            <a:r>
              <a:rPr sz="2000" spc="-40" dirty="0">
                <a:solidFill>
                  <a:srgbClr val="333333"/>
                </a:solidFill>
                <a:latin typeface="Verdana"/>
                <a:cs typeface="Verdana"/>
              </a:rPr>
              <a:t>g</a:t>
            </a:r>
            <a:r>
              <a:rPr sz="2000" spc="-16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265" dirty="0">
                <a:solidFill>
                  <a:srgbClr val="333333"/>
                </a:solidFill>
                <a:latin typeface="Verdana"/>
                <a:cs typeface="Verdana"/>
              </a:rPr>
              <a:t>r</a:t>
            </a:r>
            <a:r>
              <a:rPr sz="2000" spc="114" dirty="0">
                <a:solidFill>
                  <a:srgbClr val="333333"/>
                </a:solidFill>
                <a:latin typeface="Verdana"/>
                <a:cs typeface="Verdana"/>
              </a:rPr>
              <a:t>ep</a:t>
            </a:r>
            <a:r>
              <a:rPr sz="2000" spc="-75" dirty="0">
                <a:solidFill>
                  <a:srgbClr val="333333"/>
                </a:solidFill>
                <a:latin typeface="Verdana"/>
                <a:cs typeface="Verdana"/>
              </a:rPr>
              <a:t>res</a:t>
            </a:r>
            <a:r>
              <a:rPr sz="2000" spc="-80" dirty="0">
                <a:solidFill>
                  <a:srgbClr val="333333"/>
                </a:solidFill>
                <a:latin typeface="Verdana"/>
                <a:cs typeface="Verdana"/>
              </a:rPr>
              <a:t>ent</a:t>
            </a:r>
            <a:r>
              <a:rPr sz="2000" spc="150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000" spc="-55" dirty="0">
                <a:solidFill>
                  <a:srgbClr val="333333"/>
                </a:solidFill>
                <a:latin typeface="Verdana"/>
                <a:cs typeface="Verdana"/>
              </a:rPr>
              <a:t>tion</a:t>
            </a:r>
            <a:endParaRPr sz="2000">
              <a:latin typeface="Verdana"/>
              <a:cs typeface="Verdana"/>
            </a:endParaRPr>
          </a:p>
          <a:p>
            <a:pPr marL="469900" lvl="1" indent="-228600">
              <a:lnSpc>
                <a:spcPct val="100000"/>
              </a:lnSpc>
              <a:spcBef>
                <a:spcPts val="600"/>
              </a:spcBef>
              <a:buClr>
                <a:srgbClr val="4D0000"/>
              </a:buClr>
              <a:buFont typeface="Cambria"/>
              <a:buChar char="◾"/>
              <a:tabLst>
                <a:tab pos="469900" algn="l"/>
              </a:tabLst>
            </a:pPr>
            <a:r>
              <a:rPr sz="2000" spc="185" dirty="0">
                <a:solidFill>
                  <a:srgbClr val="333333"/>
                </a:solidFill>
                <a:latin typeface="Verdana"/>
                <a:cs typeface="Verdana"/>
              </a:rPr>
              <a:t>M</a:t>
            </a:r>
            <a:r>
              <a:rPr sz="2000" spc="120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000" spc="-60" dirty="0">
                <a:solidFill>
                  <a:srgbClr val="333333"/>
                </a:solidFill>
                <a:latin typeface="Verdana"/>
                <a:cs typeface="Verdana"/>
              </a:rPr>
              <a:t>nipu</a:t>
            </a:r>
            <a:r>
              <a:rPr sz="2000" spc="-25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000" spc="-15" dirty="0">
                <a:solidFill>
                  <a:srgbClr val="333333"/>
                </a:solidFill>
                <a:latin typeface="Verdana"/>
                <a:cs typeface="Verdana"/>
              </a:rPr>
              <a:t>atio</a:t>
            </a:r>
            <a:r>
              <a:rPr sz="2000" spc="-10" dirty="0">
                <a:solidFill>
                  <a:srgbClr val="333333"/>
                </a:solidFill>
                <a:latin typeface="Verdana"/>
                <a:cs typeface="Verdana"/>
              </a:rPr>
              <a:t>n</a:t>
            </a:r>
            <a:r>
              <a:rPr sz="2000" spc="-20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10" dirty="0">
                <a:solidFill>
                  <a:srgbClr val="333333"/>
                </a:solidFill>
                <a:latin typeface="Verdana"/>
                <a:cs typeface="Verdana"/>
              </a:rPr>
              <a:t>of</a:t>
            </a:r>
            <a:r>
              <a:rPr sz="2000" spc="-15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15" dirty="0">
                <a:solidFill>
                  <a:srgbClr val="333333"/>
                </a:solidFill>
                <a:latin typeface="Verdana"/>
                <a:cs typeface="Verdana"/>
              </a:rPr>
              <a:t>pr</a:t>
            </a:r>
            <a:r>
              <a:rPr sz="2000" spc="-25" dirty="0">
                <a:solidFill>
                  <a:srgbClr val="333333"/>
                </a:solidFill>
                <a:latin typeface="Verdana"/>
                <a:cs typeface="Verdana"/>
              </a:rPr>
              <a:t>o</a:t>
            </a:r>
            <a:r>
              <a:rPr sz="2000" spc="-70" dirty="0">
                <a:solidFill>
                  <a:srgbClr val="333333"/>
                </a:solidFill>
                <a:latin typeface="Verdana"/>
                <a:cs typeface="Verdana"/>
              </a:rPr>
              <a:t>posi</a:t>
            </a:r>
            <a:r>
              <a:rPr sz="2000" spc="-45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000" spc="-2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000" spc="-50" dirty="0">
                <a:solidFill>
                  <a:srgbClr val="333333"/>
                </a:solidFill>
                <a:latin typeface="Verdana"/>
                <a:cs typeface="Verdana"/>
              </a:rPr>
              <a:t>o</a:t>
            </a:r>
            <a:r>
              <a:rPr sz="2000" spc="-10" dirty="0">
                <a:solidFill>
                  <a:srgbClr val="333333"/>
                </a:solidFill>
                <a:latin typeface="Verdana"/>
                <a:cs typeface="Verdana"/>
              </a:rPr>
              <a:t>nal</a:t>
            </a:r>
            <a:r>
              <a:rPr sz="2000" spc="-18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145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000" spc="95" dirty="0">
                <a:solidFill>
                  <a:srgbClr val="333333"/>
                </a:solidFill>
                <a:latin typeface="Verdana"/>
                <a:cs typeface="Verdana"/>
              </a:rPr>
              <a:t>o</a:t>
            </a:r>
            <a:r>
              <a:rPr sz="2000" spc="90" dirty="0">
                <a:solidFill>
                  <a:srgbClr val="333333"/>
                </a:solidFill>
                <a:latin typeface="Verdana"/>
                <a:cs typeface="Verdana"/>
              </a:rPr>
              <a:t>g</a:t>
            </a:r>
            <a:r>
              <a:rPr sz="2000" spc="45" dirty="0">
                <a:solidFill>
                  <a:srgbClr val="333333"/>
                </a:solidFill>
                <a:latin typeface="Verdana"/>
                <a:cs typeface="Verdana"/>
              </a:rPr>
              <a:t>ic</a:t>
            </a:r>
            <a:endParaRPr sz="2000">
              <a:latin typeface="Verdana"/>
              <a:cs typeface="Verdana"/>
            </a:endParaRPr>
          </a:p>
          <a:p>
            <a:pPr marL="241300" marR="334645" indent="-228600">
              <a:lnSpc>
                <a:spcPct val="100000"/>
              </a:lnSpc>
              <a:spcBef>
                <a:spcPts val="1800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400" spc="-484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60" dirty="0">
                <a:solidFill>
                  <a:srgbClr val="333333"/>
                </a:solidFill>
                <a:latin typeface="Verdana"/>
                <a:cs typeface="Verdana"/>
              </a:rPr>
              <a:t>n</a:t>
            </a:r>
            <a:r>
              <a:rPr sz="2400" spc="-18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04" dirty="0">
                <a:solidFill>
                  <a:srgbClr val="333333"/>
                </a:solidFill>
                <a:latin typeface="Verdana"/>
                <a:cs typeface="Verdana"/>
              </a:rPr>
              <a:t>193</a:t>
            </a:r>
            <a:r>
              <a:rPr sz="2400" spc="-195" dirty="0">
                <a:solidFill>
                  <a:srgbClr val="333333"/>
                </a:solidFill>
                <a:latin typeface="Verdana"/>
                <a:cs typeface="Verdana"/>
              </a:rPr>
              <a:t>8</a:t>
            </a:r>
            <a:r>
              <a:rPr sz="2400" spc="-210" dirty="0">
                <a:solidFill>
                  <a:srgbClr val="333333"/>
                </a:solidFill>
                <a:latin typeface="Verdana"/>
                <a:cs typeface="Verdana"/>
              </a:rPr>
              <a:t>,</a:t>
            </a:r>
            <a:r>
              <a:rPr sz="2400" spc="-21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spc="55" dirty="0">
                <a:solidFill>
                  <a:srgbClr val="333333"/>
                </a:solidFill>
                <a:latin typeface="Tahoma"/>
                <a:cs typeface="Tahoma"/>
              </a:rPr>
              <a:t>Claude</a:t>
            </a:r>
            <a:r>
              <a:rPr sz="2400" b="1" spc="-2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210" dirty="0">
                <a:solidFill>
                  <a:srgbClr val="333333"/>
                </a:solidFill>
                <a:latin typeface="Tahoma"/>
                <a:cs typeface="Tahoma"/>
              </a:rPr>
              <a:t>E</a:t>
            </a:r>
            <a:r>
              <a:rPr sz="2400" b="1" spc="-105" dirty="0">
                <a:solidFill>
                  <a:srgbClr val="333333"/>
                </a:solidFill>
                <a:latin typeface="Tahoma"/>
                <a:cs typeface="Tahoma"/>
              </a:rPr>
              <a:t>.</a:t>
            </a:r>
            <a:r>
              <a:rPr sz="2400" b="1" spc="-2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65" dirty="0">
                <a:solidFill>
                  <a:srgbClr val="333333"/>
                </a:solidFill>
                <a:latin typeface="Tahoma"/>
                <a:cs typeface="Tahoma"/>
              </a:rPr>
              <a:t>Shannon</a:t>
            </a:r>
            <a:r>
              <a:rPr sz="2400" b="1" spc="-4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spc="-20" dirty="0">
                <a:solidFill>
                  <a:srgbClr val="333333"/>
                </a:solidFill>
                <a:latin typeface="Verdana"/>
                <a:cs typeface="Verdana"/>
              </a:rPr>
              <a:t>pr</a:t>
            </a:r>
            <a:r>
              <a:rPr sz="2400" spc="-30" dirty="0">
                <a:solidFill>
                  <a:srgbClr val="333333"/>
                </a:solidFill>
                <a:latin typeface="Verdana"/>
                <a:cs typeface="Verdana"/>
              </a:rPr>
              <a:t>o</a:t>
            </a:r>
            <a:r>
              <a:rPr sz="2400" spc="35" dirty="0">
                <a:solidFill>
                  <a:srgbClr val="333333"/>
                </a:solidFill>
                <a:latin typeface="Verdana"/>
                <a:cs typeface="Verdana"/>
              </a:rPr>
              <a:t>pose</a:t>
            </a:r>
            <a:r>
              <a:rPr sz="2400" spc="45" dirty="0">
                <a:solidFill>
                  <a:srgbClr val="333333"/>
                </a:solidFill>
                <a:latin typeface="Verdana"/>
                <a:cs typeface="Verdana"/>
              </a:rPr>
              <a:t>d</a:t>
            </a:r>
            <a:r>
              <a:rPr sz="2400" spc="-16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10" dirty="0">
                <a:solidFill>
                  <a:srgbClr val="333333"/>
                </a:solidFill>
                <a:latin typeface="Verdana"/>
                <a:cs typeface="Verdana"/>
              </a:rPr>
              <a:t>u</a:t>
            </a:r>
            <a:r>
              <a:rPr sz="2400" spc="-170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400" spc="-16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333333"/>
                </a:solidFill>
                <a:latin typeface="Verdana"/>
                <a:cs typeface="Verdana"/>
              </a:rPr>
              <a:t>ng</a:t>
            </a:r>
            <a:r>
              <a:rPr sz="2400" spc="-204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spc="-25" dirty="0">
                <a:solidFill>
                  <a:srgbClr val="333333"/>
                </a:solidFill>
                <a:latin typeface="Tahoma"/>
                <a:cs typeface="Tahoma"/>
              </a:rPr>
              <a:t>Boolean  </a:t>
            </a:r>
            <a:r>
              <a:rPr sz="2400" b="1" spc="10" dirty="0">
                <a:solidFill>
                  <a:srgbClr val="333333"/>
                </a:solidFill>
                <a:latin typeface="Tahoma"/>
                <a:cs typeface="Tahoma"/>
              </a:rPr>
              <a:t>algebra</a:t>
            </a:r>
            <a:r>
              <a:rPr sz="2400" b="1" spc="-40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spc="-110" dirty="0">
                <a:solidFill>
                  <a:srgbClr val="333333"/>
                </a:solidFill>
                <a:latin typeface="Verdana"/>
                <a:cs typeface="Verdana"/>
              </a:rPr>
              <a:t>in</a:t>
            </a:r>
            <a:r>
              <a:rPr sz="2400" spc="-21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333333"/>
                </a:solidFill>
                <a:latin typeface="Verdana"/>
                <a:cs typeface="Verdana"/>
              </a:rPr>
              <a:t>design</a:t>
            </a:r>
            <a:r>
              <a:rPr sz="2400" spc="-204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333333"/>
                </a:solidFill>
                <a:latin typeface="Verdana"/>
                <a:cs typeface="Verdana"/>
              </a:rPr>
              <a:t>of</a:t>
            </a:r>
            <a:r>
              <a:rPr sz="2400" spc="-1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spc="-35" dirty="0">
                <a:solidFill>
                  <a:srgbClr val="333333"/>
                </a:solidFill>
                <a:latin typeface="Tahoma"/>
                <a:cs typeface="Tahoma"/>
              </a:rPr>
              <a:t>relay</a:t>
            </a:r>
            <a:r>
              <a:rPr sz="2400" b="1" spc="-30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95" dirty="0">
                <a:solidFill>
                  <a:srgbClr val="333333"/>
                </a:solidFill>
                <a:latin typeface="Tahoma"/>
                <a:cs typeface="Tahoma"/>
              </a:rPr>
              <a:t>switching</a:t>
            </a:r>
            <a:r>
              <a:rPr sz="2400" b="1" spc="-2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80" dirty="0">
                <a:solidFill>
                  <a:srgbClr val="333333"/>
                </a:solidFill>
                <a:latin typeface="Tahoma"/>
                <a:cs typeface="Tahoma"/>
              </a:rPr>
              <a:t>circuits</a:t>
            </a:r>
            <a:endParaRPr sz="2400">
              <a:latin typeface="Tahoma"/>
              <a:cs typeface="Tahoma"/>
            </a:endParaRPr>
          </a:p>
          <a:p>
            <a:pPr marL="241300" indent="-228600">
              <a:lnSpc>
                <a:spcPct val="100000"/>
              </a:lnSpc>
              <a:spcBef>
                <a:spcPts val="1800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400" spc="-65" dirty="0">
                <a:solidFill>
                  <a:srgbClr val="333333"/>
                </a:solidFill>
                <a:latin typeface="Verdana"/>
                <a:cs typeface="Verdana"/>
              </a:rPr>
              <a:t>Provides</a:t>
            </a:r>
            <a:r>
              <a:rPr sz="2400" spc="-21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spc="40" dirty="0">
                <a:solidFill>
                  <a:srgbClr val="333333"/>
                </a:solidFill>
                <a:latin typeface="Tahoma"/>
                <a:cs typeface="Tahoma"/>
              </a:rPr>
              <a:t>economical</a:t>
            </a:r>
            <a:r>
              <a:rPr sz="2400" b="1" spc="-10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spc="90" dirty="0">
                <a:solidFill>
                  <a:srgbClr val="333333"/>
                </a:solidFill>
                <a:latin typeface="Verdana"/>
                <a:cs typeface="Verdana"/>
              </a:rPr>
              <a:t>and</a:t>
            </a:r>
            <a:r>
              <a:rPr sz="24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spc="-120" dirty="0">
                <a:solidFill>
                  <a:srgbClr val="333333"/>
                </a:solidFill>
                <a:latin typeface="Tahoma"/>
                <a:cs typeface="Tahoma"/>
              </a:rPr>
              <a:t>straightforward</a:t>
            </a:r>
            <a:r>
              <a:rPr sz="2400" b="1" spc="-2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spc="85" dirty="0">
                <a:solidFill>
                  <a:srgbClr val="333333"/>
                </a:solidFill>
                <a:latin typeface="Verdana"/>
                <a:cs typeface="Verdana"/>
              </a:rPr>
              <a:t>approach</a:t>
            </a:r>
            <a:endParaRPr sz="2400">
              <a:latin typeface="Verdana"/>
              <a:cs typeface="Verdana"/>
            </a:endParaRPr>
          </a:p>
          <a:p>
            <a:pPr marL="241300" marR="212090" indent="-228600">
              <a:lnSpc>
                <a:spcPct val="100000"/>
              </a:lnSpc>
              <a:spcBef>
                <a:spcPts val="1800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400" spc="-215" dirty="0">
                <a:solidFill>
                  <a:srgbClr val="333333"/>
                </a:solidFill>
                <a:latin typeface="Verdana"/>
                <a:cs typeface="Verdana"/>
              </a:rPr>
              <a:t>U</a:t>
            </a:r>
            <a:r>
              <a:rPr sz="2400" spc="-20" dirty="0">
                <a:solidFill>
                  <a:srgbClr val="333333"/>
                </a:solidFill>
                <a:latin typeface="Verdana"/>
                <a:cs typeface="Verdana"/>
              </a:rPr>
              <a:t>se</a:t>
            </a:r>
            <a:r>
              <a:rPr sz="2400" spc="-15" dirty="0">
                <a:solidFill>
                  <a:srgbClr val="333333"/>
                </a:solidFill>
                <a:latin typeface="Verdana"/>
                <a:cs typeface="Verdana"/>
              </a:rPr>
              <a:t>d</a:t>
            </a:r>
            <a:r>
              <a:rPr sz="2400" spc="-15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333333"/>
                </a:solidFill>
                <a:latin typeface="Verdana"/>
                <a:cs typeface="Verdana"/>
              </a:rPr>
              <a:t>extens</a:t>
            </a:r>
            <a:r>
              <a:rPr sz="2400" spc="-3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85" dirty="0">
                <a:solidFill>
                  <a:srgbClr val="333333"/>
                </a:solidFill>
                <a:latin typeface="Verdana"/>
                <a:cs typeface="Verdana"/>
              </a:rPr>
              <a:t>v</a:t>
            </a:r>
            <a:r>
              <a:rPr sz="2400" spc="-65" dirty="0">
                <a:solidFill>
                  <a:srgbClr val="333333"/>
                </a:solidFill>
                <a:latin typeface="Verdana"/>
                <a:cs typeface="Verdana"/>
              </a:rPr>
              <a:t>ely</a:t>
            </a:r>
            <a:r>
              <a:rPr sz="2400" spc="-22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6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60" dirty="0">
                <a:solidFill>
                  <a:srgbClr val="333333"/>
                </a:solidFill>
                <a:latin typeface="Verdana"/>
                <a:cs typeface="Verdana"/>
              </a:rPr>
              <a:t>n</a:t>
            </a:r>
            <a:r>
              <a:rPr sz="2400" spc="-22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333333"/>
                </a:solidFill>
                <a:latin typeface="Verdana"/>
                <a:cs typeface="Verdana"/>
              </a:rPr>
              <a:t>des</a:t>
            </a:r>
            <a:r>
              <a:rPr sz="2400" spc="-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50" dirty="0">
                <a:solidFill>
                  <a:srgbClr val="333333"/>
                </a:solidFill>
                <a:latin typeface="Verdana"/>
                <a:cs typeface="Verdana"/>
              </a:rPr>
              <a:t>gn</a:t>
            </a:r>
            <a:r>
              <a:rPr sz="2400" spc="-1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333333"/>
                </a:solidFill>
                <a:latin typeface="Verdana"/>
                <a:cs typeface="Verdana"/>
              </a:rPr>
              <a:t>ng</a:t>
            </a:r>
            <a:r>
              <a:rPr sz="2400" spc="-22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spc="-20" dirty="0">
                <a:solidFill>
                  <a:srgbClr val="333333"/>
                </a:solidFill>
                <a:latin typeface="Tahoma"/>
                <a:cs typeface="Tahoma"/>
              </a:rPr>
              <a:t>electroni</a:t>
            </a:r>
            <a:r>
              <a:rPr sz="2400" b="1" spc="-15" dirty="0">
                <a:solidFill>
                  <a:srgbClr val="333333"/>
                </a:solidFill>
                <a:latin typeface="Tahoma"/>
                <a:cs typeface="Tahoma"/>
              </a:rPr>
              <a:t>c</a:t>
            </a:r>
            <a:r>
              <a:rPr sz="2400" b="1" spc="-3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80" dirty="0">
                <a:solidFill>
                  <a:srgbClr val="333333"/>
                </a:solidFill>
                <a:latin typeface="Tahoma"/>
                <a:cs typeface="Tahoma"/>
              </a:rPr>
              <a:t>circuit</a:t>
            </a:r>
            <a:r>
              <a:rPr sz="2400" b="1" spc="-85" dirty="0">
                <a:solidFill>
                  <a:srgbClr val="333333"/>
                </a:solidFill>
                <a:latin typeface="Tahoma"/>
                <a:cs typeface="Tahoma"/>
              </a:rPr>
              <a:t>s</a:t>
            </a:r>
            <a:r>
              <a:rPr sz="2400" b="1" spc="-30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spc="-210" dirty="0">
                <a:solidFill>
                  <a:srgbClr val="333333"/>
                </a:solidFill>
                <a:latin typeface="Verdana"/>
                <a:cs typeface="Verdana"/>
              </a:rPr>
              <a:t>u</a:t>
            </a:r>
            <a:r>
              <a:rPr sz="2400" spc="-170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400" spc="110" dirty="0">
                <a:solidFill>
                  <a:srgbClr val="333333"/>
                </a:solidFill>
                <a:latin typeface="Verdana"/>
                <a:cs typeface="Verdana"/>
              </a:rPr>
              <a:t>ed  </a:t>
            </a:r>
            <a:r>
              <a:rPr sz="2400" spc="-16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60" dirty="0">
                <a:solidFill>
                  <a:srgbClr val="333333"/>
                </a:solidFill>
                <a:latin typeface="Verdana"/>
                <a:cs typeface="Verdana"/>
              </a:rPr>
              <a:t>n</a:t>
            </a:r>
            <a:r>
              <a:rPr sz="2400" spc="-22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333333"/>
                </a:solidFill>
                <a:latin typeface="Verdana"/>
                <a:cs typeface="Verdana"/>
              </a:rPr>
              <a:t>computers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6062" y="307975"/>
            <a:ext cx="5768340" cy="1122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spc="-70" dirty="0"/>
              <a:t>Fundamental</a:t>
            </a:r>
            <a:r>
              <a:rPr sz="3600" spc="-95" dirty="0"/>
              <a:t> </a:t>
            </a:r>
            <a:r>
              <a:rPr sz="3600" spc="40" dirty="0"/>
              <a:t>Concepts</a:t>
            </a:r>
            <a:r>
              <a:rPr sz="3600" spc="-85" dirty="0"/>
              <a:t> </a:t>
            </a:r>
            <a:r>
              <a:rPr sz="3600" spc="-150" dirty="0"/>
              <a:t>of </a:t>
            </a:r>
            <a:r>
              <a:rPr sz="3600" spc="-1040" dirty="0"/>
              <a:t> </a:t>
            </a:r>
            <a:r>
              <a:rPr sz="3600" spc="-35" dirty="0"/>
              <a:t>Boolean</a:t>
            </a:r>
            <a:r>
              <a:rPr sz="3600" spc="-80" dirty="0"/>
              <a:t> </a:t>
            </a:r>
            <a:r>
              <a:rPr sz="3600" spc="20" dirty="0"/>
              <a:t>Algebra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318617" y="1819997"/>
            <a:ext cx="8509000" cy="446976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70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000" b="1" spc="-210" dirty="0">
                <a:solidFill>
                  <a:srgbClr val="333333"/>
                </a:solidFill>
                <a:latin typeface="Tahoma"/>
                <a:cs typeface="Tahoma"/>
              </a:rPr>
              <a:t>U</a:t>
            </a:r>
            <a:r>
              <a:rPr sz="2000" b="1" spc="-150" dirty="0">
                <a:solidFill>
                  <a:srgbClr val="333333"/>
                </a:solidFill>
                <a:latin typeface="Tahoma"/>
                <a:cs typeface="Tahoma"/>
              </a:rPr>
              <a:t>s</a:t>
            </a:r>
            <a:r>
              <a:rPr sz="2000" b="1" spc="95" dirty="0">
                <a:solidFill>
                  <a:srgbClr val="333333"/>
                </a:solidFill>
                <a:latin typeface="Tahoma"/>
                <a:cs typeface="Tahoma"/>
              </a:rPr>
              <a:t>e</a:t>
            </a:r>
            <a:r>
              <a:rPr sz="2000" b="1" spc="-60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000" b="1" spc="-100" dirty="0">
                <a:solidFill>
                  <a:srgbClr val="333333"/>
                </a:solidFill>
                <a:latin typeface="Tahoma"/>
                <a:cs typeface="Tahoma"/>
              </a:rPr>
              <a:t>o</a:t>
            </a:r>
            <a:r>
              <a:rPr sz="2000" b="1" spc="-60" dirty="0">
                <a:solidFill>
                  <a:srgbClr val="333333"/>
                </a:solidFill>
                <a:latin typeface="Tahoma"/>
                <a:cs typeface="Tahoma"/>
              </a:rPr>
              <a:t>f</a:t>
            </a:r>
            <a:r>
              <a:rPr sz="2000" b="1" spc="-3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000" b="1" spc="-75" dirty="0">
                <a:solidFill>
                  <a:srgbClr val="333333"/>
                </a:solidFill>
                <a:latin typeface="Tahoma"/>
                <a:cs typeface="Tahoma"/>
              </a:rPr>
              <a:t>Bin</a:t>
            </a:r>
            <a:r>
              <a:rPr sz="2000" b="1" spc="-95" dirty="0">
                <a:solidFill>
                  <a:srgbClr val="333333"/>
                </a:solidFill>
                <a:latin typeface="Tahoma"/>
                <a:cs typeface="Tahoma"/>
              </a:rPr>
              <a:t>a</a:t>
            </a:r>
            <a:r>
              <a:rPr sz="2000" b="1" spc="-240" dirty="0">
                <a:solidFill>
                  <a:srgbClr val="333333"/>
                </a:solidFill>
                <a:latin typeface="Tahoma"/>
                <a:cs typeface="Tahoma"/>
              </a:rPr>
              <a:t>r</a:t>
            </a:r>
            <a:r>
              <a:rPr sz="2000" b="1" spc="10" dirty="0">
                <a:solidFill>
                  <a:srgbClr val="333333"/>
                </a:solidFill>
                <a:latin typeface="Tahoma"/>
                <a:cs typeface="Tahoma"/>
              </a:rPr>
              <a:t>y</a:t>
            </a:r>
            <a:r>
              <a:rPr sz="2000" b="1" spc="-2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000" b="1" spc="-110" dirty="0">
                <a:solidFill>
                  <a:srgbClr val="333333"/>
                </a:solidFill>
                <a:latin typeface="Tahoma"/>
                <a:cs typeface="Tahoma"/>
              </a:rPr>
              <a:t>Digit</a:t>
            </a:r>
            <a:endParaRPr sz="2000">
              <a:latin typeface="Tahoma"/>
              <a:cs typeface="Tahoma"/>
            </a:endParaRPr>
          </a:p>
          <a:p>
            <a:pPr marL="469900" lvl="1" indent="-228600">
              <a:lnSpc>
                <a:spcPct val="100000"/>
              </a:lnSpc>
              <a:spcBef>
                <a:spcPts val="595"/>
              </a:spcBef>
              <a:buClr>
                <a:srgbClr val="4D0000"/>
              </a:buClr>
              <a:buFont typeface="Cambria"/>
              <a:buChar char="◾"/>
              <a:tabLst>
                <a:tab pos="469900" algn="l"/>
              </a:tabLst>
            </a:pPr>
            <a:r>
              <a:rPr sz="1800" b="1" spc="-20" dirty="0">
                <a:solidFill>
                  <a:srgbClr val="333333"/>
                </a:solidFill>
                <a:latin typeface="Tahoma"/>
                <a:cs typeface="Tahoma"/>
              </a:rPr>
              <a:t>Boolean</a:t>
            </a:r>
            <a:r>
              <a:rPr sz="1800" b="1" spc="-3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1800" b="1" spc="-40" dirty="0">
                <a:solidFill>
                  <a:srgbClr val="333333"/>
                </a:solidFill>
                <a:latin typeface="Tahoma"/>
                <a:cs typeface="Tahoma"/>
              </a:rPr>
              <a:t>equations</a:t>
            </a:r>
            <a:r>
              <a:rPr sz="1800" b="1" spc="-50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1800" spc="105" dirty="0">
                <a:solidFill>
                  <a:srgbClr val="333333"/>
                </a:solidFill>
                <a:latin typeface="Verdana"/>
                <a:cs typeface="Verdana"/>
              </a:rPr>
              <a:t>can</a:t>
            </a:r>
            <a:r>
              <a:rPr sz="1800" spc="-14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35" dirty="0">
                <a:solidFill>
                  <a:srgbClr val="333333"/>
                </a:solidFill>
                <a:latin typeface="Verdana"/>
                <a:cs typeface="Verdana"/>
              </a:rPr>
              <a:t>have</a:t>
            </a:r>
            <a:r>
              <a:rPr sz="1800" spc="-13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333333"/>
                </a:solidFill>
                <a:latin typeface="Verdana"/>
                <a:cs typeface="Verdana"/>
              </a:rPr>
              <a:t>either</a:t>
            </a:r>
            <a:r>
              <a:rPr sz="1800" spc="-12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333333"/>
                </a:solidFill>
                <a:latin typeface="Verdana"/>
                <a:cs typeface="Verdana"/>
              </a:rPr>
              <a:t>of</a:t>
            </a:r>
            <a:r>
              <a:rPr sz="1800" spc="-13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333333"/>
                </a:solidFill>
                <a:latin typeface="Verdana"/>
                <a:cs typeface="Verdana"/>
              </a:rPr>
              <a:t>two</a:t>
            </a:r>
            <a:r>
              <a:rPr sz="1800" spc="-9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333333"/>
                </a:solidFill>
                <a:latin typeface="Verdana"/>
                <a:cs typeface="Verdana"/>
              </a:rPr>
              <a:t>possible</a:t>
            </a:r>
            <a:r>
              <a:rPr sz="1800" spc="-14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-60" dirty="0">
                <a:solidFill>
                  <a:srgbClr val="333333"/>
                </a:solidFill>
                <a:latin typeface="Verdana"/>
                <a:cs typeface="Verdana"/>
              </a:rPr>
              <a:t>values,</a:t>
            </a:r>
            <a:r>
              <a:rPr sz="1800" spc="-14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-150" dirty="0">
                <a:solidFill>
                  <a:srgbClr val="333333"/>
                </a:solidFill>
                <a:latin typeface="Verdana"/>
                <a:cs typeface="Verdana"/>
              </a:rPr>
              <a:t>0</a:t>
            </a:r>
            <a:r>
              <a:rPr sz="1800" spc="-13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333333"/>
                </a:solidFill>
                <a:latin typeface="Verdana"/>
                <a:cs typeface="Verdana"/>
              </a:rPr>
              <a:t>and</a:t>
            </a:r>
            <a:r>
              <a:rPr sz="1800" spc="-13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-150" dirty="0">
                <a:solidFill>
                  <a:srgbClr val="333333"/>
                </a:solidFill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1789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000" spc="-45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000" spc="-60" dirty="0">
                <a:solidFill>
                  <a:srgbClr val="333333"/>
                </a:solidFill>
                <a:latin typeface="Verdana"/>
                <a:cs typeface="Verdana"/>
              </a:rPr>
              <a:t>o</a:t>
            </a:r>
            <a:r>
              <a:rPr sz="2000" spc="-35" dirty="0">
                <a:solidFill>
                  <a:srgbClr val="333333"/>
                </a:solidFill>
                <a:latin typeface="Verdana"/>
                <a:cs typeface="Verdana"/>
              </a:rPr>
              <a:t>g</a:t>
            </a:r>
            <a:r>
              <a:rPr sz="2000" spc="-2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000" spc="90" dirty="0">
                <a:solidFill>
                  <a:srgbClr val="333333"/>
                </a:solidFill>
                <a:latin typeface="Verdana"/>
                <a:cs typeface="Verdana"/>
              </a:rPr>
              <a:t>cal</a:t>
            </a:r>
            <a:r>
              <a:rPr sz="2000" spc="-16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105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000" spc="120" dirty="0">
                <a:solidFill>
                  <a:srgbClr val="333333"/>
                </a:solidFill>
                <a:latin typeface="Verdana"/>
                <a:cs typeface="Verdana"/>
              </a:rPr>
              <a:t>d</a:t>
            </a:r>
            <a:r>
              <a:rPr sz="2000" spc="110" dirty="0">
                <a:solidFill>
                  <a:srgbClr val="333333"/>
                </a:solidFill>
                <a:latin typeface="Verdana"/>
                <a:cs typeface="Verdana"/>
              </a:rPr>
              <a:t>d</a:t>
            </a:r>
            <a:r>
              <a:rPr sz="2000" spc="-114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000" spc="-150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000" spc="-2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000" spc="-50" dirty="0">
                <a:solidFill>
                  <a:srgbClr val="333333"/>
                </a:solidFill>
                <a:latin typeface="Verdana"/>
                <a:cs typeface="Verdana"/>
              </a:rPr>
              <a:t>o</a:t>
            </a:r>
            <a:r>
              <a:rPr sz="2000" spc="-45" dirty="0">
                <a:solidFill>
                  <a:srgbClr val="333333"/>
                </a:solidFill>
                <a:latin typeface="Verdana"/>
                <a:cs typeface="Verdana"/>
              </a:rPr>
              <a:t>n</a:t>
            </a:r>
            <a:endParaRPr sz="2000">
              <a:latin typeface="Verdana"/>
              <a:cs typeface="Verdana"/>
            </a:endParaRPr>
          </a:p>
          <a:p>
            <a:pPr marL="469900" lvl="1" indent="-228600">
              <a:lnSpc>
                <a:spcPct val="100000"/>
              </a:lnSpc>
              <a:spcBef>
                <a:spcPts val="610"/>
              </a:spcBef>
              <a:buClr>
                <a:srgbClr val="4D0000"/>
              </a:buClr>
              <a:buFont typeface="Cambria"/>
              <a:buChar char="◾"/>
              <a:tabLst>
                <a:tab pos="469900" algn="l"/>
              </a:tabLst>
            </a:pPr>
            <a:r>
              <a:rPr sz="1800" spc="-80" dirty="0">
                <a:solidFill>
                  <a:srgbClr val="333333"/>
                </a:solidFill>
                <a:latin typeface="Verdana"/>
                <a:cs typeface="Verdana"/>
              </a:rPr>
              <a:t>Symbol</a:t>
            </a:r>
            <a:r>
              <a:rPr sz="1800" spc="-14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333333"/>
                </a:solidFill>
                <a:latin typeface="Verdana"/>
                <a:cs typeface="Verdana"/>
              </a:rPr>
              <a:t>‘</a:t>
            </a:r>
            <a:r>
              <a:rPr sz="1800" b="1" spc="-70" dirty="0">
                <a:solidFill>
                  <a:srgbClr val="333333"/>
                </a:solidFill>
                <a:latin typeface="Tahoma"/>
                <a:cs typeface="Tahoma"/>
              </a:rPr>
              <a:t>+</a:t>
            </a:r>
            <a:r>
              <a:rPr sz="1800" spc="-70" dirty="0">
                <a:solidFill>
                  <a:srgbClr val="333333"/>
                </a:solidFill>
                <a:latin typeface="Verdana"/>
                <a:cs typeface="Verdana"/>
              </a:rPr>
              <a:t>’,</a:t>
            </a:r>
            <a:r>
              <a:rPr sz="1800" spc="-13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333333"/>
                </a:solidFill>
                <a:latin typeface="Verdana"/>
                <a:cs typeface="Verdana"/>
              </a:rPr>
              <a:t>also</a:t>
            </a:r>
            <a:r>
              <a:rPr sz="1800" spc="-14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333333"/>
                </a:solidFill>
                <a:latin typeface="Verdana"/>
                <a:cs typeface="Verdana"/>
              </a:rPr>
              <a:t>known</a:t>
            </a:r>
            <a:r>
              <a:rPr sz="1800" spc="-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333333"/>
                </a:solidFill>
                <a:latin typeface="Verdana"/>
                <a:cs typeface="Verdana"/>
              </a:rPr>
              <a:t>as</a:t>
            </a:r>
            <a:r>
              <a:rPr sz="1800" spc="-13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40" dirty="0">
                <a:solidFill>
                  <a:srgbClr val="333333"/>
                </a:solidFill>
                <a:latin typeface="Verdana"/>
                <a:cs typeface="Verdana"/>
              </a:rPr>
              <a:t>‘</a:t>
            </a:r>
            <a:r>
              <a:rPr sz="1800" b="1" spc="40" dirty="0">
                <a:solidFill>
                  <a:srgbClr val="333333"/>
                </a:solidFill>
                <a:latin typeface="Tahoma"/>
                <a:cs typeface="Tahoma"/>
              </a:rPr>
              <a:t>OR</a:t>
            </a:r>
            <a:r>
              <a:rPr sz="1800" spc="40" dirty="0">
                <a:solidFill>
                  <a:srgbClr val="333333"/>
                </a:solidFill>
                <a:latin typeface="Verdana"/>
                <a:cs typeface="Verdana"/>
              </a:rPr>
              <a:t>’</a:t>
            </a:r>
            <a:r>
              <a:rPr sz="1800" spc="-11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333333"/>
                </a:solidFill>
                <a:latin typeface="Verdana"/>
                <a:cs typeface="Verdana"/>
              </a:rPr>
              <a:t>operator,</a:t>
            </a:r>
            <a:r>
              <a:rPr sz="1800" spc="-13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333333"/>
                </a:solidFill>
                <a:latin typeface="Verdana"/>
                <a:cs typeface="Verdana"/>
              </a:rPr>
              <a:t>used</a:t>
            </a:r>
            <a:r>
              <a:rPr sz="1800" spc="-10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333333"/>
                </a:solidFill>
                <a:latin typeface="Verdana"/>
                <a:cs typeface="Verdana"/>
              </a:rPr>
              <a:t>for</a:t>
            </a:r>
            <a:r>
              <a:rPr sz="1800" spc="-13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b="1" spc="10" dirty="0">
                <a:solidFill>
                  <a:srgbClr val="333333"/>
                </a:solidFill>
                <a:latin typeface="Tahoma"/>
                <a:cs typeface="Tahoma"/>
              </a:rPr>
              <a:t>logical</a:t>
            </a:r>
            <a:r>
              <a:rPr sz="1800" b="1" spc="-10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1800" b="1" spc="-50" dirty="0">
                <a:solidFill>
                  <a:srgbClr val="333333"/>
                </a:solidFill>
                <a:latin typeface="Tahoma"/>
                <a:cs typeface="Tahoma"/>
              </a:rPr>
              <a:t>addition</a:t>
            </a:r>
            <a:r>
              <a:rPr sz="1800" spc="-50" dirty="0">
                <a:solidFill>
                  <a:srgbClr val="333333"/>
                </a:solidFill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  <a:p>
            <a:pPr marL="469900" lvl="1" indent="-228600">
              <a:lnSpc>
                <a:spcPct val="100000"/>
              </a:lnSpc>
              <a:spcBef>
                <a:spcPts val="600"/>
              </a:spcBef>
              <a:buClr>
                <a:srgbClr val="4D0000"/>
              </a:buClr>
              <a:buFont typeface="Cambria"/>
              <a:buChar char="◾"/>
              <a:tabLst>
                <a:tab pos="469900" algn="l"/>
              </a:tabLst>
            </a:pPr>
            <a:r>
              <a:rPr sz="1800" spc="-85" dirty="0">
                <a:solidFill>
                  <a:srgbClr val="333333"/>
                </a:solidFill>
                <a:latin typeface="Verdana"/>
                <a:cs typeface="Verdana"/>
              </a:rPr>
              <a:t>Fo</a:t>
            </a:r>
            <a:r>
              <a:rPr sz="1800" spc="-35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1800" spc="-130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1800" spc="45" dirty="0">
                <a:solidFill>
                  <a:srgbClr val="333333"/>
                </a:solidFill>
                <a:latin typeface="Verdana"/>
                <a:cs typeface="Verdana"/>
              </a:rPr>
              <a:t>o</a:t>
            </a:r>
            <a:r>
              <a:rPr sz="1800" spc="20" dirty="0">
                <a:solidFill>
                  <a:srgbClr val="333333"/>
                </a:solidFill>
                <a:latin typeface="Verdana"/>
                <a:cs typeface="Verdana"/>
              </a:rPr>
              <a:t>w</a:t>
            </a:r>
            <a:r>
              <a:rPr sz="1800" spc="-240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1800" spc="-130" dirty="0">
                <a:solidFill>
                  <a:srgbClr val="333333"/>
                </a:solidFill>
                <a:latin typeface="Verdana"/>
                <a:cs typeface="Verdana"/>
              </a:rPr>
              <a:t> l</a:t>
            </a:r>
            <a:r>
              <a:rPr sz="1800" spc="140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1800" spc="20" dirty="0">
                <a:solidFill>
                  <a:srgbClr val="333333"/>
                </a:solidFill>
                <a:latin typeface="Verdana"/>
                <a:cs typeface="Verdana"/>
              </a:rPr>
              <a:t>w</a:t>
            </a:r>
            <a:r>
              <a:rPr sz="1800" spc="-14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333333"/>
                </a:solidFill>
                <a:latin typeface="Verdana"/>
                <a:cs typeface="Verdana"/>
              </a:rPr>
              <a:t>of</a:t>
            </a:r>
            <a:r>
              <a:rPr sz="1800" spc="-13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b="1" spc="-55" dirty="0">
                <a:solidFill>
                  <a:srgbClr val="333333"/>
                </a:solidFill>
                <a:latin typeface="Tahoma"/>
                <a:cs typeface="Tahoma"/>
              </a:rPr>
              <a:t>bina</a:t>
            </a:r>
            <a:r>
              <a:rPr sz="1800" b="1" spc="-50" dirty="0">
                <a:solidFill>
                  <a:srgbClr val="333333"/>
                </a:solidFill>
                <a:latin typeface="Tahoma"/>
                <a:cs typeface="Tahoma"/>
              </a:rPr>
              <a:t>r</a:t>
            </a:r>
            <a:r>
              <a:rPr sz="1800" b="1" spc="5" dirty="0">
                <a:solidFill>
                  <a:srgbClr val="333333"/>
                </a:solidFill>
                <a:latin typeface="Tahoma"/>
                <a:cs typeface="Tahoma"/>
              </a:rPr>
              <a:t>y</a:t>
            </a:r>
            <a:r>
              <a:rPr sz="1800" b="1" spc="-2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1800" b="1" spc="65" dirty="0">
                <a:solidFill>
                  <a:srgbClr val="333333"/>
                </a:solidFill>
                <a:latin typeface="Tahoma"/>
                <a:cs typeface="Tahoma"/>
              </a:rPr>
              <a:t>add</a:t>
            </a:r>
            <a:r>
              <a:rPr sz="1800" b="1" spc="-95" dirty="0">
                <a:solidFill>
                  <a:srgbClr val="333333"/>
                </a:solidFill>
                <a:latin typeface="Tahoma"/>
                <a:cs typeface="Tahoma"/>
              </a:rPr>
              <a:t>ition</a:t>
            </a:r>
            <a:endParaRPr sz="1800">
              <a:latin typeface="Tahoma"/>
              <a:cs typeface="Tahoma"/>
            </a:endParaRPr>
          </a:p>
          <a:p>
            <a:pPr marL="241300" indent="-228600">
              <a:lnSpc>
                <a:spcPct val="100000"/>
              </a:lnSpc>
              <a:spcBef>
                <a:spcPts val="1805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000" b="1" spc="-10" dirty="0">
                <a:solidFill>
                  <a:srgbClr val="333333"/>
                </a:solidFill>
                <a:latin typeface="Tahoma"/>
                <a:cs typeface="Tahoma"/>
              </a:rPr>
              <a:t>Logical</a:t>
            </a:r>
            <a:r>
              <a:rPr sz="2000" b="1" spc="-8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000" b="1" spc="-60" dirty="0">
                <a:solidFill>
                  <a:srgbClr val="333333"/>
                </a:solidFill>
                <a:latin typeface="Tahoma"/>
                <a:cs typeface="Tahoma"/>
              </a:rPr>
              <a:t>Multiplication</a:t>
            </a:r>
            <a:endParaRPr sz="2000">
              <a:latin typeface="Tahoma"/>
              <a:cs typeface="Tahoma"/>
            </a:endParaRPr>
          </a:p>
          <a:p>
            <a:pPr marL="469900" lvl="1" indent="-228600">
              <a:lnSpc>
                <a:spcPct val="100000"/>
              </a:lnSpc>
              <a:spcBef>
                <a:spcPts val="595"/>
              </a:spcBef>
              <a:buClr>
                <a:srgbClr val="4D0000"/>
              </a:buClr>
              <a:buFont typeface="Cambria"/>
              <a:buChar char="◾"/>
              <a:tabLst>
                <a:tab pos="469900" algn="l"/>
              </a:tabLst>
            </a:pPr>
            <a:r>
              <a:rPr sz="1800" spc="-80" dirty="0">
                <a:solidFill>
                  <a:srgbClr val="333333"/>
                </a:solidFill>
                <a:latin typeface="Verdana"/>
                <a:cs typeface="Verdana"/>
              </a:rPr>
              <a:t>Symbol</a:t>
            </a:r>
            <a:r>
              <a:rPr sz="1800" spc="-14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40" dirty="0">
                <a:solidFill>
                  <a:srgbClr val="333333"/>
                </a:solidFill>
                <a:latin typeface="Verdana"/>
                <a:cs typeface="Verdana"/>
              </a:rPr>
              <a:t>‘</a:t>
            </a:r>
            <a:r>
              <a:rPr sz="1800" b="1" spc="40" dirty="0">
                <a:solidFill>
                  <a:srgbClr val="333333"/>
                </a:solidFill>
                <a:latin typeface="Tahoma"/>
                <a:cs typeface="Tahoma"/>
              </a:rPr>
              <a:t>.</a:t>
            </a:r>
            <a:r>
              <a:rPr sz="1800" b="1" spc="-30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1800" spc="-10" dirty="0">
                <a:solidFill>
                  <a:srgbClr val="333333"/>
                </a:solidFill>
                <a:latin typeface="Verdana"/>
                <a:cs typeface="Verdana"/>
              </a:rPr>
              <a:t>’,</a:t>
            </a:r>
            <a:r>
              <a:rPr sz="1800" spc="-12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333333"/>
                </a:solidFill>
                <a:latin typeface="Verdana"/>
                <a:cs typeface="Verdana"/>
              </a:rPr>
              <a:t>also</a:t>
            </a:r>
            <a:r>
              <a:rPr sz="1800" spc="-14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333333"/>
                </a:solidFill>
                <a:latin typeface="Verdana"/>
                <a:cs typeface="Verdana"/>
              </a:rPr>
              <a:t>known</a:t>
            </a:r>
            <a:r>
              <a:rPr sz="1800" spc="-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333333"/>
                </a:solidFill>
                <a:latin typeface="Verdana"/>
                <a:cs typeface="Verdana"/>
              </a:rPr>
              <a:t>as</a:t>
            </a:r>
            <a:r>
              <a:rPr sz="1800" spc="-13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45" dirty="0">
                <a:solidFill>
                  <a:srgbClr val="333333"/>
                </a:solidFill>
                <a:latin typeface="Verdana"/>
                <a:cs typeface="Verdana"/>
              </a:rPr>
              <a:t>‘</a:t>
            </a:r>
            <a:r>
              <a:rPr sz="1800" b="1" spc="45" dirty="0">
                <a:solidFill>
                  <a:srgbClr val="333333"/>
                </a:solidFill>
                <a:latin typeface="Tahoma"/>
                <a:cs typeface="Tahoma"/>
              </a:rPr>
              <a:t>AND</a:t>
            </a:r>
            <a:r>
              <a:rPr sz="1800" spc="45" dirty="0">
                <a:solidFill>
                  <a:srgbClr val="333333"/>
                </a:solidFill>
                <a:latin typeface="Verdana"/>
                <a:cs typeface="Verdana"/>
              </a:rPr>
              <a:t>’</a:t>
            </a:r>
            <a:r>
              <a:rPr sz="1800" spc="-11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333333"/>
                </a:solidFill>
                <a:latin typeface="Verdana"/>
                <a:cs typeface="Verdana"/>
              </a:rPr>
              <a:t>operator,</a:t>
            </a:r>
            <a:r>
              <a:rPr sz="1800" spc="-114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333333"/>
                </a:solidFill>
                <a:latin typeface="Verdana"/>
                <a:cs typeface="Verdana"/>
              </a:rPr>
              <a:t>used</a:t>
            </a:r>
            <a:r>
              <a:rPr sz="1800" spc="-114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333333"/>
                </a:solidFill>
                <a:latin typeface="Verdana"/>
                <a:cs typeface="Verdana"/>
              </a:rPr>
              <a:t>for</a:t>
            </a:r>
            <a:r>
              <a:rPr sz="1800" spc="-13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25" dirty="0">
                <a:solidFill>
                  <a:srgbClr val="333333"/>
                </a:solidFill>
                <a:latin typeface="Verdana"/>
                <a:cs typeface="Verdana"/>
              </a:rPr>
              <a:t>logical</a:t>
            </a:r>
            <a:r>
              <a:rPr sz="18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333333"/>
                </a:solidFill>
                <a:latin typeface="Verdana"/>
                <a:cs typeface="Verdana"/>
              </a:rPr>
              <a:t>multiplication.</a:t>
            </a:r>
            <a:endParaRPr sz="1800">
              <a:latin typeface="Verdana"/>
              <a:cs typeface="Verdana"/>
            </a:endParaRPr>
          </a:p>
          <a:p>
            <a:pPr marL="469900" lvl="1" indent="-228600">
              <a:lnSpc>
                <a:spcPct val="100000"/>
              </a:lnSpc>
              <a:spcBef>
                <a:spcPts val="600"/>
              </a:spcBef>
              <a:buClr>
                <a:srgbClr val="4D0000"/>
              </a:buClr>
              <a:buFont typeface="Cambria"/>
              <a:buChar char="◾"/>
              <a:tabLst>
                <a:tab pos="469900" algn="l"/>
              </a:tabLst>
            </a:pPr>
            <a:r>
              <a:rPr sz="1800" spc="-85" dirty="0">
                <a:solidFill>
                  <a:srgbClr val="333333"/>
                </a:solidFill>
                <a:latin typeface="Verdana"/>
                <a:cs typeface="Verdana"/>
              </a:rPr>
              <a:t>Fo</a:t>
            </a:r>
            <a:r>
              <a:rPr sz="1800" spc="-30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1800" spc="-125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1800" spc="45" dirty="0">
                <a:solidFill>
                  <a:srgbClr val="333333"/>
                </a:solidFill>
                <a:latin typeface="Verdana"/>
                <a:cs typeface="Verdana"/>
              </a:rPr>
              <a:t>o</a:t>
            </a:r>
            <a:r>
              <a:rPr sz="1800" spc="25" dirty="0">
                <a:solidFill>
                  <a:srgbClr val="333333"/>
                </a:solidFill>
                <a:latin typeface="Verdana"/>
                <a:cs typeface="Verdana"/>
              </a:rPr>
              <a:t>w</a:t>
            </a:r>
            <a:r>
              <a:rPr sz="1800" spc="-240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1800" spc="-13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-125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1800" spc="135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1800" spc="20" dirty="0">
                <a:solidFill>
                  <a:srgbClr val="333333"/>
                </a:solidFill>
                <a:latin typeface="Verdana"/>
                <a:cs typeface="Verdana"/>
              </a:rPr>
              <a:t>w</a:t>
            </a:r>
            <a:r>
              <a:rPr sz="1800" spc="-14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333333"/>
                </a:solidFill>
                <a:latin typeface="Verdana"/>
                <a:cs typeface="Verdana"/>
              </a:rPr>
              <a:t>of</a:t>
            </a:r>
            <a:r>
              <a:rPr sz="1800" spc="-13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333333"/>
                </a:solidFill>
                <a:latin typeface="Verdana"/>
                <a:cs typeface="Verdana"/>
              </a:rPr>
              <a:t>b</a:t>
            </a:r>
            <a:r>
              <a:rPr sz="1800" spc="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1800" spc="-55" dirty="0">
                <a:solidFill>
                  <a:srgbClr val="333333"/>
                </a:solidFill>
                <a:latin typeface="Verdana"/>
                <a:cs typeface="Verdana"/>
              </a:rPr>
              <a:t>n</a:t>
            </a:r>
            <a:r>
              <a:rPr sz="1800" spc="135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1800" spc="-165" dirty="0">
                <a:solidFill>
                  <a:srgbClr val="333333"/>
                </a:solidFill>
                <a:latin typeface="Verdana"/>
                <a:cs typeface="Verdana"/>
              </a:rPr>
              <a:t>ry</a:t>
            </a:r>
            <a:r>
              <a:rPr sz="1800" spc="-15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-105" dirty="0">
                <a:solidFill>
                  <a:srgbClr val="333333"/>
                </a:solidFill>
                <a:latin typeface="Verdana"/>
                <a:cs typeface="Verdana"/>
              </a:rPr>
              <a:t>mu</a:t>
            </a:r>
            <a:r>
              <a:rPr sz="1800" spc="-30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1800" spc="-114" dirty="0">
                <a:solidFill>
                  <a:srgbClr val="333333"/>
                </a:solidFill>
                <a:latin typeface="Verdana"/>
                <a:cs typeface="Verdana"/>
              </a:rPr>
              <a:t>ti</a:t>
            </a:r>
            <a:r>
              <a:rPr sz="1800" spc="-25" dirty="0">
                <a:solidFill>
                  <a:srgbClr val="333333"/>
                </a:solidFill>
                <a:latin typeface="Verdana"/>
                <a:cs typeface="Verdana"/>
              </a:rPr>
              <a:t>p</a:t>
            </a:r>
            <a:r>
              <a:rPr sz="1800" spc="-5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1800" spc="-114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1800" spc="170" dirty="0">
                <a:solidFill>
                  <a:srgbClr val="333333"/>
                </a:solidFill>
                <a:latin typeface="Verdana"/>
                <a:cs typeface="Verdana"/>
              </a:rPr>
              <a:t>c</a:t>
            </a:r>
            <a:r>
              <a:rPr sz="1800" spc="190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1800" spc="-114" dirty="0">
                <a:solidFill>
                  <a:srgbClr val="333333"/>
                </a:solidFill>
                <a:latin typeface="Verdana"/>
                <a:cs typeface="Verdana"/>
              </a:rPr>
              <a:t>ti</a:t>
            </a:r>
            <a:r>
              <a:rPr sz="1800" spc="20" dirty="0">
                <a:solidFill>
                  <a:srgbClr val="333333"/>
                </a:solidFill>
                <a:latin typeface="Verdana"/>
                <a:cs typeface="Verdana"/>
              </a:rPr>
              <a:t>on</a:t>
            </a:r>
            <a:endParaRPr sz="18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1810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000" b="1" spc="-20" dirty="0">
                <a:solidFill>
                  <a:srgbClr val="333333"/>
                </a:solidFill>
                <a:latin typeface="Tahoma"/>
                <a:cs typeface="Tahoma"/>
              </a:rPr>
              <a:t>Complementation</a:t>
            </a:r>
            <a:endParaRPr sz="2000">
              <a:latin typeface="Tahoma"/>
              <a:cs typeface="Tahoma"/>
            </a:endParaRPr>
          </a:p>
          <a:p>
            <a:pPr marL="469900" lvl="1" indent="-228600">
              <a:lnSpc>
                <a:spcPct val="100000"/>
              </a:lnSpc>
              <a:spcBef>
                <a:spcPts val="595"/>
              </a:spcBef>
              <a:buClr>
                <a:srgbClr val="4D0000"/>
              </a:buClr>
              <a:buFont typeface="Cambria"/>
              <a:buChar char="◾"/>
              <a:tabLst>
                <a:tab pos="469900" algn="l"/>
              </a:tabLst>
            </a:pPr>
            <a:r>
              <a:rPr sz="1800" spc="-80" dirty="0">
                <a:solidFill>
                  <a:srgbClr val="333333"/>
                </a:solidFill>
                <a:latin typeface="Verdana"/>
                <a:cs typeface="Verdana"/>
              </a:rPr>
              <a:t>Symbol</a:t>
            </a:r>
            <a:r>
              <a:rPr sz="1800" spc="-14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25" dirty="0">
                <a:solidFill>
                  <a:srgbClr val="333333"/>
                </a:solidFill>
                <a:latin typeface="Verdana"/>
                <a:cs typeface="Verdana"/>
              </a:rPr>
              <a:t>‘</a:t>
            </a:r>
            <a:r>
              <a:rPr sz="1800" b="1" spc="25" dirty="0">
                <a:solidFill>
                  <a:srgbClr val="333333"/>
                </a:solidFill>
                <a:latin typeface="Tahoma"/>
                <a:cs typeface="Tahoma"/>
              </a:rPr>
              <a:t>-</a:t>
            </a:r>
            <a:r>
              <a:rPr sz="1800" spc="25" dirty="0">
                <a:solidFill>
                  <a:srgbClr val="333333"/>
                </a:solidFill>
                <a:latin typeface="Verdana"/>
                <a:cs typeface="Verdana"/>
              </a:rPr>
              <a:t>’,</a:t>
            </a:r>
            <a:r>
              <a:rPr sz="1800" spc="-12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333333"/>
                </a:solidFill>
                <a:latin typeface="Verdana"/>
                <a:cs typeface="Verdana"/>
              </a:rPr>
              <a:t>also</a:t>
            </a:r>
            <a:r>
              <a:rPr sz="1800" spc="-14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333333"/>
                </a:solidFill>
                <a:latin typeface="Verdana"/>
                <a:cs typeface="Verdana"/>
              </a:rPr>
              <a:t>known</a:t>
            </a:r>
            <a:r>
              <a:rPr sz="1800" spc="-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333333"/>
                </a:solidFill>
                <a:latin typeface="Verdana"/>
                <a:cs typeface="Verdana"/>
              </a:rPr>
              <a:t>as</a:t>
            </a:r>
            <a:r>
              <a:rPr sz="1800" spc="-13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333333"/>
                </a:solidFill>
                <a:latin typeface="Verdana"/>
                <a:cs typeface="Verdana"/>
              </a:rPr>
              <a:t>‘</a:t>
            </a:r>
            <a:r>
              <a:rPr sz="1800" b="1" spc="5" dirty="0">
                <a:solidFill>
                  <a:srgbClr val="333333"/>
                </a:solidFill>
                <a:latin typeface="Tahoma"/>
                <a:cs typeface="Tahoma"/>
              </a:rPr>
              <a:t>NOT</a:t>
            </a:r>
            <a:r>
              <a:rPr sz="1800" spc="5" dirty="0">
                <a:solidFill>
                  <a:srgbClr val="333333"/>
                </a:solidFill>
                <a:latin typeface="Verdana"/>
                <a:cs typeface="Verdana"/>
              </a:rPr>
              <a:t>’</a:t>
            </a:r>
            <a:r>
              <a:rPr sz="1800" spc="-12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333333"/>
                </a:solidFill>
                <a:latin typeface="Verdana"/>
                <a:cs typeface="Verdana"/>
              </a:rPr>
              <a:t>operator,</a:t>
            </a:r>
            <a:r>
              <a:rPr sz="1800" spc="-11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333333"/>
                </a:solidFill>
                <a:latin typeface="Verdana"/>
                <a:cs typeface="Verdana"/>
              </a:rPr>
              <a:t>used</a:t>
            </a:r>
            <a:r>
              <a:rPr sz="1800" spc="-9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333333"/>
                </a:solidFill>
                <a:latin typeface="Verdana"/>
                <a:cs typeface="Verdana"/>
              </a:rPr>
              <a:t>for</a:t>
            </a:r>
            <a:r>
              <a:rPr sz="1800" spc="-14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Verdana"/>
                <a:cs typeface="Verdana"/>
              </a:rPr>
              <a:t>complementation.</a:t>
            </a:r>
            <a:endParaRPr sz="1800">
              <a:latin typeface="Verdana"/>
              <a:cs typeface="Verdana"/>
            </a:endParaRPr>
          </a:p>
          <a:p>
            <a:pPr marL="469900" lvl="1" indent="-228600">
              <a:lnSpc>
                <a:spcPct val="100000"/>
              </a:lnSpc>
              <a:spcBef>
                <a:spcPts val="600"/>
              </a:spcBef>
              <a:buClr>
                <a:srgbClr val="4D0000"/>
              </a:buClr>
              <a:buFont typeface="Cambria"/>
              <a:buChar char="◾"/>
              <a:tabLst>
                <a:tab pos="469900" algn="l"/>
              </a:tabLst>
            </a:pPr>
            <a:r>
              <a:rPr sz="1800" spc="-85" dirty="0">
                <a:solidFill>
                  <a:srgbClr val="333333"/>
                </a:solidFill>
                <a:latin typeface="Verdana"/>
                <a:cs typeface="Verdana"/>
              </a:rPr>
              <a:t>Fo</a:t>
            </a:r>
            <a:r>
              <a:rPr sz="1800" spc="-30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1800" spc="-125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1800" spc="45" dirty="0">
                <a:solidFill>
                  <a:srgbClr val="333333"/>
                </a:solidFill>
                <a:latin typeface="Verdana"/>
                <a:cs typeface="Verdana"/>
              </a:rPr>
              <a:t>o</a:t>
            </a:r>
            <a:r>
              <a:rPr sz="1800" spc="25" dirty="0">
                <a:solidFill>
                  <a:srgbClr val="333333"/>
                </a:solidFill>
                <a:latin typeface="Verdana"/>
                <a:cs typeface="Verdana"/>
              </a:rPr>
              <a:t>w</a:t>
            </a:r>
            <a:r>
              <a:rPr sz="1800" spc="-240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1800" spc="-13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-125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1800" spc="135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1800" spc="20" dirty="0">
                <a:solidFill>
                  <a:srgbClr val="333333"/>
                </a:solidFill>
                <a:latin typeface="Verdana"/>
                <a:cs typeface="Verdana"/>
              </a:rPr>
              <a:t>w</a:t>
            </a:r>
            <a:r>
              <a:rPr sz="1800" spc="-14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333333"/>
                </a:solidFill>
                <a:latin typeface="Verdana"/>
                <a:cs typeface="Verdana"/>
              </a:rPr>
              <a:t>of</a:t>
            </a:r>
            <a:r>
              <a:rPr sz="1800" spc="-13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333333"/>
                </a:solidFill>
                <a:latin typeface="Verdana"/>
                <a:cs typeface="Verdana"/>
              </a:rPr>
              <a:t>b</a:t>
            </a:r>
            <a:r>
              <a:rPr sz="1800" spc="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1800" spc="-55" dirty="0">
                <a:solidFill>
                  <a:srgbClr val="333333"/>
                </a:solidFill>
                <a:latin typeface="Verdana"/>
                <a:cs typeface="Verdana"/>
              </a:rPr>
              <a:t>n</a:t>
            </a:r>
            <a:r>
              <a:rPr sz="1800" spc="135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1800" spc="-165" dirty="0">
                <a:solidFill>
                  <a:srgbClr val="333333"/>
                </a:solidFill>
                <a:latin typeface="Verdana"/>
                <a:cs typeface="Verdana"/>
              </a:rPr>
              <a:t>ry</a:t>
            </a:r>
            <a:r>
              <a:rPr sz="1800" spc="-16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1800" spc="50" dirty="0">
                <a:solidFill>
                  <a:srgbClr val="333333"/>
                </a:solidFill>
                <a:latin typeface="Verdana"/>
                <a:cs typeface="Verdana"/>
              </a:rPr>
              <a:t>comp</a:t>
            </a:r>
            <a:r>
              <a:rPr sz="1800" spc="25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1800" spc="-114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1800" spc="-5" dirty="0">
                <a:solidFill>
                  <a:srgbClr val="333333"/>
                </a:solidFill>
                <a:latin typeface="Verdana"/>
                <a:cs typeface="Verdana"/>
              </a:rPr>
              <a:t>me</a:t>
            </a:r>
            <a:r>
              <a:rPr sz="1800" spc="-15" dirty="0">
                <a:solidFill>
                  <a:srgbClr val="333333"/>
                </a:solidFill>
                <a:latin typeface="Verdana"/>
                <a:cs typeface="Verdana"/>
              </a:rPr>
              <a:t>n</a:t>
            </a:r>
            <a:r>
              <a:rPr sz="1800" spc="-100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92378"/>
            <a:ext cx="48882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5" dirty="0"/>
              <a:t>Operator</a:t>
            </a:r>
            <a:r>
              <a:rPr sz="3600" spc="-100" dirty="0"/>
              <a:t> </a:t>
            </a:r>
            <a:r>
              <a:rPr sz="3600" spc="60" dirty="0"/>
              <a:t>Precedence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410362" y="1622805"/>
            <a:ext cx="8259445" cy="4690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400" spc="45" dirty="0">
                <a:solidFill>
                  <a:srgbClr val="333333"/>
                </a:solidFill>
                <a:latin typeface="Verdana"/>
                <a:cs typeface="Verdana"/>
              </a:rPr>
              <a:t>Eac</a:t>
            </a:r>
            <a:r>
              <a:rPr sz="2400" spc="55" dirty="0">
                <a:solidFill>
                  <a:srgbClr val="333333"/>
                </a:solidFill>
                <a:latin typeface="Verdana"/>
                <a:cs typeface="Verdana"/>
              </a:rPr>
              <a:t>h</a:t>
            </a:r>
            <a:r>
              <a:rPr sz="2400" spc="-19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333333"/>
                </a:solidFill>
                <a:latin typeface="Verdana"/>
                <a:cs typeface="Verdana"/>
              </a:rPr>
              <a:t>operator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70" dirty="0">
                <a:solidFill>
                  <a:srgbClr val="333333"/>
                </a:solidFill>
                <a:latin typeface="Verdana"/>
                <a:cs typeface="Verdana"/>
              </a:rPr>
              <a:t>ha</a:t>
            </a:r>
            <a:r>
              <a:rPr sz="2400" spc="-320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400" spc="-18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spc="70" dirty="0">
                <a:solidFill>
                  <a:srgbClr val="333333"/>
                </a:solidFill>
                <a:latin typeface="Tahoma"/>
                <a:cs typeface="Tahoma"/>
              </a:rPr>
              <a:t>precedenc</a:t>
            </a:r>
            <a:r>
              <a:rPr sz="2400" b="1" spc="75" dirty="0">
                <a:solidFill>
                  <a:srgbClr val="333333"/>
                </a:solidFill>
                <a:latin typeface="Tahoma"/>
                <a:cs typeface="Tahoma"/>
              </a:rPr>
              <a:t>e</a:t>
            </a:r>
            <a:r>
              <a:rPr sz="2400" b="1" spc="-25" dirty="0">
                <a:solidFill>
                  <a:srgbClr val="333333"/>
                </a:solidFill>
                <a:latin typeface="Tahoma"/>
                <a:cs typeface="Tahoma"/>
              </a:rPr>
              <a:t> level</a:t>
            </a:r>
            <a:endParaRPr sz="2400">
              <a:latin typeface="Tahoma"/>
              <a:cs typeface="Tahoma"/>
            </a:endParaRPr>
          </a:p>
          <a:p>
            <a:pPr marL="241300" marR="586740" indent="-228600">
              <a:lnSpc>
                <a:spcPct val="100000"/>
              </a:lnSpc>
              <a:spcBef>
                <a:spcPts val="1800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400" spc="-75" dirty="0">
                <a:solidFill>
                  <a:srgbClr val="333333"/>
                </a:solidFill>
                <a:latin typeface="Verdana"/>
                <a:cs typeface="Verdana"/>
              </a:rPr>
              <a:t>Higher</a:t>
            </a:r>
            <a:r>
              <a:rPr sz="2400" spc="-22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333333"/>
                </a:solidFill>
                <a:latin typeface="Verdana"/>
                <a:cs typeface="Verdana"/>
              </a:rPr>
              <a:t>the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spc="-220" dirty="0">
                <a:solidFill>
                  <a:srgbClr val="333333"/>
                </a:solidFill>
                <a:latin typeface="Verdana"/>
                <a:cs typeface="Verdana"/>
              </a:rPr>
              <a:t>operator’s</a:t>
            </a:r>
            <a:r>
              <a:rPr sz="2400" b="1" spc="-13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spc="-95" dirty="0">
                <a:solidFill>
                  <a:srgbClr val="333333"/>
                </a:solidFill>
                <a:latin typeface="Verdana"/>
                <a:cs typeface="Verdana"/>
              </a:rPr>
              <a:t>precedence</a:t>
            </a:r>
            <a:r>
              <a:rPr sz="2400" b="1" spc="-14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spc="-170" dirty="0">
                <a:solidFill>
                  <a:srgbClr val="333333"/>
                </a:solidFill>
                <a:latin typeface="Verdana"/>
                <a:cs typeface="Verdana"/>
              </a:rPr>
              <a:t>level</a:t>
            </a:r>
            <a:r>
              <a:rPr sz="2400" spc="-170" dirty="0">
                <a:solidFill>
                  <a:srgbClr val="333333"/>
                </a:solidFill>
                <a:latin typeface="Verdana"/>
                <a:cs typeface="Verdana"/>
              </a:rPr>
              <a:t>,</a:t>
            </a:r>
            <a:r>
              <a:rPr sz="24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333333"/>
                </a:solidFill>
                <a:latin typeface="Verdana"/>
                <a:cs typeface="Verdana"/>
              </a:rPr>
              <a:t>earlier</a:t>
            </a:r>
            <a:r>
              <a:rPr sz="2400" spc="-204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50" dirty="0">
                <a:solidFill>
                  <a:srgbClr val="333333"/>
                </a:solidFill>
                <a:latin typeface="Verdana"/>
                <a:cs typeface="Verdana"/>
              </a:rPr>
              <a:t>it</a:t>
            </a:r>
            <a:r>
              <a:rPr sz="2400" spc="-22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40" dirty="0">
                <a:solidFill>
                  <a:srgbClr val="333333"/>
                </a:solidFill>
                <a:latin typeface="Verdana"/>
                <a:cs typeface="Verdana"/>
              </a:rPr>
              <a:t>is </a:t>
            </a:r>
            <a:r>
              <a:rPr sz="2400" spc="-83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35" dirty="0">
                <a:solidFill>
                  <a:srgbClr val="333333"/>
                </a:solidFill>
                <a:latin typeface="Verdana"/>
                <a:cs typeface="Verdana"/>
              </a:rPr>
              <a:t>evaluated</a:t>
            </a:r>
            <a:endParaRPr sz="24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1800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400" spc="-185" dirty="0">
                <a:solidFill>
                  <a:srgbClr val="333333"/>
                </a:solidFill>
                <a:latin typeface="Verdana"/>
                <a:cs typeface="Verdana"/>
              </a:rPr>
              <a:t>Exp</a:t>
            </a:r>
            <a:r>
              <a:rPr sz="2400" spc="-135" dirty="0">
                <a:solidFill>
                  <a:srgbClr val="333333"/>
                </a:solidFill>
                <a:latin typeface="Verdana"/>
                <a:cs typeface="Verdana"/>
              </a:rPr>
              <a:t>r</a:t>
            </a:r>
            <a:r>
              <a:rPr sz="2400" spc="-175" dirty="0">
                <a:solidFill>
                  <a:srgbClr val="333333"/>
                </a:solidFill>
                <a:latin typeface="Verdana"/>
                <a:cs typeface="Verdana"/>
              </a:rPr>
              <a:t>es</a:t>
            </a:r>
            <a:r>
              <a:rPr sz="2400" spc="-160" dirty="0">
                <a:solidFill>
                  <a:srgbClr val="333333"/>
                </a:solidFill>
                <a:latin typeface="Verdana"/>
                <a:cs typeface="Verdana"/>
              </a:rPr>
              <a:t>si</a:t>
            </a:r>
            <a:r>
              <a:rPr sz="2400" spc="25" dirty="0">
                <a:solidFill>
                  <a:srgbClr val="333333"/>
                </a:solidFill>
                <a:latin typeface="Verdana"/>
                <a:cs typeface="Verdana"/>
              </a:rPr>
              <a:t>on</a:t>
            </a:r>
            <a:r>
              <a:rPr sz="2400" spc="-204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6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400" spc="-204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40" dirty="0">
                <a:solidFill>
                  <a:srgbClr val="333333"/>
                </a:solidFill>
                <a:latin typeface="Verdana"/>
                <a:cs typeface="Verdana"/>
              </a:rPr>
              <a:t>scanne</a:t>
            </a:r>
            <a:r>
              <a:rPr sz="2400" spc="50" dirty="0">
                <a:solidFill>
                  <a:srgbClr val="333333"/>
                </a:solidFill>
                <a:latin typeface="Verdana"/>
                <a:cs typeface="Verdana"/>
              </a:rPr>
              <a:t>d</a:t>
            </a:r>
            <a:r>
              <a:rPr sz="24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3333"/>
                </a:solidFill>
                <a:latin typeface="Verdana"/>
                <a:cs typeface="Verdana"/>
              </a:rPr>
              <a:t>from</a:t>
            </a:r>
            <a:r>
              <a:rPr sz="2400" spc="-16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spc="-145" dirty="0">
                <a:solidFill>
                  <a:srgbClr val="333333"/>
                </a:solidFill>
                <a:latin typeface="Tahoma"/>
                <a:cs typeface="Tahoma"/>
              </a:rPr>
              <a:t>left</a:t>
            </a:r>
            <a:r>
              <a:rPr sz="2400" b="1" spc="-2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114" dirty="0">
                <a:solidFill>
                  <a:srgbClr val="333333"/>
                </a:solidFill>
                <a:latin typeface="Tahoma"/>
                <a:cs typeface="Tahoma"/>
              </a:rPr>
              <a:t>to</a:t>
            </a:r>
            <a:r>
              <a:rPr sz="2400" b="1" spc="-3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145" dirty="0">
                <a:solidFill>
                  <a:srgbClr val="333333"/>
                </a:solidFill>
                <a:latin typeface="Tahoma"/>
                <a:cs typeface="Tahoma"/>
              </a:rPr>
              <a:t>right</a:t>
            </a:r>
            <a:endParaRPr sz="2400">
              <a:latin typeface="Tahoma"/>
              <a:cs typeface="Tahoma"/>
            </a:endParaRPr>
          </a:p>
          <a:p>
            <a:pPr marL="241300" marR="815340" indent="-228600">
              <a:lnSpc>
                <a:spcPct val="100000"/>
              </a:lnSpc>
              <a:spcBef>
                <a:spcPts val="1805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400" spc="-225" dirty="0">
                <a:solidFill>
                  <a:srgbClr val="333333"/>
                </a:solidFill>
                <a:latin typeface="Verdana"/>
                <a:cs typeface="Verdana"/>
              </a:rPr>
              <a:t>First, </a:t>
            </a:r>
            <a:r>
              <a:rPr sz="2400" spc="-114" dirty="0">
                <a:solidFill>
                  <a:srgbClr val="333333"/>
                </a:solidFill>
                <a:latin typeface="Verdana"/>
                <a:cs typeface="Verdana"/>
              </a:rPr>
              <a:t>expressions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333333"/>
                </a:solidFill>
                <a:latin typeface="Verdana"/>
                <a:cs typeface="Verdana"/>
              </a:rPr>
              <a:t>enclosed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333333"/>
                </a:solidFill>
                <a:latin typeface="Verdana"/>
                <a:cs typeface="Verdana"/>
              </a:rPr>
              <a:t>within</a:t>
            </a:r>
            <a:r>
              <a:rPr sz="2400" spc="-229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spc="-55" dirty="0">
                <a:solidFill>
                  <a:srgbClr val="333333"/>
                </a:solidFill>
                <a:latin typeface="Tahoma"/>
                <a:cs typeface="Tahoma"/>
              </a:rPr>
              <a:t>parentheses</a:t>
            </a:r>
            <a:r>
              <a:rPr sz="2400" b="1" spc="-30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10" dirty="0">
                <a:solidFill>
                  <a:srgbClr val="333333"/>
                </a:solidFill>
                <a:latin typeface="Tahoma"/>
                <a:cs typeface="Tahoma"/>
              </a:rPr>
              <a:t>are </a:t>
            </a:r>
            <a:r>
              <a:rPr sz="2400" b="1" spc="-690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5" dirty="0">
                <a:solidFill>
                  <a:srgbClr val="333333"/>
                </a:solidFill>
                <a:latin typeface="Tahoma"/>
                <a:cs typeface="Tahoma"/>
              </a:rPr>
              <a:t>evaluated</a:t>
            </a:r>
            <a:endParaRPr sz="2400">
              <a:latin typeface="Tahoma"/>
              <a:cs typeface="Tahoma"/>
            </a:endParaRPr>
          </a:p>
          <a:p>
            <a:pPr marL="241300" indent="-228600">
              <a:lnSpc>
                <a:spcPct val="100000"/>
              </a:lnSpc>
              <a:spcBef>
                <a:spcPts val="1800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400" spc="-475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400" spc="5" dirty="0">
                <a:solidFill>
                  <a:srgbClr val="333333"/>
                </a:solidFill>
                <a:latin typeface="Verdana"/>
                <a:cs typeface="Verdana"/>
              </a:rPr>
              <a:t>hen</a:t>
            </a:r>
            <a:r>
              <a:rPr sz="2400" spc="-210" dirty="0">
                <a:solidFill>
                  <a:srgbClr val="333333"/>
                </a:solidFill>
                <a:latin typeface="Verdana"/>
                <a:cs typeface="Verdana"/>
              </a:rPr>
              <a:t>,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333333"/>
                </a:solidFill>
                <a:latin typeface="Verdana"/>
                <a:cs typeface="Verdana"/>
              </a:rPr>
              <a:t>al</a:t>
            </a:r>
            <a:r>
              <a:rPr sz="2400" spc="-40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400" spc="-1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333333"/>
                </a:solidFill>
                <a:latin typeface="Tahoma"/>
                <a:cs typeface="Tahoma"/>
              </a:rPr>
              <a:t>complemen</a:t>
            </a:r>
            <a:r>
              <a:rPr sz="2400" b="1" dirty="0">
                <a:solidFill>
                  <a:srgbClr val="333333"/>
                </a:solidFill>
                <a:latin typeface="Tahoma"/>
                <a:cs typeface="Tahoma"/>
              </a:rPr>
              <a:t>t</a:t>
            </a:r>
            <a:r>
              <a:rPr sz="2400" b="1" spc="-3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145" dirty="0">
                <a:solidFill>
                  <a:srgbClr val="333333"/>
                </a:solidFill>
                <a:latin typeface="Tahoma"/>
                <a:cs typeface="Tahoma"/>
              </a:rPr>
              <a:t>(NOT)</a:t>
            </a:r>
            <a:r>
              <a:rPr sz="2400" b="1" spc="-3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60" dirty="0">
                <a:solidFill>
                  <a:srgbClr val="333333"/>
                </a:solidFill>
                <a:latin typeface="Tahoma"/>
                <a:cs typeface="Tahoma"/>
              </a:rPr>
              <a:t>operation</a:t>
            </a:r>
            <a:r>
              <a:rPr sz="2400" b="1" spc="-55" dirty="0">
                <a:solidFill>
                  <a:srgbClr val="333333"/>
                </a:solidFill>
                <a:latin typeface="Tahoma"/>
                <a:cs typeface="Tahoma"/>
              </a:rPr>
              <a:t>s</a:t>
            </a:r>
            <a:r>
              <a:rPr sz="2400" b="1" spc="-3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333333"/>
                </a:solidFill>
                <a:latin typeface="Verdana"/>
                <a:cs typeface="Verdana"/>
              </a:rPr>
              <a:t>ar</a:t>
            </a:r>
            <a:r>
              <a:rPr sz="2400" spc="5" dirty="0">
                <a:solidFill>
                  <a:srgbClr val="333333"/>
                </a:solidFill>
                <a:latin typeface="Verdana"/>
                <a:cs typeface="Verdana"/>
              </a:rPr>
              <a:t>e</a:t>
            </a:r>
            <a:r>
              <a:rPr sz="24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333333"/>
                </a:solidFill>
                <a:latin typeface="Verdana"/>
                <a:cs typeface="Verdana"/>
              </a:rPr>
              <a:t>per</a:t>
            </a:r>
            <a:r>
              <a:rPr sz="2400" spc="-15" dirty="0">
                <a:solidFill>
                  <a:srgbClr val="333333"/>
                </a:solidFill>
                <a:latin typeface="Verdana"/>
                <a:cs typeface="Verdana"/>
              </a:rPr>
              <a:t>formed</a:t>
            </a:r>
            <a:endParaRPr sz="24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1789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400" spc="-475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400" spc="5" dirty="0">
                <a:solidFill>
                  <a:srgbClr val="333333"/>
                </a:solidFill>
                <a:latin typeface="Verdana"/>
                <a:cs typeface="Verdana"/>
              </a:rPr>
              <a:t>hen</a:t>
            </a:r>
            <a:r>
              <a:rPr sz="2400" spc="-210" dirty="0">
                <a:solidFill>
                  <a:srgbClr val="333333"/>
                </a:solidFill>
                <a:latin typeface="Verdana"/>
                <a:cs typeface="Verdana"/>
              </a:rPr>
              <a:t>,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spc="-195" dirty="0">
                <a:solidFill>
                  <a:srgbClr val="333333"/>
                </a:solidFill>
                <a:latin typeface="Verdana"/>
                <a:cs typeface="Verdana"/>
              </a:rPr>
              <a:t>al</a:t>
            </a:r>
            <a:r>
              <a:rPr sz="2400" b="1" spc="-130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400" b="1" spc="-15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spc="-130" dirty="0">
                <a:solidFill>
                  <a:srgbClr val="333333"/>
                </a:solidFill>
                <a:latin typeface="Verdana"/>
                <a:cs typeface="Verdana"/>
              </a:rPr>
              <a:t>‘</a:t>
            </a:r>
            <a:r>
              <a:rPr sz="2400" spc="5" dirty="0">
                <a:solidFill>
                  <a:srgbClr val="333333"/>
                </a:solidFill>
                <a:latin typeface="Cambria Math"/>
                <a:cs typeface="Cambria Math"/>
              </a:rPr>
              <a:t>⋅</a:t>
            </a:r>
            <a:r>
              <a:rPr sz="2400" b="1" spc="-130" dirty="0">
                <a:solidFill>
                  <a:srgbClr val="333333"/>
                </a:solidFill>
                <a:latin typeface="Verdana"/>
                <a:cs typeface="Verdana"/>
              </a:rPr>
              <a:t>’</a:t>
            </a:r>
            <a:r>
              <a:rPr sz="2400" b="1" spc="-16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spc="-290" dirty="0">
                <a:solidFill>
                  <a:srgbClr val="333333"/>
                </a:solidFill>
                <a:latin typeface="Verdana"/>
                <a:cs typeface="Verdana"/>
              </a:rPr>
              <a:t>(AND)</a:t>
            </a:r>
            <a:r>
              <a:rPr sz="2400" b="1" spc="-15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spc="-215" dirty="0">
                <a:solidFill>
                  <a:srgbClr val="333333"/>
                </a:solidFill>
                <a:latin typeface="Verdana"/>
                <a:cs typeface="Verdana"/>
              </a:rPr>
              <a:t>operation</a:t>
            </a:r>
            <a:r>
              <a:rPr sz="2400" b="1" spc="-204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400" b="1" spc="-16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333333"/>
                </a:solidFill>
                <a:latin typeface="Verdana"/>
                <a:cs typeface="Verdana"/>
              </a:rPr>
              <a:t>ar</a:t>
            </a:r>
            <a:r>
              <a:rPr sz="2400" spc="5" dirty="0">
                <a:solidFill>
                  <a:srgbClr val="333333"/>
                </a:solidFill>
                <a:latin typeface="Verdana"/>
                <a:cs typeface="Verdana"/>
              </a:rPr>
              <a:t>e</a:t>
            </a:r>
            <a:r>
              <a:rPr sz="24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333333"/>
                </a:solidFill>
                <a:latin typeface="Verdana"/>
                <a:cs typeface="Verdana"/>
              </a:rPr>
              <a:t>per</a:t>
            </a:r>
            <a:r>
              <a:rPr sz="2400" spc="-15" dirty="0">
                <a:solidFill>
                  <a:srgbClr val="333333"/>
                </a:solidFill>
                <a:latin typeface="Verdana"/>
                <a:cs typeface="Verdana"/>
              </a:rPr>
              <a:t>formed</a:t>
            </a:r>
            <a:endParaRPr sz="24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1810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400" spc="-270" dirty="0">
                <a:solidFill>
                  <a:srgbClr val="333333"/>
                </a:solidFill>
                <a:latin typeface="Verdana"/>
                <a:cs typeface="Verdana"/>
              </a:rPr>
              <a:t>F</a:t>
            </a:r>
            <a:r>
              <a:rPr sz="2400" spc="-11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15" dirty="0">
                <a:solidFill>
                  <a:srgbClr val="333333"/>
                </a:solidFill>
                <a:latin typeface="Verdana"/>
                <a:cs typeface="Verdana"/>
              </a:rPr>
              <a:t>na</a:t>
            </a:r>
            <a:r>
              <a:rPr sz="2400" spc="-20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400" spc="-105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400" spc="-215" dirty="0">
                <a:solidFill>
                  <a:srgbClr val="333333"/>
                </a:solidFill>
                <a:latin typeface="Verdana"/>
                <a:cs typeface="Verdana"/>
              </a:rPr>
              <a:t>y</a:t>
            </a:r>
            <a:r>
              <a:rPr sz="2400" spc="-210" dirty="0">
                <a:solidFill>
                  <a:srgbClr val="333333"/>
                </a:solidFill>
                <a:latin typeface="Verdana"/>
                <a:cs typeface="Verdana"/>
              </a:rPr>
              <a:t>,</a:t>
            </a:r>
            <a:r>
              <a:rPr sz="2400" spc="-22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spc="-195" dirty="0">
                <a:solidFill>
                  <a:srgbClr val="333333"/>
                </a:solidFill>
                <a:latin typeface="Verdana"/>
                <a:cs typeface="Verdana"/>
              </a:rPr>
              <a:t>al</a:t>
            </a:r>
            <a:r>
              <a:rPr sz="2400" b="1" spc="-130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400" b="1" spc="-15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spc="-300" dirty="0">
                <a:solidFill>
                  <a:srgbClr val="333333"/>
                </a:solidFill>
                <a:latin typeface="Verdana"/>
                <a:cs typeface="Verdana"/>
              </a:rPr>
              <a:t>‘+’</a:t>
            </a:r>
            <a:r>
              <a:rPr sz="2400" b="1" spc="-14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spc="-325" dirty="0">
                <a:solidFill>
                  <a:srgbClr val="333333"/>
                </a:solidFill>
                <a:latin typeface="Verdana"/>
                <a:cs typeface="Verdana"/>
              </a:rPr>
              <a:t>(OR)</a:t>
            </a:r>
            <a:r>
              <a:rPr sz="2400" b="1" spc="-16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spc="-215" dirty="0">
                <a:solidFill>
                  <a:srgbClr val="333333"/>
                </a:solidFill>
                <a:latin typeface="Verdana"/>
                <a:cs typeface="Verdana"/>
              </a:rPr>
              <a:t>operation</a:t>
            </a:r>
            <a:r>
              <a:rPr sz="2400" b="1" spc="-204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400" b="1" spc="-14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333333"/>
                </a:solidFill>
                <a:latin typeface="Verdana"/>
                <a:cs typeface="Verdana"/>
              </a:rPr>
              <a:t>ar</a:t>
            </a:r>
            <a:r>
              <a:rPr sz="2400" spc="5" dirty="0">
                <a:solidFill>
                  <a:srgbClr val="333333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333333"/>
                </a:solidFill>
                <a:latin typeface="Verdana"/>
                <a:cs typeface="Verdana"/>
              </a:rPr>
              <a:t>per</a:t>
            </a:r>
            <a:r>
              <a:rPr sz="2400" spc="-15" dirty="0">
                <a:solidFill>
                  <a:srgbClr val="333333"/>
                </a:solidFill>
                <a:latin typeface="Verdana"/>
                <a:cs typeface="Verdana"/>
              </a:rPr>
              <a:t>formed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41500" y="2459482"/>
            <a:ext cx="5334000" cy="29337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520065"/>
            <a:ext cx="48882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5" dirty="0"/>
              <a:t>Operator</a:t>
            </a:r>
            <a:r>
              <a:rPr sz="3600" spc="-100" dirty="0"/>
              <a:t> </a:t>
            </a:r>
            <a:r>
              <a:rPr sz="3600" spc="60" dirty="0"/>
              <a:t>Precedence</a:t>
            </a:r>
            <a:endParaRPr sz="3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4182" y="406653"/>
            <a:ext cx="66509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70" dirty="0"/>
              <a:t>Postulates</a:t>
            </a:r>
            <a:r>
              <a:rPr sz="3600" spc="-80" dirty="0"/>
              <a:t> </a:t>
            </a:r>
            <a:r>
              <a:rPr sz="3600" spc="-150" dirty="0"/>
              <a:t>of</a:t>
            </a:r>
            <a:r>
              <a:rPr sz="3600" spc="-45" dirty="0"/>
              <a:t> </a:t>
            </a:r>
            <a:r>
              <a:rPr sz="3600" spc="-35" dirty="0"/>
              <a:t>Boolean</a:t>
            </a:r>
            <a:r>
              <a:rPr sz="3600" spc="-65" dirty="0"/>
              <a:t> </a:t>
            </a:r>
            <a:r>
              <a:rPr sz="3600" spc="20" dirty="0"/>
              <a:t>Algebra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494182" y="1097840"/>
            <a:ext cx="8255634" cy="554990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254635" indent="-229235">
              <a:lnSpc>
                <a:spcPct val="100000"/>
              </a:lnSpc>
              <a:spcBef>
                <a:spcPts val="800"/>
              </a:spcBef>
              <a:buClr>
                <a:srgbClr val="990000"/>
              </a:buClr>
              <a:buFont typeface="Cambria"/>
              <a:buChar char="◾"/>
              <a:tabLst>
                <a:tab pos="255270" algn="l"/>
              </a:tabLst>
            </a:pPr>
            <a:r>
              <a:rPr sz="2800" b="1" i="1" spc="-295" dirty="0">
                <a:solidFill>
                  <a:srgbClr val="333333"/>
                </a:solidFill>
                <a:latin typeface="Verdana"/>
                <a:cs typeface="Verdana"/>
              </a:rPr>
              <a:t>Postulat</a:t>
            </a:r>
            <a:r>
              <a:rPr sz="2800" b="1" i="1" spc="-330" dirty="0">
                <a:solidFill>
                  <a:srgbClr val="333333"/>
                </a:solidFill>
                <a:latin typeface="Verdana"/>
                <a:cs typeface="Verdana"/>
              </a:rPr>
              <a:t>e</a:t>
            </a:r>
            <a:r>
              <a:rPr sz="2800" b="1" i="1" spc="-18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800" b="1" i="1" spc="-390" dirty="0">
                <a:solidFill>
                  <a:srgbClr val="333333"/>
                </a:solidFill>
                <a:latin typeface="Verdana"/>
                <a:cs typeface="Verdana"/>
              </a:rPr>
              <a:t>1:</a:t>
            </a:r>
            <a:endParaRPr sz="2800">
              <a:latin typeface="Verdana"/>
              <a:cs typeface="Verdana"/>
            </a:endParaRPr>
          </a:p>
          <a:p>
            <a:pPr marL="254635">
              <a:lnSpc>
                <a:spcPct val="100000"/>
              </a:lnSpc>
              <a:spcBef>
                <a:spcPts val="605"/>
              </a:spcBef>
            </a:pPr>
            <a:r>
              <a:rPr sz="2400" spc="10" dirty="0">
                <a:solidFill>
                  <a:srgbClr val="4D0000"/>
                </a:solidFill>
                <a:latin typeface="Cambria Math"/>
                <a:cs typeface="Cambria Math"/>
              </a:rPr>
              <a:t>①</a:t>
            </a:r>
            <a:r>
              <a:rPr sz="2400" spc="130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400" spc="-19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509" dirty="0">
                <a:solidFill>
                  <a:srgbClr val="333333"/>
                </a:solidFill>
                <a:latin typeface="Verdana"/>
                <a:cs typeface="Verdana"/>
              </a:rPr>
              <a:t>=</a:t>
            </a:r>
            <a:r>
              <a:rPr sz="2400" spc="-1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65" dirty="0">
                <a:solidFill>
                  <a:srgbClr val="333333"/>
                </a:solidFill>
                <a:latin typeface="Verdana"/>
                <a:cs typeface="Verdana"/>
              </a:rPr>
              <a:t>0</a:t>
            </a:r>
            <a:r>
              <a:rPr sz="2400" spc="-150" dirty="0">
                <a:solidFill>
                  <a:srgbClr val="333333"/>
                </a:solidFill>
                <a:latin typeface="Verdana"/>
                <a:cs typeface="Verdana"/>
              </a:rPr>
              <a:t>,</a:t>
            </a:r>
            <a:r>
              <a:rPr sz="2400" spc="-1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6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95" dirty="0">
                <a:solidFill>
                  <a:srgbClr val="333333"/>
                </a:solidFill>
                <a:latin typeface="Verdana"/>
                <a:cs typeface="Verdana"/>
              </a:rPr>
              <a:t>f</a:t>
            </a:r>
            <a:r>
              <a:rPr sz="2400" spc="-22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333333"/>
                </a:solidFill>
                <a:latin typeface="Verdana"/>
                <a:cs typeface="Verdana"/>
              </a:rPr>
              <a:t>an</a:t>
            </a:r>
            <a:r>
              <a:rPr sz="2400" spc="95" dirty="0">
                <a:solidFill>
                  <a:srgbClr val="333333"/>
                </a:solidFill>
                <a:latin typeface="Verdana"/>
                <a:cs typeface="Verdana"/>
              </a:rPr>
              <a:t>d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65" dirty="0">
                <a:solidFill>
                  <a:srgbClr val="333333"/>
                </a:solidFill>
                <a:latin typeface="Verdana"/>
                <a:cs typeface="Verdana"/>
              </a:rPr>
              <a:t>only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5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150" dirty="0">
                <a:solidFill>
                  <a:srgbClr val="333333"/>
                </a:solidFill>
                <a:latin typeface="Verdana"/>
                <a:cs typeface="Verdana"/>
              </a:rPr>
              <a:t>f,</a:t>
            </a:r>
            <a:r>
              <a:rPr sz="2400" spc="-22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30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400" spc="-204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333333"/>
                </a:solidFill>
                <a:latin typeface="Verdana"/>
                <a:cs typeface="Verdana"/>
              </a:rPr>
              <a:t>not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30" dirty="0">
                <a:solidFill>
                  <a:srgbClr val="333333"/>
                </a:solidFill>
                <a:latin typeface="Verdana"/>
                <a:cs typeface="Verdana"/>
              </a:rPr>
              <a:t>e</a:t>
            </a:r>
            <a:r>
              <a:rPr sz="2400" spc="125" dirty="0">
                <a:solidFill>
                  <a:srgbClr val="333333"/>
                </a:solidFill>
                <a:latin typeface="Verdana"/>
                <a:cs typeface="Verdana"/>
              </a:rPr>
              <a:t>q</a:t>
            </a:r>
            <a:r>
              <a:rPr sz="2400" spc="70" dirty="0">
                <a:solidFill>
                  <a:srgbClr val="333333"/>
                </a:solidFill>
                <a:latin typeface="Verdana"/>
                <a:cs typeface="Verdana"/>
              </a:rPr>
              <a:t>ua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l </a:t>
            </a:r>
            <a:r>
              <a:rPr sz="2400" spc="-10" dirty="0">
                <a:solidFill>
                  <a:srgbClr val="333333"/>
                </a:solidFill>
                <a:latin typeface="Verdana"/>
                <a:cs typeface="Verdana"/>
              </a:rPr>
              <a:t>to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00" dirty="0">
                <a:solidFill>
                  <a:srgbClr val="333333"/>
                </a:solidFill>
                <a:latin typeface="Verdana"/>
                <a:cs typeface="Verdana"/>
              </a:rPr>
              <a:t>1</a:t>
            </a:r>
            <a:endParaRPr sz="2400">
              <a:latin typeface="Verdana"/>
              <a:cs typeface="Verdana"/>
            </a:endParaRPr>
          </a:p>
          <a:p>
            <a:pPr marL="254635">
              <a:lnSpc>
                <a:spcPct val="100000"/>
              </a:lnSpc>
              <a:spcBef>
                <a:spcPts val="600"/>
              </a:spcBef>
            </a:pPr>
            <a:r>
              <a:rPr sz="2400" spc="5" dirty="0">
                <a:solidFill>
                  <a:srgbClr val="4D0000"/>
                </a:solidFill>
                <a:latin typeface="Cambria Math"/>
                <a:cs typeface="Cambria Math"/>
              </a:rPr>
              <a:t>②</a:t>
            </a:r>
            <a:r>
              <a:rPr sz="2400" spc="135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400" spc="-19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509" dirty="0">
                <a:solidFill>
                  <a:srgbClr val="333333"/>
                </a:solidFill>
                <a:latin typeface="Verdana"/>
                <a:cs typeface="Verdana"/>
              </a:rPr>
              <a:t>=</a:t>
            </a:r>
            <a:r>
              <a:rPr sz="2400" spc="-1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65" dirty="0">
                <a:solidFill>
                  <a:srgbClr val="333333"/>
                </a:solidFill>
                <a:latin typeface="Verdana"/>
                <a:cs typeface="Verdana"/>
              </a:rPr>
              <a:t>1</a:t>
            </a:r>
            <a:r>
              <a:rPr sz="2400" spc="-150" dirty="0">
                <a:solidFill>
                  <a:srgbClr val="333333"/>
                </a:solidFill>
                <a:latin typeface="Verdana"/>
                <a:cs typeface="Verdana"/>
              </a:rPr>
              <a:t>,</a:t>
            </a:r>
            <a:r>
              <a:rPr sz="2400" spc="-19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6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90" dirty="0">
                <a:solidFill>
                  <a:srgbClr val="333333"/>
                </a:solidFill>
                <a:latin typeface="Verdana"/>
                <a:cs typeface="Verdana"/>
              </a:rPr>
              <a:t>f</a:t>
            </a:r>
            <a:r>
              <a:rPr sz="2400" spc="-22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333333"/>
                </a:solidFill>
                <a:latin typeface="Verdana"/>
                <a:cs typeface="Verdana"/>
              </a:rPr>
              <a:t>an</a:t>
            </a:r>
            <a:r>
              <a:rPr sz="2400" spc="95" dirty="0">
                <a:solidFill>
                  <a:srgbClr val="333333"/>
                </a:solidFill>
                <a:latin typeface="Verdana"/>
                <a:cs typeface="Verdana"/>
              </a:rPr>
              <a:t>d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333333"/>
                </a:solidFill>
                <a:latin typeface="Verdana"/>
                <a:cs typeface="Verdana"/>
              </a:rPr>
              <a:t>o</a:t>
            </a:r>
            <a:r>
              <a:rPr sz="2400" spc="20" dirty="0">
                <a:solidFill>
                  <a:srgbClr val="333333"/>
                </a:solidFill>
                <a:latin typeface="Verdana"/>
                <a:cs typeface="Verdana"/>
              </a:rPr>
              <a:t>n</a:t>
            </a:r>
            <a:r>
              <a:rPr sz="2400" spc="-105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400" spc="-215" dirty="0">
                <a:solidFill>
                  <a:srgbClr val="333333"/>
                </a:solidFill>
                <a:latin typeface="Verdana"/>
                <a:cs typeface="Verdana"/>
              </a:rPr>
              <a:t>y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6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150" dirty="0">
                <a:solidFill>
                  <a:srgbClr val="333333"/>
                </a:solidFill>
                <a:latin typeface="Verdana"/>
                <a:cs typeface="Verdana"/>
              </a:rPr>
              <a:t>f,</a:t>
            </a:r>
            <a:r>
              <a:rPr sz="2400" spc="-22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35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400" spc="-18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6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400" spc="-21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333333"/>
                </a:solidFill>
                <a:latin typeface="Verdana"/>
                <a:cs typeface="Verdana"/>
              </a:rPr>
              <a:t>not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20" dirty="0">
                <a:solidFill>
                  <a:srgbClr val="333333"/>
                </a:solidFill>
                <a:latin typeface="Verdana"/>
                <a:cs typeface="Verdana"/>
              </a:rPr>
              <a:t>e</a:t>
            </a:r>
            <a:r>
              <a:rPr sz="2400" spc="25" dirty="0">
                <a:solidFill>
                  <a:srgbClr val="333333"/>
                </a:solidFill>
                <a:latin typeface="Verdana"/>
                <a:cs typeface="Verdana"/>
              </a:rPr>
              <a:t>qua</a:t>
            </a:r>
            <a:r>
              <a:rPr sz="2400" spc="10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333333"/>
                </a:solidFill>
                <a:latin typeface="Verdana"/>
                <a:cs typeface="Verdana"/>
              </a:rPr>
              <a:t>to</a:t>
            </a:r>
            <a:r>
              <a:rPr sz="2400" spc="-1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95" dirty="0">
                <a:solidFill>
                  <a:srgbClr val="333333"/>
                </a:solidFill>
                <a:latin typeface="Verdana"/>
                <a:cs typeface="Verdana"/>
              </a:rPr>
              <a:t>0</a:t>
            </a:r>
            <a:endParaRPr sz="2400">
              <a:latin typeface="Verdana"/>
              <a:cs typeface="Verdana"/>
            </a:endParaRPr>
          </a:p>
          <a:p>
            <a:pPr marL="254635" indent="-229235">
              <a:lnSpc>
                <a:spcPct val="100000"/>
              </a:lnSpc>
              <a:spcBef>
                <a:spcPts val="1795"/>
              </a:spcBef>
              <a:buClr>
                <a:srgbClr val="990000"/>
              </a:buClr>
              <a:buFont typeface="Cambria"/>
              <a:buChar char="◾"/>
              <a:tabLst>
                <a:tab pos="255270" algn="l"/>
              </a:tabLst>
            </a:pPr>
            <a:r>
              <a:rPr sz="2800" b="1" i="1" spc="-295" dirty="0">
                <a:solidFill>
                  <a:srgbClr val="333333"/>
                </a:solidFill>
                <a:latin typeface="Verdana"/>
                <a:cs typeface="Verdana"/>
              </a:rPr>
              <a:t>Postulat</a:t>
            </a:r>
            <a:r>
              <a:rPr sz="2800" b="1" i="1" spc="-330" dirty="0">
                <a:solidFill>
                  <a:srgbClr val="333333"/>
                </a:solidFill>
                <a:latin typeface="Verdana"/>
                <a:cs typeface="Verdana"/>
              </a:rPr>
              <a:t>e</a:t>
            </a:r>
            <a:r>
              <a:rPr sz="2800" b="1" i="1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800" b="1" i="1" spc="-395" dirty="0">
                <a:solidFill>
                  <a:srgbClr val="333333"/>
                </a:solidFill>
                <a:latin typeface="Verdana"/>
                <a:cs typeface="Verdana"/>
              </a:rPr>
              <a:t>2:</a:t>
            </a:r>
            <a:endParaRPr sz="2800">
              <a:latin typeface="Verdana"/>
              <a:cs typeface="Verdana"/>
            </a:endParaRPr>
          </a:p>
          <a:p>
            <a:pPr marL="254635">
              <a:lnSpc>
                <a:spcPct val="100000"/>
              </a:lnSpc>
              <a:spcBef>
                <a:spcPts val="605"/>
              </a:spcBef>
            </a:pPr>
            <a:r>
              <a:rPr sz="2400" spc="10" dirty="0">
                <a:solidFill>
                  <a:srgbClr val="4D0000"/>
                </a:solidFill>
                <a:latin typeface="Cambria Math"/>
                <a:cs typeface="Cambria Math"/>
              </a:rPr>
              <a:t>①</a:t>
            </a:r>
            <a:r>
              <a:rPr sz="2400" spc="-270" dirty="0">
                <a:solidFill>
                  <a:srgbClr val="333333"/>
                </a:solidFill>
                <a:latin typeface="Verdana"/>
                <a:cs typeface="Verdana"/>
              </a:rPr>
              <a:t>x</a:t>
            </a:r>
            <a:r>
              <a:rPr sz="2400" spc="-19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509" dirty="0">
                <a:solidFill>
                  <a:srgbClr val="333333"/>
                </a:solidFill>
                <a:latin typeface="Verdana"/>
                <a:cs typeface="Verdana"/>
              </a:rPr>
              <a:t>+</a:t>
            </a:r>
            <a:r>
              <a:rPr sz="2400" spc="-1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00" dirty="0">
                <a:solidFill>
                  <a:srgbClr val="333333"/>
                </a:solidFill>
                <a:latin typeface="Verdana"/>
                <a:cs typeface="Verdana"/>
              </a:rPr>
              <a:t>0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509" dirty="0">
                <a:solidFill>
                  <a:srgbClr val="333333"/>
                </a:solidFill>
                <a:latin typeface="Verdana"/>
                <a:cs typeface="Verdana"/>
              </a:rPr>
              <a:t>=</a:t>
            </a:r>
            <a:r>
              <a:rPr sz="2400" spc="-1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70" dirty="0">
                <a:solidFill>
                  <a:srgbClr val="333333"/>
                </a:solidFill>
                <a:latin typeface="Verdana"/>
                <a:cs typeface="Verdana"/>
              </a:rPr>
              <a:t>x</a:t>
            </a:r>
            <a:endParaRPr sz="2400">
              <a:latin typeface="Verdana"/>
              <a:cs typeface="Verdana"/>
            </a:endParaRPr>
          </a:p>
          <a:p>
            <a:pPr marL="254635">
              <a:lnSpc>
                <a:spcPct val="100000"/>
              </a:lnSpc>
              <a:spcBef>
                <a:spcPts val="590"/>
              </a:spcBef>
            </a:pPr>
            <a:r>
              <a:rPr sz="2400" spc="5" dirty="0">
                <a:solidFill>
                  <a:srgbClr val="4D0000"/>
                </a:solidFill>
                <a:latin typeface="Cambria Math"/>
                <a:cs typeface="Cambria Math"/>
              </a:rPr>
              <a:t>②</a:t>
            </a:r>
            <a:r>
              <a:rPr sz="2400" spc="-270" dirty="0">
                <a:solidFill>
                  <a:srgbClr val="333333"/>
                </a:solidFill>
                <a:latin typeface="Verdana"/>
                <a:cs typeface="Verdana"/>
              </a:rPr>
              <a:t>x</a:t>
            </a:r>
            <a:r>
              <a:rPr sz="2400" spc="-19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333333"/>
                </a:solidFill>
                <a:latin typeface="Cambria Math"/>
                <a:cs typeface="Cambria Math"/>
              </a:rPr>
              <a:t>⋅</a:t>
            </a:r>
            <a:r>
              <a:rPr sz="2400" spc="125" dirty="0">
                <a:solidFill>
                  <a:srgbClr val="333333"/>
                </a:solidFill>
                <a:latin typeface="Cambria Math"/>
                <a:cs typeface="Cambria Math"/>
              </a:rPr>
              <a:t> </a:t>
            </a:r>
            <a:r>
              <a:rPr sz="2400" spc="-195" dirty="0">
                <a:solidFill>
                  <a:srgbClr val="333333"/>
                </a:solidFill>
                <a:latin typeface="Verdana"/>
                <a:cs typeface="Verdana"/>
              </a:rPr>
              <a:t>1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509" dirty="0">
                <a:solidFill>
                  <a:srgbClr val="333333"/>
                </a:solidFill>
                <a:latin typeface="Verdana"/>
                <a:cs typeface="Verdana"/>
              </a:rPr>
              <a:t>=</a:t>
            </a:r>
            <a:r>
              <a:rPr sz="2400" spc="-1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70" dirty="0">
                <a:solidFill>
                  <a:srgbClr val="333333"/>
                </a:solidFill>
                <a:latin typeface="Verdana"/>
                <a:cs typeface="Verdana"/>
              </a:rPr>
              <a:t>x</a:t>
            </a:r>
            <a:endParaRPr sz="2400">
              <a:latin typeface="Verdana"/>
              <a:cs typeface="Verdana"/>
            </a:endParaRPr>
          </a:p>
          <a:p>
            <a:pPr marL="254635" indent="-229235">
              <a:lnSpc>
                <a:spcPct val="100000"/>
              </a:lnSpc>
              <a:spcBef>
                <a:spcPts val="1810"/>
              </a:spcBef>
              <a:buClr>
                <a:srgbClr val="990000"/>
              </a:buClr>
              <a:buFont typeface="Cambria"/>
              <a:buChar char="◾"/>
              <a:tabLst>
                <a:tab pos="255270" algn="l"/>
              </a:tabLst>
            </a:pPr>
            <a:r>
              <a:rPr sz="2800" b="1" i="1" spc="-295" dirty="0">
                <a:solidFill>
                  <a:srgbClr val="333333"/>
                </a:solidFill>
                <a:latin typeface="Verdana"/>
                <a:cs typeface="Verdana"/>
              </a:rPr>
              <a:t>Postulat</a:t>
            </a:r>
            <a:r>
              <a:rPr sz="2800" b="1" i="1" spc="-330" dirty="0">
                <a:solidFill>
                  <a:srgbClr val="333333"/>
                </a:solidFill>
                <a:latin typeface="Verdana"/>
                <a:cs typeface="Verdana"/>
              </a:rPr>
              <a:t>e</a:t>
            </a:r>
            <a:r>
              <a:rPr sz="2800" b="1" i="1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800" b="1" i="1" spc="-500" dirty="0">
                <a:solidFill>
                  <a:srgbClr val="333333"/>
                </a:solidFill>
                <a:latin typeface="Verdana"/>
                <a:cs typeface="Verdana"/>
              </a:rPr>
              <a:t>3</a:t>
            </a:r>
            <a:r>
              <a:rPr sz="2800" b="1" i="1" spc="-280" dirty="0">
                <a:solidFill>
                  <a:srgbClr val="333333"/>
                </a:solidFill>
                <a:latin typeface="Verdana"/>
                <a:cs typeface="Verdana"/>
              </a:rPr>
              <a:t>:</a:t>
            </a:r>
            <a:r>
              <a:rPr sz="2800" b="1" i="1" spc="-16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800" b="1" i="1" spc="-245" dirty="0">
                <a:solidFill>
                  <a:srgbClr val="333333"/>
                </a:solidFill>
                <a:latin typeface="Verdana"/>
                <a:cs typeface="Verdana"/>
              </a:rPr>
              <a:t>Commuta</a:t>
            </a:r>
            <a:r>
              <a:rPr sz="2800" b="1" i="1" spc="-145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800" b="1" i="1" spc="-204" dirty="0">
                <a:solidFill>
                  <a:srgbClr val="333333"/>
                </a:solidFill>
                <a:latin typeface="Verdana"/>
                <a:cs typeface="Verdana"/>
              </a:rPr>
              <a:t>ive</a:t>
            </a:r>
            <a:r>
              <a:rPr sz="2800" b="1" i="1" spc="-16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800" b="1" i="1" spc="-285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800" b="1" i="1" spc="-295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800" b="1" i="1" spc="-509" dirty="0">
                <a:solidFill>
                  <a:srgbClr val="333333"/>
                </a:solidFill>
                <a:latin typeface="Verdana"/>
                <a:cs typeface="Verdana"/>
              </a:rPr>
              <a:t>w</a:t>
            </a:r>
            <a:endParaRPr sz="2800">
              <a:latin typeface="Verdana"/>
              <a:cs typeface="Verdana"/>
            </a:endParaRPr>
          </a:p>
          <a:p>
            <a:pPr marL="254635">
              <a:lnSpc>
                <a:spcPct val="100000"/>
              </a:lnSpc>
              <a:spcBef>
                <a:spcPts val="605"/>
              </a:spcBef>
            </a:pPr>
            <a:r>
              <a:rPr sz="2400" spc="10" dirty="0">
                <a:solidFill>
                  <a:srgbClr val="4D0000"/>
                </a:solidFill>
                <a:latin typeface="Cambria Math"/>
                <a:cs typeface="Cambria Math"/>
              </a:rPr>
              <a:t>①</a:t>
            </a:r>
            <a:r>
              <a:rPr sz="2400" spc="-270" dirty="0">
                <a:solidFill>
                  <a:srgbClr val="333333"/>
                </a:solidFill>
                <a:latin typeface="Verdana"/>
                <a:cs typeface="Verdana"/>
              </a:rPr>
              <a:t>x</a:t>
            </a:r>
            <a:r>
              <a:rPr sz="2400" spc="-19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509" dirty="0">
                <a:solidFill>
                  <a:srgbClr val="333333"/>
                </a:solidFill>
                <a:latin typeface="Verdana"/>
                <a:cs typeface="Verdana"/>
              </a:rPr>
              <a:t>+</a:t>
            </a:r>
            <a:r>
              <a:rPr sz="2400" spc="-1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35" dirty="0">
                <a:solidFill>
                  <a:srgbClr val="333333"/>
                </a:solidFill>
                <a:latin typeface="Verdana"/>
                <a:cs typeface="Verdana"/>
              </a:rPr>
              <a:t>y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509" dirty="0">
                <a:solidFill>
                  <a:srgbClr val="333333"/>
                </a:solidFill>
                <a:latin typeface="Verdana"/>
                <a:cs typeface="Verdana"/>
              </a:rPr>
              <a:t>=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35" dirty="0">
                <a:solidFill>
                  <a:srgbClr val="333333"/>
                </a:solidFill>
                <a:latin typeface="Verdana"/>
                <a:cs typeface="Verdana"/>
              </a:rPr>
              <a:t>y</a:t>
            </a:r>
            <a:r>
              <a:rPr sz="2400" spc="-1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509" dirty="0">
                <a:solidFill>
                  <a:srgbClr val="333333"/>
                </a:solidFill>
                <a:latin typeface="Verdana"/>
                <a:cs typeface="Verdana"/>
              </a:rPr>
              <a:t>+</a:t>
            </a:r>
            <a:r>
              <a:rPr sz="2400" spc="-1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70" dirty="0">
                <a:solidFill>
                  <a:srgbClr val="333333"/>
                </a:solidFill>
                <a:latin typeface="Verdana"/>
                <a:cs typeface="Verdana"/>
              </a:rPr>
              <a:t>x</a:t>
            </a:r>
            <a:endParaRPr sz="2400">
              <a:latin typeface="Verdana"/>
              <a:cs typeface="Verdana"/>
            </a:endParaRPr>
          </a:p>
          <a:p>
            <a:pPr marL="254635">
              <a:lnSpc>
                <a:spcPct val="100000"/>
              </a:lnSpc>
              <a:spcBef>
                <a:spcPts val="590"/>
              </a:spcBef>
            </a:pPr>
            <a:r>
              <a:rPr sz="2400" spc="5" dirty="0">
                <a:solidFill>
                  <a:srgbClr val="4D0000"/>
                </a:solidFill>
                <a:latin typeface="Cambria Math"/>
                <a:cs typeface="Cambria Math"/>
              </a:rPr>
              <a:t>②</a:t>
            </a:r>
            <a:r>
              <a:rPr sz="2400" spc="-270" dirty="0">
                <a:solidFill>
                  <a:srgbClr val="333333"/>
                </a:solidFill>
                <a:latin typeface="Verdana"/>
                <a:cs typeface="Verdana"/>
              </a:rPr>
              <a:t>x</a:t>
            </a:r>
            <a:r>
              <a:rPr sz="2400" spc="-19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333333"/>
                </a:solidFill>
                <a:latin typeface="Cambria Math"/>
                <a:cs typeface="Cambria Math"/>
              </a:rPr>
              <a:t>⋅</a:t>
            </a:r>
            <a:r>
              <a:rPr sz="2400" spc="125" dirty="0">
                <a:solidFill>
                  <a:srgbClr val="333333"/>
                </a:solidFill>
                <a:latin typeface="Cambria Math"/>
                <a:cs typeface="Cambria Math"/>
              </a:rPr>
              <a:t> </a:t>
            </a:r>
            <a:r>
              <a:rPr sz="2400" spc="-135" dirty="0">
                <a:solidFill>
                  <a:srgbClr val="333333"/>
                </a:solidFill>
                <a:latin typeface="Verdana"/>
                <a:cs typeface="Verdana"/>
              </a:rPr>
              <a:t>y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509" dirty="0">
                <a:solidFill>
                  <a:srgbClr val="333333"/>
                </a:solidFill>
                <a:latin typeface="Verdana"/>
                <a:cs typeface="Verdana"/>
              </a:rPr>
              <a:t>=</a:t>
            </a:r>
            <a:r>
              <a:rPr sz="2400" spc="-18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35" dirty="0">
                <a:solidFill>
                  <a:srgbClr val="333333"/>
                </a:solidFill>
                <a:latin typeface="Verdana"/>
                <a:cs typeface="Verdana"/>
              </a:rPr>
              <a:t>y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333333"/>
                </a:solidFill>
                <a:latin typeface="Cambria Math"/>
                <a:cs typeface="Cambria Math"/>
              </a:rPr>
              <a:t>⋅</a:t>
            </a:r>
            <a:r>
              <a:rPr sz="2400" spc="125" dirty="0">
                <a:solidFill>
                  <a:srgbClr val="333333"/>
                </a:solidFill>
                <a:latin typeface="Cambria Math"/>
                <a:cs typeface="Cambria Math"/>
              </a:rPr>
              <a:t> </a:t>
            </a:r>
            <a:r>
              <a:rPr sz="2400" spc="-270" dirty="0">
                <a:solidFill>
                  <a:srgbClr val="333333"/>
                </a:solidFill>
                <a:latin typeface="Verdana"/>
                <a:cs typeface="Verdana"/>
              </a:rPr>
              <a:t>x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515"/>
              </a:spcBef>
            </a:pPr>
            <a:r>
              <a:rPr sz="1400" b="1" spc="-65" dirty="0">
                <a:latin typeface="Tahoma"/>
                <a:cs typeface="Tahoma"/>
              </a:rPr>
              <a:t>Postulates</a:t>
            </a:r>
            <a:r>
              <a:rPr sz="1400" b="1" spc="-35" dirty="0">
                <a:latin typeface="Tahoma"/>
                <a:cs typeface="Tahoma"/>
              </a:rPr>
              <a:t> </a:t>
            </a:r>
            <a:r>
              <a:rPr sz="1400" spc="-170" dirty="0">
                <a:latin typeface="Verdana"/>
                <a:cs typeface="Verdana"/>
              </a:rPr>
              <a:t>-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are</a:t>
            </a:r>
            <a:r>
              <a:rPr sz="1400" spc="-90" dirty="0">
                <a:latin typeface="Verdana"/>
                <a:cs typeface="Verdana"/>
              </a:rPr>
              <a:t> </a:t>
            </a:r>
            <a:r>
              <a:rPr sz="1400" spc="-15" dirty="0">
                <a:latin typeface="Verdana"/>
                <a:cs typeface="Verdana"/>
              </a:rPr>
              <a:t>the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15" dirty="0">
                <a:latin typeface="Verdana"/>
                <a:cs typeface="Verdana"/>
              </a:rPr>
              <a:t>basic</a:t>
            </a:r>
            <a:r>
              <a:rPr sz="1400" spc="-145" dirty="0">
                <a:latin typeface="Verdana"/>
                <a:cs typeface="Verdana"/>
              </a:rPr>
              <a:t> </a:t>
            </a:r>
            <a:r>
              <a:rPr sz="1400" spc="-60" dirty="0">
                <a:latin typeface="Verdana"/>
                <a:cs typeface="Verdana"/>
              </a:rPr>
              <a:t>structure</a:t>
            </a:r>
            <a:r>
              <a:rPr sz="1400" spc="-95" dirty="0">
                <a:latin typeface="Verdana"/>
                <a:cs typeface="Verdana"/>
              </a:rPr>
              <a:t> </a:t>
            </a:r>
            <a:r>
              <a:rPr sz="1400" spc="-55" dirty="0">
                <a:latin typeface="Verdana"/>
                <a:cs typeface="Verdana"/>
              </a:rPr>
              <a:t>from</a:t>
            </a:r>
            <a:r>
              <a:rPr sz="1400" spc="-125" dirty="0">
                <a:latin typeface="Verdana"/>
                <a:cs typeface="Verdana"/>
              </a:rPr>
              <a:t> </a:t>
            </a:r>
            <a:r>
              <a:rPr sz="1400" spc="10" dirty="0">
                <a:latin typeface="Verdana"/>
                <a:cs typeface="Verdana"/>
              </a:rPr>
              <a:t>which</a:t>
            </a:r>
            <a:r>
              <a:rPr sz="1400" spc="-155" dirty="0">
                <a:latin typeface="Verdana"/>
                <a:cs typeface="Verdana"/>
              </a:rPr>
              <a:t> </a:t>
            </a:r>
            <a:r>
              <a:rPr sz="1400" spc="-30" dirty="0">
                <a:latin typeface="Verdana"/>
                <a:cs typeface="Verdana"/>
              </a:rPr>
              <a:t>lemmas</a:t>
            </a:r>
            <a:r>
              <a:rPr sz="1400" spc="-150" dirty="0">
                <a:latin typeface="Verdana"/>
                <a:cs typeface="Verdana"/>
              </a:rPr>
              <a:t> </a:t>
            </a:r>
            <a:r>
              <a:rPr sz="1400" spc="55" dirty="0">
                <a:latin typeface="Verdana"/>
                <a:cs typeface="Verdana"/>
              </a:rPr>
              <a:t>and</a:t>
            </a:r>
            <a:r>
              <a:rPr sz="1400" spc="-110" dirty="0">
                <a:latin typeface="Verdana"/>
                <a:cs typeface="Verdana"/>
              </a:rPr>
              <a:t> </a:t>
            </a:r>
            <a:r>
              <a:rPr sz="1400" spc="-40" dirty="0">
                <a:latin typeface="Verdana"/>
                <a:cs typeface="Verdana"/>
              </a:rPr>
              <a:t>theorems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are</a:t>
            </a:r>
            <a:r>
              <a:rPr sz="1400" spc="-95" dirty="0">
                <a:latin typeface="Verdana"/>
                <a:cs typeface="Verdana"/>
              </a:rPr>
              <a:t> </a:t>
            </a:r>
            <a:r>
              <a:rPr sz="1400" spc="-15" dirty="0">
                <a:latin typeface="Verdana"/>
                <a:cs typeface="Verdana"/>
              </a:rPr>
              <a:t>derived.</a:t>
            </a:r>
            <a:endParaRPr sz="14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</a:pPr>
            <a:r>
              <a:rPr sz="1400" b="1" spc="-50" dirty="0">
                <a:latin typeface="Tahoma"/>
                <a:cs typeface="Tahoma"/>
              </a:rPr>
              <a:t>Theorem </a:t>
            </a:r>
            <a:r>
              <a:rPr sz="1400" spc="-170" dirty="0">
                <a:latin typeface="Verdana"/>
                <a:cs typeface="Verdana"/>
              </a:rPr>
              <a:t>- </a:t>
            </a:r>
            <a:r>
              <a:rPr sz="1400" spc="114" dirty="0">
                <a:latin typeface="Verdana"/>
                <a:cs typeface="Verdana"/>
              </a:rPr>
              <a:t>a </a:t>
            </a:r>
            <a:r>
              <a:rPr sz="1400" spc="10" dirty="0">
                <a:latin typeface="Verdana"/>
                <a:cs typeface="Verdana"/>
              </a:rPr>
              <a:t>mathematical </a:t>
            </a:r>
            <a:r>
              <a:rPr sz="1400" spc="-30" dirty="0">
                <a:latin typeface="Verdana"/>
                <a:cs typeface="Verdana"/>
              </a:rPr>
              <a:t>statement </a:t>
            </a:r>
            <a:r>
              <a:rPr sz="1400" spc="-25" dirty="0">
                <a:latin typeface="Verdana"/>
                <a:cs typeface="Verdana"/>
              </a:rPr>
              <a:t>that </a:t>
            </a:r>
            <a:r>
              <a:rPr sz="1400" spc="-140" dirty="0">
                <a:latin typeface="Verdana"/>
                <a:cs typeface="Verdana"/>
              </a:rPr>
              <a:t>is </a:t>
            </a:r>
            <a:r>
              <a:rPr sz="1400" spc="15" dirty="0">
                <a:latin typeface="Verdana"/>
                <a:cs typeface="Verdana"/>
              </a:rPr>
              <a:t>proved </a:t>
            </a:r>
            <a:r>
              <a:rPr sz="1400" spc="-60" dirty="0">
                <a:latin typeface="Verdana"/>
                <a:cs typeface="Verdana"/>
              </a:rPr>
              <a:t>using </a:t>
            </a:r>
            <a:r>
              <a:rPr sz="1400" spc="-55" dirty="0">
                <a:latin typeface="Verdana"/>
                <a:cs typeface="Verdana"/>
              </a:rPr>
              <a:t>rigorous </a:t>
            </a:r>
            <a:r>
              <a:rPr sz="1400" spc="10" dirty="0">
                <a:latin typeface="Verdana"/>
                <a:cs typeface="Verdana"/>
              </a:rPr>
              <a:t>mathematical </a:t>
            </a:r>
            <a:r>
              <a:rPr sz="1400" spc="-35" dirty="0">
                <a:latin typeface="Verdana"/>
                <a:cs typeface="Verdana"/>
              </a:rPr>
              <a:t>reasoning. 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b="1" spc="-20" dirty="0">
                <a:latin typeface="Tahoma"/>
                <a:cs typeface="Tahoma"/>
              </a:rPr>
              <a:t>Lemma</a:t>
            </a:r>
            <a:r>
              <a:rPr sz="1400" b="1" spc="-55" dirty="0">
                <a:latin typeface="Tahoma"/>
                <a:cs typeface="Tahoma"/>
              </a:rPr>
              <a:t> </a:t>
            </a:r>
            <a:r>
              <a:rPr sz="1400" spc="-170" dirty="0">
                <a:latin typeface="Verdana"/>
                <a:cs typeface="Verdana"/>
              </a:rPr>
              <a:t>-</a:t>
            </a:r>
            <a:r>
              <a:rPr sz="1400" spc="-110" dirty="0">
                <a:latin typeface="Verdana"/>
                <a:cs typeface="Verdana"/>
              </a:rPr>
              <a:t> </a:t>
            </a:r>
            <a:r>
              <a:rPr sz="1400" spc="114" dirty="0">
                <a:latin typeface="Verdana"/>
                <a:cs typeface="Verdana"/>
              </a:rPr>
              <a:t>a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-55" dirty="0">
                <a:latin typeface="Verdana"/>
                <a:cs typeface="Verdana"/>
              </a:rPr>
              <a:t>minor</a:t>
            </a:r>
            <a:r>
              <a:rPr sz="1400" spc="-150" dirty="0">
                <a:latin typeface="Verdana"/>
                <a:cs typeface="Verdana"/>
              </a:rPr>
              <a:t> </a:t>
            </a:r>
            <a:r>
              <a:rPr sz="1400" spc="-85" dirty="0">
                <a:latin typeface="Verdana"/>
                <a:cs typeface="Verdana"/>
              </a:rPr>
              <a:t>result</a:t>
            </a:r>
            <a:r>
              <a:rPr sz="1400" spc="-13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whose</a:t>
            </a:r>
            <a:r>
              <a:rPr sz="1400" spc="-130" dirty="0">
                <a:latin typeface="Verdana"/>
                <a:cs typeface="Verdana"/>
              </a:rPr>
              <a:t> </a:t>
            </a:r>
            <a:r>
              <a:rPr sz="1400" spc="-35" dirty="0">
                <a:latin typeface="Verdana"/>
                <a:cs typeface="Verdana"/>
              </a:rPr>
              <a:t>sole</a:t>
            </a:r>
            <a:r>
              <a:rPr sz="1400" spc="-150" dirty="0">
                <a:latin typeface="Verdana"/>
                <a:cs typeface="Verdana"/>
              </a:rPr>
              <a:t> </a:t>
            </a:r>
            <a:r>
              <a:rPr sz="1400" spc="-15" dirty="0">
                <a:latin typeface="Verdana"/>
                <a:cs typeface="Verdana"/>
              </a:rPr>
              <a:t>purpose</a:t>
            </a:r>
            <a:r>
              <a:rPr sz="1400" spc="-135" dirty="0">
                <a:latin typeface="Verdana"/>
                <a:cs typeface="Verdana"/>
              </a:rPr>
              <a:t> </a:t>
            </a:r>
            <a:r>
              <a:rPr sz="1400" spc="-140" dirty="0">
                <a:latin typeface="Verdana"/>
                <a:cs typeface="Verdana"/>
              </a:rPr>
              <a:t>is</a:t>
            </a:r>
            <a:r>
              <a:rPr sz="1400" spc="-13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to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10" dirty="0">
                <a:latin typeface="Verdana"/>
                <a:cs typeface="Verdana"/>
              </a:rPr>
              <a:t>help</a:t>
            </a:r>
            <a:r>
              <a:rPr sz="1400" spc="-145" dirty="0">
                <a:latin typeface="Verdana"/>
                <a:cs typeface="Verdana"/>
              </a:rPr>
              <a:t> </a:t>
            </a:r>
            <a:r>
              <a:rPr sz="1400" spc="-60" dirty="0">
                <a:latin typeface="Verdana"/>
                <a:cs typeface="Verdana"/>
              </a:rPr>
              <a:t>in</a:t>
            </a:r>
            <a:r>
              <a:rPr sz="1400" spc="-135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proving</a:t>
            </a:r>
            <a:r>
              <a:rPr sz="1400" spc="-120" dirty="0">
                <a:latin typeface="Verdana"/>
                <a:cs typeface="Verdana"/>
              </a:rPr>
              <a:t> </a:t>
            </a:r>
            <a:r>
              <a:rPr sz="1400" spc="114" dirty="0">
                <a:latin typeface="Verdana"/>
                <a:cs typeface="Verdana"/>
              </a:rPr>
              <a:t>a</a:t>
            </a:r>
            <a:r>
              <a:rPr sz="1400" spc="-145" dirty="0">
                <a:latin typeface="Verdana"/>
                <a:cs typeface="Verdana"/>
              </a:rPr>
              <a:t> </a:t>
            </a:r>
            <a:r>
              <a:rPr sz="1400" spc="-30" dirty="0">
                <a:latin typeface="Verdana"/>
                <a:cs typeface="Verdana"/>
              </a:rPr>
              <a:t>theorem.</a:t>
            </a:r>
            <a:r>
              <a:rPr sz="1400" spc="300" dirty="0">
                <a:latin typeface="Verdana"/>
                <a:cs typeface="Verdana"/>
              </a:rPr>
              <a:t> </a:t>
            </a:r>
            <a:r>
              <a:rPr sz="1400" spc="-170" dirty="0">
                <a:latin typeface="Verdana"/>
                <a:cs typeface="Verdana"/>
              </a:rPr>
              <a:t>It</a:t>
            </a:r>
            <a:r>
              <a:rPr sz="1400" spc="-125" dirty="0">
                <a:latin typeface="Verdana"/>
                <a:cs typeface="Verdana"/>
              </a:rPr>
              <a:t> </a:t>
            </a:r>
            <a:r>
              <a:rPr sz="1400" spc="-140" dirty="0">
                <a:latin typeface="Verdana"/>
                <a:cs typeface="Verdana"/>
              </a:rPr>
              <a:t>is </a:t>
            </a:r>
            <a:r>
              <a:rPr sz="1400" spc="114" dirty="0">
                <a:latin typeface="Verdana"/>
                <a:cs typeface="Verdana"/>
              </a:rPr>
              <a:t>a</a:t>
            </a:r>
            <a:r>
              <a:rPr sz="1400" spc="-10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stepping</a:t>
            </a:r>
            <a:r>
              <a:rPr sz="1400" spc="-114" dirty="0">
                <a:latin typeface="Verdana"/>
                <a:cs typeface="Verdana"/>
              </a:rPr>
              <a:t> </a:t>
            </a:r>
            <a:r>
              <a:rPr sz="1400" spc="-35" dirty="0">
                <a:latin typeface="Verdana"/>
                <a:cs typeface="Verdana"/>
              </a:rPr>
              <a:t>stone </a:t>
            </a:r>
            <a:r>
              <a:rPr sz="1400" spc="-480" dirty="0">
                <a:latin typeface="Verdana"/>
                <a:cs typeface="Verdana"/>
              </a:rPr>
              <a:t> </a:t>
            </a:r>
            <a:r>
              <a:rPr sz="1400" spc="20" dirty="0">
                <a:latin typeface="Verdana"/>
                <a:cs typeface="Verdana"/>
              </a:rPr>
              <a:t>on</a:t>
            </a:r>
            <a:r>
              <a:rPr sz="1400" spc="-145" dirty="0">
                <a:latin typeface="Verdana"/>
                <a:cs typeface="Verdana"/>
              </a:rPr>
              <a:t> </a:t>
            </a:r>
            <a:r>
              <a:rPr sz="1400" spc="-15" dirty="0">
                <a:latin typeface="Verdana"/>
                <a:cs typeface="Verdana"/>
              </a:rPr>
              <a:t>the</a:t>
            </a:r>
            <a:r>
              <a:rPr sz="1400" spc="-100" dirty="0">
                <a:latin typeface="Verdana"/>
                <a:cs typeface="Verdana"/>
              </a:rPr>
              <a:t> </a:t>
            </a:r>
            <a:r>
              <a:rPr sz="1400" spc="20" dirty="0">
                <a:latin typeface="Verdana"/>
                <a:cs typeface="Verdana"/>
              </a:rPr>
              <a:t>path</a:t>
            </a:r>
            <a:r>
              <a:rPr sz="1400" spc="-114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to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proving</a:t>
            </a:r>
            <a:r>
              <a:rPr sz="1400" spc="-165" dirty="0">
                <a:latin typeface="Verdana"/>
                <a:cs typeface="Verdana"/>
              </a:rPr>
              <a:t> </a:t>
            </a:r>
            <a:r>
              <a:rPr sz="1400" spc="114" dirty="0">
                <a:latin typeface="Verdana"/>
                <a:cs typeface="Verdana"/>
              </a:rPr>
              <a:t>a</a:t>
            </a:r>
            <a:r>
              <a:rPr sz="1400" spc="-100" dirty="0">
                <a:latin typeface="Verdana"/>
                <a:cs typeface="Verdana"/>
              </a:rPr>
              <a:t> </a:t>
            </a:r>
            <a:r>
              <a:rPr sz="1400" spc="-30" dirty="0">
                <a:latin typeface="Verdana"/>
                <a:cs typeface="Verdana"/>
              </a:rPr>
              <a:t>theorem.</a:t>
            </a:r>
            <a:endParaRPr sz="1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9551" y="572465"/>
            <a:ext cx="665162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70" dirty="0"/>
              <a:t>Postulates</a:t>
            </a:r>
            <a:r>
              <a:rPr sz="3600" spc="-85" dirty="0"/>
              <a:t> </a:t>
            </a:r>
            <a:r>
              <a:rPr sz="3600" spc="-145" dirty="0"/>
              <a:t>of</a:t>
            </a:r>
            <a:r>
              <a:rPr sz="3600" spc="-45" dirty="0"/>
              <a:t> </a:t>
            </a:r>
            <a:r>
              <a:rPr sz="3600" spc="-35" dirty="0"/>
              <a:t>Boolean</a:t>
            </a:r>
            <a:r>
              <a:rPr sz="3600" spc="-70" dirty="0"/>
              <a:t> </a:t>
            </a:r>
            <a:r>
              <a:rPr sz="3600" spc="20" dirty="0"/>
              <a:t>Algebra</a:t>
            </a:r>
            <a:endParaRPr sz="36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bject 3"/>
              <p:cNvSpPr txBox="1"/>
              <p:nvPr/>
            </p:nvSpPr>
            <p:spPr>
              <a:xfrm>
                <a:off x="465531" y="1543990"/>
                <a:ext cx="5052060" cy="4534575"/>
              </a:xfrm>
              <a:prstGeom prst="rect">
                <a:avLst/>
              </a:prstGeom>
            </p:spPr>
            <p:txBody>
              <a:bodyPr vert="horz" wrap="square" lIns="0" tIns="101600" rIns="0" bIns="0" rtlCol="0">
                <a:spAutoFit/>
              </a:bodyPr>
              <a:lstStyle/>
              <a:p>
                <a:pPr marL="241300" indent="-228600">
                  <a:lnSpc>
                    <a:spcPct val="100000"/>
                  </a:lnSpc>
                  <a:spcBef>
                    <a:spcPts val="800"/>
                  </a:spcBef>
                  <a:buClr>
                    <a:srgbClr val="990000"/>
                  </a:buClr>
                  <a:buFont typeface="Cambria"/>
                  <a:buChar char="◾"/>
                  <a:tabLst>
                    <a:tab pos="241300" algn="l"/>
                  </a:tabLst>
                </a:pPr>
                <a:r>
                  <a:rPr lang="en-US" sz="2800" b="1" i="1" spc="-295" dirty="0">
                    <a:solidFill>
                      <a:srgbClr val="333333"/>
                    </a:solidFill>
                    <a:latin typeface="Verdana"/>
                    <a:cs typeface="Verdana"/>
                  </a:rPr>
                  <a:t>Postulat</a:t>
                </a:r>
                <a:r>
                  <a:rPr lang="en-US" sz="2800" b="1" i="1" spc="-330" dirty="0">
                    <a:solidFill>
                      <a:srgbClr val="333333"/>
                    </a:solidFill>
                    <a:latin typeface="Verdana"/>
                    <a:cs typeface="Verdana"/>
                  </a:rPr>
                  <a:t>e</a:t>
                </a:r>
                <a:r>
                  <a:rPr lang="en-US" sz="2800" b="1" i="1" spc="-185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800" b="1" i="1" spc="-500" dirty="0">
                    <a:solidFill>
                      <a:srgbClr val="333333"/>
                    </a:solidFill>
                    <a:latin typeface="Verdana"/>
                    <a:cs typeface="Verdana"/>
                  </a:rPr>
                  <a:t>4</a:t>
                </a:r>
                <a:r>
                  <a:rPr lang="en-US" sz="2800" b="1" i="1" spc="-280" dirty="0">
                    <a:solidFill>
                      <a:srgbClr val="333333"/>
                    </a:solidFill>
                    <a:latin typeface="Verdana"/>
                    <a:cs typeface="Verdana"/>
                  </a:rPr>
                  <a:t>:</a:t>
                </a:r>
                <a:r>
                  <a:rPr lang="en-US" sz="2800" b="1" i="1" spc="-165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800" b="1" i="1" spc="-220" dirty="0">
                    <a:solidFill>
                      <a:srgbClr val="333333"/>
                    </a:solidFill>
                    <a:latin typeface="Verdana"/>
                    <a:cs typeface="Verdana"/>
                  </a:rPr>
                  <a:t>Associa</a:t>
                </a:r>
                <a:r>
                  <a:rPr lang="en-US" sz="2800" b="1" i="1" spc="-160" dirty="0">
                    <a:solidFill>
                      <a:srgbClr val="333333"/>
                    </a:solidFill>
                    <a:latin typeface="Verdana"/>
                    <a:cs typeface="Verdana"/>
                  </a:rPr>
                  <a:t>t</a:t>
                </a:r>
                <a:r>
                  <a:rPr lang="en-US" sz="2800" b="1" i="1" spc="-204" dirty="0">
                    <a:solidFill>
                      <a:srgbClr val="333333"/>
                    </a:solidFill>
                    <a:latin typeface="Verdana"/>
                    <a:cs typeface="Verdana"/>
                  </a:rPr>
                  <a:t>ive</a:t>
                </a:r>
                <a:r>
                  <a:rPr lang="en-US" sz="2800" b="1" i="1" spc="-165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800" b="1" i="1" spc="-285" dirty="0">
                    <a:solidFill>
                      <a:srgbClr val="333333"/>
                    </a:solidFill>
                    <a:latin typeface="Verdana"/>
                    <a:cs typeface="Verdana"/>
                  </a:rPr>
                  <a:t>L</a:t>
                </a:r>
                <a:r>
                  <a:rPr lang="en-US" sz="2800" b="1" i="1" spc="-295" dirty="0">
                    <a:solidFill>
                      <a:srgbClr val="333333"/>
                    </a:solidFill>
                    <a:latin typeface="Verdana"/>
                    <a:cs typeface="Verdana"/>
                  </a:rPr>
                  <a:t>a</a:t>
                </a:r>
                <a:r>
                  <a:rPr lang="en-US" sz="2800" b="1" i="1" spc="-509" dirty="0">
                    <a:solidFill>
                      <a:srgbClr val="333333"/>
                    </a:solidFill>
                    <a:latin typeface="Verdana"/>
                    <a:cs typeface="Verdana"/>
                  </a:rPr>
                  <a:t>w</a:t>
                </a:r>
                <a:endParaRPr lang="en-US" sz="2800" dirty="0">
                  <a:latin typeface="Verdana"/>
                  <a:cs typeface="Verdana"/>
                </a:endParaRPr>
              </a:p>
              <a:p>
                <a:pPr marL="241300">
                  <a:lnSpc>
                    <a:spcPct val="100000"/>
                  </a:lnSpc>
                  <a:spcBef>
                    <a:spcPts val="605"/>
                  </a:spcBef>
                </a:pPr>
                <a:r>
                  <a:rPr lang="en-US" sz="2400" dirty="0">
                    <a:solidFill>
                      <a:srgbClr val="4D0000"/>
                    </a:solidFill>
                    <a:latin typeface="Cambria Math"/>
                    <a:cs typeface="Cambria Math"/>
                  </a:rPr>
                  <a:t>①</a:t>
                </a:r>
                <a:r>
                  <a:rPr lang="en-US" sz="2400" spc="185" dirty="0">
                    <a:solidFill>
                      <a:srgbClr val="4D0000"/>
                    </a:solidFill>
                    <a:latin typeface="Cambria Math"/>
                    <a:cs typeface="Cambria Math"/>
                  </a:rPr>
                  <a:t> </a:t>
                </a:r>
                <a:r>
                  <a:rPr lang="en-US" sz="2400" spc="-270" dirty="0">
                    <a:solidFill>
                      <a:srgbClr val="333333"/>
                    </a:solidFill>
                    <a:latin typeface="Verdana"/>
                    <a:cs typeface="Verdana"/>
                  </a:rPr>
                  <a:t>x</a:t>
                </a:r>
                <a:r>
                  <a:rPr lang="en-US" sz="2400" spc="-200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400" spc="-509" dirty="0">
                    <a:solidFill>
                      <a:srgbClr val="333333"/>
                    </a:solidFill>
                    <a:latin typeface="Verdana"/>
                    <a:cs typeface="Verdana"/>
                  </a:rPr>
                  <a:t>+</a:t>
                </a:r>
                <a:r>
                  <a:rPr lang="en-US" sz="2400" spc="-190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400" spc="-155" dirty="0">
                    <a:solidFill>
                      <a:srgbClr val="333333"/>
                    </a:solidFill>
                    <a:latin typeface="Verdana"/>
                    <a:cs typeface="Verdana"/>
                  </a:rPr>
                  <a:t>(</a:t>
                </a:r>
                <a:r>
                  <a:rPr lang="en-US" sz="2400" spc="-195" dirty="0">
                    <a:solidFill>
                      <a:srgbClr val="333333"/>
                    </a:solidFill>
                    <a:latin typeface="Verdana"/>
                    <a:cs typeface="Verdana"/>
                  </a:rPr>
                  <a:t>y</a:t>
                </a:r>
                <a:r>
                  <a:rPr lang="en-US" sz="2400" spc="-175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400" spc="-509" dirty="0">
                    <a:solidFill>
                      <a:srgbClr val="333333"/>
                    </a:solidFill>
                    <a:latin typeface="Verdana"/>
                    <a:cs typeface="Verdana"/>
                  </a:rPr>
                  <a:t>+</a:t>
                </a:r>
                <a:r>
                  <a:rPr lang="en-US" sz="2400" spc="-190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400" spc="-225" dirty="0">
                    <a:solidFill>
                      <a:srgbClr val="333333"/>
                    </a:solidFill>
                    <a:latin typeface="Verdana"/>
                    <a:cs typeface="Verdana"/>
                  </a:rPr>
                  <a:t>z)</a:t>
                </a:r>
                <a:r>
                  <a:rPr lang="en-US" sz="2400" spc="-185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400" spc="-509" dirty="0">
                    <a:solidFill>
                      <a:srgbClr val="333333"/>
                    </a:solidFill>
                    <a:latin typeface="Verdana"/>
                    <a:cs typeface="Verdana"/>
                  </a:rPr>
                  <a:t>=</a:t>
                </a:r>
                <a:r>
                  <a:rPr lang="en-US" sz="2400" spc="-190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400" spc="-210" dirty="0">
                    <a:solidFill>
                      <a:srgbClr val="333333"/>
                    </a:solidFill>
                    <a:latin typeface="Verdana"/>
                    <a:cs typeface="Verdana"/>
                  </a:rPr>
                  <a:t>(</a:t>
                </a:r>
                <a:r>
                  <a:rPr lang="en-US" sz="2400" spc="-270" dirty="0">
                    <a:solidFill>
                      <a:srgbClr val="333333"/>
                    </a:solidFill>
                    <a:latin typeface="Verdana"/>
                    <a:cs typeface="Verdana"/>
                  </a:rPr>
                  <a:t>x</a:t>
                </a:r>
                <a:r>
                  <a:rPr lang="en-US" sz="2400" spc="-180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400" spc="-509" dirty="0">
                    <a:solidFill>
                      <a:srgbClr val="333333"/>
                    </a:solidFill>
                    <a:latin typeface="Verdana"/>
                    <a:cs typeface="Verdana"/>
                  </a:rPr>
                  <a:t>+</a:t>
                </a:r>
                <a:r>
                  <a:rPr lang="en-US" sz="2400" spc="-195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400" spc="-200" dirty="0">
                    <a:solidFill>
                      <a:srgbClr val="333333"/>
                    </a:solidFill>
                    <a:latin typeface="Verdana"/>
                    <a:cs typeface="Verdana"/>
                  </a:rPr>
                  <a:t>y</a:t>
                </a:r>
                <a:r>
                  <a:rPr lang="en-US" sz="2400" spc="-150" dirty="0">
                    <a:solidFill>
                      <a:srgbClr val="333333"/>
                    </a:solidFill>
                    <a:latin typeface="Verdana"/>
                    <a:cs typeface="Verdana"/>
                  </a:rPr>
                  <a:t>)</a:t>
                </a:r>
                <a:r>
                  <a:rPr lang="en-US" sz="2400" spc="-175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400" spc="-509" dirty="0">
                    <a:solidFill>
                      <a:srgbClr val="333333"/>
                    </a:solidFill>
                    <a:latin typeface="Verdana"/>
                    <a:cs typeface="Verdana"/>
                  </a:rPr>
                  <a:t>+</a:t>
                </a:r>
                <a:r>
                  <a:rPr lang="en-US" sz="2400" spc="-190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400" spc="-245" dirty="0">
                    <a:solidFill>
                      <a:srgbClr val="333333"/>
                    </a:solidFill>
                    <a:latin typeface="Verdana"/>
                    <a:cs typeface="Verdana"/>
                  </a:rPr>
                  <a:t>z</a:t>
                </a:r>
                <a:endParaRPr lang="en-US" sz="2400" dirty="0">
                  <a:latin typeface="Verdana"/>
                  <a:cs typeface="Verdana"/>
                </a:endParaRPr>
              </a:p>
              <a:p>
                <a:pPr marL="241300">
                  <a:lnSpc>
                    <a:spcPct val="100000"/>
                  </a:lnSpc>
                  <a:spcBef>
                    <a:spcPts val="590"/>
                  </a:spcBef>
                </a:pPr>
                <a:r>
                  <a:rPr lang="en-US" sz="2400" dirty="0">
                    <a:solidFill>
                      <a:srgbClr val="4D0000"/>
                    </a:solidFill>
                    <a:latin typeface="Cambria Math"/>
                    <a:cs typeface="Cambria Math"/>
                  </a:rPr>
                  <a:t>②</a:t>
                </a:r>
                <a:r>
                  <a:rPr lang="en-US" sz="2400" spc="185" dirty="0">
                    <a:solidFill>
                      <a:srgbClr val="4D0000"/>
                    </a:solidFill>
                    <a:latin typeface="Cambria Math"/>
                    <a:cs typeface="Cambria Math"/>
                  </a:rPr>
                  <a:t> </a:t>
                </a:r>
                <a:r>
                  <a:rPr lang="en-US" sz="2400" spc="-270" dirty="0">
                    <a:solidFill>
                      <a:srgbClr val="333333"/>
                    </a:solidFill>
                    <a:latin typeface="Verdana"/>
                    <a:cs typeface="Verdana"/>
                  </a:rPr>
                  <a:t>x</a:t>
                </a:r>
                <a:r>
                  <a:rPr lang="en-US" sz="2400" spc="-200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400" dirty="0">
                    <a:solidFill>
                      <a:srgbClr val="333333"/>
                    </a:solidFill>
                    <a:latin typeface="Cambria Math"/>
                    <a:cs typeface="Cambria Math"/>
                  </a:rPr>
                  <a:t>⋅</a:t>
                </a:r>
                <a:r>
                  <a:rPr lang="en-US" sz="2400" spc="125" dirty="0">
                    <a:solidFill>
                      <a:srgbClr val="333333"/>
                    </a:solidFill>
                    <a:latin typeface="Cambria Math"/>
                    <a:cs typeface="Cambria Math"/>
                  </a:rPr>
                  <a:t> </a:t>
                </a:r>
                <a:r>
                  <a:rPr lang="en-US" sz="2400" spc="-155" dirty="0">
                    <a:solidFill>
                      <a:srgbClr val="333333"/>
                    </a:solidFill>
                    <a:latin typeface="Verdana"/>
                    <a:cs typeface="Verdana"/>
                  </a:rPr>
                  <a:t>(</a:t>
                </a:r>
                <a:r>
                  <a:rPr lang="en-US" sz="2400" spc="-195" dirty="0">
                    <a:solidFill>
                      <a:srgbClr val="333333"/>
                    </a:solidFill>
                    <a:latin typeface="Verdana"/>
                    <a:cs typeface="Verdana"/>
                  </a:rPr>
                  <a:t>y</a:t>
                </a:r>
                <a:r>
                  <a:rPr lang="en-US" sz="2400" spc="-175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400" dirty="0">
                    <a:solidFill>
                      <a:srgbClr val="333333"/>
                    </a:solidFill>
                    <a:latin typeface="Cambria Math"/>
                    <a:cs typeface="Cambria Math"/>
                  </a:rPr>
                  <a:t>⋅</a:t>
                </a:r>
                <a:r>
                  <a:rPr lang="en-US" sz="2400" spc="125" dirty="0">
                    <a:solidFill>
                      <a:srgbClr val="333333"/>
                    </a:solidFill>
                    <a:latin typeface="Cambria Math"/>
                    <a:cs typeface="Cambria Math"/>
                  </a:rPr>
                  <a:t> </a:t>
                </a:r>
                <a:r>
                  <a:rPr lang="en-US" sz="2400" spc="-225" dirty="0">
                    <a:solidFill>
                      <a:srgbClr val="333333"/>
                    </a:solidFill>
                    <a:latin typeface="Verdana"/>
                    <a:cs typeface="Verdana"/>
                  </a:rPr>
                  <a:t>z)</a:t>
                </a:r>
                <a:r>
                  <a:rPr lang="en-US" sz="2400" spc="-175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400" spc="-509" dirty="0">
                    <a:solidFill>
                      <a:srgbClr val="333333"/>
                    </a:solidFill>
                    <a:latin typeface="Verdana"/>
                    <a:cs typeface="Verdana"/>
                  </a:rPr>
                  <a:t>=</a:t>
                </a:r>
                <a:r>
                  <a:rPr lang="en-US" sz="2400" spc="-190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400" spc="-210" dirty="0">
                    <a:solidFill>
                      <a:srgbClr val="333333"/>
                    </a:solidFill>
                    <a:latin typeface="Verdana"/>
                    <a:cs typeface="Verdana"/>
                  </a:rPr>
                  <a:t>(</a:t>
                </a:r>
                <a:r>
                  <a:rPr lang="en-US" sz="2400" spc="-270" dirty="0">
                    <a:solidFill>
                      <a:srgbClr val="333333"/>
                    </a:solidFill>
                    <a:latin typeface="Verdana"/>
                    <a:cs typeface="Verdana"/>
                  </a:rPr>
                  <a:t>x</a:t>
                </a:r>
                <a:r>
                  <a:rPr lang="en-US" sz="2400" spc="-180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400" dirty="0">
                    <a:solidFill>
                      <a:srgbClr val="333333"/>
                    </a:solidFill>
                    <a:latin typeface="Cambria Math"/>
                    <a:cs typeface="Cambria Math"/>
                  </a:rPr>
                  <a:t>⋅</a:t>
                </a:r>
                <a:r>
                  <a:rPr lang="en-US" sz="2400" spc="135" dirty="0">
                    <a:solidFill>
                      <a:srgbClr val="333333"/>
                    </a:solidFill>
                    <a:latin typeface="Cambria Math"/>
                    <a:cs typeface="Cambria Math"/>
                  </a:rPr>
                  <a:t> </a:t>
                </a:r>
                <a:r>
                  <a:rPr lang="en-US" sz="2400" spc="-200" dirty="0">
                    <a:solidFill>
                      <a:srgbClr val="333333"/>
                    </a:solidFill>
                    <a:latin typeface="Verdana"/>
                    <a:cs typeface="Verdana"/>
                  </a:rPr>
                  <a:t>y</a:t>
                </a:r>
                <a:r>
                  <a:rPr lang="en-US" sz="2400" spc="-150" dirty="0">
                    <a:solidFill>
                      <a:srgbClr val="333333"/>
                    </a:solidFill>
                    <a:latin typeface="Verdana"/>
                    <a:cs typeface="Verdana"/>
                  </a:rPr>
                  <a:t>)</a:t>
                </a:r>
                <a:r>
                  <a:rPr lang="en-US" sz="2400" spc="-185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400" dirty="0">
                    <a:solidFill>
                      <a:srgbClr val="333333"/>
                    </a:solidFill>
                    <a:latin typeface="Cambria Math"/>
                    <a:cs typeface="Cambria Math"/>
                  </a:rPr>
                  <a:t>⋅</a:t>
                </a:r>
                <a:r>
                  <a:rPr lang="en-US" sz="2400" spc="125" dirty="0">
                    <a:solidFill>
                      <a:srgbClr val="333333"/>
                    </a:solidFill>
                    <a:latin typeface="Cambria Math"/>
                    <a:cs typeface="Cambria Math"/>
                  </a:rPr>
                  <a:t> </a:t>
                </a:r>
                <a:r>
                  <a:rPr lang="en-US" sz="2400" spc="-245" dirty="0">
                    <a:solidFill>
                      <a:srgbClr val="333333"/>
                    </a:solidFill>
                    <a:latin typeface="Verdana"/>
                    <a:cs typeface="Verdana"/>
                  </a:rPr>
                  <a:t>z</a:t>
                </a:r>
                <a:endParaRPr lang="en-US" sz="2400" dirty="0">
                  <a:latin typeface="Verdana"/>
                  <a:cs typeface="Verdana"/>
                </a:endParaRPr>
              </a:p>
              <a:p>
                <a:pPr marL="241300" indent="-228600">
                  <a:lnSpc>
                    <a:spcPct val="100000"/>
                  </a:lnSpc>
                  <a:spcBef>
                    <a:spcPts val="1805"/>
                  </a:spcBef>
                  <a:buClr>
                    <a:srgbClr val="990000"/>
                  </a:buClr>
                  <a:buFont typeface="Cambria"/>
                  <a:buChar char="◾"/>
                  <a:tabLst>
                    <a:tab pos="241300" algn="l"/>
                  </a:tabLst>
                </a:pPr>
                <a:r>
                  <a:rPr lang="en-US" sz="2800" b="1" i="1" spc="-295" dirty="0">
                    <a:solidFill>
                      <a:srgbClr val="333333"/>
                    </a:solidFill>
                    <a:latin typeface="Verdana"/>
                    <a:cs typeface="Verdana"/>
                  </a:rPr>
                  <a:t>Postulat</a:t>
                </a:r>
                <a:r>
                  <a:rPr lang="en-US" sz="2800" b="1" i="1" spc="-330" dirty="0">
                    <a:solidFill>
                      <a:srgbClr val="333333"/>
                    </a:solidFill>
                    <a:latin typeface="Verdana"/>
                    <a:cs typeface="Verdana"/>
                  </a:rPr>
                  <a:t>e</a:t>
                </a:r>
                <a:r>
                  <a:rPr lang="en-US" sz="2800" b="1" i="1" spc="-180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800" b="1" i="1" spc="-500" dirty="0">
                    <a:solidFill>
                      <a:srgbClr val="333333"/>
                    </a:solidFill>
                    <a:latin typeface="Verdana"/>
                    <a:cs typeface="Verdana"/>
                  </a:rPr>
                  <a:t>5</a:t>
                </a:r>
                <a:r>
                  <a:rPr lang="en-US" sz="2800" b="1" i="1" spc="-280" dirty="0">
                    <a:solidFill>
                      <a:srgbClr val="333333"/>
                    </a:solidFill>
                    <a:latin typeface="Verdana"/>
                    <a:cs typeface="Verdana"/>
                  </a:rPr>
                  <a:t>:</a:t>
                </a:r>
                <a:r>
                  <a:rPr lang="en-US" sz="2800" b="1" i="1" spc="-165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800" b="1" i="1" spc="-420" dirty="0">
                    <a:solidFill>
                      <a:srgbClr val="333333"/>
                    </a:solidFill>
                    <a:latin typeface="Verdana"/>
                    <a:cs typeface="Verdana"/>
                  </a:rPr>
                  <a:t>Dist</a:t>
                </a:r>
                <a:r>
                  <a:rPr lang="en-US" sz="2800" b="1" i="1" spc="-365" dirty="0">
                    <a:solidFill>
                      <a:srgbClr val="333333"/>
                    </a:solidFill>
                    <a:latin typeface="Verdana"/>
                    <a:cs typeface="Verdana"/>
                  </a:rPr>
                  <a:t>r</a:t>
                </a:r>
                <a:r>
                  <a:rPr lang="en-US" sz="2800" b="1" i="1" spc="-254" dirty="0">
                    <a:solidFill>
                      <a:srgbClr val="333333"/>
                    </a:solidFill>
                    <a:latin typeface="Verdana"/>
                    <a:cs typeface="Verdana"/>
                  </a:rPr>
                  <a:t>ibutive</a:t>
                </a:r>
                <a:r>
                  <a:rPr lang="en-US" sz="2800" b="1" i="1" spc="-165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800" b="1" i="1" spc="-285" dirty="0">
                    <a:solidFill>
                      <a:srgbClr val="333333"/>
                    </a:solidFill>
                    <a:latin typeface="Verdana"/>
                    <a:cs typeface="Verdana"/>
                  </a:rPr>
                  <a:t>L</a:t>
                </a:r>
                <a:r>
                  <a:rPr lang="en-US" sz="2800" b="1" i="1" spc="-295" dirty="0">
                    <a:solidFill>
                      <a:srgbClr val="333333"/>
                    </a:solidFill>
                    <a:latin typeface="Verdana"/>
                    <a:cs typeface="Verdana"/>
                  </a:rPr>
                  <a:t>a</a:t>
                </a:r>
                <a:r>
                  <a:rPr lang="en-US" sz="2800" b="1" i="1" spc="-509" dirty="0">
                    <a:solidFill>
                      <a:srgbClr val="333333"/>
                    </a:solidFill>
                    <a:latin typeface="Verdana"/>
                    <a:cs typeface="Verdana"/>
                  </a:rPr>
                  <a:t>w</a:t>
                </a:r>
                <a:endParaRPr lang="en-US" sz="2800" dirty="0">
                  <a:latin typeface="Verdana"/>
                  <a:cs typeface="Verdana"/>
                </a:endParaRPr>
              </a:p>
              <a:p>
                <a:pPr marL="241300">
                  <a:lnSpc>
                    <a:spcPct val="100000"/>
                  </a:lnSpc>
                  <a:spcBef>
                    <a:spcPts val="595"/>
                  </a:spcBef>
                </a:pPr>
                <a:r>
                  <a:rPr lang="en-US" sz="2400" dirty="0">
                    <a:solidFill>
                      <a:srgbClr val="4D0000"/>
                    </a:solidFill>
                    <a:latin typeface="Cambria Math"/>
                    <a:cs typeface="Cambria Math"/>
                  </a:rPr>
                  <a:t>①</a:t>
                </a:r>
                <a:r>
                  <a:rPr lang="en-US" sz="2400" spc="185" dirty="0">
                    <a:solidFill>
                      <a:srgbClr val="4D0000"/>
                    </a:solidFill>
                    <a:latin typeface="Cambria Math"/>
                    <a:cs typeface="Cambria Math"/>
                  </a:rPr>
                  <a:t> </a:t>
                </a:r>
                <a:r>
                  <a:rPr lang="en-US" sz="2400" spc="-270" dirty="0">
                    <a:solidFill>
                      <a:srgbClr val="333333"/>
                    </a:solidFill>
                    <a:latin typeface="Verdana"/>
                    <a:cs typeface="Verdana"/>
                  </a:rPr>
                  <a:t>x</a:t>
                </a:r>
                <a:r>
                  <a:rPr lang="en-US" sz="2400" spc="-200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400" dirty="0">
                    <a:solidFill>
                      <a:srgbClr val="333333"/>
                    </a:solidFill>
                    <a:latin typeface="Cambria Math"/>
                    <a:cs typeface="Cambria Math"/>
                  </a:rPr>
                  <a:t>⋅</a:t>
                </a:r>
                <a:r>
                  <a:rPr lang="en-US" sz="2400" spc="125" dirty="0">
                    <a:solidFill>
                      <a:srgbClr val="333333"/>
                    </a:solidFill>
                    <a:latin typeface="Cambria Math"/>
                    <a:cs typeface="Cambria Math"/>
                  </a:rPr>
                  <a:t> </a:t>
                </a:r>
                <a:r>
                  <a:rPr lang="en-US" sz="2400" spc="-155" dirty="0">
                    <a:solidFill>
                      <a:srgbClr val="333333"/>
                    </a:solidFill>
                    <a:latin typeface="Verdana"/>
                    <a:cs typeface="Verdana"/>
                  </a:rPr>
                  <a:t>(</a:t>
                </a:r>
                <a:r>
                  <a:rPr lang="en-US" sz="2400" spc="-195" dirty="0">
                    <a:solidFill>
                      <a:srgbClr val="333333"/>
                    </a:solidFill>
                    <a:latin typeface="Verdana"/>
                    <a:cs typeface="Verdana"/>
                  </a:rPr>
                  <a:t>y</a:t>
                </a:r>
                <a:r>
                  <a:rPr lang="en-US" sz="2400" spc="-175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400" spc="-509" dirty="0">
                    <a:solidFill>
                      <a:srgbClr val="333333"/>
                    </a:solidFill>
                    <a:latin typeface="Verdana"/>
                    <a:cs typeface="Verdana"/>
                  </a:rPr>
                  <a:t>+</a:t>
                </a:r>
                <a:r>
                  <a:rPr lang="en-US" sz="2400" spc="-190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400" spc="-225" dirty="0">
                    <a:solidFill>
                      <a:srgbClr val="333333"/>
                    </a:solidFill>
                    <a:latin typeface="Verdana"/>
                    <a:cs typeface="Verdana"/>
                  </a:rPr>
                  <a:t>z)</a:t>
                </a:r>
                <a:r>
                  <a:rPr lang="en-US" sz="2400" spc="-175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400" spc="-509" dirty="0">
                    <a:solidFill>
                      <a:srgbClr val="333333"/>
                    </a:solidFill>
                    <a:latin typeface="Verdana"/>
                    <a:cs typeface="Verdana"/>
                  </a:rPr>
                  <a:t>=</a:t>
                </a:r>
                <a:r>
                  <a:rPr lang="en-US" sz="2400" spc="-190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400" spc="-210" dirty="0">
                    <a:solidFill>
                      <a:srgbClr val="333333"/>
                    </a:solidFill>
                    <a:latin typeface="Verdana"/>
                    <a:cs typeface="Verdana"/>
                  </a:rPr>
                  <a:t>(</a:t>
                </a:r>
                <a:r>
                  <a:rPr lang="en-US" sz="2400" spc="-270" dirty="0">
                    <a:solidFill>
                      <a:srgbClr val="333333"/>
                    </a:solidFill>
                    <a:latin typeface="Verdana"/>
                    <a:cs typeface="Verdana"/>
                  </a:rPr>
                  <a:t>x</a:t>
                </a:r>
                <a:r>
                  <a:rPr lang="en-US" sz="2400" spc="-175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400" dirty="0">
                    <a:solidFill>
                      <a:srgbClr val="333333"/>
                    </a:solidFill>
                    <a:latin typeface="Cambria Math"/>
                    <a:cs typeface="Cambria Math"/>
                  </a:rPr>
                  <a:t>⋅</a:t>
                </a:r>
                <a:r>
                  <a:rPr lang="en-US" sz="2400" spc="125" dirty="0">
                    <a:solidFill>
                      <a:srgbClr val="333333"/>
                    </a:solidFill>
                    <a:latin typeface="Cambria Math"/>
                    <a:cs typeface="Cambria Math"/>
                  </a:rPr>
                  <a:t> </a:t>
                </a:r>
                <a:r>
                  <a:rPr lang="en-US" sz="2400" spc="-200" dirty="0">
                    <a:solidFill>
                      <a:srgbClr val="333333"/>
                    </a:solidFill>
                    <a:latin typeface="Verdana"/>
                    <a:cs typeface="Verdana"/>
                  </a:rPr>
                  <a:t>y</a:t>
                </a:r>
                <a:r>
                  <a:rPr lang="en-US" sz="2400" spc="-150" dirty="0">
                    <a:solidFill>
                      <a:srgbClr val="333333"/>
                    </a:solidFill>
                    <a:latin typeface="Verdana"/>
                    <a:cs typeface="Verdana"/>
                  </a:rPr>
                  <a:t>)</a:t>
                </a:r>
                <a:r>
                  <a:rPr lang="en-US" sz="2400" spc="-175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400" spc="-509" dirty="0">
                    <a:solidFill>
                      <a:srgbClr val="333333"/>
                    </a:solidFill>
                    <a:latin typeface="Verdana"/>
                    <a:cs typeface="Verdana"/>
                  </a:rPr>
                  <a:t>+</a:t>
                </a:r>
                <a:r>
                  <a:rPr lang="en-US" sz="2400" spc="-190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400" spc="-210" dirty="0">
                    <a:solidFill>
                      <a:srgbClr val="333333"/>
                    </a:solidFill>
                    <a:latin typeface="Verdana"/>
                    <a:cs typeface="Verdana"/>
                  </a:rPr>
                  <a:t>(</a:t>
                </a:r>
                <a:r>
                  <a:rPr lang="en-US" sz="2400" spc="-270" dirty="0">
                    <a:solidFill>
                      <a:srgbClr val="333333"/>
                    </a:solidFill>
                    <a:latin typeface="Verdana"/>
                    <a:cs typeface="Verdana"/>
                  </a:rPr>
                  <a:t>x</a:t>
                </a:r>
                <a:r>
                  <a:rPr lang="en-US" sz="2400" spc="-175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400" dirty="0">
                    <a:solidFill>
                      <a:srgbClr val="333333"/>
                    </a:solidFill>
                    <a:latin typeface="Cambria Math"/>
                    <a:cs typeface="Cambria Math"/>
                  </a:rPr>
                  <a:t>⋅</a:t>
                </a:r>
                <a:r>
                  <a:rPr lang="en-US" sz="2400" spc="125" dirty="0">
                    <a:solidFill>
                      <a:srgbClr val="333333"/>
                    </a:solidFill>
                    <a:latin typeface="Cambria Math"/>
                    <a:cs typeface="Cambria Math"/>
                  </a:rPr>
                  <a:t> </a:t>
                </a:r>
                <a:r>
                  <a:rPr lang="en-US" sz="2400" spc="-225" dirty="0">
                    <a:solidFill>
                      <a:srgbClr val="333333"/>
                    </a:solidFill>
                    <a:latin typeface="Verdana"/>
                    <a:cs typeface="Verdana"/>
                  </a:rPr>
                  <a:t>z)</a:t>
                </a:r>
                <a:endParaRPr lang="en-US" sz="2400" dirty="0">
                  <a:latin typeface="Verdana"/>
                  <a:cs typeface="Verdana"/>
                </a:endParaRPr>
              </a:p>
              <a:p>
                <a:pPr marL="241300">
                  <a:lnSpc>
                    <a:spcPct val="100000"/>
                  </a:lnSpc>
                  <a:spcBef>
                    <a:spcPts val="600"/>
                  </a:spcBef>
                </a:pPr>
                <a:r>
                  <a:rPr lang="en-US" sz="2400" dirty="0">
                    <a:solidFill>
                      <a:srgbClr val="4D0000"/>
                    </a:solidFill>
                    <a:latin typeface="Cambria Math"/>
                    <a:cs typeface="Cambria Math"/>
                  </a:rPr>
                  <a:t>②</a:t>
                </a:r>
                <a:r>
                  <a:rPr lang="en-US" sz="2400" spc="185" dirty="0">
                    <a:solidFill>
                      <a:srgbClr val="4D0000"/>
                    </a:solidFill>
                    <a:latin typeface="Cambria Math"/>
                    <a:cs typeface="Cambria Math"/>
                  </a:rPr>
                  <a:t> </a:t>
                </a:r>
                <a:r>
                  <a:rPr lang="en-US" sz="2400" spc="-270" dirty="0">
                    <a:solidFill>
                      <a:srgbClr val="333333"/>
                    </a:solidFill>
                    <a:latin typeface="Verdana"/>
                    <a:cs typeface="Verdana"/>
                  </a:rPr>
                  <a:t>x</a:t>
                </a:r>
                <a:r>
                  <a:rPr lang="en-US" sz="2400" spc="-200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400" spc="-509" dirty="0">
                    <a:solidFill>
                      <a:srgbClr val="333333"/>
                    </a:solidFill>
                    <a:latin typeface="Verdana"/>
                    <a:cs typeface="Verdana"/>
                  </a:rPr>
                  <a:t>+</a:t>
                </a:r>
                <a:r>
                  <a:rPr lang="en-US" sz="2400" spc="-190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400" spc="-155" dirty="0">
                    <a:solidFill>
                      <a:srgbClr val="333333"/>
                    </a:solidFill>
                    <a:latin typeface="Verdana"/>
                    <a:cs typeface="Verdana"/>
                  </a:rPr>
                  <a:t>(</a:t>
                </a:r>
                <a:r>
                  <a:rPr lang="en-US" sz="2400" spc="-195" dirty="0">
                    <a:solidFill>
                      <a:srgbClr val="333333"/>
                    </a:solidFill>
                    <a:latin typeface="Verdana"/>
                    <a:cs typeface="Verdana"/>
                  </a:rPr>
                  <a:t>y</a:t>
                </a:r>
                <a:r>
                  <a:rPr lang="en-US" sz="2400" spc="-170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400" dirty="0">
                    <a:solidFill>
                      <a:srgbClr val="333333"/>
                    </a:solidFill>
                    <a:latin typeface="Cambria Math"/>
                    <a:cs typeface="Cambria Math"/>
                  </a:rPr>
                  <a:t>⋅</a:t>
                </a:r>
                <a:r>
                  <a:rPr lang="en-US" sz="2400" spc="125" dirty="0">
                    <a:solidFill>
                      <a:srgbClr val="333333"/>
                    </a:solidFill>
                    <a:latin typeface="Cambria Math"/>
                    <a:cs typeface="Cambria Math"/>
                  </a:rPr>
                  <a:t> </a:t>
                </a:r>
                <a:r>
                  <a:rPr lang="en-US" sz="2400" spc="-225" dirty="0">
                    <a:solidFill>
                      <a:srgbClr val="333333"/>
                    </a:solidFill>
                    <a:latin typeface="Verdana"/>
                    <a:cs typeface="Verdana"/>
                  </a:rPr>
                  <a:t>z)</a:t>
                </a:r>
                <a:r>
                  <a:rPr lang="en-US" sz="2400" spc="-175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400" spc="-509" dirty="0">
                    <a:solidFill>
                      <a:srgbClr val="333333"/>
                    </a:solidFill>
                    <a:latin typeface="Verdana"/>
                    <a:cs typeface="Verdana"/>
                  </a:rPr>
                  <a:t>=</a:t>
                </a:r>
                <a:r>
                  <a:rPr lang="en-US" sz="2400" spc="-190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400" spc="-210" dirty="0">
                    <a:solidFill>
                      <a:srgbClr val="333333"/>
                    </a:solidFill>
                    <a:latin typeface="Verdana"/>
                    <a:cs typeface="Verdana"/>
                  </a:rPr>
                  <a:t>(</a:t>
                </a:r>
                <a:r>
                  <a:rPr lang="en-US" sz="2400" spc="-270" dirty="0">
                    <a:solidFill>
                      <a:srgbClr val="333333"/>
                    </a:solidFill>
                    <a:latin typeface="Verdana"/>
                    <a:cs typeface="Verdana"/>
                  </a:rPr>
                  <a:t>x</a:t>
                </a:r>
                <a:r>
                  <a:rPr lang="en-US" sz="2400" spc="-180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400" spc="-509" dirty="0">
                    <a:solidFill>
                      <a:srgbClr val="333333"/>
                    </a:solidFill>
                    <a:latin typeface="Verdana"/>
                    <a:cs typeface="Verdana"/>
                  </a:rPr>
                  <a:t>+</a:t>
                </a:r>
                <a:r>
                  <a:rPr lang="en-US" sz="2400" spc="-195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400" spc="-200" dirty="0">
                    <a:solidFill>
                      <a:srgbClr val="333333"/>
                    </a:solidFill>
                    <a:latin typeface="Verdana"/>
                    <a:cs typeface="Verdana"/>
                  </a:rPr>
                  <a:t>y</a:t>
                </a:r>
                <a:r>
                  <a:rPr lang="en-US" sz="2400" spc="-150" dirty="0">
                    <a:solidFill>
                      <a:srgbClr val="333333"/>
                    </a:solidFill>
                    <a:latin typeface="Verdana"/>
                    <a:cs typeface="Verdana"/>
                  </a:rPr>
                  <a:t>)</a:t>
                </a:r>
                <a:r>
                  <a:rPr lang="en-US" sz="2400" spc="-180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400" dirty="0">
                    <a:solidFill>
                      <a:srgbClr val="333333"/>
                    </a:solidFill>
                    <a:latin typeface="Cambria Math"/>
                    <a:cs typeface="Cambria Math"/>
                  </a:rPr>
                  <a:t>⋅</a:t>
                </a:r>
                <a:r>
                  <a:rPr lang="en-US" sz="2400" spc="135" dirty="0">
                    <a:solidFill>
                      <a:srgbClr val="333333"/>
                    </a:solidFill>
                    <a:latin typeface="Cambria Math"/>
                    <a:cs typeface="Cambria Math"/>
                  </a:rPr>
                  <a:t> </a:t>
                </a:r>
                <a:r>
                  <a:rPr lang="en-US" sz="2400" spc="-210" dirty="0">
                    <a:solidFill>
                      <a:srgbClr val="333333"/>
                    </a:solidFill>
                    <a:latin typeface="Verdana"/>
                    <a:cs typeface="Verdana"/>
                  </a:rPr>
                  <a:t>(</a:t>
                </a:r>
                <a:r>
                  <a:rPr lang="en-US" sz="2400" spc="-270" dirty="0">
                    <a:solidFill>
                      <a:srgbClr val="333333"/>
                    </a:solidFill>
                    <a:latin typeface="Verdana"/>
                    <a:cs typeface="Verdana"/>
                  </a:rPr>
                  <a:t>x</a:t>
                </a:r>
                <a:r>
                  <a:rPr lang="en-US" sz="2400" spc="-180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400" spc="-509" dirty="0">
                    <a:solidFill>
                      <a:srgbClr val="333333"/>
                    </a:solidFill>
                    <a:latin typeface="Verdana"/>
                    <a:cs typeface="Verdana"/>
                  </a:rPr>
                  <a:t>+</a:t>
                </a:r>
                <a:r>
                  <a:rPr lang="en-US" sz="2400" spc="-195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400" spc="-225" dirty="0">
                    <a:solidFill>
                      <a:srgbClr val="333333"/>
                    </a:solidFill>
                    <a:latin typeface="Verdana"/>
                    <a:cs typeface="Verdana"/>
                  </a:rPr>
                  <a:t>z)</a:t>
                </a:r>
                <a:endParaRPr lang="en-US" sz="2400" dirty="0">
                  <a:latin typeface="Verdana"/>
                  <a:cs typeface="Verdana"/>
                </a:endParaRPr>
              </a:p>
              <a:p>
                <a:pPr marL="241300" indent="-228600">
                  <a:lnSpc>
                    <a:spcPct val="100000"/>
                  </a:lnSpc>
                  <a:spcBef>
                    <a:spcPts val="1810"/>
                  </a:spcBef>
                  <a:buClr>
                    <a:srgbClr val="990000"/>
                  </a:buClr>
                  <a:buFont typeface="Cambria"/>
                  <a:buChar char="◾"/>
                  <a:tabLst>
                    <a:tab pos="241300" algn="l"/>
                  </a:tabLst>
                </a:pPr>
                <a:r>
                  <a:rPr lang="en-US" sz="2800" b="1" i="1" spc="-295" dirty="0">
                    <a:solidFill>
                      <a:srgbClr val="333333"/>
                    </a:solidFill>
                    <a:latin typeface="Verdana"/>
                    <a:cs typeface="Verdana"/>
                  </a:rPr>
                  <a:t>Postulat</a:t>
                </a:r>
                <a:r>
                  <a:rPr lang="en-US" sz="2800" b="1" i="1" spc="-330" dirty="0">
                    <a:solidFill>
                      <a:srgbClr val="333333"/>
                    </a:solidFill>
                    <a:latin typeface="Verdana"/>
                    <a:cs typeface="Verdana"/>
                  </a:rPr>
                  <a:t>e</a:t>
                </a:r>
                <a:r>
                  <a:rPr lang="en-US" sz="2800" b="1" i="1" spc="-180" dirty="0">
                    <a:solidFill>
                      <a:srgbClr val="333333"/>
                    </a:solidFill>
                    <a:latin typeface="Verdana"/>
                    <a:cs typeface="Verdana"/>
                  </a:rPr>
                  <a:t> </a:t>
                </a:r>
                <a:r>
                  <a:rPr lang="en-US" sz="2800" b="1" i="1" spc="-390" dirty="0">
                    <a:solidFill>
                      <a:srgbClr val="333333"/>
                    </a:solidFill>
                    <a:latin typeface="Verdana"/>
                    <a:cs typeface="Verdana"/>
                  </a:rPr>
                  <a:t>6:</a:t>
                </a:r>
                <a:endParaRPr lang="en-US" sz="2800" dirty="0">
                  <a:latin typeface="Verdana"/>
                  <a:cs typeface="Verdana"/>
                </a:endParaRPr>
              </a:p>
              <a:p>
                <a:pPr marL="241300">
                  <a:lnSpc>
                    <a:spcPct val="100000"/>
                  </a:lnSpc>
                  <a:spcBef>
                    <a:spcPts val="605"/>
                  </a:spcBef>
                </a:pPr>
                <a:r>
                  <a:rPr lang="en-US" sz="2400" dirty="0">
                    <a:solidFill>
                      <a:srgbClr val="4D0000"/>
                    </a:solidFill>
                    <a:latin typeface="Cambria Math"/>
                    <a:cs typeface="Cambria Math"/>
                  </a:rPr>
                  <a:t>①</a:t>
                </a:r>
                <a:r>
                  <a:rPr lang="en-US" sz="2400" spc="185" dirty="0">
                    <a:solidFill>
                      <a:srgbClr val="4D0000"/>
                    </a:solidFill>
                    <a:latin typeface="Cambria Math"/>
                    <a:cs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spc="-270" dirty="0" smtClean="0">
                        <a:solidFill>
                          <a:srgbClr val="333333"/>
                        </a:solidFill>
                        <a:latin typeface="Cambria Math" panose="02040503050406030204" pitchFamily="18" charset="0"/>
                        <a:cs typeface="Verdana"/>
                      </a:rPr>
                      <m:t>𝑥</m:t>
                    </m:r>
                    <m:r>
                      <a:rPr lang="en-US" sz="2400" i="1" spc="-200" dirty="0">
                        <a:solidFill>
                          <a:srgbClr val="333333"/>
                        </a:solidFill>
                        <a:latin typeface="Cambria Math" panose="02040503050406030204" pitchFamily="18" charset="0"/>
                        <a:cs typeface="Verdana"/>
                      </a:rPr>
                      <m:t> </m:t>
                    </m:r>
                    <m:r>
                      <a:rPr lang="en-US" sz="2400" i="1" spc="-509" dirty="0">
                        <a:solidFill>
                          <a:srgbClr val="333333"/>
                        </a:solidFill>
                        <a:latin typeface="Cambria Math" panose="02040503050406030204" pitchFamily="18" charset="0"/>
                        <a:cs typeface="Verdana"/>
                      </a:rPr>
                      <m:t>+</m:t>
                    </m:r>
                    <m:r>
                      <a:rPr lang="en-US" sz="2400" i="1" spc="-190" dirty="0">
                        <a:solidFill>
                          <a:srgbClr val="333333"/>
                        </a:solidFill>
                        <a:latin typeface="Cambria Math" panose="02040503050406030204" pitchFamily="18" charset="0"/>
                        <a:cs typeface="Verdana"/>
                      </a:rPr>
                      <m:t> </m:t>
                    </m:r>
                    <m:r>
                      <a:rPr lang="en-US" sz="2400" i="1" spc="-180" dirty="0" smtClean="0">
                        <a:solidFill>
                          <a:srgbClr val="333333"/>
                        </a:solidFill>
                        <a:latin typeface="Cambria Math" panose="02040503050406030204" pitchFamily="18" charset="0"/>
                        <a:cs typeface="Verdana"/>
                      </a:rPr>
                      <m:t> </m:t>
                    </m:r>
                    <m:acc>
                      <m:accPr>
                        <m:chr m:val="̅"/>
                        <m:ctrlPr>
                          <a:rPr lang="ar-AE" sz="2400" i="1" spc="-180" dirty="0" smtClean="0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ar-AE" sz="2400" b="0" i="1" spc="-180" dirty="0" smtClean="0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ar-AE" sz="2400" i="1" spc="-509" dirty="0">
                        <a:solidFill>
                          <a:srgbClr val="333333"/>
                        </a:solidFill>
                        <a:latin typeface="Cambria Math" panose="02040503050406030204" pitchFamily="18" charset="0"/>
                        <a:cs typeface="Verdana"/>
                      </a:rPr>
                      <m:t>=</m:t>
                    </m:r>
                    <m:r>
                      <a:rPr lang="ar-AE" sz="2400" i="1" spc="-195" dirty="0">
                        <a:solidFill>
                          <a:srgbClr val="333333"/>
                        </a:solidFill>
                        <a:latin typeface="Cambria Math" panose="02040503050406030204" pitchFamily="18" charset="0"/>
                        <a:cs typeface="Verdana"/>
                      </a:rPr>
                      <m:t> </m:t>
                    </m:r>
                    <m:r>
                      <a:rPr lang="ar-AE" sz="2400" i="1" spc="-200" dirty="0">
                        <a:solidFill>
                          <a:srgbClr val="333333"/>
                        </a:solidFill>
                        <a:latin typeface="Cambria Math" panose="02040503050406030204" pitchFamily="18" charset="0"/>
                        <a:cs typeface="Verdana"/>
                      </a:rPr>
                      <m:t>1</m:t>
                    </m:r>
                  </m:oMath>
                </a14:m>
                <a:endParaRPr lang="ar-AE" sz="2400" dirty="0">
                  <a:latin typeface="Verdana"/>
                  <a:cs typeface="Verdana"/>
                </a:endParaRPr>
              </a:p>
              <a:p>
                <a:pPr marL="241300">
                  <a:lnSpc>
                    <a:spcPct val="100000"/>
                  </a:lnSpc>
                  <a:spcBef>
                    <a:spcPts val="590"/>
                  </a:spcBef>
                </a:pPr>
                <a:r>
                  <a:rPr lang="ar-AE" sz="2400" dirty="0">
                    <a:solidFill>
                      <a:srgbClr val="4D0000"/>
                    </a:solidFill>
                    <a:latin typeface="Cambria Math"/>
                    <a:cs typeface="Cambria Math"/>
                  </a:rPr>
                  <a:t>②</a:t>
                </a:r>
                <a:r>
                  <a:rPr lang="ar-AE" sz="2400" spc="185" dirty="0">
                    <a:solidFill>
                      <a:srgbClr val="4D0000"/>
                    </a:solidFill>
                    <a:latin typeface="Cambria Math"/>
                    <a:cs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spc="-270" dirty="0" smtClean="0">
                        <a:solidFill>
                          <a:srgbClr val="333333"/>
                        </a:solidFill>
                        <a:latin typeface="Cambria Math" panose="02040503050406030204" pitchFamily="18" charset="0"/>
                        <a:cs typeface="Verdana"/>
                      </a:rPr>
                      <m:t>𝑥</m:t>
                    </m:r>
                    <m:r>
                      <a:rPr lang="en-US" sz="2400" i="1" spc="-200" dirty="0">
                        <a:solidFill>
                          <a:srgbClr val="333333"/>
                        </a:solidFill>
                        <a:latin typeface="Cambria Math" panose="02040503050406030204" pitchFamily="18" charset="0"/>
                        <a:cs typeface="Verdana"/>
                      </a:rPr>
                      <m:t> </m:t>
                    </m:r>
                    <m:r>
                      <a:rPr lang="en-US" sz="2400" i="1" dirty="0">
                        <a:solidFill>
                          <a:srgbClr val="333333"/>
                        </a:solidFill>
                        <a:latin typeface="Cambria Math" panose="02040503050406030204" pitchFamily="18" charset="0"/>
                        <a:cs typeface="Cambria Math"/>
                      </a:rPr>
                      <m:t>⋅</m:t>
                    </m:r>
                    <m:acc>
                      <m:accPr>
                        <m:chr m:val="̅"/>
                        <m:ctrlPr>
                          <a:rPr lang="ar-AE" sz="2400" i="1" spc="-180" dirty="0" smtClean="0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ar-AE" sz="2400" b="0" i="1" spc="-180" dirty="0" smtClean="0"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sz="2400" i="1" spc="-509" dirty="0">
                        <a:solidFill>
                          <a:srgbClr val="333333"/>
                        </a:solidFill>
                        <a:latin typeface="Cambria Math" panose="02040503050406030204" pitchFamily="18" charset="0"/>
                        <a:cs typeface="Verdana"/>
                      </a:rPr>
                      <m:t>=</m:t>
                    </m:r>
                    <m:r>
                      <a:rPr lang="en-US" sz="2400" i="1" spc="-190" dirty="0">
                        <a:solidFill>
                          <a:srgbClr val="333333"/>
                        </a:solidFill>
                        <a:latin typeface="Cambria Math" panose="02040503050406030204" pitchFamily="18" charset="0"/>
                        <a:cs typeface="Verdana"/>
                      </a:rPr>
                      <m:t> </m:t>
                    </m:r>
                    <m:r>
                      <a:rPr lang="en-US" sz="2400" i="1" spc="-200" dirty="0">
                        <a:solidFill>
                          <a:srgbClr val="333333"/>
                        </a:solidFill>
                        <a:latin typeface="Cambria Math" panose="02040503050406030204" pitchFamily="18" charset="0"/>
                        <a:cs typeface="Verdana"/>
                      </a:rPr>
                      <m:t>0</m:t>
                    </m:r>
                  </m:oMath>
                </a14:m>
                <a:endParaRPr sz="2400" dirty="0">
                  <a:latin typeface="Verdana"/>
                  <a:cs typeface="Verdana"/>
                </a:endParaRPr>
              </a:p>
            </p:txBody>
          </p:sp>
        </mc:Choice>
        <mc:Fallback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31" y="1543990"/>
                <a:ext cx="5052060" cy="4534575"/>
              </a:xfrm>
              <a:prstGeom prst="rect">
                <a:avLst/>
              </a:prstGeom>
              <a:blipFill>
                <a:blip r:embed="rId2"/>
                <a:stretch>
                  <a:fillRect l="-3860" t="-134" r="-3016"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83158"/>
            <a:ext cx="49968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25" dirty="0"/>
              <a:t>The</a:t>
            </a:r>
            <a:r>
              <a:rPr sz="3600" spc="-60" dirty="0"/>
              <a:t> </a:t>
            </a:r>
            <a:r>
              <a:rPr sz="3600" spc="-105" dirty="0"/>
              <a:t>Principl</a:t>
            </a:r>
            <a:r>
              <a:rPr sz="3600" spc="-125" dirty="0"/>
              <a:t>e</a:t>
            </a:r>
            <a:r>
              <a:rPr sz="3600" spc="-60" dirty="0"/>
              <a:t> </a:t>
            </a:r>
            <a:r>
              <a:rPr sz="3600" spc="-185" dirty="0"/>
              <a:t>o</a:t>
            </a:r>
            <a:r>
              <a:rPr sz="3600" spc="-110" dirty="0"/>
              <a:t>f</a:t>
            </a:r>
            <a:r>
              <a:rPr sz="3600" spc="-45" dirty="0"/>
              <a:t> </a:t>
            </a:r>
            <a:r>
              <a:rPr sz="3600" spc="-145" dirty="0"/>
              <a:t>Duality</a:t>
            </a:r>
            <a:endParaRPr sz="36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9381" y="2027379"/>
            <a:ext cx="8441354" cy="447820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947</Words>
  <Application>Microsoft Office PowerPoint</Application>
  <PresentationFormat>On-screen Show (4:3)</PresentationFormat>
  <Paragraphs>158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Calibri</vt:lpstr>
      <vt:lpstr>Cambria</vt:lpstr>
      <vt:lpstr>Cambria Math</vt:lpstr>
      <vt:lpstr>Courier New</vt:lpstr>
      <vt:lpstr>Tahoma</vt:lpstr>
      <vt:lpstr>Verdana</vt:lpstr>
      <vt:lpstr>Wingdings</vt:lpstr>
      <vt:lpstr>Office Theme</vt:lpstr>
      <vt:lpstr>PowerPoint Presentation</vt:lpstr>
      <vt:lpstr>Learning Objectives</vt:lpstr>
      <vt:lpstr>Boolean Algebra</vt:lpstr>
      <vt:lpstr>Fundamental Concepts of  Boolean Algebra</vt:lpstr>
      <vt:lpstr>Operator Precedence</vt:lpstr>
      <vt:lpstr>Operator Precedence</vt:lpstr>
      <vt:lpstr>Postulates of Boolean Algebra</vt:lpstr>
      <vt:lpstr>Postulates of Boolean Algebra</vt:lpstr>
      <vt:lpstr>The Principle of Duality</vt:lpstr>
      <vt:lpstr>Some Important Theorems  of Boolean Algebra</vt:lpstr>
      <vt:lpstr>Methods of Proving Theorems</vt:lpstr>
      <vt:lpstr>Proving a Theorem by Using Postulates  (Example)</vt:lpstr>
      <vt:lpstr>Proving a Theorem by Perfect  Induction (Example)</vt:lpstr>
      <vt:lpstr>Proving a Theorem by Perfect  Induction (Example)</vt:lpstr>
      <vt:lpstr>Proving a Theorem by Perfect  Induction(Example)</vt:lpstr>
      <vt:lpstr>Boolean Functions</vt:lpstr>
      <vt:lpstr>Representation as an Algebraic  Expression</vt:lpstr>
      <vt:lpstr>Representation as a Truth Table</vt:lpstr>
      <vt:lpstr>Minimization of Boolean  Functions</vt:lpstr>
      <vt:lpstr>Minimization of Boolean  Functions</vt:lpstr>
      <vt:lpstr>Minimization of Boolean  Functions</vt:lpstr>
      <vt:lpstr>Try out some Boolean  Function Minimization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Boolean Algebra and Logic Circuits</dc:title>
  <dc:creator>S. R. H. Noori</dc:creator>
  <cp:lastModifiedBy>Diu</cp:lastModifiedBy>
  <cp:revision>2</cp:revision>
  <dcterms:created xsi:type="dcterms:W3CDTF">2023-03-01T05:09:27Z</dcterms:created>
  <dcterms:modified xsi:type="dcterms:W3CDTF">2023-03-01T05:13:37Z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2022-09-12T00:00:00Z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2023-03-01T00:00:00Z</vt:filetime>
  </property>
</Properties>
</file>