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4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86938" y="268350"/>
            <a:ext cx="5669280" cy="3900804"/>
          </a:xfrm>
          <a:custGeom>
            <a:avLst/>
            <a:gdLst/>
            <a:ahLst/>
            <a:cxnLst/>
            <a:rect l="l" t="t" r="r" b="b"/>
            <a:pathLst>
              <a:path w="5669280" h="3900804">
                <a:moveTo>
                  <a:pt x="5669279" y="0"/>
                </a:moveTo>
                <a:lnTo>
                  <a:pt x="0" y="0"/>
                </a:lnTo>
                <a:lnTo>
                  <a:pt x="0" y="3900297"/>
                </a:lnTo>
                <a:lnTo>
                  <a:pt x="5669279" y="3900297"/>
                </a:lnTo>
                <a:lnTo>
                  <a:pt x="566927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8935" y="268350"/>
            <a:ext cx="182880" cy="3886835"/>
          </a:xfrm>
          <a:custGeom>
            <a:avLst/>
            <a:gdLst/>
            <a:ahLst/>
            <a:cxnLst/>
            <a:rect l="l" t="t" r="r" b="b"/>
            <a:pathLst>
              <a:path w="182879" h="3886835">
                <a:moveTo>
                  <a:pt x="182880" y="0"/>
                </a:moveTo>
                <a:lnTo>
                  <a:pt x="0" y="0"/>
                </a:lnTo>
                <a:lnTo>
                  <a:pt x="0" y="3886835"/>
                </a:lnTo>
                <a:lnTo>
                  <a:pt x="182880" y="3886835"/>
                </a:lnTo>
                <a:lnTo>
                  <a:pt x="18288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1645920" y="0"/>
                </a:moveTo>
                <a:lnTo>
                  <a:pt x="0" y="0"/>
                </a:lnTo>
                <a:lnTo>
                  <a:pt x="0" y="1645920"/>
                </a:lnTo>
                <a:lnTo>
                  <a:pt x="1645920" y="1645920"/>
                </a:lnTo>
                <a:lnTo>
                  <a:pt x="164592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161" y="388112"/>
            <a:ext cx="8183676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3459" y="1959053"/>
            <a:ext cx="7061834" cy="4060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9775" y="4095115"/>
            <a:ext cx="47783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990000"/>
                </a:solidFill>
                <a:latin typeface="Tahoma"/>
                <a:cs typeface="Tahoma"/>
              </a:rPr>
              <a:t>Boolean</a:t>
            </a:r>
            <a:r>
              <a:rPr sz="3600" b="1" spc="-10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600" b="1" spc="20" dirty="0">
                <a:solidFill>
                  <a:srgbClr val="990000"/>
                </a:solidFill>
                <a:latin typeface="Tahoma"/>
                <a:cs typeface="Tahoma"/>
              </a:rPr>
              <a:t>Algebra</a:t>
            </a:r>
            <a:r>
              <a:rPr sz="3600" b="1" spc="-65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600" b="1" spc="55" dirty="0">
                <a:solidFill>
                  <a:srgbClr val="990000"/>
                </a:solidFill>
                <a:latin typeface="Tahoma"/>
                <a:cs typeface="Tahoma"/>
              </a:rPr>
              <a:t>and </a:t>
            </a:r>
            <a:r>
              <a:rPr sz="3600" b="1" spc="-104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600" b="1" spc="-20" dirty="0">
                <a:solidFill>
                  <a:srgbClr val="990000"/>
                </a:solidFill>
                <a:latin typeface="Tahoma"/>
                <a:cs typeface="Tahoma"/>
              </a:rPr>
              <a:t>Logic</a:t>
            </a:r>
            <a:r>
              <a:rPr sz="3600" b="1" spc="-75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600" b="1" spc="-110" dirty="0">
                <a:solidFill>
                  <a:srgbClr val="990000"/>
                </a:solidFill>
                <a:latin typeface="Tahoma"/>
                <a:cs typeface="Tahoma"/>
              </a:rPr>
              <a:t>Circuits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3509" y="5218430"/>
            <a:ext cx="481457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40" dirty="0" err="1">
                <a:latin typeface="Tahoma"/>
                <a:cs typeface="Tahoma"/>
              </a:rPr>
              <a:t>Zannatul</a:t>
            </a:r>
            <a:r>
              <a:rPr lang="en-US" sz="2400" b="1" spc="-140" dirty="0">
                <a:latin typeface="Tahoma"/>
                <a:cs typeface="Tahoma"/>
              </a:rPr>
              <a:t> </a:t>
            </a:r>
            <a:r>
              <a:rPr lang="en-US" sz="2400" b="1" spc="-140" dirty="0" err="1">
                <a:latin typeface="Tahoma"/>
                <a:cs typeface="Tahoma"/>
              </a:rPr>
              <a:t>Mawa</a:t>
            </a:r>
            <a:r>
              <a:rPr lang="en-US" sz="2400" b="1" spc="-140" dirty="0">
                <a:latin typeface="Tahoma"/>
                <a:cs typeface="Tahoma"/>
              </a:rPr>
              <a:t> </a:t>
            </a:r>
            <a:r>
              <a:rPr lang="en-US" sz="2400" b="1" spc="-140" dirty="0" err="1">
                <a:latin typeface="Tahoma"/>
                <a:cs typeface="Tahoma"/>
              </a:rPr>
              <a:t>koli</a:t>
            </a:r>
            <a:endParaRPr lang="en-US" sz="2400" b="1" spc="-14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40" dirty="0">
                <a:latin typeface="Tahoma"/>
                <a:cs typeface="Tahoma"/>
              </a:rPr>
              <a:t>Lecturer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b="1" spc="-70" dirty="0">
                <a:latin typeface="Tahoma"/>
                <a:cs typeface="Tahoma"/>
              </a:rPr>
              <a:t>Department</a:t>
            </a:r>
            <a:r>
              <a:rPr sz="2400" b="1" spc="-75" dirty="0">
                <a:latin typeface="Tahoma"/>
                <a:cs typeface="Tahoma"/>
              </a:rPr>
              <a:t> </a:t>
            </a:r>
            <a:r>
              <a:rPr sz="2400" b="1" spc="-100" dirty="0">
                <a:latin typeface="Tahoma"/>
                <a:cs typeface="Tahoma"/>
              </a:rPr>
              <a:t>of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b="1" spc="-80" dirty="0">
                <a:latin typeface="Tahoma"/>
                <a:cs typeface="Tahoma"/>
              </a:rPr>
              <a:t>CSE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b="1" spc="-90" dirty="0">
                <a:latin typeface="Tahoma"/>
                <a:cs typeface="Tahoma"/>
              </a:rPr>
              <a:t>Daffodil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4" dirty="0">
                <a:latin typeface="Tahoma"/>
                <a:cs typeface="Tahoma"/>
              </a:rPr>
              <a:t>International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135" dirty="0">
                <a:latin typeface="Tahoma"/>
                <a:cs typeface="Tahoma"/>
              </a:rPr>
              <a:t>University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27" y="307975"/>
            <a:ext cx="5805805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60" dirty="0"/>
              <a:t>Som</a:t>
            </a:r>
            <a:r>
              <a:rPr sz="3600" spc="-45" dirty="0"/>
              <a:t>e</a:t>
            </a:r>
            <a:r>
              <a:rPr sz="3600" spc="-60" dirty="0"/>
              <a:t> </a:t>
            </a:r>
            <a:r>
              <a:rPr sz="3600" spc="-195" dirty="0"/>
              <a:t>Important</a:t>
            </a:r>
            <a:r>
              <a:rPr sz="3600" spc="-50" dirty="0"/>
              <a:t> </a:t>
            </a:r>
            <a:r>
              <a:rPr sz="3600" spc="-130" dirty="0"/>
              <a:t>Theorems  </a:t>
            </a:r>
            <a:r>
              <a:rPr sz="3600" spc="-145" dirty="0"/>
              <a:t>of</a:t>
            </a:r>
            <a:r>
              <a:rPr sz="3600" spc="-70" dirty="0"/>
              <a:t> </a:t>
            </a:r>
            <a:r>
              <a:rPr sz="3600" spc="-35" dirty="0"/>
              <a:t>Boolean</a:t>
            </a:r>
            <a:r>
              <a:rPr sz="3600" spc="-55" dirty="0"/>
              <a:t> </a:t>
            </a:r>
            <a:r>
              <a:rPr sz="3600" spc="20" dirty="0"/>
              <a:t>Algebra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753" y="2099551"/>
            <a:ext cx="8921453" cy="4630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4461"/>
            <a:ext cx="64973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65" dirty="0"/>
              <a:t>Methods</a:t>
            </a:r>
            <a:r>
              <a:rPr sz="3600" spc="-80" dirty="0"/>
              <a:t> </a:t>
            </a:r>
            <a:r>
              <a:rPr sz="3600" spc="-150" dirty="0"/>
              <a:t>of</a:t>
            </a:r>
            <a:r>
              <a:rPr sz="3600" spc="-65" dirty="0"/>
              <a:t> </a:t>
            </a:r>
            <a:r>
              <a:rPr sz="3600" spc="-150" dirty="0"/>
              <a:t>Proving</a:t>
            </a:r>
            <a:r>
              <a:rPr sz="3600" spc="-75" dirty="0"/>
              <a:t> </a:t>
            </a:r>
            <a:r>
              <a:rPr sz="3600" spc="-145" dirty="0"/>
              <a:t>Theorems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925573"/>
            <a:ext cx="8215630" cy="403415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41300" marR="5080" indent="-228600">
              <a:lnSpc>
                <a:spcPts val="3350"/>
              </a:lnSpc>
              <a:spcBef>
                <a:spcPts val="21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800" b="1" spc="-180" dirty="0">
                <a:solidFill>
                  <a:srgbClr val="333333"/>
                </a:solidFill>
                <a:latin typeface="Tahoma"/>
                <a:cs typeface="Tahoma"/>
              </a:rPr>
              <a:t>The</a:t>
            </a:r>
            <a:r>
              <a:rPr sz="2800" b="1" spc="-5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333333"/>
                </a:solidFill>
                <a:latin typeface="Tahoma"/>
                <a:cs typeface="Tahoma"/>
              </a:rPr>
              <a:t>theorems</a:t>
            </a:r>
            <a:r>
              <a:rPr sz="28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45" dirty="0">
                <a:solidFill>
                  <a:srgbClr val="333333"/>
                </a:solidFill>
                <a:latin typeface="Tahoma"/>
                <a:cs typeface="Tahoma"/>
              </a:rPr>
              <a:t>o</a:t>
            </a:r>
            <a:r>
              <a:rPr sz="2800" b="1" spc="-90" dirty="0">
                <a:solidFill>
                  <a:srgbClr val="333333"/>
                </a:solidFill>
                <a:latin typeface="Tahoma"/>
                <a:cs typeface="Tahoma"/>
              </a:rPr>
              <a:t>f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30" dirty="0">
                <a:solidFill>
                  <a:srgbClr val="333333"/>
                </a:solidFill>
                <a:latin typeface="Tahoma"/>
                <a:cs typeface="Tahoma"/>
              </a:rPr>
              <a:t>Boolean </a:t>
            </a:r>
            <a:r>
              <a:rPr sz="2800" b="1" spc="-15" dirty="0">
                <a:solidFill>
                  <a:srgbClr val="333333"/>
                </a:solidFill>
                <a:latin typeface="Tahoma"/>
                <a:cs typeface="Tahoma"/>
              </a:rPr>
              <a:t>algeb</a:t>
            </a:r>
            <a:r>
              <a:rPr sz="2800" b="1" dirty="0">
                <a:solidFill>
                  <a:srgbClr val="333333"/>
                </a:solidFill>
                <a:latin typeface="Tahoma"/>
                <a:cs typeface="Tahoma"/>
              </a:rPr>
              <a:t>r</a:t>
            </a:r>
            <a:r>
              <a:rPr sz="2800" b="1" spc="165" dirty="0">
                <a:solidFill>
                  <a:srgbClr val="333333"/>
                </a:solidFill>
                <a:latin typeface="Tahoma"/>
                <a:cs typeface="Tahoma"/>
              </a:rPr>
              <a:t>a</a:t>
            </a:r>
            <a:r>
              <a:rPr sz="2800" b="1" spc="-2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45" dirty="0">
                <a:solidFill>
                  <a:srgbClr val="333333"/>
                </a:solidFill>
                <a:latin typeface="Tahoma"/>
                <a:cs typeface="Tahoma"/>
              </a:rPr>
              <a:t>may</a:t>
            </a:r>
            <a:r>
              <a:rPr sz="2800" b="1" spc="-2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70" dirty="0">
                <a:solidFill>
                  <a:srgbClr val="333333"/>
                </a:solidFill>
                <a:latin typeface="Tahoma"/>
                <a:cs typeface="Tahoma"/>
              </a:rPr>
              <a:t>be  </a:t>
            </a:r>
            <a:r>
              <a:rPr sz="2800" b="1" spc="-10" dirty="0">
                <a:solidFill>
                  <a:srgbClr val="333333"/>
                </a:solidFill>
                <a:latin typeface="Tahoma"/>
                <a:cs typeface="Tahoma"/>
              </a:rPr>
              <a:t>proved</a:t>
            </a:r>
            <a:r>
              <a:rPr sz="28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40" dirty="0">
                <a:solidFill>
                  <a:srgbClr val="333333"/>
                </a:solidFill>
                <a:latin typeface="Tahoma"/>
                <a:cs typeface="Tahoma"/>
              </a:rPr>
              <a:t>by</a:t>
            </a:r>
            <a:r>
              <a:rPr sz="28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10" dirty="0">
                <a:solidFill>
                  <a:srgbClr val="333333"/>
                </a:solidFill>
                <a:latin typeface="Tahoma"/>
                <a:cs typeface="Tahoma"/>
              </a:rPr>
              <a:t>using</a:t>
            </a:r>
            <a:r>
              <a:rPr sz="2800" b="1" spc="-2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20" dirty="0">
                <a:solidFill>
                  <a:srgbClr val="333333"/>
                </a:solidFill>
                <a:latin typeface="Tahoma"/>
                <a:cs typeface="Tahoma"/>
              </a:rPr>
              <a:t>one</a:t>
            </a:r>
            <a:r>
              <a:rPr sz="28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20" dirty="0">
                <a:solidFill>
                  <a:srgbClr val="333333"/>
                </a:solidFill>
                <a:latin typeface="Tahoma"/>
                <a:cs typeface="Tahoma"/>
              </a:rPr>
              <a:t>of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05" dirty="0">
                <a:solidFill>
                  <a:srgbClr val="333333"/>
                </a:solidFill>
                <a:latin typeface="Tahoma"/>
                <a:cs typeface="Tahoma"/>
              </a:rPr>
              <a:t>the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10" dirty="0">
                <a:solidFill>
                  <a:srgbClr val="333333"/>
                </a:solidFill>
                <a:latin typeface="Tahoma"/>
                <a:cs typeface="Tahoma"/>
              </a:rPr>
              <a:t>following</a:t>
            </a:r>
            <a:r>
              <a:rPr sz="28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85" dirty="0">
                <a:solidFill>
                  <a:srgbClr val="333333"/>
                </a:solidFill>
                <a:latin typeface="Tahoma"/>
                <a:cs typeface="Tahoma"/>
              </a:rPr>
              <a:t>methods:</a:t>
            </a:r>
            <a:endParaRPr sz="280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505"/>
              </a:spcBef>
            </a:pPr>
            <a:r>
              <a:rPr sz="2400" dirty="0">
                <a:solidFill>
                  <a:srgbClr val="4D0000"/>
                </a:solidFill>
                <a:latin typeface="Cambria Math"/>
                <a:cs typeface="Cambria Math"/>
              </a:rPr>
              <a:t>①</a:t>
            </a:r>
            <a:r>
              <a:rPr sz="2400" spc="19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ng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33333"/>
                </a:solidFill>
                <a:latin typeface="Verdana"/>
                <a:cs typeface="Verdana"/>
              </a:rPr>
              <a:t>post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la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sho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th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75" dirty="0">
                <a:solidFill>
                  <a:srgbClr val="333333"/>
                </a:solidFill>
                <a:latin typeface="Tahoma"/>
                <a:cs typeface="Tahoma"/>
              </a:rPr>
              <a:t>L.H.S.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525" dirty="0">
                <a:solidFill>
                  <a:srgbClr val="333333"/>
                </a:solidFill>
                <a:latin typeface="Tahoma"/>
                <a:cs typeface="Tahoma"/>
              </a:rPr>
              <a:t>=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204" dirty="0">
                <a:solidFill>
                  <a:srgbClr val="333333"/>
                </a:solidFill>
                <a:latin typeface="Tahoma"/>
                <a:cs typeface="Tahoma"/>
              </a:rPr>
              <a:t>R.H.S</a:t>
            </a:r>
            <a:endParaRPr sz="2400">
              <a:latin typeface="Tahoma"/>
              <a:cs typeface="Tahoma"/>
            </a:endParaRPr>
          </a:p>
          <a:p>
            <a:pPr marL="698500" marR="106045" indent="-457834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4D0000"/>
                </a:solidFill>
                <a:latin typeface="Cambria Math"/>
                <a:cs typeface="Cambria Math"/>
              </a:rPr>
              <a:t>②</a:t>
            </a:r>
            <a:r>
              <a:rPr sz="2400" spc="19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By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29" dirty="0">
                <a:solidFill>
                  <a:srgbClr val="333333"/>
                </a:solidFill>
                <a:latin typeface="Verdana"/>
                <a:cs typeface="Verdana"/>
              </a:rPr>
              <a:t>Perfect</a:t>
            </a:r>
            <a:r>
              <a:rPr sz="2400" b="1" i="1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40" dirty="0">
                <a:solidFill>
                  <a:srgbClr val="333333"/>
                </a:solidFill>
                <a:latin typeface="Verdana"/>
                <a:cs typeface="Verdana"/>
              </a:rPr>
              <a:t>Induction</a:t>
            </a:r>
            <a:r>
              <a:rPr sz="2400" b="1" i="1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14" dirty="0">
                <a:solidFill>
                  <a:srgbClr val="333333"/>
                </a:solidFill>
                <a:latin typeface="Tahoma"/>
                <a:cs typeface="Tahoma"/>
              </a:rPr>
              <a:t>or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i="1" spc="-254" dirty="0">
                <a:solidFill>
                  <a:srgbClr val="333333"/>
                </a:solidFill>
                <a:latin typeface="Verdana"/>
                <a:cs typeface="Verdana"/>
              </a:rPr>
              <a:t>Exhaustive</a:t>
            </a:r>
            <a:r>
              <a:rPr sz="2400" b="1" i="1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50" dirty="0">
                <a:solidFill>
                  <a:srgbClr val="333333"/>
                </a:solidFill>
                <a:latin typeface="Verdana"/>
                <a:cs typeface="Verdana"/>
              </a:rPr>
              <a:t>Enumeration </a:t>
            </a:r>
            <a:r>
              <a:rPr sz="2400" b="1" i="1" spc="-2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met</a:t>
            </a:r>
            <a:r>
              <a:rPr sz="2400" spc="65" dirty="0">
                <a:solidFill>
                  <a:srgbClr val="333333"/>
                </a:solidFill>
                <a:latin typeface="Verdana"/>
                <a:cs typeface="Verdana"/>
              </a:rPr>
              <a:t>hod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wher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33333"/>
                </a:solidFill>
                <a:latin typeface="Verdana"/>
                <a:cs typeface="Verdana"/>
              </a:rPr>
              <a:t>poss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bl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333333"/>
                </a:solidFill>
                <a:latin typeface="Verdana"/>
                <a:cs typeface="Verdana"/>
              </a:rPr>
              <a:t>comb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nat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ons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  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variables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involved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75" dirty="0">
                <a:solidFill>
                  <a:srgbClr val="333333"/>
                </a:solidFill>
                <a:latin typeface="Tahoma"/>
                <a:cs typeface="Tahoma"/>
              </a:rPr>
              <a:t>L.H.S.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85" dirty="0">
                <a:solidFill>
                  <a:srgbClr val="333333"/>
                </a:solidFill>
                <a:latin typeface="Tahoma"/>
                <a:cs typeface="Tahoma"/>
              </a:rPr>
              <a:t>R.H.S.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are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0" dirty="0">
                <a:solidFill>
                  <a:srgbClr val="333333"/>
                </a:solidFill>
                <a:latin typeface="Verdana"/>
                <a:cs typeface="Verdana"/>
              </a:rPr>
              <a:t>checked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yield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identical </a:t>
            </a:r>
            <a:r>
              <a:rPr sz="2400" b="1" spc="-150" dirty="0">
                <a:solidFill>
                  <a:srgbClr val="333333"/>
                </a:solidFill>
                <a:latin typeface="Tahoma"/>
                <a:cs typeface="Tahoma"/>
              </a:rPr>
              <a:t>results</a:t>
            </a:r>
            <a:endParaRPr sz="2400">
              <a:latin typeface="Tahoma"/>
              <a:cs typeface="Tahoma"/>
            </a:endParaRPr>
          </a:p>
          <a:p>
            <a:pPr marL="698500" marR="214629" indent="-457834">
              <a:lnSpc>
                <a:spcPct val="100000"/>
              </a:lnSpc>
              <a:spcBef>
                <a:spcPts val="605"/>
              </a:spcBef>
              <a:tabLst>
                <a:tab pos="4584700" algn="l"/>
              </a:tabLst>
            </a:pPr>
            <a:r>
              <a:rPr sz="2400" dirty="0">
                <a:solidFill>
                  <a:srgbClr val="4D0000"/>
                </a:solidFill>
                <a:latin typeface="Cambria Math"/>
                <a:cs typeface="Cambria Math"/>
              </a:rPr>
              <a:t>③</a:t>
            </a:r>
            <a:r>
              <a:rPr sz="2400" spc="195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By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15" dirty="0">
                <a:solidFill>
                  <a:srgbClr val="333333"/>
                </a:solidFill>
                <a:latin typeface="Verdana"/>
                <a:cs typeface="Verdana"/>
              </a:rPr>
              <a:t>Principle</a:t>
            </a:r>
            <a:r>
              <a:rPr sz="2400" b="1" i="1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29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b="1" i="1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240" dirty="0">
                <a:solidFill>
                  <a:srgbClr val="333333"/>
                </a:solidFill>
                <a:latin typeface="Verdana"/>
                <a:cs typeface="Verdana"/>
              </a:rPr>
              <a:t>Duality	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where the 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dual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 </a:t>
            </a:r>
            <a:r>
              <a:rPr sz="2400" spc="65" dirty="0">
                <a:solidFill>
                  <a:srgbClr val="333333"/>
                </a:solidFill>
                <a:latin typeface="Verdana"/>
                <a:cs typeface="Verdana"/>
              </a:rPr>
              <a:t>an 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alre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pr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ed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theorem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333333"/>
                </a:solidFill>
                <a:latin typeface="Tahoma"/>
                <a:cs typeface="Tahoma"/>
              </a:rPr>
              <a:t>derived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333333"/>
                </a:solidFill>
                <a:latin typeface="Tahoma"/>
                <a:cs typeface="Tahoma"/>
              </a:rPr>
              <a:t>from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333333"/>
                </a:solidFill>
                <a:latin typeface="Tahoma"/>
                <a:cs typeface="Tahoma"/>
              </a:rPr>
              <a:t>the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333333"/>
                </a:solidFill>
                <a:latin typeface="Tahoma"/>
                <a:cs typeface="Tahoma"/>
              </a:rPr>
              <a:t>proof  </a:t>
            </a:r>
            <a:r>
              <a:rPr sz="2400" b="1" spc="-125" dirty="0">
                <a:solidFill>
                  <a:srgbClr val="333333"/>
                </a:solidFill>
                <a:latin typeface="Tahoma"/>
                <a:cs typeface="Tahoma"/>
              </a:rPr>
              <a:t>o</a:t>
            </a:r>
            <a:r>
              <a:rPr sz="2400" b="1" spc="-75" dirty="0">
                <a:solidFill>
                  <a:srgbClr val="333333"/>
                </a:solidFill>
                <a:latin typeface="Tahoma"/>
                <a:cs typeface="Tahoma"/>
              </a:rPr>
              <a:t>f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204" dirty="0">
                <a:solidFill>
                  <a:srgbClr val="333333"/>
                </a:solidFill>
                <a:latin typeface="Tahoma"/>
                <a:cs typeface="Tahoma"/>
              </a:rPr>
              <a:t>its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corresponding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333333"/>
                </a:solidFill>
                <a:latin typeface="Tahoma"/>
                <a:cs typeface="Tahoma"/>
              </a:rPr>
              <a:t>pair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8162"/>
            <a:ext cx="65913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20" dirty="0"/>
              <a:t>Proving </a:t>
            </a:r>
            <a:r>
              <a:rPr sz="2800" spc="165" dirty="0"/>
              <a:t>a </a:t>
            </a:r>
            <a:r>
              <a:rPr sz="2800" spc="-105" dirty="0"/>
              <a:t>Theorem </a:t>
            </a:r>
            <a:r>
              <a:rPr sz="2800" spc="40" dirty="0"/>
              <a:t>by </a:t>
            </a:r>
            <a:r>
              <a:rPr sz="2800" spc="-145" dirty="0"/>
              <a:t>Using </a:t>
            </a:r>
            <a:r>
              <a:rPr sz="2800" spc="-135" dirty="0"/>
              <a:t>Postulates </a:t>
            </a:r>
            <a:r>
              <a:rPr sz="2800" spc="-810" dirty="0"/>
              <a:t> </a:t>
            </a:r>
            <a:r>
              <a:rPr sz="2800" spc="-75" dirty="0"/>
              <a:t>(Example)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310132"/>
            <a:ext cx="1565910" cy="1397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105"/>
              </a:spcBef>
              <a:buClr>
                <a:srgbClr val="990000"/>
              </a:buClr>
              <a:buFont typeface="Cambria"/>
              <a:buChar char="◾"/>
              <a:tabLst>
                <a:tab pos="309245" algn="l"/>
                <a:tab pos="309880" algn="l"/>
              </a:tabLst>
            </a:pPr>
            <a:r>
              <a:rPr sz="2000" b="1" i="1" spc="-225" dirty="0">
                <a:solidFill>
                  <a:srgbClr val="333333"/>
                </a:solidFill>
                <a:latin typeface="Verdana"/>
                <a:cs typeface="Verdana"/>
              </a:rPr>
              <a:t>Theorem:</a:t>
            </a:r>
            <a:endParaRPr sz="2000">
              <a:latin typeface="Verdana"/>
              <a:cs typeface="Verdana"/>
            </a:endParaRPr>
          </a:p>
          <a:p>
            <a:pPr marL="309880" indent="-29718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309245" algn="l"/>
                <a:tab pos="309880" algn="l"/>
              </a:tabLst>
            </a:pPr>
            <a:r>
              <a:rPr sz="2000" b="1" i="1" spc="-240" dirty="0">
                <a:solidFill>
                  <a:srgbClr val="333333"/>
                </a:solidFill>
                <a:latin typeface="Verdana"/>
                <a:cs typeface="Verdana"/>
              </a:rPr>
              <a:t>Proof:</a:t>
            </a:r>
            <a:endParaRPr sz="20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800"/>
              </a:spcBef>
            </a:pP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L.H.S.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994" y="1310132"/>
            <a:ext cx="1337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333333"/>
                </a:solidFill>
                <a:latin typeface="Verdana"/>
                <a:cs typeface="Verdana"/>
              </a:rPr>
              <a:t>·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2908757"/>
            <a:ext cx="1486535" cy="3533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05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10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10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10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000" spc="-11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05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000" spc="110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spc="-425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29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-145" dirty="0">
                <a:solidFill>
                  <a:srgbClr val="333333"/>
                </a:solidFill>
                <a:latin typeface="Verdana"/>
                <a:cs typeface="Verdana"/>
              </a:rPr>
              <a:t>.</a:t>
            </a: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000" spc="-120" dirty="0">
                <a:solidFill>
                  <a:srgbClr val="333333"/>
                </a:solidFill>
                <a:latin typeface="Verdana"/>
                <a:cs typeface="Verdana"/>
              </a:rPr>
              <a:t>.</a:t>
            </a:r>
            <a:r>
              <a:rPr sz="2000" spc="-275" dirty="0">
                <a:solidFill>
                  <a:srgbClr val="333333"/>
                </a:solidFill>
                <a:latin typeface="Verdana"/>
                <a:cs typeface="Verdana"/>
              </a:rPr>
              <a:t>S.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9775" y="3442461"/>
            <a:ext cx="2123440" cy="246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pos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4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te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2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b)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pos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4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te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5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a)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000" spc="9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2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1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35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000" spc="-5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te</a:t>
            </a:r>
            <a:r>
              <a:rPr sz="20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3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a)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ts val="4210"/>
              </a:lnSpc>
              <a:spcBef>
                <a:spcPts val="229"/>
              </a:spcBef>
            </a:pP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000" spc="-9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20" dirty="0">
                <a:solidFill>
                  <a:srgbClr val="333333"/>
                </a:solidFill>
                <a:latin typeface="Verdana"/>
                <a:cs typeface="Verdana"/>
              </a:rPr>
              <a:t>em</a:t>
            </a:r>
            <a:r>
              <a:rPr sz="20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2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a) 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pos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4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te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2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b)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618" y="2239757"/>
            <a:ext cx="8279529" cy="411411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404" y="151638"/>
            <a:ext cx="5791835" cy="10001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spc="-130" dirty="0"/>
              <a:t>Proving</a:t>
            </a:r>
            <a:r>
              <a:rPr spc="-90" dirty="0"/>
              <a:t> </a:t>
            </a:r>
            <a:r>
              <a:rPr spc="195" dirty="0"/>
              <a:t>a</a:t>
            </a:r>
            <a:r>
              <a:rPr spc="-55" dirty="0"/>
              <a:t> </a:t>
            </a:r>
            <a:r>
              <a:rPr spc="-110" dirty="0"/>
              <a:t>Theorem</a:t>
            </a:r>
            <a:r>
              <a:rPr spc="-45" dirty="0"/>
              <a:t> </a:t>
            </a:r>
            <a:r>
              <a:rPr spc="50" dirty="0"/>
              <a:t>by</a:t>
            </a:r>
            <a:r>
              <a:rPr spc="-60" dirty="0"/>
              <a:t> </a:t>
            </a:r>
            <a:r>
              <a:rPr spc="-110" dirty="0"/>
              <a:t>Perfect </a:t>
            </a:r>
            <a:r>
              <a:rPr spc="-919" dirty="0"/>
              <a:t> </a:t>
            </a:r>
            <a:r>
              <a:rPr spc="-120" dirty="0"/>
              <a:t>Induction</a:t>
            </a:r>
            <a:r>
              <a:rPr spc="-65" dirty="0"/>
              <a:t> </a:t>
            </a:r>
            <a:r>
              <a:rPr spc="-85" dirty="0"/>
              <a:t>(Example)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4312" y="1479550"/>
            <a:ext cx="38658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420" indent="-4267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38784" algn="l"/>
                <a:tab pos="439420" algn="l"/>
                <a:tab pos="2182495" algn="l"/>
              </a:tabLst>
            </a:pPr>
            <a:r>
              <a:rPr sz="2400" b="1" spc="-80" dirty="0">
                <a:latin typeface="Tahoma"/>
                <a:cs typeface="Tahoma"/>
              </a:rPr>
              <a:t>Theore</a:t>
            </a:r>
            <a:r>
              <a:rPr sz="2400" b="1" spc="-135" dirty="0">
                <a:latin typeface="Tahoma"/>
                <a:cs typeface="Tahoma"/>
              </a:rPr>
              <a:t>m</a:t>
            </a:r>
            <a:r>
              <a:rPr sz="2400" b="1" spc="-204" dirty="0">
                <a:latin typeface="Tahoma"/>
                <a:cs typeface="Tahoma"/>
              </a:rPr>
              <a:t>: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2400" b="1" spc="-110" dirty="0">
                <a:latin typeface="Tahoma"/>
                <a:cs typeface="Tahoma"/>
              </a:rPr>
              <a:t>x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525" dirty="0">
                <a:latin typeface="Tahoma"/>
                <a:cs typeface="Tahoma"/>
              </a:rPr>
              <a:t>+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0" dirty="0">
                <a:latin typeface="Tahoma"/>
                <a:cs typeface="Tahoma"/>
              </a:rPr>
              <a:t>x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75" dirty="0">
                <a:latin typeface="Tahoma"/>
                <a:cs typeface="Tahoma"/>
              </a:rPr>
              <a:t>·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10" dirty="0">
                <a:latin typeface="Tahoma"/>
                <a:cs typeface="Tahoma"/>
              </a:rPr>
              <a:t>y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525" dirty="0">
                <a:latin typeface="Tahoma"/>
                <a:cs typeface="Tahoma"/>
              </a:rPr>
              <a:t>=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161" y="276301"/>
            <a:ext cx="5793105" cy="10007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5"/>
              </a:spcBef>
            </a:pPr>
            <a:r>
              <a:rPr spc="-130" dirty="0"/>
              <a:t>Proving</a:t>
            </a:r>
            <a:r>
              <a:rPr spc="-100" dirty="0"/>
              <a:t> </a:t>
            </a:r>
            <a:r>
              <a:rPr spc="200" dirty="0"/>
              <a:t>a</a:t>
            </a:r>
            <a:r>
              <a:rPr spc="-55" dirty="0"/>
              <a:t> </a:t>
            </a:r>
            <a:r>
              <a:rPr spc="-114" dirty="0"/>
              <a:t>Theorem</a:t>
            </a:r>
            <a:r>
              <a:rPr spc="-45" dirty="0"/>
              <a:t> </a:t>
            </a:r>
            <a:r>
              <a:rPr spc="50" dirty="0"/>
              <a:t>by</a:t>
            </a:r>
            <a:r>
              <a:rPr spc="-55" dirty="0"/>
              <a:t> </a:t>
            </a:r>
            <a:r>
              <a:rPr spc="-105" dirty="0"/>
              <a:t>Perfect </a:t>
            </a:r>
            <a:r>
              <a:rPr spc="-925" dirty="0"/>
              <a:t> </a:t>
            </a:r>
            <a:r>
              <a:rPr spc="-120" dirty="0"/>
              <a:t>Induction</a:t>
            </a:r>
            <a:r>
              <a:rPr spc="-45" dirty="0"/>
              <a:t> </a:t>
            </a:r>
            <a:r>
              <a:rPr spc="-85" dirty="0"/>
              <a:t>(Example)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6483" y="2303790"/>
            <a:ext cx="7561145" cy="41575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6679" y="1578355"/>
            <a:ext cx="40024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7515" indent="-42545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37515" algn="l"/>
                <a:tab pos="438150" algn="l"/>
                <a:tab pos="2680970" algn="l"/>
                <a:tab pos="3549650" algn="l"/>
              </a:tabLst>
            </a:pPr>
            <a:r>
              <a:rPr sz="2400" b="1" spc="-80" dirty="0">
                <a:latin typeface="Tahoma"/>
                <a:cs typeface="Tahoma"/>
              </a:rPr>
              <a:t>Theore</a:t>
            </a:r>
            <a:r>
              <a:rPr sz="2400" b="1" spc="-135" dirty="0">
                <a:latin typeface="Tahoma"/>
                <a:cs typeface="Tahoma"/>
              </a:rPr>
              <a:t>m</a:t>
            </a:r>
            <a:r>
              <a:rPr sz="2400" b="1" spc="-204" dirty="0">
                <a:latin typeface="Tahoma"/>
                <a:cs typeface="Tahoma"/>
              </a:rPr>
              <a:t>: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2400" b="1" spc="-110" dirty="0">
                <a:latin typeface="Tahoma"/>
                <a:cs typeface="Tahoma"/>
              </a:rPr>
              <a:t>x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525" dirty="0">
                <a:latin typeface="Tahoma"/>
                <a:cs typeface="Tahoma"/>
              </a:rPr>
              <a:t>+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0" dirty="0">
                <a:latin typeface="Tahoma"/>
                <a:cs typeface="Tahoma"/>
              </a:rPr>
              <a:t>x</a:t>
            </a:r>
            <a:r>
              <a:rPr sz="2400" b="1" dirty="0">
                <a:latin typeface="Tahoma"/>
                <a:cs typeface="Tahoma"/>
              </a:rPr>
              <a:t>	</a:t>
            </a:r>
            <a:r>
              <a:rPr sz="2400" b="1" spc="-525" dirty="0">
                <a:latin typeface="Tahoma"/>
                <a:cs typeface="Tahoma"/>
              </a:rPr>
              <a:t>=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0" dirty="0"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7875" y="1955116"/>
            <a:ext cx="8405259" cy="433214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spc="-130" dirty="0"/>
              <a:t>Proving</a:t>
            </a:r>
            <a:r>
              <a:rPr spc="-90" dirty="0"/>
              <a:t> </a:t>
            </a:r>
            <a:r>
              <a:rPr spc="195" dirty="0"/>
              <a:t>a</a:t>
            </a:r>
            <a:r>
              <a:rPr spc="-55" dirty="0"/>
              <a:t> </a:t>
            </a:r>
            <a:r>
              <a:rPr spc="-110" dirty="0"/>
              <a:t>Theorem</a:t>
            </a:r>
            <a:r>
              <a:rPr spc="-45" dirty="0"/>
              <a:t> </a:t>
            </a:r>
            <a:r>
              <a:rPr spc="50" dirty="0"/>
              <a:t>by</a:t>
            </a:r>
            <a:r>
              <a:rPr spc="-60" dirty="0"/>
              <a:t> </a:t>
            </a:r>
            <a:r>
              <a:rPr spc="-110" dirty="0"/>
              <a:t>Perfect </a:t>
            </a:r>
            <a:r>
              <a:rPr spc="-919" dirty="0"/>
              <a:t> </a:t>
            </a:r>
            <a:r>
              <a:rPr spc="-105" dirty="0"/>
              <a:t>Induction(Example)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5040"/>
            <a:ext cx="4055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Boolean</a:t>
            </a:r>
            <a:r>
              <a:rPr sz="3600" spc="-130" dirty="0"/>
              <a:t> </a:t>
            </a:r>
            <a:r>
              <a:rPr sz="3600" spc="-140" dirty="0"/>
              <a:t>Functions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883534"/>
            <a:ext cx="7891145" cy="37211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6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Boolean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function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240" dirty="0">
                <a:solidFill>
                  <a:srgbClr val="333333"/>
                </a:solidFill>
                <a:latin typeface="Verdana"/>
                <a:cs typeface="Verdana"/>
              </a:rPr>
              <a:t>is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expression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formed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with:</a:t>
            </a:r>
            <a:endParaRPr sz="24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59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200" spc="-3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200" spc="-1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70" dirty="0">
                <a:solidFill>
                  <a:srgbClr val="333333"/>
                </a:solidFill>
                <a:latin typeface="Verdana"/>
                <a:cs typeface="Verdana"/>
              </a:rPr>
              <a:t>nary</a:t>
            </a:r>
            <a:r>
              <a:rPr sz="22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70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200" spc="-11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200" spc="-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50" dirty="0">
                <a:solidFill>
                  <a:srgbClr val="333333"/>
                </a:solidFill>
                <a:latin typeface="Verdana"/>
                <a:cs typeface="Verdana"/>
              </a:rPr>
              <a:t>ab</a:t>
            </a:r>
            <a:r>
              <a:rPr sz="2200" spc="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200" spc="-90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endParaRPr sz="22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Operat</a:t>
            </a:r>
            <a:r>
              <a:rPr sz="2200" spc="-160" dirty="0">
                <a:solidFill>
                  <a:srgbClr val="333333"/>
                </a:solidFill>
                <a:latin typeface="Verdana"/>
                <a:cs typeface="Verdana"/>
              </a:rPr>
              <a:t>ors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235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200" spc="-2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200" spc="-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200" spc="-19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200" spc="-1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9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-95" dirty="0">
                <a:solidFill>
                  <a:srgbClr val="333333"/>
                </a:solidFill>
                <a:latin typeface="Verdana"/>
                <a:cs typeface="Verdana"/>
              </a:rPr>
              <a:t>ND,</a:t>
            </a:r>
            <a:r>
              <a:rPr sz="2200" spc="-1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200" spc="8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200" spc="-190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endParaRPr sz="22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200" spc="-35" dirty="0">
                <a:solidFill>
                  <a:srgbClr val="333333"/>
                </a:solidFill>
                <a:latin typeface="Verdana"/>
                <a:cs typeface="Verdana"/>
              </a:rPr>
              <a:t>Paren</a:t>
            </a:r>
            <a:r>
              <a:rPr sz="2200" spc="-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85" dirty="0">
                <a:solidFill>
                  <a:srgbClr val="333333"/>
                </a:solidFill>
                <a:latin typeface="Verdana"/>
                <a:cs typeface="Verdana"/>
              </a:rPr>
              <a:t>hese</a:t>
            </a:r>
            <a:r>
              <a:rPr sz="2200" spc="-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19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2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5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6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200" spc="13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2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40" dirty="0">
                <a:solidFill>
                  <a:srgbClr val="333333"/>
                </a:solidFill>
                <a:latin typeface="Verdana"/>
                <a:cs typeface="Verdana"/>
              </a:rPr>
              <a:t>equal</a:t>
            </a:r>
            <a:r>
              <a:rPr sz="22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30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1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25" dirty="0">
                <a:solidFill>
                  <a:srgbClr val="333333"/>
                </a:solidFill>
                <a:latin typeface="Verdana"/>
                <a:cs typeface="Verdana"/>
              </a:rPr>
              <a:t>gn</a:t>
            </a:r>
            <a:endParaRPr sz="22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2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Boolean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function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145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ther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0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or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Boolean</a:t>
            </a:r>
            <a:r>
              <a:rPr sz="24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function</a:t>
            </a:r>
            <a:r>
              <a:rPr sz="24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may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represented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as:</a:t>
            </a:r>
            <a:endParaRPr sz="24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59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200" spc="9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-5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2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algebra</a:t>
            </a:r>
            <a:r>
              <a:rPr sz="2200" spc="2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27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25" dirty="0">
                <a:solidFill>
                  <a:srgbClr val="333333"/>
                </a:solidFill>
                <a:latin typeface="Verdana"/>
                <a:cs typeface="Verdana"/>
              </a:rPr>
              <a:t>express</a:t>
            </a:r>
            <a:r>
              <a:rPr sz="2200" spc="-4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50" dirty="0">
                <a:solidFill>
                  <a:srgbClr val="333333"/>
                </a:solidFill>
                <a:latin typeface="Verdana"/>
                <a:cs typeface="Verdana"/>
              </a:rPr>
              <a:t>on,</a:t>
            </a:r>
            <a:r>
              <a:rPr sz="22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90" dirty="0">
                <a:solidFill>
                  <a:srgbClr val="333333"/>
                </a:solidFill>
                <a:latin typeface="Verdana"/>
                <a:cs typeface="Verdana"/>
              </a:rPr>
              <a:t>or</a:t>
            </a:r>
            <a:endParaRPr sz="22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200" spc="12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rut</a:t>
            </a:r>
            <a:r>
              <a:rPr sz="2200" spc="-5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2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50" dirty="0">
                <a:solidFill>
                  <a:srgbClr val="333333"/>
                </a:solidFill>
                <a:latin typeface="Verdana"/>
                <a:cs typeface="Verdana"/>
              </a:rPr>
              <a:t>ab</a:t>
            </a:r>
            <a:r>
              <a:rPr sz="2200" spc="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200" spc="114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7945" marR="5080">
              <a:lnSpc>
                <a:spcPts val="3829"/>
              </a:lnSpc>
              <a:spcBef>
                <a:spcPts val="215"/>
              </a:spcBef>
            </a:pPr>
            <a:r>
              <a:rPr spc="-105" dirty="0"/>
              <a:t>Representation </a:t>
            </a:r>
            <a:r>
              <a:rPr spc="-25" dirty="0"/>
              <a:t>as </a:t>
            </a:r>
            <a:r>
              <a:rPr spc="35" dirty="0"/>
              <a:t>an </a:t>
            </a:r>
            <a:r>
              <a:rPr spc="30" dirty="0"/>
              <a:t>Algebraic </a:t>
            </a:r>
            <a:r>
              <a:rPr spc="-925" dirty="0"/>
              <a:t> </a:t>
            </a:r>
            <a:r>
              <a:rPr spc="-135" dirty="0"/>
              <a:t>Expression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612" y="2036075"/>
            <a:ext cx="8233398" cy="331810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29" y="368934"/>
            <a:ext cx="6880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Representation</a:t>
            </a:r>
            <a:r>
              <a:rPr sz="3600" spc="-85" dirty="0"/>
              <a:t> </a:t>
            </a:r>
            <a:r>
              <a:rPr sz="3600" spc="-30" dirty="0"/>
              <a:t>as</a:t>
            </a:r>
            <a:r>
              <a:rPr sz="3600" spc="-45" dirty="0"/>
              <a:t> </a:t>
            </a:r>
            <a:r>
              <a:rPr sz="3600" spc="220" dirty="0"/>
              <a:t>a</a:t>
            </a:r>
            <a:r>
              <a:rPr sz="3600" spc="-50" dirty="0"/>
              <a:t> </a:t>
            </a:r>
            <a:r>
              <a:rPr sz="3600" spc="-365" dirty="0"/>
              <a:t>Truth</a:t>
            </a:r>
            <a:r>
              <a:rPr sz="3600" spc="-40" dirty="0"/>
              <a:t> </a:t>
            </a:r>
            <a:r>
              <a:rPr sz="3600" spc="-90" dirty="0"/>
              <a:t>Table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5729" y="1104391"/>
            <a:ext cx="69824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1778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540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nu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3333"/>
                </a:solidFill>
                <a:latin typeface="Verdana"/>
                <a:cs typeface="Verdana"/>
              </a:rPr>
              <a:t>rows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table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equal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2</a:t>
            </a:r>
            <a:r>
              <a:rPr sz="2400" spc="-67" baseline="2430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, 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wher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i="1" spc="20" dirty="0">
                <a:solidFill>
                  <a:srgbClr val="333333"/>
                </a:solidFill>
                <a:latin typeface="Courier New"/>
                <a:cs typeface="Courier New"/>
              </a:rPr>
              <a:t>n</a:t>
            </a:r>
            <a:r>
              <a:rPr sz="2400" i="1" spc="-780" dirty="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nu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terals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  function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8215" y="2304057"/>
            <a:ext cx="7156178" cy="437017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4259"/>
            <a:ext cx="5298440" cy="11214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04"/>
              </a:spcBef>
            </a:pPr>
            <a:r>
              <a:rPr sz="3600" spc="-130" dirty="0"/>
              <a:t>Minimization</a:t>
            </a:r>
            <a:r>
              <a:rPr sz="3600" spc="-110" dirty="0"/>
              <a:t> </a:t>
            </a:r>
            <a:r>
              <a:rPr sz="3600" spc="-150" dirty="0"/>
              <a:t>of</a:t>
            </a:r>
            <a:r>
              <a:rPr sz="3600" spc="-90" dirty="0"/>
              <a:t> </a:t>
            </a:r>
            <a:r>
              <a:rPr sz="3600" spc="-35" dirty="0"/>
              <a:t>Boolean </a:t>
            </a:r>
            <a:r>
              <a:rPr sz="3600" spc="-1035" dirty="0"/>
              <a:t> </a:t>
            </a:r>
            <a:r>
              <a:rPr sz="3600" spc="-140" dirty="0"/>
              <a:t>Functions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2144264"/>
            <a:ext cx="7948930" cy="284607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800" b="1" spc="-105" dirty="0">
                <a:solidFill>
                  <a:srgbClr val="333333"/>
                </a:solidFill>
                <a:latin typeface="Tahoma"/>
                <a:cs typeface="Tahoma"/>
              </a:rPr>
              <a:t>Minimization</a:t>
            </a:r>
            <a:r>
              <a:rPr sz="28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14" dirty="0">
                <a:solidFill>
                  <a:srgbClr val="333333"/>
                </a:solidFill>
                <a:latin typeface="Tahoma"/>
                <a:cs typeface="Tahoma"/>
              </a:rPr>
              <a:t>of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30" dirty="0">
                <a:solidFill>
                  <a:srgbClr val="333333"/>
                </a:solidFill>
                <a:latin typeface="Tahoma"/>
                <a:cs typeface="Tahoma"/>
              </a:rPr>
              <a:t>Boolean</a:t>
            </a:r>
            <a:r>
              <a:rPr sz="28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110" dirty="0">
                <a:solidFill>
                  <a:srgbClr val="333333"/>
                </a:solidFill>
                <a:latin typeface="Tahoma"/>
                <a:cs typeface="Tahoma"/>
              </a:rPr>
              <a:t>functions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333333"/>
                </a:solidFill>
                <a:latin typeface="Tahoma"/>
                <a:cs typeface="Tahoma"/>
              </a:rPr>
              <a:t>deals</a:t>
            </a:r>
            <a:r>
              <a:rPr sz="28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spc="-100" dirty="0">
                <a:solidFill>
                  <a:srgbClr val="333333"/>
                </a:solidFill>
                <a:latin typeface="Verdana"/>
                <a:cs typeface="Verdana"/>
              </a:rPr>
              <a:t>with</a:t>
            </a:r>
            <a:endParaRPr sz="2800">
              <a:latin typeface="Verdana"/>
              <a:cs typeface="Verdana"/>
            </a:endParaRPr>
          </a:p>
          <a:p>
            <a:pPr marL="483870" lvl="1" indent="-243204">
              <a:lnSpc>
                <a:spcPct val="100000"/>
              </a:lnSpc>
              <a:spcBef>
                <a:spcPts val="615"/>
              </a:spcBef>
              <a:buClr>
                <a:srgbClr val="4D0000"/>
              </a:buClr>
              <a:buSzPct val="95833"/>
              <a:buFont typeface="Wingdings"/>
              <a:buChar char=""/>
              <a:tabLst>
                <a:tab pos="484505" algn="l"/>
              </a:tabLst>
            </a:pP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Reduct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nu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terals</a:t>
            </a:r>
            <a:endParaRPr sz="2400">
              <a:latin typeface="Verdana"/>
              <a:cs typeface="Verdana"/>
            </a:endParaRPr>
          </a:p>
          <a:p>
            <a:pPr marL="483870" lvl="1" indent="-243204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SzPct val="95833"/>
              <a:buFont typeface="Wingdings"/>
              <a:buChar char=""/>
              <a:tabLst>
                <a:tab pos="484505" algn="l"/>
              </a:tabLst>
            </a:pP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Reduct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nu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3333"/>
                </a:solidFill>
                <a:latin typeface="Verdana"/>
                <a:cs typeface="Verdana"/>
              </a:rPr>
              <a:t>terms</a:t>
            </a:r>
            <a:endParaRPr sz="2400"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spcBef>
                <a:spcPts val="179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600" spc="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600" spc="-1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600" spc="-17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600" spc="-9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600" spc="-80" dirty="0">
                <a:solidFill>
                  <a:srgbClr val="333333"/>
                </a:solidFill>
                <a:latin typeface="Verdana"/>
                <a:cs typeface="Verdana"/>
              </a:rPr>
              <a:t>miz</a:t>
            </a:r>
            <a:r>
              <a:rPr sz="2600" spc="-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600" spc="-65" dirty="0">
                <a:solidFill>
                  <a:srgbClr val="333333"/>
                </a:solidFill>
                <a:latin typeface="Verdana"/>
                <a:cs typeface="Verdana"/>
              </a:rPr>
              <a:t>tion</a:t>
            </a:r>
            <a:r>
              <a:rPr sz="26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19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600" spc="-35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6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28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600" spc="24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600" spc="-17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600" spc="-9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600" spc="2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600" spc="40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600" spc="155" dirty="0">
                <a:solidFill>
                  <a:srgbClr val="333333"/>
                </a:solidFill>
                <a:latin typeface="Verdana"/>
                <a:cs typeface="Verdana"/>
              </a:rPr>
              <a:t>ed</a:t>
            </a:r>
            <a:r>
              <a:rPr sz="26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95" dirty="0">
                <a:solidFill>
                  <a:srgbClr val="333333"/>
                </a:solidFill>
                <a:latin typeface="Verdana"/>
                <a:cs typeface="Verdana"/>
              </a:rPr>
              <a:t>thr</a:t>
            </a:r>
            <a:r>
              <a:rPr sz="2600" spc="-13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600" spc="5" dirty="0">
                <a:solidFill>
                  <a:srgbClr val="333333"/>
                </a:solidFill>
                <a:latin typeface="Verdana"/>
                <a:cs typeface="Verdana"/>
              </a:rPr>
              <a:t>ugh</a:t>
            </a:r>
            <a:r>
              <a:rPr sz="26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35" dirty="0">
                <a:solidFill>
                  <a:srgbClr val="333333"/>
                </a:solidFill>
                <a:latin typeface="Verdana"/>
                <a:cs typeface="Verdana"/>
              </a:rPr>
              <a:t>man</a:t>
            </a:r>
            <a:r>
              <a:rPr sz="2600" spc="-3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600" spc="20" dirty="0">
                <a:solidFill>
                  <a:srgbClr val="333333"/>
                </a:solidFill>
                <a:latin typeface="Verdana"/>
                <a:cs typeface="Verdana"/>
              </a:rPr>
              <a:t>pula</a:t>
            </a:r>
            <a:r>
              <a:rPr sz="2600" spc="-60" dirty="0">
                <a:solidFill>
                  <a:srgbClr val="333333"/>
                </a:solidFill>
                <a:latin typeface="Verdana"/>
                <a:cs typeface="Verdana"/>
              </a:rPr>
              <a:t>ting  </a:t>
            </a:r>
            <a:r>
              <a:rPr sz="2600" spc="-105" dirty="0">
                <a:solidFill>
                  <a:srgbClr val="333333"/>
                </a:solidFill>
                <a:latin typeface="Verdana"/>
                <a:cs typeface="Verdana"/>
              </a:rPr>
              <a:t>expression </a:t>
            </a:r>
            <a:r>
              <a:rPr sz="2600" spc="-10" dirty="0">
                <a:solidFill>
                  <a:srgbClr val="333333"/>
                </a:solidFill>
                <a:latin typeface="Verdana"/>
                <a:cs typeface="Verdana"/>
              </a:rPr>
              <a:t>to </a:t>
            </a:r>
            <a:r>
              <a:rPr sz="2600" spc="15" dirty="0">
                <a:solidFill>
                  <a:srgbClr val="333333"/>
                </a:solidFill>
                <a:latin typeface="Verdana"/>
                <a:cs typeface="Verdana"/>
              </a:rPr>
              <a:t>obtain </a:t>
            </a:r>
            <a:r>
              <a:rPr sz="2600" spc="50" dirty="0">
                <a:solidFill>
                  <a:srgbClr val="333333"/>
                </a:solidFill>
                <a:latin typeface="Verdana"/>
                <a:cs typeface="Verdana"/>
              </a:rPr>
              <a:t>equal </a:t>
            </a:r>
            <a:r>
              <a:rPr sz="2600" spc="100" dirty="0">
                <a:solidFill>
                  <a:srgbClr val="333333"/>
                </a:solidFill>
                <a:latin typeface="Verdana"/>
                <a:cs typeface="Verdana"/>
              </a:rPr>
              <a:t>and </a:t>
            </a:r>
            <a:r>
              <a:rPr sz="2600" spc="-130" dirty="0">
                <a:solidFill>
                  <a:srgbClr val="333333"/>
                </a:solidFill>
                <a:latin typeface="Verdana"/>
                <a:cs typeface="Verdana"/>
              </a:rPr>
              <a:t>simpler </a:t>
            </a:r>
            <a:r>
              <a:rPr sz="2600" spc="-1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145" dirty="0">
                <a:solidFill>
                  <a:srgbClr val="333333"/>
                </a:solidFill>
                <a:latin typeface="Verdana"/>
                <a:cs typeface="Verdana"/>
              </a:rPr>
              <a:t>expression(s)</a:t>
            </a:r>
            <a:r>
              <a:rPr sz="26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45" dirty="0">
                <a:solidFill>
                  <a:srgbClr val="333333"/>
                </a:solidFill>
                <a:latin typeface="Verdana"/>
                <a:cs typeface="Verdana"/>
              </a:rPr>
              <a:t>(having</a:t>
            </a:r>
            <a:r>
              <a:rPr sz="26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333333"/>
                </a:solidFill>
                <a:latin typeface="Verdana"/>
                <a:cs typeface="Verdana"/>
              </a:rPr>
              <a:t>fewer</a:t>
            </a:r>
            <a:r>
              <a:rPr sz="26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140" dirty="0">
                <a:solidFill>
                  <a:srgbClr val="333333"/>
                </a:solidFill>
                <a:latin typeface="Verdana"/>
                <a:cs typeface="Verdana"/>
              </a:rPr>
              <a:t>literals</a:t>
            </a:r>
            <a:r>
              <a:rPr sz="26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5" dirty="0">
                <a:solidFill>
                  <a:srgbClr val="333333"/>
                </a:solidFill>
                <a:latin typeface="Verdana"/>
                <a:cs typeface="Verdana"/>
              </a:rPr>
              <a:t>and/or</a:t>
            </a:r>
            <a:r>
              <a:rPr sz="26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600" spc="-165" dirty="0">
                <a:solidFill>
                  <a:srgbClr val="333333"/>
                </a:solidFill>
                <a:latin typeface="Verdana"/>
                <a:cs typeface="Verdana"/>
              </a:rPr>
              <a:t>terms)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3158"/>
            <a:ext cx="4441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Learning</a:t>
            </a:r>
            <a:r>
              <a:rPr sz="3600" spc="-90" dirty="0"/>
              <a:t> </a:t>
            </a:r>
            <a:r>
              <a:rPr sz="3600" spc="-30" dirty="0"/>
              <a:t>Objectives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957781"/>
            <a:ext cx="7712709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b="1" spc="-295" dirty="0">
                <a:solidFill>
                  <a:srgbClr val="333333"/>
                </a:solidFill>
                <a:latin typeface="Tahoma"/>
                <a:cs typeface="Tahoma"/>
              </a:rPr>
              <a:t>In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333333"/>
                </a:solidFill>
                <a:latin typeface="Tahoma"/>
                <a:cs typeface="Tahoma"/>
              </a:rPr>
              <a:t>this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333333"/>
                </a:solidFill>
                <a:latin typeface="Tahoma"/>
                <a:cs typeface="Tahoma"/>
              </a:rPr>
              <a:t>chapte</a:t>
            </a:r>
            <a:r>
              <a:rPr sz="2400" b="1" spc="-5" dirty="0">
                <a:solidFill>
                  <a:srgbClr val="333333"/>
                </a:solidFill>
                <a:latin typeface="Tahoma"/>
                <a:cs typeface="Tahoma"/>
              </a:rPr>
              <a:t>r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333333"/>
                </a:solidFill>
                <a:latin typeface="Tahoma"/>
                <a:cs typeface="Tahoma"/>
              </a:rPr>
              <a:t>yo</a:t>
            </a:r>
            <a:r>
              <a:rPr sz="2400" b="1" spc="-10" dirty="0">
                <a:solidFill>
                  <a:srgbClr val="333333"/>
                </a:solidFill>
                <a:latin typeface="Tahoma"/>
                <a:cs typeface="Tahoma"/>
              </a:rPr>
              <a:t>u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65" dirty="0">
                <a:solidFill>
                  <a:srgbClr val="333333"/>
                </a:solidFill>
                <a:latin typeface="Tahoma"/>
                <a:cs typeface="Tahoma"/>
              </a:rPr>
              <a:t>will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333333"/>
                </a:solidFill>
                <a:latin typeface="Tahoma"/>
                <a:cs typeface="Tahoma"/>
              </a:rPr>
              <a:t>learn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333333"/>
                </a:solidFill>
                <a:latin typeface="Tahoma"/>
                <a:cs typeface="Tahoma"/>
              </a:rPr>
              <a:t>about:</a:t>
            </a:r>
            <a:endParaRPr sz="2400">
              <a:latin typeface="Tahoma"/>
              <a:cs typeface="Tahoma"/>
            </a:endParaRPr>
          </a:p>
          <a:p>
            <a:pPr marL="252729" indent="-240665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Boole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eb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Fundamental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concepts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basic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laws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Boolean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algebra</a:t>
            </a:r>
            <a:endParaRPr sz="2400">
              <a:latin typeface="Verdana"/>
              <a:cs typeface="Verdana"/>
            </a:endParaRPr>
          </a:p>
          <a:p>
            <a:pPr marL="252729" indent="-240665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Boole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fu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nct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ization</a:t>
            </a:r>
            <a:endParaRPr sz="2400">
              <a:latin typeface="Verdana"/>
              <a:cs typeface="Verdana"/>
            </a:endParaRPr>
          </a:p>
          <a:p>
            <a:pPr marL="252729" indent="-240665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tes</a:t>
            </a:r>
            <a:endParaRPr sz="2400">
              <a:latin typeface="Verdana"/>
              <a:cs typeface="Verdana"/>
            </a:endParaRPr>
          </a:p>
          <a:p>
            <a:pPr marL="252729" indent="-240665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Logic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circuits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Boolean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33333"/>
                </a:solidFill>
                <a:latin typeface="Verdana"/>
                <a:cs typeface="Verdana"/>
              </a:rPr>
              <a:t>expressions</a:t>
            </a:r>
            <a:endParaRPr sz="2400">
              <a:latin typeface="Verdana"/>
              <a:cs typeface="Verdana"/>
            </a:endParaRPr>
          </a:p>
          <a:p>
            <a:pPr marL="252729" indent="-240665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Co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national</a:t>
            </a:r>
            <a:r>
              <a:rPr sz="2400" spc="-2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ts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des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gn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572" y="329641"/>
            <a:ext cx="5302250" cy="11220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10"/>
              </a:spcBef>
            </a:pPr>
            <a:r>
              <a:rPr sz="3600" spc="-130" dirty="0"/>
              <a:t>Minimization</a:t>
            </a:r>
            <a:r>
              <a:rPr sz="3600" spc="-105" dirty="0"/>
              <a:t> </a:t>
            </a:r>
            <a:r>
              <a:rPr sz="3600" spc="-145" dirty="0"/>
              <a:t>of</a:t>
            </a:r>
            <a:r>
              <a:rPr sz="3600" spc="-75" dirty="0"/>
              <a:t> </a:t>
            </a:r>
            <a:r>
              <a:rPr sz="3600" spc="-35" dirty="0"/>
              <a:t>Boolean </a:t>
            </a:r>
            <a:r>
              <a:rPr sz="3600" spc="-1040" dirty="0"/>
              <a:t> </a:t>
            </a:r>
            <a:r>
              <a:rPr sz="3600" spc="-135" dirty="0"/>
              <a:t>Functions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373" y="2023554"/>
            <a:ext cx="8509000" cy="431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1497"/>
            <a:ext cx="5298440" cy="11214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04"/>
              </a:spcBef>
            </a:pPr>
            <a:r>
              <a:rPr sz="3600" spc="-130" dirty="0"/>
              <a:t>Minimization</a:t>
            </a:r>
            <a:r>
              <a:rPr sz="3600" spc="-110" dirty="0"/>
              <a:t> </a:t>
            </a:r>
            <a:r>
              <a:rPr sz="3600" spc="-150" dirty="0"/>
              <a:t>of</a:t>
            </a:r>
            <a:r>
              <a:rPr sz="3600" spc="-90" dirty="0"/>
              <a:t> </a:t>
            </a:r>
            <a:r>
              <a:rPr sz="3600" spc="-35" dirty="0"/>
              <a:t>Boolean </a:t>
            </a:r>
            <a:r>
              <a:rPr sz="3600" spc="-1035" dirty="0"/>
              <a:t> </a:t>
            </a:r>
            <a:r>
              <a:rPr sz="3600" spc="-140" dirty="0"/>
              <a:t>Functions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65987" y="6118352"/>
            <a:ext cx="6027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66700" algn="l"/>
              </a:tabLst>
            </a:pP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Bot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400" spc="-202" baseline="-20833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400" spc="150" baseline="-20833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400" spc="-202" baseline="-20833" dirty="0">
                <a:solidFill>
                  <a:srgbClr val="333333"/>
                </a:solidFill>
                <a:latin typeface="Verdana"/>
                <a:cs typeface="Verdana"/>
              </a:rPr>
              <a:t>2</a:t>
            </a:r>
            <a:r>
              <a:rPr sz="2400" spc="150" baseline="-20833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125" dirty="0">
                <a:solidFill>
                  <a:srgbClr val="333333"/>
                </a:solidFill>
                <a:latin typeface="Verdana"/>
                <a:cs typeface="Verdana"/>
              </a:rPr>
              <a:t>oduce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sam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3333"/>
                </a:solidFill>
                <a:latin typeface="Verdana"/>
                <a:cs typeface="Verdana"/>
              </a:rPr>
              <a:t>result</a:t>
            </a:r>
            <a:endParaRPr sz="24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3459" y="1959053"/>
          <a:ext cx="7044054" cy="4049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3850"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x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  <a:solidFill>
                      <a:srgbClr val="C2D1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  <a:solidFill>
                      <a:srgbClr val="C2D1EA"/>
                    </a:solidFill>
                  </a:tcPr>
                </a:tc>
                <a:tc>
                  <a:txBody>
                    <a:bodyPr/>
                    <a:lstStyle/>
                    <a:p>
                      <a:pPr marR="61912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z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  <a:solidFill>
                      <a:srgbClr val="C2D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950" b="1" baseline="-2564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950" baseline="-25641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  <a:solidFill>
                      <a:srgbClr val="C2D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spc="-5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950" b="1" spc="-7" baseline="-25641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2</a:t>
                      </a:r>
                      <a:endParaRPr sz="1950" baseline="-25641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  <a:solidFill>
                      <a:srgbClr val="C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48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31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53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53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53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53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668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31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76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35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874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872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31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dirty="0">
                          <a:solidFill>
                            <a:srgbClr val="333333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9641"/>
            <a:ext cx="4797425" cy="11220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10"/>
              </a:spcBef>
            </a:pPr>
            <a:r>
              <a:rPr sz="3600" spc="-365" dirty="0"/>
              <a:t>Try</a:t>
            </a:r>
            <a:r>
              <a:rPr sz="3600" spc="-60" dirty="0"/>
              <a:t> </a:t>
            </a:r>
            <a:r>
              <a:rPr sz="3600" spc="-185" dirty="0"/>
              <a:t>ou</a:t>
            </a:r>
            <a:r>
              <a:rPr sz="3600" spc="-120" dirty="0"/>
              <a:t>t</a:t>
            </a:r>
            <a:r>
              <a:rPr sz="3600" spc="-50" dirty="0"/>
              <a:t> </a:t>
            </a:r>
            <a:r>
              <a:rPr sz="3600" spc="-20" dirty="0"/>
              <a:t>some</a:t>
            </a:r>
            <a:r>
              <a:rPr sz="3600" spc="-60" dirty="0"/>
              <a:t> </a:t>
            </a:r>
            <a:r>
              <a:rPr sz="3600" spc="-30" dirty="0"/>
              <a:t>Boolean  </a:t>
            </a:r>
            <a:r>
              <a:rPr sz="3600" spc="-120" dirty="0"/>
              <a:t>Function</a:t>
            </a:r>
            <a:r>
              <a:rPr sz="3600" spc="-145" dirty="0"/>
              <a:t> </a:t>
            </a:r>
            <a:r>
              <a:rPr sz="3600" spc="-130" dirty="0"/>
              <a:t>Minimization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470" y="1977094"/>
            <a:ext cx="6065599" cy="43337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9060"/>
            <a:ext cx="3771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Boolean</a:t>
            </a:r>
            <a:r>
              <a:rPr sz="3600" spc="-125" dirty="0"/>
              <a:t> </a:t>
            </a:r>
            <a:r>
              <a:rPr sz="3600" spc="20" dirty="0"/>
              <a:t>Algebra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841753"/>
            <a:ext cx="8218805" cy="462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algebra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that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deals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with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55" dirty="0">
                <a:solidFill>
                  <a:srgbClr val="333333"/>
                </a:solidFill>
                <a:latin typeface="Tahoma"/>
                <a:cs typeface="Tahoma"/>
              </a:rPr>
              <a:t>binary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333333"/>
                </a:solidFill>
                <a:latin typeface="Tahoma"/>
                <a:cs typeface="Tahoma"/>
              </a:rPr>
              <a:t>number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95" dirty="0">
                <a:solidFill>
                  <a:srgbClr val="333333"/>
                </a:solidFill>
                <a:latin typeface="Tahoma"/>
                <a:cs typeface="Tahoma"/>
              </a:rPr>
              <a:t>system</a:t>
            </a:r>
            <a:endParaRPr sz="2400">
              <a:latin typeface="Tahoma"/>
              <a:cs typeface="Tahoma"/>
            </a:endParaRPr>
          </a:p>
          <a:p>
            <a:pPr marL="241300" marR="508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b="1" spc="50" dirty="0">
                <a:solidFill>
                  <a:srgbClr val="333333"/>
                </a:solidFill>
                <a:latin typeface="Tahoma"/>
                <a:cs typeface="Tahoma"/>
              </a:rPr>
              <a:t>George</a:t>
            </a:r>
            <a:r>
              <a:rPr sz="2400" b="1" spc="-5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Boole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333333"/>
                </a:solidFill>
                <a:latin typeface="Tahoma"/>
                <a:cs typeface="Tahoma"/>
              </a:rPr>
              <a:t>(1815-1864)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33333"/>
                </a:solidFill>
                <a:latin typeface="Verdana"/>
                <a:cs typeface="Verdana"/>
              </a:rPr>
              <a:t>English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mathematician,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de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veloped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3333"/>
                </a:solidFill>
                <a:latin typeface="Verdana"/>
                <a:cs typeface="Verdana"/>
              </a:rPr>
              <a:t>fo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430" dirty="0">
                <a:solidFill>
                  <a:srgbClr val="333333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37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40" dirty="0">
                <a:solidFill>
                  <a:srgbClr val="333333"/>
                </a:solidFill>
                <a:latin typeface="Verdana"/>
                <a:cs typeface="Verdana"/>
              </a:rPr>
              <a:t>mp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10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140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000" spc="-12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2000" spc="-4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6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114" dirty="0">
                <a:solidFill>
                  <a:srgbClr val="333333"/>
                </a:solidFill>
                <a:latin typeface="Verdana"/>
                <a:cs typeface="Verdana"/>
              </a:rPr>
              <a:t>ep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res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ent</a:t>
            </a:r>
            <a:r>
              <a:rPr sz="2000" spc="15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55" dirty="0">
                <a:solidFill>
                  <a:srgbClr val="333333"/>
                </a:solidFill>
                <a:latin typeface="Verdana"/>
                <a:cs typeface="Verdana"/>
              </a:rPr>
              <a:t>tion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18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000" spc="12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60" dirty="0">
                <a:solidFill>
                  <a:srgbClr val="333333"/>
                </a:solidFill>
                <a:latin typeface="Verdana"/>
                <a:cs typeface="Verdana"/>
              </a:rPr>
              <a:t>nipu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atio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pr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70" dirty="0">
                <a:solidFill>
                  <a:srgbClr val="333333"/>
                </a:solidFill>
                <a:latin typeface="Verdana"/>
                <a:cs typeface="Verdana"/>
              </a:rPr>
              <a:t>posi</a:t>
            </a: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nal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4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9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9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45" dirty="0">
                <a:solidFill>
                  <a:srgbClr val="333333"/>
                </a:solidFill>
                <a:latin typeface="Verdana"/>
                <a:cs typeface="Verdana"/>
              </a:rPr>
              <a:t>ic</a:t>
            </a:r>
            <a:endParaRPr sz="2000">
              <a:latin typeface="Verdana"/>
              <a:cs typeface="Verdana"/>
            </a:endParaRPr>
          </a:p>
          <a:p>
            <a:pPr marL="241300" marR="334645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84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193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8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55" dirty="0">
                <a:solidFill>
                  <a:srgbClr val="333333"/>
                </a:solidFill>
                <a:latin typeface="Tahoma"/>
                <a:cs typeface="Tahoma"/>
              </a:rPr>
              <a:t>Claude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210" dirty="0">
                <a:solidFill>
                  <a:srgbClr val="333333"/>
                </a:solidFill>
                <a:latin typeface="Tahoma"/>
                <a:cs typeface="Tahoma"/>
              </a:rPr>
              <a:t>E</a:t>
            </a:r>
            <a:r>
              <a:rPr sz="2400" b="1" spc="-105" dirty="0">
                <a:solidFill>
                  <a:srgbClr val="333333"/>
                </a:solidFill>
                <a:latin typeface="Tahoma"/>
                <a:cs typeface="Tahoma"/>
              </a:rPr>
              <a:t>.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333333"/>
                </a:solidFill>
                <a:latin typeface="Tahoma"/>
                <a:cs typeface="Tahoma"/>
              </a:rPr>
              <a:t>Shannon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pr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pose</a:t>
            </a: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ng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Boolean  </a:t>
            </a:r>
            <a:r>
              <a:rPr sz="2400" b="1" spc="10" dirty="0">
                <a:solidFill>
                  <a:srgbClr val="333333"/>
                </a:solidFill>
                <a:latin typeface="Tahoma"/>
                <a:cs typeface="Tahoma"/>
              </a:rPr>
              <a:t>algebra</a:t>
            </a:r>
            <a:r>
              <a:rPr sz="24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design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relay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95" dirty="0">
                <a:solidFill>
                  <a:srgbClr val="333333"/>
                </a:solidFill>
                <a:latin typeface="Tahoma"/>
                <a:cs typeface="Tahoma"/>
              </a:rPr>
              <a:t>switching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circuits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Provides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40" dirty="0">
                <a:solidFill>
                  <a:srgbClr val="333333"/>
                </a:solidFill>
                <a:latin typeface="Tahoma"/>
                <a:cs typeface="Tahoma"/>
              </a:rPr>
              <a:t>economical</a:t>
            </a:r>
            <a:r>
              <a:rPr sz="2400" b="1" spc="-1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20" dirty="0">
                <a:solidFill>
                  <a:srgbClr val="333333"/>
                </a:solidFill>
                <a:latin typeface="Tahoma"/>
                <a:cs typeface="Tahoma"/>
              </a:rPr>
              <a:t>straightforward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approach</a:t>
            </a:r>
            <a:endParaRPr sz="2400">
              <a:latin typeface="Verdana"/>
              <a:cs typeface="Verdana"/>
            </a:endParaRPr>
          </a:p>
          <a:p>
            <a:pPr marL="241300" marR="21209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se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extens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ely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des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gn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ng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333333"/>
                </a:solidFill>
                <a:latin typeface="Tahoma"/>
                <a:cs typeface="Tahoma"/>
              </a:rPr>
              <a:t>electroni</a:t>
            </a:r>
            <a:r>
              <a:rPr sz="2400" b="1" spc="-15" dirty="0">
                <a:solidFill>
                  <a:srgbClr val="333333"/>
                </a:solidFill>
                <a:latin typeface="Tahoma"/>
                <a:cs typeface="Tahoma"/>
              </a:rPr>
              <a:t>c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circuit</a:t>
            </a:r>
            <a:r>
              <a:rPr sz="2400" b="1" spc="-85" dirty="0">
                <a:solidFill>
                  <a:srgbClr val="333333"/>
                </a:solidFill>
                <a:latin typeface="Tahoma"/>
                <a:cs typeface="Tahoma"/>
              </a:rPr>
              <a:t>s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110" dirty="0">
                <a:solidFill>
                  <a:srgbClr val="333333"/>
                </a:solidFill>
                <a:latin typeface="Verdana"/>
                <a:cs typeface="Verdana"/>
              </a:rPr>
              <a:t>ed 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computers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62" y="307975"/>
            <a:ext cx="5768340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70" dirty="0"/>
              <a:t>Fundamental</a:t>
            </a:r>
            <a:r>
              <a:rPr sz="3600" spc="-95" dirty="0"/>
              <a:t> </a:t>
            </a:r>
            <a:r>
              <a:rPr sz="3600" spc="40" dirty="0"/>
              <a:t>Concepts</a:t>
            </a:r>
            <a:r>
              <a:rPr sz="3600" spc="-85" dirty="0"/>
              <a:t> </a:t>
            </a:r>
            <a:r>
              <a:rPr sz="3600" spc="-150" dirty="0"/>
              <a:t>of </a:t>
            </a:r>
            <a:r>
              <a:rPr sz="3600" spc="-1040" dirty="0"/>
              <a:t> </a:t>
            </a:r>
            <a:r>
              <a:rPr sz="3600" spc="-35" dirty="0"/>
              <a:t>Boolean</a:t>
            </a:r>
            <a:r>
              <a:rPr sz="3600" spc="-80" dirty="0"/>
              <a:t> </a:t>
            </a:r>
            <a:r>
              <a:rPr sz="3600" spc="20" dirty="0"/>
              <a:t>Algebra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18617" y="1819997"/>
            <a:ext cx="8509000" cy="44697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b="1" spc="-210" dirty="0">
                <a:solidFill>
                  <a:srgbClr val="333333"/>
                </a:solidFill>
                <a:latin typeface="Tahoma"/>
                <a:cs typeface="Tahoma"/>
              </a:rPr>
              <a:t>U</a:t>
            </a:r>
            <a:r>
              <a:rPr sz="2000" b="1" spc="-150" dirty="0">
                <a:solidFill>
                  <a:srgbClr val="333333"/>
                </a:solidFill>
                <a:latin typeface="Tahoma"/>
                <a:cs typeface="Tahoma"/>
              </a:rPr>
              <a:t>s</a:t>
            </a:r>
            <a:r>
              <a:rPr sz="2000" b="1" spc="95" dirty="0">
                <a:solidFill>
                  <a:srgbClr val="333333"/>
                </a:solidFill>
                <a:latin typeface="Tahoma"/>
                <a:cs typeface="Tahoma"/>
              </a:rPr>
              <a:t>e</a:t>
            </a:r>
            <a:r>
              <a:rPr sz="2000" b="1" spc="-6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000" b="1" spc="-100" dirty="0">
                <a:solidFill>
                  <a:srgbClr val="333333"/>
                </a:solidFill>
                <a:latin typeface="Tahoma"/>
                <a:cs typeface="Tahoma"/>
              </a:rPr>
              <a:t>o</a:t>
            </a:r>
            <a:r>
              <a:rPr sz="2000" b="1" spc="-60" dirty="0">
                <a:solidFill>
                  <a:srgbClr val="333333"/>
                </a:solidFill>
                <a:latin typeface="Tahoma"/>
                <a:cs typeface="Tahoma"/>
              </a:rPr>
              <a:t>f</a:t>
            </a:r>
            <a:r>
              <a:rPr sz="20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000" b="1" spc="-75" dirty="0">
                <a:solidFill>
                  <a:srgbClr val="333333"/>
                </a:solidFill>
                <a:latin typeface="Tahoma"/>
                <a:cs typeface="Tahoma"/>
              </a:rPr>
              <a:t>Bin</a:t>
            </a:r>
            <a:r>
              <a:rPr sz="2000" b="1" spc="-95" dirty="0">
                <a:solidFill>
                  <a:srgbClr val="333333"/>
                </a:solidFill>
                <a:latin typeface="Tahoma"/>
                <a:cs typeface="Tahoma"/>
              </a:rPr>
              <a:t>a</a:t>
            </a:r>
            <a:r>
              <a:rPr sz="2000" b="1" spc="-240" dirty="0">
                <a:solidFill>
                  <a:srgbClr val="333333"/>
                </a:solidFill>
                <a:latin typeface="Tahoma"/>
                <a:cs typeface="Tahoma"/>
              </a:rPr>
              <a:t>r</a:t>
            </a:r>
            <a:r>
              <a:rPr sz="2000" b="1" spc="10" dirty="0">
                <a:solidFill>
                  <a:srgbClr val="333333"/>
                </a:solidFill>
                <a:latin typeface="Tahoma"/>
                <a:cs typeface="Tahoma"/>
              </a:rPr>
              <a:t>y</a:t>
            </a:r>
            <a:r>
              <a:rPr sz="20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000" b="1" spc="-110" dirty="0">
                <a:solidFill>
                  <a:srgbClr val="333333"/>
                </a:solidFill>
                <a:latin typeface="Tahoma"/>
                <a:cs typeface="Tahoma"/>
              </a:rPr>
              <a:t>Digit</a:t>
            </a:r>
            <a:endParaRPr sz="2000">
              <a:latin typeface="Tahoma"/>
              <a:cs typeface="Tahoma"/>
            </a:endParaRPr>
          </a:p>
          <a:p>
            <a:pPr marL="469900" lvl="1" indent="-228600">
              <a:lnSpc>
                <a:spcPct val="100000"/>
              </a:lnSpc>
              <a:spcBef>
                <a:spcPts val="59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b="1" spc="-20" dirty="0">
                <a:solidFill>
                  <a:srgbClr val="333333"/>
                </a:solidFill>
                <a:latin typeface="Tahoma"/>
                <a:cs typeface="Tahoma"/>
              </a:rPr>
              <a:t>Boolean</a:t>
            </a:r>
            <a:r>
              <a:rPr sz="18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333333"/>
                </a:solidFill>
                <a:latin typeface="Tahoma"/>
                <a:cs typeface="Tahoma"/>
              </a:rPr>
              <a:t>equations</a:t>
            </a:r>
            <a:r>
              <a:rPr sz="1800" b="1" spc="-5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1800" spc="105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333333"/>
                </a:solidFill>
                <a:latin typeface="Verdana"/>
                <a:cs typeface="Verdana"/>
              </a:rPr>
              <a:t>have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either</a:t>
            </a:r>
            <a:r>
              <a:rPr sz="1800" spc="-1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333333"/>
                </a:solidFill>
                <a:latin typeface="Verdana"/>
                <a:cs typeface="Verdana"/>
              </a:rPr>
              <a:t>two</a:t>
            </a:r>
            <a:r>
              <a:rPr sz="1800" spc="-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33333"/>
                </a:solidFill>
                <a:latin typeface="Verdana"/>
                <a:cs typeface="Verdana"/>
              </a:rPr>
              <a:t>possible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333333"/>
                </a:solidFill>
                <a:latin typeface="Verdana"/>
                <a:cs typeface="Verdana"/>
              </a:rPr>
              <a:t>values,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789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6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90" dirty="0">
                <a:solidFill>
                  <a:srgbClr val="333333"/>
                </a:solidFill>
                <a:latin typeface="Verdana"/>
                <a:cs typeface="Verdana"/>
              </a:rPr>
              <a:t>cal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12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-114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1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Symbol</a:t>
            </a:r>
            <a:r>
              <a:rPr sz="18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-70" dirty="0">
                <a:solidFill>
                  <a:srgbClr val="333333"/>
                </a:solidFill>
                <a:latin typeface="Tahoma"/>
                <a:cs typeface="Tahoma"/>
              </a:rPr>
              <a:t>+</a:t>
            </a:r>
            <a:r>
              <a:rPr sz="1800" spc="-70" dirty="0">
                <a:solidFill>
                  <a:srgbClr val="333333"/>
                </a:solidFill>
                <a:latin typeface="Verdana"/>
                <a:cs typeface="Verdana"/>
              </a:rPr>
              <a:t>’,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also</a:t>
            </a:r>
            <a:r>
              <a:rPr sz="18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known</a:t>
            </a: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40" dirty="0">
                <a:solidFill>
                  <a:srgbClr val="333333"/>
                </a:solidFill>
                <a:latin typeface="Tahoma"/>
                <a:cs typeface="Tahoma"/>
              </a:rPr>
              <a:t>OR</a:t>
            </a:r>
            <a:r>
              <a:rPr sz="1800" spc="40" dirty="0">
                <a:solidFill>
                  <a:srgbClr val="333333"/>
                </a:solidFill>
                <a:latin typeface="Verdana"/>
                <a:cs typeface="Verdana"/>
              </a:rPr>
              <a:t>’</a:t>
            </a:r>
            <a:r>
              <a:rPr sz="1800" spc="-1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operator,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used</a:t>
            </a:r>
            <a:r>
              <a:rPr sz="1800" spc="-1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33333"/>
                </a:solidFill>
                <a:latin typeface="Verdana"/>
                <a:cs typeface="Verdana"/>
              </a:rPr>
              <a:t>for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b="1" spc="10" dirty="0">
                <a:solidFill>
                  <a:srgbClr val="333333"/>
                </a:solidFill>
                <a:latin typeface="Tahoma"/>
                <a:cs typeface="Tahoma"/>
              </a:rPr>
              <a:t>logical</a:t>
            </a:r>
            <a:r>
              <a:rPr sz="1800" b="1" spc="-1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333333"/>
                </a:solidFill>
                <a:latin typeface="Tahoma"/>
                <a:cs typeface="Tahoma"/>
              </a:rPr>
              <a:t>addition</a:t>
            </a:r>
            <a:r>
              <a:rPr sz="1800" spc="-50" dirty="0">
                <a:solidFill>
                  <a:srgbClr val="333333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5" dirty="0">
                <a:solidFill>
                  <a:srgbClr val="333333"/>
                </a:solidFill>
                <a:latin typeface="Verdana"/>
                <a:cs typeface="Verdana"/>
              </a:rPr>
              <a:t>Fo</a:t>
            </a:r>
            <a:r>
              <a:rPr sz="1800" spc="-3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4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1800" spc="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24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l</a:t>
            </a:r>
            <a:r>
              <a:rPr sz="1800" spc="14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b="1" spc="-55" dirty="0">
                <a:solidFill>
                  <a:srgbClr val="333333"/>
                </a:solidFill>
                <a:latin typeface="Tahoma"/>
                <a:cs typeface="Tahoma"/>
              </a:rPr>
              <a:t>bina</a:t>
            </a:r>
            <a:r>
              <a:rPr sz="1800" b="1" spc="-50" dirty="0">
                <a:solidFill>
                  <a:srgbClr val="333333"/>
                </a:solidFill>
                <a:latin typeface="Tahoma"/>
                <a:cs typeface="Tahoma"/>
              </a:rPr>
              <a:t>r</a:t>
            </a:r>
            <a:r>
              <a:rPr sz="1800" b="1" spc="5" dirty="0">
                <a:solidFill>
                  <a:srgbClr val="333333"/>
                </a:solidFill>
                <a:latin typeface="Tahoma"/>
                <a:cs typeface="Tahoma"/>
              </a:rPr>
              <a:t>y</a:t>
            </a:r>
            <a:r>
              <a:rPr sz="18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1800" b="1" spc="65" dirty="0">
                <a:solidFill>
                  <a:srgbClr val="333333"/>
                </a:solidFill>
                <a:latin typeface="Tahoma"/>
                <a:cs typeface="Tahoma"/>
              </a:rPr>
              <a:t>add</a:t>
            </a:r>
            <a:r>
              <a:rPr sz="1800" b="1" spc="-95" dirty="0">
                <a:solidFill>
                  <a:srgbClr val="333333"/>
                </a:solidFill>
                <a:latin typeface="Tahoma"/>
                <a:cs typeface="Tahoma"/>
              </a:rPr>
              <a:t>ition</a:t>
            </a:r>
            <a:endParaRPr sz="18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b="1" spc="-10" dirty="0">
                <a:solidFill>
                  <a:srgbClr val="333333"/>
                </a:solidFill>
                <a:latin typeface="Tahoma"/>
                <a:cs typeface="Tahoma"/>
              </a:rPr>
              <a:t>Logical</a:t>
            </a:r>
            <a:r>
              <a:rPr sz="2000" b="1" spc="-8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333333"/>
                </a:solidFill>
                <a:latin typeface="Tahoma"/>
                <a:cs typeface="Tahoma"/>
              </a:rPr>
              <a:t>Multiplication</a:t>
            </a:r>
            <a:endParaRPr sz="2000">
              <a:latin typeface="Tahoma"/>
              <a:cs typeface="Tahoma"/>
            </a:endParaRPr>
          </a:p>
          <a:p>
            <a:pPr marL="469900" lvl="1" indent="-228600">
              <a:lnSpc>
                <a:spcPct val="100000"/>
              </a:lnSpc>
              <a:spcBef>
                <a:spcPts val="59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Symbol</a:t>
            </a:r>
            <a:r>
              <a:rPr sz="18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40" dirty="0">
                <a:solidFill>
                  <a:srgbClr val="333333"/>
                </a:solidFill>
                <a:latin typeface="Tahoma"/>
                <a:cs typeface="Tahoma"/>
              </a:rPr>
              <a:t>.</a:t>
            </a:r>
            <a:r>
              <a:rPr sz="18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Verdana"/>
                <a:cs typeface="Verdana"/>
              </a:rPr>
              <a:t>’,</a:t>
            </a:r>
            <a:r>
              <a:rPr sz="1800" spc="-1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also</a:t>
            </a:r>
            <a:r>
              <a:rPr sz="18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known</a:t>
            </a: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45" dirty="0">
                <a:solidFill>
                  <a:srgbClr val="333333"/>
                </a:solidFill>
                <a:latin typeface="Tahoma"/>
                <a:cs typeface="Tahoma"/>
              </a:rPr>
              <a:t>AND</a:t>
            </a:r>
            <a:r>
              <a:rPr sz="1800" spc="45" dirty="0">
                <a:solidFill>
                  <a:srgbClr val="333333"/>
                </a:solidFill>
                <a:latin typeface="Verdana"/>
                <a:cs typeface="Verdana"/>
              </a:rPr>
              <a:t>’</a:t>
            </a:r>
            <a:r>
              <a:rPr sz="1800" spc="-1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operator,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used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33333"/>
                </a:solidFill>
                <a:latin typeface="Verdana"/>
                <a:cs typeface="Verdana"/>
              </a:rPr>
              <a:t>for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logical</a:t>
            </a:r>
            <a:r>
              <a:rPr sz="18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multiplication.</a:t>
            </a:r>
            <a:endParaRPr sz="18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5" dirty="0">
                <a:solidFill>
                  <a:srgbClr val="333333"/>
                </a:solidFill>
                <a:latin typeface="Verdana"/>
                <a:cs typeface="Verdana"/>
              </a:rPr>
              <a:t>Fo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4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24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18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-165" dirty="0">
                <a:solidFill>
                  <a:srgbClr val="333333"/>
                </a:solidFill>
                <a:latin typeface="Verdana"/>
                <a:cs typeface="Verdana"/>
              </a:rPr>
              <a:t>ry</a:t>
            </a:r>
            <a:r>
              <a:rPr sz="18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333333"/>
                </a:solidFill>
                <a:latin typeface="Verdana"/>
                <a:cs typeface="Verdana"/>
              </a:rPr>
              <a:t>mu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ti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1800" spc="17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1800" spc="19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ti</a:t>
            </a:r>
            <a:r>
              <a:rPr sz="1800" spc="20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endParaRPr sz="18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1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b="1" spc="-20" dirty="0">
                <a:solidFill>
                  <a:srgbClr val="333333"/>
                </a:solidFill>
                <a:latin typeface="Tahoma"/>
                <a:cs typeface="Tahoma"/>
              </a:rPr>
              <a:t>Complementation</a:t>
            </a:r>
            <a:endParaRPr sz="2000">
              <a:latin typeface="Tahoma"/>
              <a:cs typeface="Tahoma"/>
            </a:endParaRPr>
          </a:p>
          <a:p>
            <a:pPr marL="469900" lvl="1" indent="-228600">
              <a:lnSpc>
                <a:spcPct val="100000"/>
              </a:lnSpc>
              <a:spcBef>
                <a:spcPts val="59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Symbol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25" dirty="0">
                <a:solidFill>
                  <a:srgbClr val="333333"/>
                </a:solidFill>
                <a:latin typeface="Tahoma"/>
                <a:cs typeface="Tahoma"/>
              </a:rPr>
              <a:t>-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’,</a:t>
            </a:r>
            <a:r>
              <a:rPr sz="1800" spc="-1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also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Verdana"/>
                <a:cs typeface="Verdana"/>
              </a:rPr>
              <a:t>known</a:t>
            </a:r>
            <a:r>
              <a:rPr sz="1800" spc="-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as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1800" b="1" spc="5" dirty="0">
                <a:solidFill>
                  <a:srgbClr val="333333"/>
                </a:solidFill>
                <a:latin typeface="Tahoma"/>
                <a:cs typeface="Tahoma"/>
              </a:rPr>
              <a:t>NOT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’</a:t>
            </a:r>
            <a:r>
              <a:rPr sz="1800" spc="-1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operator,</a:t>
            </a:r>
            <a:r>
              <a:rPr sz="1800" spc="-1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used</a:t>
            </a:r>
            <a:r>
              <a:rPr sz="1800" spc="-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33333"/>
                </a:solidFill>
                <a:latin typeface="Verdana"/>
                <a:cs typeface="Verdana"/>
              </a:rPr>
              <a:t>for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complementation.</a:t>
            </a:r>
            <a:endParaRPr sz="18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1800" spc="-85" dirty="0">
                <a:solidFill>
                  <a:srgbClr val="333333"/>
                </a:solidFill>
                <a:latin typeface="Verdana"/>
                <a:cs typeface="Verdana"/>
              </a:rPr>
              <a:t>Fo</a:t>
            </a:r>
            <a:r>
              <a:rPr sz="1800" spc="-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4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24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1800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1800" spc="-5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18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1800" spc="-165" dirty="0">
                <a:solidFill>
                  <a:srgbClr val="333333"/>
                </a:solidFill>
                <a:latin typeface="Verdana"/>
                <a:cs typeface="Verdana"/>
              </a:rPr>
              <a:t>ry</a:t>
            </a:r>
            <a:r>
              <a:rPr sz="18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33333"/>
                </a:solidFill>
                <a:latin typeface="Verdana"/>
                <a:cs typeface="Verdana"/>
              </a:rPr>
              <a:t>comp</a:t>
            </a:r>
            <a:r>
              <a:rPr sz="1800" spc="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1800" spc="-114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me</a:t>
            </a:r>
            <a:r>
              <a:rPr sz="1800" spc="-1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2378"/>
            <a:ext cx="4888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5" dirty="0"/>
              <a:t>Operator</a:t>
            </a:r>
            <a:r>
              <a:rPr sz="3600" spc="-100" dirty="0"/>
              <a:t> </a:t>
            </a:r>
            <a:r>
              <a:rPr sz="3600" spc="60" dirty="0"/>
              <a:t>Precedence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10362" y="1622805"/>
            <a:ext cx="825944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Eac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operator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ha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70" dirty="0">
                <a:solidFill>
                  <a:srgbClr val="333333"/>
                </a:solidFill>
                <a:latin typeface="Tahoma"/>
                <a:cs typeface="Tahoma"/>
              </a:rPr>
              <a:t>precedenc</a:t>
            </a:r>
            <a:r>
              <a:rPr sz="2400" b="1" spc="75" dirty="0">
                <a:solidFill>
                  <a:srgbClr val="333333"/>
                </a:solidFill>
                <a:latin typeface="Tahoma"/>
                <a:cs typeface="Tahoma"/>
              </a:rPr>
              <a:t>e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level</a:t>
            </a:r>
            <a:endParaRPr sz="2400">
              <a:latin typeface="Tahoma"/>
              <a:cs typeface="Tahoma"/>
            </a:endParaRPr>
          </a:p>
          <a:p>
            <a:pPr marL="241300" marR="58674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Higher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20" dirty="0">
                <a:solidFill>
                  <a:srgbClr val="333333"/>
                </a:solidFill>
                <a:latin typeface="Verdana"/>
                <a:cs typeface="Verdana"/>
              </a:rPr>
              <a:t>operator’s</a:t>
            </a:r>
            <a:r>
              <a:rPr sz="2400" b="1" spc="-1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95" dirty="0">
                <a:solidFill>
                  <a:srgbClr val="333333"/>
                </a:solidFill>
                <a:latin typeface="Verdana"/>
                <a:cs typeface="Verdana"/>
              </a:rPr>
              <a:t>precedence</a:t>
            </a:r>
            <a:r>
              <a:rPr sz="2400" b="1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70" dirty="0">
                <a:solidFill>
                  <a:srgbClr val="333333"/>
                </a:solidFill>
                <a:latin typeface="Verdana"/>
                <a:cs typeface="Verdana"/>
              </a:rPr>
              <a:t>level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earlier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it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333333"/>
                </a:solidFill>
                <a:latin typeface="Verdana"/>
                <a:cs typeface="Verdana"/>
              </a:rPr>
              <a:t>is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evaluated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Exp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si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scanne</a:t>
            </a:r>
            <a:r>
              <a:rPr sz="2400" spc="5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from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45" dirty="0">
                <a:solidFill>
                  <a:srgbClr val="333333"/>
                </a:solidFill>
                <a:latin typeface="Tahoma"/>
                <a:cs typeface="Tahoma"/>
              </a:rPr>
              <a:t>left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14" dirty="0">
                <a:solidFill>
                  <a:srgbClr val="333333"/>
                </a:solidFill>
                <a:latin typeface="Tahoma"/>
                <a:cs typeface="Tahoma"/>
              </a:rPr>
              <a:t>to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45" dirty="0">
                <a:solidFill>
                  <a:srgbClr val="333333"/>
                </a:solidFill>
                <a:latin typeface="Tahoma"/>
                <a:cs typeface="Tahoma"/>
              </a:rPr>
              <a:t>right</a:t>
            </a:r>
            <a:endParaRPr sz="2400">
              <a:latin typeface="Tahoma"/>
              <a:cs typeface="Tahoma"/>
            </a:endParaRPr>
          </a:p>
          <a:p>
            <a:pPr marL="241300" marR="81534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First, </a:t>
            </a:r>
            <a:r>
              <a:rPr sz="2400" spc="-114" dirty="0">
                <a:solidFill>
                  <a:srgbClr val="333333"/>
                </a:solidFill>
                <a:latin typeface="Verdana"/>
                <a:cs typeface="Verdana"/>
              </a:rPr>
              <a:t>expressions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enclosed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within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55" dirty="0">
                <a:solidFill>
                  <a:srgbClr val="333333"/>
                </a:solidFill>
                <a:latin typeface="Tahoma"/>
                <a:cs typeface="Tahoma"/>
              </a:rPr>
              <a:t>parentheses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333333"/>
                </a:solidFill>
                <a:latin typeface="Tahoma"/>
                <a:cs typeface="Tahoma"/>
              </a:rPr>
              <a:t>are </a:t>
            </a:r>
            <a:r>
              <a:rPr sz="2400" b="1" spc="-69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ahoma"/>
                <a:cs typeface="Tahoma"/>
              </a:rPr>
              <a:t>evaluated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hen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ahoma"/>
                <a:cs typeface="Tahoma"/>
              </a:rPr>
              <a:t>complemen</a:t>
            </a:r>
            <a:r>
              <a:rPr sz="2400" b="1" dirty="0">
                <a:solidFill>
                  <a:srgbClr val="333333"/>
                </a:solidFill>
                <a:latin typeface="Tahoma"/>
                <a:cs typeface="Tahoma"/>
              </a:rPr>
              <a:t>t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45" dirty="0">
                <a:solidFill>
                  <a:srgbClr val="333333"/>
                </a:solidFill>
                <a:latin typeface="Tahoma"/>
                <a:cs typeface="Tahoma"/>
              </a:rPr>
              <a:t>(NOT)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333333"/>
                </a:solidFill>
                <a:latin typeface="Tahoma"/>
                <a:cs typeface="Tahoma"/>
              </a:rPr>
              <a:t>operation</a:t>
            </a:r>
            <a:r>
              <a:rPr sz="2400" b="1" spc="-55" dirty="0">
                <a:solidFill>
                  <a:srgbClr val="333333"/>
                </a:solidFill>
                <a:latin typeface="Tahoma"/>
                <a:cs typeface="Tahoma"/>
              </a:rPr>
              <a:t>s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per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formed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789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hen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95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b="1" spc="-1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b="1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30" dirty="0">
                <a:solidFill>
                  <a:srgbClr val="333333"/>
                </a:solidFill>
                <a:latin typeface="Verdana"/>
                <a:cs typeface="Verdana"/>
              </a:rPr>
              <a:t>‘</a:t>
            </a:r>
            <a:r>
              <a:rPr sz="2400" spc="5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400" b="1" spc="-130" dirty="0">
                <a:solidFill>
                  <a:srgbClr val="333333"/>
                </a:solidFill>
                <a:latin typeface="Verdana"/>
                <a:cs typeface="Verdana"/>
              </a:rPr>
              <a:t>’</a:t>
            </a:r>
            <a:r>
              <a:rPr sz="2400" b="1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90" dirty="0">
                <a:solidFill>
                  <a:srgbClr val="333333"/>
                </a:solidFill>
                <a:latin typeface="Verdana"/>
                <a:cs typeface="Verdana"/>
              </a:rPr>
              <a:t>(AND)</a:t>
            </a:r>
            <a:r>
              <a:rPr sz="2400" b="1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15" dirty="0">
                <a:solidFill>
                  <a:srgbClr val="333333"/>
                </a:solidFill>
                <a:latin typeface="Verdana"/>
                <a:cs typeface="Verdana"/>
              </a:rPr>
              <a:t>operation</a:t>
            </a:r>
            <a:r>
              <a:rPr sz="2400" b="1" spc="-204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b="1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per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formed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1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na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95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b="1" spc="-1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b="1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300" dirty="0">
                <a:solidFill>
                  <a:srgbClr val="333333"/>
                </a:solidFill>
                <a:latin typeface="Verdana"/>
                <a:cs typeface="Verdana"/>
              </a:rPr>
              <a:t>‘+’</a:t>
            </a:r>
            <a:r>
              <a:rPr sz="2400" b="1" spc="-1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325" dirty="0">
                <a:solidFill>
                  <a:srgbClr val="333333"/>
                </a:solidFill>
                <a:latin typeface="Verdana"/>
                <a:cs typeface="Verdana"/>
              </a:rPr>
              <a:t>(OR)</a:t>
            </a:r>
            <a:r>
              <a:rPr sz="2400" b="1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215" dirty="0">
                <a:solidFill>
                  <a:srgbClr val="333333"/>
                </a:solidFill>
                <a:latin typeface="Verdana"/>
                <a:cs typeface="Verdana"/>
              </a:rPr>
              <a:t>operation</a:t>
            </a:r>
            <a:r>
              <a:rPr sz="2400" b="1" spc="-204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b="1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per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formed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1500" y="2459482"/>
            <a:ext cx="5334000" cy="2933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520065"/>
            <a:ext cx="4888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5" dirty="0"/>
              <a:t>Operator</a:t>
            </a:r>
            <a:r>
              <a:rPr sz="3600" spc="-100" dirty="0"/>
              <a:t> </a:t>
            </a:r>
            <a:r>
              <a:rPr sz="3600" spc="60" dirty="0"/>
              <a:t>Precedence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182" y="406653"/>
            <a:ext cx="6650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0" dirty="0"/>
              <a:t>Postulates</a:t>
            </a:r>
            <a:r>
              <a:rPr sz="3600" spc="-80" dirty="0"/>
              <a:t> </a:t>
            </a:r>
            <a:r>
              <a:rPr sz="3600" spc="-150" dirty="0"/>
              <a:t>of</a:t>
            </a:r>
            <a:r>
              <a:rPr sz="3600" spc="-45" dirty="0"/>
              <a:t> </a:t>
            </a:r>
            <a:r>
              <a:rPr sz="3600" spc="-35" dirty="0"/>
              <a:t>Boolean</a:t>
            </a:r>
            <a:r>
              <a:rPr sz="3600" spc="-65" dirty="0"/>
              <a:t> </a:t>
            </a:r>
            <a:r>
              <a:rPr sz="3600" spc="20" dirty="0"/>
              <a:t>Algebra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94182" y="1097840"/>
            <a:ext cx="8255634" cy="55499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4635" indent="-229235">
              <a:lnSpc>
                <a:spcPct val="100000"/>
              </a:lnSpc>
              <a:spcBef>
                <a:spcPts val="800"/>
              </a:spcBef>
              <a:buClr>
                <a:srgbClr val="990000"/>
              </a:buClr>
              <a:buFont typeface="Cambria"/>
              <a:buChar char="◾"/>
              <a:tabLst>
                <a:tab pos="255270" algn="l"/>
              </a:tabLst>
            </a:pPr>
            <a:r>
              <a:rPr sz="2800" b="1" i="1" spc="-295" dirty="0">
                <a:solidFill>
                  <a:srgbClr val="333333"/>
                </a:solidFill>
                <a:latin typeface="Verdana"/>
                <a:cs typeface="Verdana"/>
              </a:rPr>
              <a:t>Postulat</a:t>
            </a:r>
            <a:r>
              <a:rPr sz="2800" b="1" i="1" spc="-3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800" b="1" i="1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i="1" spc="-390" dirty="0">
                <a:solidFill>
                  <a:srgbClr val="333333"/>
                </a:solidFill>
                <a:latin typeface="Verdana"/>
                <a:cs typeface="Verdana"/>
              </a:rPr>
              <a:t>1:</a:t>
            </a:r>
            <a:endParaRPr sz="28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605"/>
              </a:spcBef>
            </a:pPr>
            <a:r>
              <a:rPr sz="2400" spc="10" dirty="0">
                <a:solidFill>
                  <a:srgbClr val="4D0000"/>
                </a:solidFill>
                <a:latin typeface="Cambria Math"/>
                <a:cs typeface="Cambria Math"/>
              </a:rPr>
              <a:t>①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6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only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f,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125" dirty="0">
                <a:solidFill>
                  <a:srgbClr val="333333"/>
                </a:solidFill>
                <a:latin typeface="Verdana"/>
                <a:cs typeface="Verdana"/>
              </a:rPr>
              <a:t>q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ua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l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4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600"/>
              </a:spcBef>
            </a:pPr>
            <a:r>
              <a:rPr sz="2400" spc="5" dirty="0">
                <a:solidFill>
                  <a:srgbClr val="4D0000"/>
                </a:solidFill>
                <a:latin typeface="Cambria Math"/>
                <a:cs typeface="Cambria Math"/>
              </a:rPr>
              <a:t>②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6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f,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qua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endParaRPr sz="2400">
              <a:latin typeface="Verdana"/>
              <a:cs typeface="Verdana"/>
            </a:endParaRPr>
          </a:p>
          <a:p>
            <a:pPr marL="254635" indent="-229235">
              <a:lnSpc>
                <a:spcPct val="100000"/>
              </a:lnSpc>
              <a:spcBef>
                <a:spcPts val="1795"/>
              </a:spcBef>
              <a:buClr>
                <a:srgbClr val="990000"/>
              </a:buClr>
              <a:buFont typeface="Cambria"/>
              <a:buChar char="◾"/>
              <a:tabLst>
                <a:tab pos="255270" algn="l"/>
              </a:tabLst>
            </a:pPr>
            <a:r>
              <a:rPr sz="2800" b="1" i="1" spc="-295" dirty="0">
                <a:solidFill>
                  <a:srgbClr val="333333"/>
                </a:solidFill>
                <a:latin typeface="Verdana"/>
                <a:cs typeface="Verdana"/>
              </a:rPr>
              <a:t>Postulat</a:t>
            </a:r>
            <a:r>
              <a:rPr sz="2800" b="1" i="1" spc="-3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800" b="1" i="1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i="1" spc="-395" dirty="0">
                <a:solidFill>
                  <a:srgbClr val="333333"/>
                </a:solidFill>
                <a:latin typeface="Verdana"/>
                <a:cs typeface="Verdana"/>
              </a:rPr>
              <a:t>2:</a:t>
            </a:r>
            <a:endParaRPr sz="28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605"/>
              </a:spcBef>
            </a:pPr>
            <a:r>
              <a:rPr sz="2400" spc="10" dirty="0">
                <a:solidFill>
                  <a:srgbClr val="4D0000"/>
                </a:solidFill>
                <a:latin typeface="Cambria Math"/>
                <a:cs typeface="Cambria Math"/>
              </a:rPr>
              <a:t>①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590"/>
              </a:spcBef>
            </a:pPr>
            <a:r>
              <a:rPr sz="2400" spc="5" dirty="0">
                <a:solidFill>
                  <a:srgbClr val="4D0000"/>
                </a:solidFill>
                <a:latin typeface="Cambria Math"/>
                <a:cs typeface="Cambria Math"/>
              </a:rPr>
              <a:t>②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400" spc="125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254635" indent="-229235">
              <a:lnSpc>
                <a:spcPct val="100000"/>
              </a:lnSpc>
              <a:spcBef>
                <a:spcPts val="1810"/>
              </a:spcBef>
              <a:buClr>
                <a:srgbClr val="990000"/>
              </a:buClr>
              <a:buFont typeface="Cambria"/>
              <a:buChar char="◾"/>
              <a:tabLst>
                <a:tab pos="255270" algn="l"/>
              </a:tabLst>
            </a:pPr>
            <a:r>
              <a:rPr sz="2800" b="1" i="1" spc="-295" dirty="0">
                <a:solidFill>
                  <a:srgbClr val="333333"/>
                </a:solidFill>
                <a:latin typeface="Verdana"/>
                <a:cs typeface="Verdana"/>
              </a:rPr>
              <a:t>Postulat</a:t>
            </a:r>
            <a:r>
              <a:rPr sz="2800" b="1" i="1" spc="-3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800" b="1" i="1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i="1" spc="-500" dirty="0">
                <a:solidFill>
                  <a:srgbClr val="333333"/>
                </a:solidFill>
                <a:latin typeface="Verdana"/>
                <a:cs typeface="Verdana"/>
              </a:rPr>
              <a:t>3</a:t>
            </a:r>
            <a:r>
              <a:rPr sz="2800" b="1" i="1" spc="-280" dirty="0">
                <a:solidFill>
                  <a:srgbClr val="333333"/>
                </a:solidFill>
                <a:latin typeface="Verdana"/>
                <a:cs typeface="Verdana"/>
              </a:rPr>
              <a:t>:</a:t>
            </a:r>
            <a:r>
              <a:rPr sz="2800" b="1" i="1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i="1" spc="-245" dirty="0">
                <a:solidFill>
                  <a:srgbClr val="333333"/>
                </a:solidFill>
                <a:latin typeface="Verdana"/>
                <a:cs typeface="Verdana"/>
              </a:rPr>
              <a:t>Commuta</a:t>
            </a:r>
            <a:r>
              <a:rPr sz="2800" b="1" i="1" spc="-1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800" b="1" i="1" spc="-204" dirty="0">
                <a:solidFill>
                  <a:srgbClr val="333333"/>
                </a:solidFill>
                <a:latin typeface="Verdana"/>
                <a:cs typeface="Verdana"/>
              </a:rPr>
              <a:t>ive</a:t>
            </a:r>
            <a:r>
              <a:rPr sz="2800" b="1" i="1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i="1" spc="-28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800" b="1" i="1" spc="-2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800" b="1" i="1" spc="-509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endParaRPr sz="28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605"/>
              </a:spcBef>
            </a:pPr>
            <a:r>
              <a:rPr sz="2400" spc="10" dirty="0">
                <a:solidFill>
                  <a:srgbClr val="4D0000"/>
                </a:solidFill>
                <a:latin typeface="Cambria Math"/>
                <a:cs typeface="Cambria Math"/>
              </a:rPr>
              <a:t>①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+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254635">
              <a:lnSpc>
                <a:spcPct val="100000"/>
              </a:lnSpc>
              <a:spcBef>
                <a:spcPts val="590"/>
              </a:spcBef>
            </a:pPr>
            <a:r>
              <a:rPr sz="2400" spc="5" dirty="0">
                <a:solidFill>
                  <a:srgbClr val="4D0000"/>
                </a:solidFill>
                <a:latin typeface="Cambria Math"/>
                <a:cs typeface="Cambria Math"/>
              </a:rPr>
              <a:t>②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400" spc="125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09" dirty="0">
                <a:solidFill>
                  <a:srgbClr val="333333"/>
                </a:solidFill>
                <a:latin typeface="Verdana"/>
                <a:cs typeface="Verdana"/>
              </a:rPr>
              <a:t>=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Cambria Math"/>
                <a:cs typeface="Cambria Math"/>
              </a:rPr>
              <a:t>⋅</a:t>
            </a:r>
            <a:r>
              <a:rPr sz="2400" spc="125" dirty="0">
                <a:solidFill>
                  <a:srgbClr val="333333"/>
                </a:solidFill>
                <a:latin typeface="Cambria Math"/>
                <a:cs typeface="Cambria Math"/>
              </a:rPr>
              <a:t> 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1400" b="1" spc="-65" dirty="0">
                <a:latin typeface="Tahoma"/>
                <a:cs typeface="Tahoma"/>
              </a:rPr>
              <a:t>Postulates</a:t>
            </a:r>
            <a:r>
              <a:rPr sz="1400" b="1" spc="-35" dirty="0">
                <a:latin typeface="Tahoma"/>
                <a:cs typeface="Tahoma"/>
              </a:rPr>
              <a:t> </a:t>
            </a:r>
            <a:r>
              <a:rPr sz="1400" spc="-170" dirty="0">
                <a:latin typeface="Verdana"/>
                <a:cs typeface="Verdana"/>
              </a:rPr>
              <a:t>-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are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the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basic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structure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from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which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lemmas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55" dirty="0">
                <a:latin typeface="Verdana"/>
                <a:cs typeface="Verdana"/>
              </a:rPr>
              <a:t>and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theorems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are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derived.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400" b="1" spc="-50" dirty="0">
                <a:latin typeface="Tahoma"/>
                <a:cs typeface="Tahoma"/>
              </a:rPr>
              <a:t>Theorem </a:t>
            </a:r>
            <a:r>
              <a:rPr sz="1400" spc="-170" dirty="0">
                <a:latin typeface="Verdana"/>
                <a:cs typeface="Verdana"/>
              </a:rPr>
              <a:t>- </a:t>
            </a:r>
            <a:r>
              <a:rPr sz="1400" spc="114" dirty="0">
                <a:latin typeface="Verdana"/>
                <a:cs typeface="Verdana"/>
              </a:rPr>
              <a:t>a </a:t>
            </a:r>
            <a:r>
              <a:rPr sz="1400" spc="10" dirty="0">
                <a:latin typeface="Verdana"/>
                <a:cs typeface="Verdana"/>
              </a:rPr>
              <a:t>mathematical </a:t>
            </a:r>
            <a:r>
              <a:rPr sz="1400" spc="-30" dirty="0">
                <a:latin typeface="Verdana"/>
                <a:cs typeface="Verdana"/>
              </a:rPr>
              <a:t>statement </a:t>
            </a:r>
            <a:r>
              <a:rPr sz="1400" spc="-25" dirty="0">
                <a:latin typeface="Verdana"/>
                <a:cs typeface="Verdana"/>
              </a:rPr>
              <a:t>that </a:t>
            </a:r>
            <a:r>
              <a:rPr sz="1400" spc="-140" dirty="0">
                <a:latin typeface="Verdana"/>
                <a:cs typeface="Verdana"/>
              </a:rPr>
              <a:t>is </a:t>
            </a:r>
            <a:r>
              <a:rPr sz="1400" spc="15" dirty="0">
                <a:latin typeface="Verdana"/>
                <a:cs typeface="Verdana"/>
              </a:rPr>
              <a:t>proved </a:t>
            </a:r>
            <a:r>
              <a:rPr sz="1400" spc="-60" dirty="0">
                <a:latin typeface="Verdana"/>
                <a:cs typeface="Verdana"/>
              </a:rPr>
              <a:t>using </a:t>
            </a:r>
            <a:r>
              <a:rPr sz="1400" spc="-55" dirty="0">
                <a:latin typeface="Verdana"/>
                <a:cs typeface="Verdana"/>
              </a:rPr>
              <a:t>rigorous </a:t>
            </a:r>
            <a:r>
              <a:rPr sz="1400" spc="10" dirty="0">
                <a:latin typeface="Verdana"/>
                <a:cs typeface="Verdana"/>
              </a:rPr>
              <a:t>mathematical </a:t>
            </a:r>
            <a:r>
              <a:rPr sz="1400" spc="-35" dirty="0">
                <a:latin typeface="Verdana"/>
                <a:cs typeface="Verdana"/>
              </a:rPr>
              <a:t>reasoning. 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b="1" spc="-20" dirty="0">
                <a:latin typeface="Tahoma"/>
                <a:cs typeface="Tahoma"/>
              </a:rPr>
              <a:t>Lemma</a:t>
            </a:r>
            <a:r>
              <a:rPr sz="1400" b="1" spc="-55" dirty="0">
                <a:latin typeface="Tahoma"/>
                <a:cs typeface="Tahoma"/>
              </a:rPr>
              <a:t> </a:t>
            </a:r>
            <a:r>
              <a:rPr sz="1400" spc="-170" dirty="0">
                <a:latin typeface="Verdana"/>
                <a:cs typeface="Verdana"/>
              </a:rPr>
              <a:t>-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114" dirty="0">
                <a:latin typeface="Verdana"/>
                <a:cs typeface="Verdana"/>
              </a:rPr>
              <a:t>a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minor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result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whose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sole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purpose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140" dirty="0">
                <a:latin typeface="Verdana"/>
                <a:cs typeface="Verdana"/>
              </a:rPr>
              <a:t>is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to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0" dirty="0">
                <a:latin typeface="Verdana"/>
                <a:cs typeface="Verdana"/>
              </a:rPr>
              <a:t>help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in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proving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114" dirty="0">
                <a:latin typeface="Verdana"/>
                <a:cs typeface="Verdana"/>
              </a:rPr>
              <a:t>a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theorem.</a:t>
            </a:r>
            <a:r>
              <a:rPr sz="1400" spc="300" dirty="0">
                <a:latin typeface="Verdana"/>
                <a:cs typeface="Verdana"/>
              </a:rPr>
              <a:t> </a:t>
            </a:r>
            <a:r>
              <a:rPr sz="1400" spc="-170" dirty="0">
                <a:latin typeface="Verdana"/>
                <a:cs typeface="Verdana"/>
              </a:rPr>
              <a:t>It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140" dirty="0">
                <a:latin typeface="Verdana"/>
                <a:cs typeface="Verdana"/>
              </a:rPr>
              <a:t>is </a:t>
            </a:r>
            <a:r>
              <a:rPr sz="1400" spc="114" dirty="0">
                <a:latin typeface="Verdana"/>
                <a:cs typeface="Verdana"/>
              </a:rPr>
              <a:t>a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stepping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stone </a:t>
            </a:r>
            <a:r>
              <a:rPr sz="1400" spc="-480" dirty="0">
                <a:latin typeface="Verdana"/>
                <a:cs typeface="Verdana"/>
              </a:rPr>
              <a:t> </a:t>
            </a:r>
            <a:r>
              <a:rPr sz="1400" spc="20" dirty="0">
                <a:latin typeface="Verdana"/>
                <a:cs typeface="Verdana"/>
              </a:rPr>
              <a:t>on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the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20" dirty="0">
                <a:latin typeface="Verdana"/>
                <a:cs typeface="Verdana"/>
              </a:rPr>
              <a:t>path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to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proving</a:t>
            </a:r>
            <a:r>
              <a:rPr sz="1400" spc="-165" dirty="0">
                <a:latin typeface="Verdana"/>
                <a:cs typeface="Verdana"/>
              </a:rPr>
              <a:t> </a:t>
            </a:r>
            <a:r>
              <a:rPr sz="1400" spc="114" dirty="0">
                <a:latin typeface="Verdana"/>
                <a:cs typeface="Verdana"/>
              </a:rPr>
              <a:t>a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theorem.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551" y="572465"/>
            <a:ext cx="66516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0" dirty="0"/>
              <a:t>Postulates</a:t>
            </a:r>
            <a:r>
              <a:rPr sz="3600" spc="-85" dirty="0"/>
              <a:t> </a:t>
            </a:r>
            <a:r>
              <a:rPr sz="3600" spc="-145" dirty="0"/>
              <a:t>of</a:t>
            </a:r>
            <a:r>
              <a:rPr sz="3600" spc="-45" dirty="0"/>
              <a:t> </a:t>
            </a:r>
            <a:r>
              <a:rPr sz="3600" spc="-35" dirty="0"/>
              <a:t>Boolean</a:t>
            </a:r>
            <a:r>
              <a:rPr sz="3600" spc="-70" dirty="0"/>
              <a:t> </a:t>
            </a:r>
            <a:r>
              <a:rPr sz="3600" spc="20" dirty="0"/>
              <a:t>Algebra</a:t>
            </a:r>
            <a:endParaRPr sz="3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465531" y="1543990"/>
                <a:ext cx="5052060" cy="4534575"/>
              </a:xfrm>
              <a:prstGeom prst="rect">
                <a:avLst/>
              </a:prstGeom>
            </p:spPr>
            <p:txBody>
              <a:bodyPr vert="horz" wrap="square" lIns="0" tIns="10160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spcBef>
                    <a:spcPts val="800"/>
                  </a:spcBef>
                  <a:buClr>
                    <a:srgbClr val="990000"/>
                  </a:buClr>
                  <a:buFont typeface="Cambria"/>
                  <a:buChar char="◾"/>
                  <a:tabLst>
                    <a:tab pos="241300" algn="l"/>
                  </a:tabLst>
                </a:pPr>
                <a:r>
                  <a:rPr lang="en-US" sz="2800" b="1" i="1" spc="-295" dirty="0">
                    <a:solidFill>
                      <a:srgbClr val="333333"/>
                    </a:solidFill>
                    <a:latin typeface="Verdana"/>
                    <a:cs typeface="Verdana"/>
                  </a:rPr>
                  <a:t>Postulat</a:t>
                </a:r>
                <a:r>
                  <a:rPr lang="en-US" sz="2800" b="1" i="1" spc="-330" dirty="0">
                    <a:solidFill>
                      <a:srgbClr val="333333"/>
                    </a:solidFill>
                    <a:latin typeface="Verdana"/>
                    <a:cs typeface="Verdana"/>
                  </a:rPr>
                  <a:t>e</a:t>
                </a:r>
                <a:r>
                  <a:rPr lang="en-US" sz="2800" b="1" i="1" spc="-18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500" dirty="0">
                    <a:solidFill>
                      <a:srgbClr val="333333"/>
                    </a:solidFill>
                    <a:latin typeface="Verdana"/>
                    <a:cs typeface="Verdana"/>
                  </a:rPr>
                  <a:t>4</a:t>
                </a:r>
                <a:r>
                  <a:rPr lang="en-US" sz="2800" b="1" i="1" spc="-280" dirty="0">
                    <a:solidFill>
                      <a:srgbClr val="333333"/>
                    </a:solidFill>
                    <a:latin typeface="Verdana"/>
                    <a:cs typeface="Verdana"/>
                  </a:rPr>
                  <a:t>:</a:t>
                </a:r>
                <a:r>
                  <a:rPr lang="en-US" sz="2800" b="1" i="1" spc="-16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220" dirty="0">
                    <a:solidFill>
                      <a:srgbClr val="333333"/>
                    </a:solidFill>
                    <a:latin typeface="Verdana"/>
                    <a:cs typeface="Verdana"/>
                  </a:rPr>
                  <a:t>Associa</a:t>
                </a:r>
                <a:r>
                  <a:rPr lang="en-US" sz="2800" b="1" i="1" spc="-160" dirty="0">
                    <a:solidFill>
                      <a:srgbClr val="333333"/>
                    </a:solidFill>
                    <a:latin typeface="Verdana"/>
                    <a:cs typeface="Verdana"/>
                  </a:rPr>
                  <a:t>t</a:t>
                </a:r>
                <a:r>
                  <a:rPr lang="en-US" sz="2800" b="1" i="1" spc="-204" dirty="0">
                    <a:solidFill>
                      <a:srgbClr val="333333"/>
                    </a:solidFill>
                    <a:latin typeface="Verdana"/>
                    <a:cs typeface="Verdana"/>
                  </a:rPr>
                  <a:t>ive</a:t>
                </a:r>
                <a:r>
                  <a:rPr lang="en-US" sz="2800" b="1" i="1" spc="-16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285" dirty="0">
                    <a:solidFill>
                      <a:srgbClr val="333333"/>
                    </a:solidFill>
                    <a:latin typeface="Verdana"/>
                    <a:cs typeface="Verdana"/>
                  </a:rPr>
                  <a:t>L</a:t>
                </a:r>
                <a:r>
                  <a:rPr lang="en-US" sz="2800" b="1" i="1" spc="-295" dirty="0">
                    <a:solidFill>
                      <a:srgbClr val="333333"/>
                    </a:solidFill>
                    <a:latin typeface="Verdana"/>
                    <a:cs typeface="Verdana"/>
                  </a:rPr>
                  <a:t>a</a:t>
                </a:r>
                <a:r>
                  <a:rPr lang="en-US" sz="2800" b="1" i="1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w</a:t>
                </a:r>
                <a:endParaRPr lang="en-US" sz="28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605"/>
                  </a:spcBef>
                </a:pPr>
                <a:r>
                  <a:rPr lang="en-US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①</a:t>
                </a:r>
                <a:r>
                  <a:rPr lang="en-US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155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r>
                  <a:rPr lang="en-US" sz="2400" spc="-18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=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50" dirty="0">
                    <a:solidFill>
                      <a:srgbClr val="333333"/>
                    </a:solidFill>
                    <a:latin typeface="Verdana"/>
                    <a:cs typeface="Verdana"/>
                  </a:rPr>
                  <a:t>)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45" dirty="0">
                    <a:solidFill>
                      <a:srgbClr val="333333"/>
                    </a:solidFill>
                    <a:latin typeface="Verdana"/>
                    <a:cs typeface="Verdana"/>
                  </a:rPr>
                  <a:t>z</a:t>
                </a:r>
                <a:endParaRPr lang="en-US" sz="24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590"/>
                  </a:spcBef>
                </a:pPr>
                <a:r>
                  <a:rPr lang="en-US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②</a:t>
                </a:r>
                <a:r>
                  <a:rPr lang="en-US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155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=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3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50" dirty="0">
                    <a:solidFill>
                      <a:srgbClr val="333333"/>
                    </a:solidFill>
                    <a:latin typeface="Verdana"/>
                    <a:cs typeface="Verdana"/>
                  </a:rPr>
                  <a:t>)</a:t>
                </a:r>
                <a:r>
                  <a:rPr lang="en-US" sz="2400" spc="-18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45" dirty="0">
                    <a:solidFill>
                      <a:srgbClr val="333333"/>
                    </a:solidFill>
                    <a:latin typeface="Verdana"/>
                    <a:cs typeface="Verdana"/>
                  </a:rPr>
                  <a:t>z</a:t>
                </a:r>
                <a:endParaRPr lang="en-US" sz="2400" dirty="0">
                  <a:latin typeface="Verdana"/>
                  <a:cs typeface="Verdana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1805"/>
                  </a:spcBef>
                  <a:buClr>
                    <a:srgbClr val="990000"/>
                  </a:buClr>
                  <a:buFont typeface="Cambria"/>
                  <a:buChar char="◾"/>
                  <a:tabLst>
                    <a:tab pos="241300" algn="l"/>
                  </a:tabLst>
                </a:pPr>
                <a:r>
                  <a:rPr lang="en-US" sz="2800" b="1" i="1" spc="-295" dirty="0">
                    <a:solidFill>
                      <a:srgbClr val="333333"/>
                    </a:solidFill>
                    <a:latin typeface="Verdana"/>
                    <a:cs typeface="Verdana"/>
                  </a:rPr>
                  <a:t>Postulat</a:t>
                </a:r>
                <a:r>
                  <a:rPr lang="en-US" sz="2800" b="1" i="1" spc="-330" dirty="0">
                    <a:solidFill>
                      <a:srgbClr val="333333"/>
                    </a:solidFill>
                    <a:latin typeface="Verdana"/>
                    <a:cs typeface="Verdana"/>
                  </a:rPr>
                  <a:t>e</a:t>
                </a:r>
                <a:r>
                  <a:rPr lang="en-US" sz="2800" b="1" i="1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500" dirty="0">
                    <a:solidFill>
                      <a:srgbClr val="333333"/>
                    </a:solidFill>
                    <a:latin typeface="Verdana"/>
                    <a:cs typeface="Verdana"/>
                  </a:rPr>
                  <a:t>5</a:t>
                </a:r>
                <a:r>
                  <a:rPr lang="en-US" sz="2800" b="1" i="1" spc="-280" dirty="0">
                    <a:solidFill>
                      <a:srgbClr val="333333"/>
                    </a:solidFill>
                    <a:latin typeface="Verdana"/>
                    <a:cs typeface="Verdana"/>
                  </a:rPr>
                  <a:t>:</a:t>
                </a:r>
                <a:r>
                  <a:rPr lang="en-US" sz="2800" b="1" i="1" spc="-16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420" dirty="0">
                    <a:solidFill>
                      <a:srgbClr val="333333"/>
                    </a:solidFill>
                    <a:latin typeface="Verdana"/>
                    <a:cs typeface="Verdana"/>
                  </a:rPr>
                  <a:t>Dist</a:t>
                </a:r>
                <a:r>
                  <a:rPr lang="en-US" sz="2800" b="1" i="1" spc="-365" dirty="0">
                    <a:solidFill>
                      <a:srgbClr val="333333"/>
                    </a:solidFill>
                    <a:latin typeface="Verdana"/>
                    <a:cs typeface="Verdana"/>
                  </a:rPr>
                  <a:t>r</a:t>
                </a:r>
                <a:r>
                  <a:rPr lang="en-US" sz="2800" b="1" i="1" spc="-254" dirty="0">
                    <a:solidFill>
                      <a:srgbClr val="333333"/>
                    </a:solidFill>
                    <a:latin typeface="Verdana"/>
                    <a:cs typeface="Verdana"/>
                  </a:rPr>
                  <a:t>ibutive</a:t>
                </a:r>
                <a:r>
                  <a:rPr lang="en-US" sz="2800" b="1" i="1" spc="-16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285" dirty="0">
                    <a:solidFill>
                      <a:srgbClr val="333333"/>
                    </a:solidFill>
                    <a:latin typeface="Verdana"/>
                    <a:cs typeface="Verdana"/>
                  </a:rPr>
                  <a:t>L</a:t>
                </a:r>
                <a:r>
                  <a:rPr lang="en-US" sz="2800" b="1" i="1" spc="-295" dirty="0">
                    <a:solidFill>
                      <a:srgbClr val="333333"/>
                    </a:solidFill>
                    <a:latin typeface="Verdana"/>
                    <a:cs typeface="Verdana"/>
                  </a:rPr>
                  <a:t>a</a:t>
                </a:r>
                <a:r>
                  <a:rPr lang="en-US" sz="2800" b="1" i="1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w</a:t>
                </a:r>
                <a:endParaRPr lang="en-US" sz="28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595"/>
                  </a:spcBef>
                </a:pPr>
                <a:r>
                  <a:rPr lang="en-US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①</a:t>
                </a:r>
                <a:r>
                  <a:rPr lang="en-US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155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=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50" dirty="0">
                    <a:solidFill>
                      <a:srgbClr val="333333"/>
                    </a:solidFill>
                    <a:latin typeface="Verdana"/>
                    <a:cs typeface="Verdana"/>
                  </a:rPr>
                  <a:t>)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endParaRPr lang="en-US" sz="24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②</a:t>
                </a:r>
                <a:r>
                  <a:rPr lang="en-US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155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7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2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r>
                  <a:rPr lang="en-US" sz="2400" spc="-17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=</a:t>
                </a:r>
                <a:r>
                  <a:rPr lang="en-US" sz="2400" spc="-19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00" dirty="0">
                    <a:solidFill>
                      <a:srgbClr val="333333"/>
                    </a:solidFill>
                    <a:latin typeface="Verdana"/>
                    <a:cs typeface="Verdana"/>
                  </a:rPr>
                  <a:t>y</a:t>
                </a:r>
                <a:r>
                  <a:rPr lang="en-US" sz="2400" spc="-150" dirty="0">
                    <a:solidFill>
                      <a:srgbClr val="333333"/>
                    </a:solidFill>
                    <a:latin typeface="Verdana"/>
                    <a:cs typeface="Verdana"/>
                  </a:rPr>
                  <a:t>)</a:t>
                </a:r>
                <a:r>
                  <a:rPr lang="en-US" sz="2400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⋅</a:t>
                </a:r>
                <a:r>
                  <a:rPr lang="en-US" sz="2400" spc="135" dirty="0">
                    <a:solidFill>
                      <a:srgbClr val="333333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z="2400" spc="-210" dirty="0">
                    <a:solidFill>
                      <a:srgbClr val="333333"/>
                    </a:solidFill>
                    <a:latin typeface="Verdana"/>
                    <a:cs typeface="Verdana"/>
                  </a:rPr>
                  <a:t>(</a:t>
                </a:r>
                <a:r>
                  <a:rPr lang="en-US" sz="2400" spc="-270" dirty="0">
                    <a:solidFill>
                      <a:srgbClr val="333333"/>
                    </a:solidFill>
                    <a:latin typeface="Verdana"/>
                    <a:cs typeface="Verdana"/>
                  </a:rPr>
                  <a:t>x</a:t>
                </a:r>
                <a:r>
                  <a:rPr lang="en-US" sz="2400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509" dirty="0">
                    <a:solidFill>
                      <a:srgbClr val="333333"/>
                    </a:solidFill>
                    <a:latin typeface="Verdana"/>
                    <a:cs typeface="Verdana"/>
                  </a:rPr>
                  <a:t>+</a:t>
                </a:r>
                <a:r>
                  <a:rPr lang="en-US" sz="2400" spc="-195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400" spc="-225" dirty="0">
                    <a:solidFill>
                      <a:srgbClr val="333333"/>
                    </a:solidFill>
                    <a:latin typeface="Verdana"/>
                    <a:cs typeface="Verdana"/>
                  </a:rPr>
                  <a:t>z)</a:t>
                </a:r>
                <a:endParaRPr lang="en-US" sz="2400" dirty="0">
                  <a:latin typeface="Verdana"/>
                  <a:cs typeface="Verdana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1810"/>
                  </a:spcBef>
                  <a:buClr>
                    <a:srgbClr val="990000"/>
                  </a:buClr>
                  <a:buFont typeface="Cambria"/>
                  <a:buChar char="◾"/>
                  <a:tabLst>
                    <a:tab pos="241300" algn="l"/>
                  </a:tabLst>
                </a:pPr>
                <a:r>
                  <a:rPr lang="en-US" sz="2800" b="1" i="1" spc="-295" dirty="0">
                    <a:solidFill>
                      <a:srgbClr val="333333"/>
                    </a:solidFill>
                    <a:latin typeface="Verdana"/>
                    <a:cs typeface="Verdana"/>
                  </a:rPr>
                  <a:t>Postulat</a:t>
                </a:r>
                <a:r>
                  <a:rPr lang="en-US" sz="2800" b="1" i="1" spc="-330" dirty="0">
                    <a:solidFill>
                      <a:srgbClr val="333333"/>
                    </a:solidFill>
                    <a:latin typeface="Verdana"/>
                    <a:cs typeface="Verdana"/>
                  </a:rPr>
                  <a:t>e</a:t>
                </a:r>
                <a:r>
                  <a:rPr lang="en-US" sz="2800" b="1" i="1" spc="-180" dirty="0">
                    <a:solidFill>
                      <a:srgbClr val="333333"/>
                    </a:solidFill>
                    <a:latin typeface="Verdana"/>
                    <a:cs typeface="Verdana"/>
                  </a:rPr>
                  <a:t> </a:t>
                </a:r>
                <a:r>
                  <a:rPr lang="en-US" sz="2800" b="1" i="1" spc="-390" dirty="0">
                    <a:solidFill>
                      <a:srgbClr val="333333"/>
                    </a:solidFill>
                    <a:latin typeface="Verdana"/>
                    <a:cs typeface="Verdana"/>
                  </a:rPr>
                  <a:t>6:</a:t>
                </a:r>
                <a:endParaRPr lang="en-US" sz="28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605"/>
                  </a:spcBef>
                </a:pPr>
                <a:r>
                  <a:rPr lang="en-US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①</a:t>
                </a:r>
                <a:r>
                  <a:rPr lang="en-US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270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𝑥</m:t>
                    </m:r>
                    <m:r>
                      <a:rPr lang="en-US" sz="2400" i="1" spc="-20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r>
                      <a:rPr lang="en-US" sz="2400" i="1" spc="-509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+</m:t>
                    </m:r>
                    <m:r>
                      <a:rPr lang="en-US" sz="2400" i="1" spc="-19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r>
                      <a:rPr lang="en-US" sz="2400" i="1" spc="-180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acc>
                      <m:accPr>
                        <m:chr m:val="̅"/>
                        <m:ctrlPr>
                          <a:rPr lang="ar-AE" sz="2400" i="1" spc="-180" dirty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2400" b="0" i="1" spc="-180" dirty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ar-AE" sz="2400" i="1" spc="-509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=</m:t>
                    </m:r>
                    <m:r>
                      <a:rPr lang="ar-AE" sz="2400" i="1" spc="-195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r>
                      <a:rPr lang="ar-AE" sz="2400" i="1" spc="-20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1</m:t>
                    </m:r>
                  </m:oMath>
                </a14:m>
                <a:endParaRPr lang="ar-AE" sz="2400" dirty="0">
                  <a:latin typeface="Verdana"/>
                  <a:cs typeface="Verdana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590"/>
                  </a:spcBef>
                </a:pPr>
                <a:r>
                  <a:rPr lang="ar-AE" sz="2400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②</a:t>
                </a:r>
                <a:r>
                  <a:rPr lang="ar-AE" sz="2400" spc="185" dirty="0">
                    <a:solidFill>
                      <a:srgbClr val="4D0000"/>
                    </a:solidFill>
                    <a:latin typeface="Cambria Math"/>
                    <a:cs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270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𝑥</m:t>
                    </m:r>
                    <m:r>
                      <a:rPr lang="en-US" sz="2400" i="1" spc="-20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r>
                      <a:rPr lang="en-US" sz="2400" i="1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Cambria Math"/>
                      </a:rPr>
                      <m:t>⋅</m:t>
                    </m:r>
                    <m:acc>
                      <m:accPr>
                        <m:chr m:val="̅"/>
                        <m:ctrlPr>
                          <a:rPr lang="ar-AE" sz="2400" i="1" spc="-180" dirty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2400" b="0" i="1" spc="-180" dirty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 spc="-509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=</m:t>
                    </m:r>
                    <m:r>
                      <a:rPr lang="en-US" sz="2400" i="1" spc="-19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 </m:t>
                    </m:r>
                    <m:r>
                      <a:rPr lang="en-US" sz="2400" i="1" spc="-200" dirty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cs typeface="Verdana"/>
                      </a:rPr>
                      <m:t>0</m:t>
                    </m:r>
                  </m:oMath>
                </a14:m>
                <a:endParaRPr sz="2400" dirty="0">
                  <a:latin typeface="Verdana"/>
                  <a:cs typeface="Verdana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1" y="1543990"/>
                <a:ext cx="5052060" cy="4534575"/>
              </a:xfrm>
              <a:prstGeom prst="rect">
                <a:avLst/>
              </a:prstGeom>
              <a:blipFill>
                <a:blip r:embed="rId2"/>
                <a:stretch>
                  <a:fillRect l="-3860" t="-134" r="-3016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83158"/>
            <a:ext cx="4996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5" dirty="0"/>
              <a:t>The</a:t>
            </a:r>
            <a:r>
              <a:rPr sz="3600" spc="-60" dirty="0"/>
              <a:t> </a:t>
            </a:r>
            <a:r>
              <a:rPr sz="3600" spc="-105" dirty="0"/>
              <a:t>Principl</a:t>
            </a:r>
            <a:r>
              <a:rPr sz="3600" spc="-125" dirty="0"/>
              <a:t>e</a:t>
            </a:r>
            <a:r>
              <a:rPr sz="3600" spc="-60" dirty="0"/>
              <a:t> </a:t>
            </a:r>
            <a:r>
              <a:rPr sz="3600" spc="-185" dirty="0"/>
              <a:t>o</a:t>
            </a:r>
            <a:r>
              <a:rPr sz="3600" spc="-110" dirty="0"/>
              <a:t>f</a:t>
            </a:r>
            <a:r>
              <a:rPr sz="3600" spc="-45" dirty="0"/>
              <a:t> </a:t>
            </a:r>
            <a:r>
              <a:rPr sz="3600" spc="-145" dirty="0"/>
              <a:t>Duality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381" y="2027379"/>
            <a:ext cx="8441354" cy="44782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947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Cambria</vt:lpstr>
      <vt:lpstr>Cambria Math</vt:lpstr>
      <vt:lpstr>Courier New</vt:lpstr>
      <vt:lpstr>Tahoma</vt:lpstr>
      <vt:lpstr>Verdana</vt:lpstr>
      <vt:lpstr>Wingdings</vt:lpstr>
      <vt:lpstr>Office Theme</vt:lpstr>
      <vt:lpstr>PowerPoint Presentation</vt:lpstr>
      <vt:lpstr>Learning Objectives</vt:lpstr>
      <vt:lpstr>Boolean Algebra</vt:lpstr>
      <vt:lpstr>Fundamental Concepts of  Boolean Algebra</vt:lpstr>
      <vt:lpstr>Operator Precedence</vt:lpstr>
      <vt:lpstr>Operator Precedence</vt:lpstr>
      <vt:lpstr>Postulates of Boolean Algebra</vt:lpstr>
      <vt:lpstr>Postulates of Boolean Algebra</vt:lpstr>
      <vt:lpstr>The Principle of Duality</vt:lpstr>
      <vt:lpstr>Some Important Theorems  of Boolean Algebra</vt:lpstr>
      <vt:lpstr>Methods of Proving Theorems</vt:lpstr>
      <vt:lpstr>Proving a Theorem by Using Postulates  (Example)</vt:lpstr>
      <vt:lpstr>Proving a Theorem by Perfect  Induction (Example)</vt:lpstr>
      <vt:lpstr>Proving a Theorem by Perfect  Induction (Example)</vt:lpstr>
      <vt:lpstr>Proving a Theorem by Perfect  Induction(Example)</vt:lpstr>
      <vt:lpstr>Boolean Functions</vt:lpstr>
      <vt:lpstr>Representation as an Algebraic  Expression</vt:lpstr>
      <vt:lpstr>Representation as a Truth Table</vt:lpstr>
      <vt:lpstr>Minimization of Boolean  Functions</vt:lpstr>
      <vt:lpstr>Minimization of Boolean  Functions</vt:lpstr>
      <vt:lpstr>Minimization of Boolean  Functions</vt:lpstr>
      <vt:lpstr>Try out some Boolean  Function Minimization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Algebra and Logic Circuits</dc:title>
  <dc:creator>S. R. H. Noori</dc:creator>
  <cp:lastModifiedBy>Diu</cp:lastModifiedBy>
  <cp:revision>2</cp:revision>
  <dcterms:created xsi:type="dcterms:W3CDTF">2023-03-01T05:09:27Z</dcterms:created>
  <dcterms:modified xsi:type="dcterms:W3CDTF">2023-03-01T05:13:37Z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2023-03-01T00:00:00Z</vt:filetime>
  </property>
</Properties>
</file>