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872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6" name="Picture 7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77" name="Picture 7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 panose="020F0502020204030204"/>
              </a:rPr>
              <a:t>Click to edit the title text formatClick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 panose="020F0502020204030204"/>
              </a:rPr>
              <a:t>8/13/16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195468C3-D4D8-4772-BB74-09BA60BBB16E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‹#›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Calibri" panose="020F0502020204030204"/>
              </a:rPr>
              <a:t>Click to edit the outline text format</a:t>
            </a:r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latin typeface="Calibri" panose="020F0502020204030204"/>
              </a:rPr>
              <a:t>Second Outline Level</a:t>
            </a:r>
          </a:p>
          <a:p>
            <a:pPr lvl="2">
              <a:buSzPct val="45000"/>
              <a:buFont typeface="StarSymbol"/>
              <a:buChar char=""/>
            </a:pPr>
            <a:r>
              <a:rPr lang="en-US" sz="2000">
                <a:latin typeface="Calibri" panose="020F0502020204030204"/>
              </a:rPr>
              <a:t>Third Outline Level</a:t>
            </a:r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Calibri" panose="020F0502020204030204"/>
              </a:rPr>
              <a:t>Fourth Outline Level</a:t>
            </a:r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 panose="020F0502020204030204"/>
              </a:rPr>
              <a:t>Fifth Outline Level</a:t>
            </a:r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 panose="020F0502020204030204"/>
              </a:rPr>
              <a:t>Sixth Outline Level</a:t>
            </a:r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 panose="020F0502020204030204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 panose="020F0502020204030204"/>
              </a:rPr>
              <a:t>8/13/16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411DA41-9F6C-435C-8829-83F14DDD8107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‹#›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>
                <a:latin typeface="Calibri" panose="020F0502020204030204"/>
              </a:rPr>
              <a:t>Click to edit the title text format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Calibri" panose="020F0502020204030204"/>
              </a:rPr>
              <a:t>Click to edit the outline text format</a:t>
            </a:r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latin typeface="Calibri" panose="020F0502020204030204"/>
              </a:rPr>
              <a:t>Second Outline Level</a:t>
            </a:r>
          </a:p>
          <a:p>
            <a:pPr lvl="2">
              <a:buSzPct val="45000"/>
              <a:buFont typeface="StarSymbol"/>
              <a:buChar char=""/>
            </a:pPr>
            <a:r>
              <a:rPr lang="en-US" sz="2000">
                <a:latin typeface="Calibri" panose="020F0502020204030204"/>
              </a:rPr>
              <a:t>Third Outline Level</a:t>
            </a:r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Calibri" panose="020F0502020204030204"/>
              </a:rPr>
              <a:t>Fourth Outline Level</a:t>
            </a:r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 panose="020F0502020204030204"/>
              </a:rPr>
              <a:t>Fifth Outline Level</a:t>
            </a:r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 panose="020F0502020204030204"/>
              </a:rPr>
              <a:t>Sixth Outline Level</a:t>
            </a:r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 panose="020F0502020204030204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152280"/>
            <a:ext cx="7772040" cy="99036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000000"/>
                </a:solidFill>
                <a:latin typeface="Calibri" panose="020F0502020204030204"/>
              </a:rPr>
              <a:t>
</a:t>
            </a:r>
          </a:p>
        </p:txBody>
      </p:sp>
      <p:sp>
        <p:nvSpPr>
          <p:cNvPr id="79" name="TextShape 2"/>
          <p:cNvSpPr txBox="1"/>
          <p:nvPr/>
        </p:nvSpPr>
        <p:spPr>
          <a:xfrm>
            <a:off x="0" y="2057400"/>
            <a:ext cx="9143640" cy="358092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  <p:sp>
        <p:nvSpPr>
          <p:cNvPr id="80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72D3C5B-E2B3-4C51-BBEB-5C67BCAEE029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1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  <p:sp>
        <p:nvSpPr>
          <p:cNvPr id="81" name="TextShape 4"/>
          <p:cNvSpPr txBox="1"/>
          <p:nvPr/>
        </p:nvSpPr>
        <p:spPr>
          <a:xfrm>
            <a:off x="1773540" y="1178850"/>
            <a:ext cx="4646310" cy="20787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6600" b="1" dirty="0">
                <a:solidFill>
                  <a:srgbClr val="FF0000"/>
                </a:solidFill>
                <a:latin typeface="Calibri" panose="020F0502020204030204"/>
              </a:rPr>
              <a:t>Anti-aliasing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685800" y="228600"/>
            <a:ext cx="7772040" cy="55245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600" b="1" dirty="0">
                <a:solidFill>
                  <a:srgbClr val="FF0000"/>
                </a:solidFill>
                <a:latin typeface="Calibri" panose="020F0502020204030204"/>
              </a:rPr>
              <a:t>Anti-Aliasing Techniques</a:t>
            </a:r>
          </a:p>
        </p:txBody>
      </p:sp>
      <p:sp>
        <p:nvSpPr>
          <p:cNvPr id="144" name="TextShape 2"/>
          <p:cNvSpPr txBox="1"/>
          <p:nvPr/>
        </p:nvSpPr>
        <p:spPr>
          <a:xfrm>
            <a:off x="533520" y="781050"/>
            <a:ext cx="8439030" cy="525780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Anti-Aliasing</a:t>
            </a:r>
            <a:r>
              <a:rPr lang="en-US" sz="2400" b="1" dirty="0">
                <a:solidFill>
                  <a:srgbClr val="8B8B8B"/>
                </a:solidFill>
                <a:latin typeface="Calibri" panose="020F0502020204030204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 techniques were developed to combat the effects of aliasing. There are three main classes of anti-aliasing algorithms :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Calibri" panose="020F0502020204030204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1. As aliasing problem is due to low resolution, one easy solution is to increase the resolution. This increases the cost of image production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/>
              </a:rPr>
              <a:t>.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
2. The image can be calculated by considering the intensities over a particular region. This is called Area Sampling. 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. The image is created at high resolution and then digitally filtered. This method is called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/>
              </a:rPr>
              <a:t>supersampling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 or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/>
              </a:rPr>
              <a:t>postfiltering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 and eliminates high frequencies which are the source of aliases.</a:t>
            </a:r>
          </a:p>
        </p:txBody>
      </p:sp>
      <p:sp>
        <p:nvSpPr>
          <p:cNvPr id="145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A97CBCB-4414-42C8-AE12-B4D13EC76C19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10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609480" y="0"/>
            <a:ext cx="7772040" cy="8924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600" b="1">
                <a:solidFill>
                  <a:srgbClr val="FF0000"/>
                </a:solidFill>
                <a:latin typeface="Calibri" panose="020F0502020204030204"/>
              </a:rPr>
              <a:t>1. Anti-Aliasing : Increasing Resolution</a:t>
            </a:r>
          </a:p>
        </p:txBody>
      </p:sp>
      <p:sp>
        <p:nvSpPr>
          <p:cNvPr id="147" name="TextShape 2"/>
          <p:cNvSpPr txBox="1"/>
          <p:nvPr/>
        </p:nvSpPr>
        <p:spPr>
          <a:xfrm>
            <a:off x="2819280" y="1055880"/>
            <a:ext cx="5334120" cy="19047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• Doubling resolution in x and y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 • This method only lessens the problem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• Costs 4 times memory, memory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bandwidth and scan conversion time</a:t>
            </a:r>
          </a:p>
        </p:txBody>
      </p:sp>
      <p:pic>
        <p:nvPicPr>
          <p:cNvPr id="148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120" y="2933580"/>
            <a:ext cx="7619760" cy="3733560"/>
          </a:xfrm>
          <a:prstGeom prst="rect">
            <a:avLst/>
          </a:prstGeom>
          <a:ln>
            <a:noFill/>
          </a:ln>
        </p:spPr>
      </p:pic>
      <p:sp>
        <p:nvSpPr>
          <p:cNvPr id="149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42D8161-E64A-435F-A98E-D7832AEFC7CC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11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762120" y="0"/>
            <a:ext cx="7772040" cy="5248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000" b="1" dirty="0">
                <a:solidFill>
                  <a:srgbClr val="FF0000"/>
                </a:solidFill>
                <a:latin typeface="Calibri" panose="020F0502020204030204"/>
              </a:rPr>
              <a:t>2. Anti-Aliasing : Area Sampling</a:t>
            </a:r>
          </a:p>
        </p:txBody>
      </p:sp>
      <p:sp>
        <p:nvSpPr>
          <p:cNvPr id="151" name="TextShape 2"/>
          <p:cNvSpPr txBox="1"/>
          <p:nvPr/>
        </p:nvSpPr>
        <p:spPr>
          <a:xfrm>
            <a:off x="457200" y="1523880"/>
            <a:ext cx="8305560" cy="495252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Area sampling approaches sample primitives with a box rather than spikes.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-- Requires primitives that have area (lines with 1 pixel width).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-- Sometimes referred to as pre-filtering.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-- Shade pixels according to the area covered by thickened line.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-- This is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/>
              </a:rPr>
              <a:t>unweighted</a:t>
            </a: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 area sampling.</a:t>
            </a:r>
          </a:p>
          <a:p>
            <a:pPr>
              <a:lnSpc>
                <a:spcPct val="100000"/>
              </a:lnSpc>
            </a:pPr>
            <a:endParaRPr lang="en-US" sz="2000" dirty="0">
              <a:solidFill>
                <a:srgbClr val="000000"/>
              </a:solidFill>
              <a:latin typeface="Calibri" panose="020F0502020204030204"/>
            </a:endParaRPr>
          </a:p>
          <a:p>
            <a:pPr>
              <a:lnSpc>
                <a:spcPct val="100000"/>
              </a:lnSpc>
            </a:pPr>
            <a:endParaRPr lang="en-US" sz="2000" dirty="0">
              <a:solidFill>
                <a:srgbClr val="000000"/>
              </a:solidFill>
              <a:latin typeface="Calibri" panose="020F0502020204030204"/>
            </a:endParaRPr>
          </a:p>
          <a:p>
            <a:pPr>
              <a:lnSpc>
                <a:spcPct val="100000"/>
              </a:lnSpc>
            </a:pPr>
            <a:endParaRPr lang="en-US" sz="2000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52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8351EFC-D608-47BC-A6C6-864A9A824583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12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  <p:sp>
        <p:nvSpPr>
          <p:cNvPr id="153" name="CustomShape 4"/>
          <p:cNvSpPr/>
          <p:nvPr/>
        </p:nvSpPr>
        <p:spPr>
          <a:xfrm>
            <a:off x="3200400" y="3962520"/>
            <a:ext cx="2882520" cy="223020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</p:sp>
      <p:sp>
        <p:nvSpPr>
          <p:cNvPr id="154" name="Line 5"/>
          <p:cNvSpPr/>
          <p:nvPr/>
        </p:nvSpPr>
        <p:spPr>
          <a:xfrm>
            <a:off x="3203280" y="2863800"/>
            <a:ext cx="289584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55" name="Line 6"/>
          <p:cNvSpPr/>
          <p:nvPr/>
        </p:nvSpPr>
        <p:spPr>
          <a:xfrm>
            <a:off x="3203280" y="3016080"/>
            <a:ext cx="289584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56" name="Line 7"/>
          <p:cNvSpPr/>
          <p:nvPr/>
        </p:nvSpPr>
        <p:spPr>
          <a:xfrm>
            <a:off x="3203280" y="3168360"/>
            <a:ext cx="289584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57" name="Line 8"/>
          <p:cNvSpPr/>
          <p:nvPr/>
        </p:nvSpPr>
        <p:spPr>
          <a:xfrm>
            <a:off x="3203280" y="3321000"/>
            <a:ext cx="289584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58" name="Line 9"/>
          <p:cNvSpPr/>
          <p:nvPr/>
        </p:nvSpPr>
        <p:spPr>
          <a:xfrm>
            <a:off x="3203280" y="3473280"/>
            <a:ext cx="289584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59" name="Line 10"/>
          <p:cNvSpPr/>
          <p:nvPr/>
        </p:nvSpPr>
        <p:spPr>
          <a:xfrm>
            <a:off x="3203280" y="3625560"/>
            <a:ext cx="289584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60" name="Line 11"/>
          <p:cNvSpPr/>
          <p:nvPr/>
        </p:nvSpPr>
        <p:spPr>
          <a:xfrm>
            <a:off x="3203280" y="3778200"/>
            <a:ext cx="289584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61" name="Line 12"/>
          <p:cNvSpPr/>
          <p:nvPr/>
        </p:nvSpPr>
        <p:spPr>
          <a:xfrm>
            <a:off x="3203280" y="3930480"/>
            <a:ext cx="289584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62" name="Line 13"/>
          <p:cNvSpPr/>
          <p:nvPr/>
        </p:nvSpPr>
        <p:spPr>
          <a:xfrm>
            <a:off x="3203280" y="4082760"/>
            <a:ext cx="289584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63" name="Line 14"/>
          <p:cNvSpPr/>
          <p:nvPr/>
        </p:nvSpPr>
        <p:spPr>
          <a:xfrm>
            <a:off x="3203280" y="4235400"/>
            <a:ext cx="289584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64" name="Line 15"/>
          <p:cNvSpPr/>
          <p:nvPr/>
        </p:nvSpPr>
        <p:spPr>
          <a:xfrm>
            <a:off x="1641240" y="3963960"/>
            <a:ext cx="0" cy="224316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65" name="Line 16"/>
          <p:cNvSpPr/>
          <p:nvPr/>
        </p:nvSpPr>
        <p:spPr>
          <a:xfrm>
            <a:off x="1793520" y="3963960"/>
            <a:ext cx="0" cy="224316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66" name="Line 17"/>
          <p:cNvSpPr/>
          <p:nvPr/>
        </p:nvSpPr>
        <p:spPr>
          <a:xfrm>
            <a:off x="1946160" y="3963960"/>
            <a:ext cx="0" cy="224316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67" name="Line 18"/>
          <p:cNvSpPr/>
          <p:nvPr/>
        </p:nvSpPr>
        <p:spPr>
          <a:xfrm>
            <a:off x="2098440" y="3963960"/>
            <a:ext cx="0" cy="224316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68" name="Line 19"/>
          <p:cNvSpPr/>
          <p:nvPr/>
        </p:nvSpPr>
        <p:spPr>
          <a:xfrm>
            <a:off x="2250720" y="3963960"/>
            <a:ext cx="0" cy="224316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69" name="Line 20"/>
          <p:cNvSpPr/>
          <p:nvPr/>
        </p:nvSpPr>
        <p:spPr>
          <a:xfrm>
            <a:off x="2403360" y="3963960"/>
            <a:ext cx="0" cy="224316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70" name="Line 21"/>
          <p:cNvSpPr/>
          <p:nvPr/>
        </p:nvSpPr>
        <p:spPr>
          <a:xfrm>
            <a:off x="2555640" y="3963960"/>
            <a:ext cx="0" cy="224316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71" name="Line 22"/>
          <p:cNvSpPr/>
          <p:nvPr/>
        </p:nvSpPr>
        <p:spPr>
          <a:xfrm>
            <a:off x="2707920" y="3963960"/>
            <a:ext cx="0" cy="224316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72" name="Line 23"/>
          <p:cNvSpPr/>
          <p:nvPr/>
        </p:nvSpPr>
        <p:spPr>
          <a:xfrm>
            <a:off x="2860560" y="3963960"/>
            <a:ext cx="0" cy="224316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73" name="CustomShape 24"/>
          <p:cNvSpPr/>
          <p:nvPr/>
        </p:nvSpPr>
        <p:spPr>
          <a:xfrm>
            <a:off x="5732640" y="4238640"/>
            <a:ext cx="337680" cy="225000"/>
          </a:xfrm>
          <a:prstGeom prst="rect">
            <a:avLst/>
          </a:prstGeom>
          <a:solidFill>
            <a:srgbClr val="FFAF39"/>
          </a:solidFill>
          <a:ln w="9360">
            <a:noFill/>
          </a:ln>
        </p:spPr>
      </p:sp>
      <p:sp>
        <p:nvSpPr>
          <p:cNvPr id="174" name="CustomShape 25"/>
          <p:cNvSpPr/>
          <p:nvPr/>
        </p:nvSpPr>
        <p:spPr>
          <a:xfrm>
            <a:off x="4657680" y="4729320"/>
            <a:ext cx="337680" cy="225000"/>
          </a:xfrm>
          <a:prstGeom prst="rect">
            <a:avLst/>
          </a:prstGeom>
          <a:solidFill>
            <a:srgbClr val="FFCA7D"/>
          </a:solidFill>
          <a:ln w="9360">
            <a:noFill/>
          </a:ln>
        </p:spPr>
      </p:sp>
      <p:sp>
        <p:nvSpPr>
          <p:cNvPr id="175" name="CustomShape 26"/>
          <p:cNvSpPr/>
          <p:nvPr/>
        </p:nvSpPr>
        <p:spPr>
          <a:xfrm>
            <a:off x="4660920" y="4994280"/>
            <a:ext cx="337680" cy="225000"/>
          </a:xfrm>
          <a:prstGeom prst="rect">
            <a:avLst/>
          </a:prstGeom>
          <a:solidFill>
            <a:srgbClr val="FFD495"/>
          </a:solidFill>
          <a:ln w="9360">
            <a:noFill/>
          </a:ln>
        </p:spPr>
      </p:sp>
      <p:sp>
        <p:nvSpPr>
          <p:cNvPr id="176" name="CustomShape 27"/>
          <p:cNvSpPr/>
          <p:nvPr/>
        </p:nvSpPr>
        <p:spPr>
          <a:xfrm>
            <a:off x="4286160" y="4984920"/>
            <a:ext cx="337680" cy="225000"/>
          </a:xfrm>
          <a:prstGeom prst="rect">
            <a:avLst/>
          </a:prstGeom>
          <a:solidFill>
            <a:srgbClr val="FFC063"/>
          </a:solidFill>
          <a:ln w="9360">
            <a:noFill/>
          </a:ln>
        </p:spPr>
      </p:sp>
      <p:sp>
        <p:nvSpPr>
          <p:cNvPr id="177" name="CustomShape 28"/>
          <p:cNvSpPr/>
          <p:nvPr/>
        </p:nvSpPr>
        <p:spPr>
          <a:xfrm>
            <a:off x="4289400" y="5224320"/>
            <a:ext cx="337680" cy="225000"/>
          </a:xfrm>
          <a:prstGeom prst="rect">
            <a:avLst/>
          </a:prstGeom>
          <a:solidFill>
            <a:srgbClr val="FFCA7D"/>
          </a:solidFill>
          <a:ln w="9360">
            <a:noFill/>
          </a:ln>
        </p:spPr>
      </p:sp>
      <p:sp>
        <p:nvSpPr>
          <p:cNvPr id="178" name="CustomShape 29"/>
          <p:cNvSpPr/>
          <p:nvPr/>
        </p:nvSpPr>
        <p:spPr>
          <a:xfrm>
            <a:off x="3940200" y="5226120"/>
            <a:ext cx="337680" cy="225000"/>
          </a:xfrm>
          <a:prstGeom prst="rect">
            <a:avLst/>
          </a:prstGeom>
          <a:solidFill>
            <a:srgbClr val="FFB241"/>
          </a:solidFill>
          <a:ln w="9360">
            <a:noFill/>
          </a:ln>
        </p:spPr>
      </p:sp>
      <p:sp>
        <p:nvSpPr>
          <p:cNvPr id="179" name="CustomShape 30"/>
          <p:cNvSpPr/>
          <p:nvPr/>
        </p:nvSpPr>
        <p:spPr>
          <a:xfrm>
            <a:off x="3954600" y="5478480"/>
            <a:ext cx="337680" cy="225000"/>
          </a:xfrm>
          <a:prstGeom prst="rect">
            <a:avLst/>
          </a:prstGeom>
          <a:solidFill>
            <a:srgbClr val="FFD699"/>
          </a:solidFill>
          <a:ln w="9360">
            <a:noFill/>
          </a:ln>
        </p:spPr>
      </p:sp>
      <p:sp>
        <p:nvSpPr>
          <p:cNvPr id="180" name="CustomShape 31"/>
          <p:cNvSpPr/>
          <p:nvPr/>
        </p:nvSpPr>
        <p:spPr>
          <a:xfrm>
            <a:off x="3216240" y="5479920"/>
            <a:ext cx="337680" cy="225000"/>
          </a:xfrm>
          <a:prstGeom prst="rect">
            <a:avLst/>
          </a:prstGeom>
          <a:solidFill>
            <a:srgbClr val="FFCE85"/>
          </a:solidFill>
          <a:ln w="9360">
            <a:noFill/>
          </a:ln>
        </p:spPr>
      </p:sp>
      <p:sp>
        <p:nvSpPr>
          <p:cNvPr id="181" name="CustomShape 32"/>
          <p:cNvSpPr/>
          <p:nvPr/>
        </p:nvSpPr>
        <p:spPr>
          <a:xfrm>
            <a:off x="3581280" y="5483160"/>
            <a:ext cx="337680" cy="225000"/>
          </a:xfrm>
          <a:prstGeom prst="rect">
            <a:avLst/>
          </a:prstGeom>
          <a:solidFill>
            <a:srgbClr val="FFA117"/>
          </a:solidFill>
          <a:ln w="9360">
            <a:noFill/>
          </a:ln>
        </p:spPr>
      </p:sp>
      <p:sp>
        <p:nvSpPr>
          <p:cNvPr id="182" name="CustomShape 33"/>
          <p:cNvSpPr/>
          <p:nvPr/>
        </p:nvSpPr>
        <p:spPr>
          <a:xfrm>
            <a:off x="3208320" y="5735520"/>
            <a:ext cx="337680" cy="225000"/>
          </a:xfrm>
          <a:prstGeom prst="rect">
            <a:avLst/>
          </a:prstGeom>
          <a:solidFill>
            <a:srgbClr val="FFC063"/>
          </a:solidFill>
          <a:ln w="9360">
            <a:noFill/>
          </a:ln>
        </p:spPr>
      </p:sp>
      <p:sp>
        <p:nvSpPr>
          <p:cNvPr id="183" name="CustomShape 34"/>
          <p:cNvSpPr/>
          <p:nvPr/>
        </p:nvSpPr>
        <p:spPr>
          <a:xfrm>
            <a:off x="5397480" y="4491000"/>
            <a:ext cx="337680" cy="225000"/>
          </a:xfrm>
          <a:prstGeom prst="rect">
            <a:avLst/>
          </a:prstGeom>
          <a:solidFill>
            <a:srgbClr val="FFAC17"/>
          </a:solidFill>
          <a:ln w="9360">
            <a:noFill/>
          </a:ln>
        </p:spPr>
      </p:sp>
      <p:sp>
        <p:nvSpPr>
          <p:cNvPr id="184" name="CustomShape 35"/>
          <p:cNvSpPr/>
          <p:nvPr/>
        </p:nvSpPr>
        <p:spPr>
          <a:xfrm>
            <a:off x="5024520" y="4732200"/>
            <a:ext cx="337680" cy="225000"/>
          </a:xfrm>
          <a:prstGeom prst="rect">
            <a:avLst/>
          </a:prstGeom>
          <a:solidFill>
            <a:srgbClr val="FFB549"/>
          </a:solidFill>
          <a:ln w="9360">
            <a:noFill/>
          </a:ln>
        </p:spPr>
      </p:sp>
      <p:sp>
        <p:nvSpPr>
          <p:cNvPr id="185" name="CustomShape 36"/>
          <p:cNvSpPr/>
          <p:nvPr/>
        </p:nvSpPr>
        <p:spPr>
          <a:xfrm>
            <a:off x="5033880" y="4503600"/>
            <a:ext cx="337680" cy="225000"/>
          </a:xfrm>
          <a:prstGeom prst="rect">
            <a:avLst/>
          </a:prstGeom>
          <a:solidFill>
            <a:srgbClr val="FFE9C9"/>
          </a:solidFill>
          <a:ln w="9360">
            <a:noFill/>
          </a:ln>
        </p:spPr>
      </p:sp>
      <p:sp>
        <p:nvSpPr>
          <p:cNvPr id="186" name="Line 37"/>
          <p:cNvSpPr/>
          <p:nvPr/>
        </p:nvSpPr>
        <p:spPr>
          <a:xfrm flipV="1">
            <a:off x="3357360" y="4443120"/>
            <a:ext cx="2692440" cy="1474920"/>
          </a:xfrm>
          <a:prstGeom prst="line">
            <a:avLst/>
          </a:prstGeom>
          <a:ln w="38160">
            <a:solidFill>
              <a:srgbClr val="0000FF"/>
            </a:solidFill>
            <a:round/>
          </a:ln>
        </p:spPr>
      </p:sp>
      <p:sp>
        <p:nvSpPr>
          <p:cNvPr id="187" name="Line 38"/>
          <p:cNvSpPr/>
          <p:nvPr/>
        </p:nvSpPr>
        <p:spPr>
          <a:xfrm flipV="1">
            <a:off x="3268440" y="4240080"/>
            <a:ext cx="2692440" cy="1474920"/>
          </a:xfrm>
          <a:prstGeom prst="line">
            <a:avLst/>
          </a:prstGeom>
          <a:ln w="38160">
            <a:solidFill>
              <a:srgbClr val="0000FF"/>
            </a:solidFill>
            <a:round/>
          </a:ln>
        </p:spPr>
      </p:sp>
      <p:sp>
        <p:nvSpPr>
          <p:cNvPr id="188" name="Line 39"/>
          <p:cNvSpPr/>
          <p:nvPr/>
        </p:nvSpPr>
        <p:spPr>
          <a:xfrm>
            <a:off x="3276360" y="5705280"/>
            <a:ext cx="87480" cy="200160"/>
          </a:xfrm>
          <a:prstGeom prst="line">
            <a:avLst/>
          </a:prstGeom>
          <a:ln w="38160">
            <a:solidFill>
              <a:srgbClr val="0000FF"/>
            </a:solidFill>
            <a:round/>
          </a:ln>
        </p:spPr>
      </p:sp>
      <p:sp>
        <p:nvSpPr>
          <p:cNvPr id="189" name="Line 40"/>
          <p:cNvSpPr/>
          <p:nvPr/>
        </p:nvSpPr>
        <p:spPr>
          <a:xfrm>
            <a:off x="5946480" y="4238280"/>
            <a:ext cx="87480" cy="189000"/>
          </a:xfrm>
          <a:prstGeom prst="line">
            <a:avLst/>
          </a:prstGeom>
          <a:ln w="38160">
            <a:solidFill>
              <a:srgbClr val="0000FF"/>
            </a:solidFill>
            <a:round/>
          </a:ln>
        </p:spPr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914400" y="0"/>
            <a:ext cx="7772040" cy="731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 dirty="0" err="1">
                <a:solidFill>
                  <a:srgbClr val="FF0000"/>
                </a:solidFill>
                <a:latin typeface="Calibri" panose="020F0502020204030204"/>
              </a:rPr>
              <a:t>Unweighted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/>
              </a:rPr>
              <a:t> Area Sampling</a:t>
            </a:r>
          </a:p>
        </p:txBody>
      </p:sp>
      <p:sp>
        <p:nvSpPr>
          <p:cNvPr id="191" name="TextShape 2"/>
          <p:cNvSpPr txBox="1"/>
          <p:nvPr/>
        </p:nvSpPr>
        <p:spPr>
          <a:xfrm>
            <a:off x="401400" y="934920"/>
            <a:ext cx="8381520" cy="510516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Lucida Sans Unicode" panose="020B0602030504020204"/>
              </a:rPr>
              <a:t>Consider a line as having thickness.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Lucida Sans Unicode" panose="020B0602030504020204"/>
              </a:rPr>
              <a:t>Consider pixels as little squares.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Lucida Sans Unicode" panose="020B0602030504020204"/>
              </a:rPr>
              <a:t>Fill pixels according to the proportion of their square covered by the line.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Lucida Sans Unicode" panose="020B0602030504020204"/>
              </a:rPr>
              <a:t>Other variations weigh the contribution according to where in the square the primitive falls.</a:t>
            </a:r>
          </a:p>
          <a:p>
            <a:pPr marL="342900" indent="-342900" algn="ctr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Lucida Sans Unicode" panose="020B0602030504020204"/>
            </a:endParaRPr>
          </a:p>
        </p:txBody>
      </p:sp>
      <p:sp>
        <p:nvSpPr>
          <p:cNvPr id="192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C132C68E-2B52-47DF-A829-A6D32980904F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13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  <p:sp>
        <p:nvSpPr>
          <p:cNvPr id="193" name="Line 4"/>
          <p:cNvSpPr/>
          <p:nvPr/>
        </p:nvSpPr>
        <p:spPr>
          <a:xfrm>
            <a:off x="3352680" y="3657600"/>
            <a:ext cx="0" cy="304776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194" name="Line 5"/>
          <p:cNvSpPr/>
          <p:nvPr/>
        </p:nvSpPr>
        <p:spPr>
          <a:xfrm>
            <a:off x="3352680" y="3657600"/>
            <a:ext cx="3048120" cy="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195" name="Line 6"/>
          <p:cNvSpPr/>
          <p:nvPr/>
        </p:nvSpPr>
        <p:spPr>
          <a:xfrm>
            <a:off x="3429000" y="4190760"/>
            <a:ext cx="2895480" cy="4572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196" name="Line 7"/>
          <p:cNvSpPr/>
          <p:nvPr/>
        </p:nvSpPr>
        <p:spPr>
          <a:xfrm>
            <a:off x="3352680" y="6705360"/>
            <a:ext cx="3048120" cy="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197" name="Line 8"/>
          <p:cNvSpPr/>
          <p:nvPr/>
        </p:nvSpPr>
        <p:spPr>
          <a:xfrm>
            <a:off x="3352680" y="6095880"/>
            <a:ext cx="3048120" cy="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198" name="Line 9"/>
          <p:cNvSpPr/>
          <p:nvPr/>
        </p:nvSpPr>
        <p:spPr>
          <a:xfrm>
            <a:off x="3352680" y="5486400"/>
            <a:ext cx="3048120" cy="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199" name="Line 10"/>
          <p:cNvSpPr/>
          <p:nvPr/>
        </p:nvSpPr>
        <p:spPr>
          <a:xfrm>
            <a:off x="3352680" y="4876560"/>
            <a:ext cx="3048120" cy="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200" name="Line 11"/>
          <p:cNvSpPr/>
          <p:nvPr/>
        </p:nvSpPr>
        <p:spPr>
          <a:xfrm>
            <a:off x="6400800" y="3657600"/>
            <a:ext cx="0" cy="304776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201" name="Line 12"/>
          <p:cNvSpPr/>
          <p:nvPr/>
        </p:nvSpPr>
        <p:spPr>
          <a:xfrm>
            <a:off x="5638680" y="3657600"/>
            <a:ext cx="0" cy="304776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202" name="Line 13"/>
          <p:cNvSpPr/>
          <p:nvPr/>
        </p:nvSpPr>
        <p:spPr>
          <a:xfrm>
            <a:off x="4495680" y="3657600"/>
            <a:ext cx="0" cy="304776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203" name="Line 14"/>
          <p:cNvSpPr/>
          <p:nvPr/>
        </p:nvSpPr>
        <p:spPr>
          <a:xfrm>
            <a:off x="5029200" y="3657600"/>
            <a:ext cx="0" cy="304776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204" name="Line 15"/>
          <p:cNvSpPr/>
          <p:nvPr/>
        </p:nvSpPr>
        <p:spPr>
          <a:xfrm>
            <a:off x="3886200" y="3657600"/>
            <a:ext cx="0" cy="304776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sp>
        <p:nvSpPr>
          <p:cNvPr id="205" name="Line 16"/>
          <p:cNvSpPr/>
          <p:nvPr/>
        </p:nvSpPr>
        <p:spPr>
          <a:xfrm>
            <a:off x="3657600" y="5867280"/>
            <a:ext cx="457200" cy="45720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sp>
        <p:nvSpPr>
          <p:cNvPr id="206" name="Line 17"/>
          <p:cNvSpPr/>
          <p:nvPr/>
        </p:nvSpPr>
        <p:spPr>
          <a:xfrm flipV="1">
            <a:off x="3657600" y="4038480"/>
            <a:ext cx="1828800" cy="182880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sp>
        <p:nvSpPr>
          <p:cNvPr id="207" name="Line 18"/>
          <p:cNvSpPr/>
          <p:nvPr/>
        </p:nvSpPr>
        <p:spPr>
          <a:xfrm>
            <a:off x="5486400" y="4038480"/>
            <a:ext cx="457200" cy="45720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sp>
        <p:nvSpPr>
          <p:cNvPr id="208" name="Line 19"/>
          <p:cNvSpPr/>
          <p:nvPr/>
        </p:nvSpPr>
        <p:spPr>
          <a:xfrm flipV="1">
            <a:off x="4114800" y="4495680"/>
            <a:ext cx="1828800" cy="182880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sp>
        <p:nvSpPr>
          <p:cNvPr id="209" name="CustomShape 20"/>
          <p:cNvSpPr/>
          <p:nvPr/>
        </p:nvSpPr>
        <p:spPr>
          <a:xfrm>
            <a:off x="3352680" y="5638680"/>
            <a:ext cx="609120" cy="39528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Times New Roman" panose="02020603050405020304"/>
              </a:rPr>
              <a:t>1/8</a:t>
            </a:r>
          </a:p>
        </p:txBody>
      </p:sp>
      <p:sp>
        <p:nvSpPr>
          <p:cNvPr id="210" name="CustomShape 21"/>
          <p:cNvSpPr/>
          <p:nvPr/>
        </p:nvSpPr>
        <p:spPr>
          <a:xfrm>
            <a:off x="3962520" y="6248520"/>
            <a:ext cx="507240" cy="3952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Times New Roman" panose="02020603050405020304"/>
              </a:rPr>
              <a:t>1/8</a:t>
            </a:r>
          </a:p>
        </p:txBody>
      </p:sp>
      <p:sp>
        <p:nvSpPr>
          <p:cNvPr id="211" name="CustomShape 22"/>
          <p:cNvSpPr/>
          <p:nvPr/>
        </p:nvSpPr>
        <p:spPr>
          <a:xfrm>
            <a:off x="3886200" y="5562720"/>
            <a:ext cx="628200" cy="3952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Times New Roman" panose="02020603050405020304"/>
              </a:rPr>
              <a:t>.914</a:t>
            </a:r>
          </a:p>
        </p:txBody>
      </p:sp>
      <p:sp>
        <p:nvSpPr>
          <p:cNvPr id="212" name="CustomShape 23"/>
          <p:cNvSpPr/>
          <p:nvPr/>
        </p:nvSpPr>
        <p:spPr>
          <a:xfrm>
            <a:off x="4495680" y="4952880"/>
            <a:ext cx="628200" cy="3952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Times New Roman" panose="02020603050405020304"/>
              </a:rPr>
              <a:t>.914</a:t>
            </a:r>
          </a:p>
        </p:txBody>
      </p:sp>
      <p:sp>
        <p:nvSpPr>
          <p:cNvPr id="213" name="CustomShape 24"/>
          <p:cNvSpPr/>
          <p:nvPr/>
        </p:nvSpPr>
        <p:spPr>
          <a:xfrm>
            <a:off x="5029200" y="4343400"/>
            <a:ext cx="628200" cy="3952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Times New Roman" panose="02020603050405020304"/>
              </a:rPr>
              <a:t>.914</a:t>
            </a:r>
          </a:p>
        </p:txBody>
      </p:sp>
      <p:sp>
        <p:nvSpPr>
          <p:cNvPr id="214" name="CustomShape 25"/>
          <p:cNvSpPr/>
          <p:nvPr/>
        </p:nvSpPr>
        <p:spPr>
          <a:xfrm>
            <a:off x="5029200" y="3657600"/>
            <a:ext cx="507240" cy="3952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Times New Roman" panose="02020603050405020304"/>
              </a:rPr>
              <a:t>1/8</a:t>
            </a:r>
          </a:p>
        </p:txBody>
      </p:sp>
      <p:sp>
        <p:nvSpPr>
          <p:cNvPr id="215" name="CustomShape 26"/>
          <p:cNvSpPr/>
          <p:nvPr/>
        </p:nvSpPr>
        <p:spPr>
          <a:xfrm>
            <a:off x="5791320" y="4343400"/>
            <a:ext cx="507240" cy="3952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Times New Roman" panose="02020603050405020304"/>
              </a:rPr>
              <a:t>1/8</a:t>
            </a:r>
          </a:p>
        </p:txBody>
      </p:sp>
      <p:sp>
        <p:nvSpPr>
          <p:cNvPr id="216" name="CustomShape 27"/>
          <p:cNvSpPr/>
          <p:nvPr/>
        </p:nvSpPr>
        <p:spPr>
          <a:xfrm>
            <a:off x="4572000" y="5638680"/>
            <a:ext cx="685440" cy="39528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Times New Roman" panose="02020603050405020304"/>
              </a:rPr>
              <a:t>1/4</a:t>
            </a:r>
          </a:p>
        </p:txBody>
      </p:sp>
      <p:sp>
        <p:nvSpPr>
          <p:cNvPr id="217" name="CustomShape 28"/>
          <p:cNvSpPr/>
          <p:nvPr/>
        </p:nvSpPr>
        <p:spPr>
          <a:xfrm>
            <a:off x="4495680" y="4267080"/>
            <a:ext cx="507240" cy="3952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Times New Roman" panose="02020603050405020304"/>
              </a:rPr>
              <a:t>1/4</a:t>
            </a:r>
          </a:p>
        </p:txBody>
      </p:sp>
      <p:sp>
        <p:nvSpPr>
          <p:cNvPr id="218" name="CustomShape 29"/>
          <p:cNvSpPr/>
          <p:nvPr/>
        </p:nvSpPr>
        <p:spPr>
          <a:xfrm>
            <a:off x="3809880" y="4876920"/>
            <a:ext cx="507240" cy="3952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Times New Roman" panose="02020603050405020304"/>
              </a:rPr>
              <a:t>1/4</a:t>
            </a:r>
          </a:p>
        </p:txBody>
      </p:sp>
      <p:sp>
        <p:nvSpPr>
          <p:cNvPr id="219" name="CustomShape 30"/>
          <p:cNvSpPr/>
          <p:nvPr/>
        </p:nvSpPr>
        <p:spPr>
          <a:xfrm>
            <a:off x="5181480" y="5029200"/>
            <a:ext cx="507240" cy="3952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Times New Roman" panose="02020603050405020304"/>
              </a:rPr>
              <a:t>1/4</a:t>
            </a:r>
          </a:p>
        </p:txBody>
      </p:sp>
      <p:sp>
        <p:nvSpPr>
          <p:cNvPr id="220" name="CustomShape 31"/>
          <p:cNvSpPr/>
          <p:nvPr/>
        </p:nvSpPr>
        <p:spPr>
          <a:xfrm>
            <a:off x="3449160" y="4952880"/>
            <a:ext cx="295560" cy="3646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imes New Roman" panose="02020603050405020304"/>
              </a:rPr>
              <a:t>0</a:t>
            </a:r>
          </a:p>
        </p:txBody>
      </p:sp>
      <p:sp>
        <p:nvSpPr>
          <p:cNvPr id="221" name="CustomShape 32"/>
          <p:cNvSpPr/>
          <p:nvPr/>
        </p:nvSpPr>
        <p:spPr>
          <a:xfrm>
            <a:off x="5811480" y="4952880"/>
            <a:ext cx="295560" cy="3646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imes New Roman" panose="02020603050405020304"/>
              </a:rPr>
              <a:t>0</a:t>
            </a:r>
          </a:p>
        </p:txBody>
      </p:sp>
      <p:sp>
        <p:nvSpPr>
          <p:cNvPr id="222" name="CustomShape 33"/>
          <p:cNvSpPr/>
          <p:nvPr/>
        </p:nvSpPr>
        <p:spPr>
          <a:xfrm>
            <a:off x="5811480" y="5562720"/>
            <a:ext cx="295560" cy="3646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imes New Roman" panose="02020603050405020304"/>
              </a:rPr>
              <a:t>0</a:t>
            </a:r>
          </a:p>
        </p:txBody>
      </p:sp>
      <p:sp>
        <p:nvSpPr>
          <p:cNvPr id="223" name="CustomShape 34"/>
          <p:cNvSpPr/>
          <p:nvPr/>
        </p:nvSpPr>
        <p:spPr>
          <a:xfrm>
            <a:off x="5277960" y="5562720"/>
            <a:ext cx="295560" cy="3646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imes New Roman" panose="02020603050405020304"/>
              </a:rPr>
              <a:t>0</a:t>
            </a:r>
          </a:p>
        </p:txBody>
      </p:sp>
      <p:sp>
        <p:nvSpPr>
          <p:cNvPr id="224" name="CustomShape 35"/>
          <p:cNvSpPr/>
          <p:nvPr/>
        </p:nvSpPr>
        <p:spPr>
          <a:xfrm>
            <a:off x="5811480" y="6172200"/>
            <a:ext cx="295560" cy="3646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imes New Roman" panose="02020603050405020304"/>
              </a:rPr>
              <a:t>0</a:t>
            </a:r>
          </a:p>
        </p:txBody>
      </p:sp>
      <p:sp>
        <p:nvSpPr>
          <p:cNvPr id="225" name="CustomShape 36"/>
          <p:cNvSpPr/>
          <p:nvPr/>
        </p:nvSpPr>
        <p:spPr>
          <a:xfrm>
            <a:off x="5277960" y="6172200"/>
            <a:ext cx="295560" cy="3646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imes New Roman" panose="02020603050405020304"/>
              </a:rPr>
              <a:t>0</a:t>
            </a:r>
          </a:p>
        </p:txBody>
      </p:sp>
      <p:sp>
        <p:nvSpPr>
          <p:cNvPr id="226" name="CustomShape 37"/>
          <p:cNvSpPr/>
          <p:nvPr/>
        </p:nvSpPr>
        <p:spPr>
          <a:xfrm>
            <a:off x="4668480" y="6172200"/>
            <a:ext cx="295560" cy="3646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imes New Roman" panose="02020603050405020304"/>
              </a:rPr>
              <a:t>0</a:t>
            </a:r>
          </a:p>
        </p:txBody>
      </p:sp>
      <p:sp>
        <p:nvSpPr>
          <p:cNvPr id="227" name="CustomShape 38"/>
          <p:cNvSpPr/>
          <p:nvPr/>
        </p:nvSpPr>
        <p:spPr>
          <a:xfrm>
            <a:off x="3433320" y="6137280"/>
            <a:ext cx="295560" cy="3646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imes New Roman" panose="02020603050405020304"/>
              </a:rPr>
              <a:t>0</a:t>
            </a:r>
          </a:p>
        </p:txBody>
      </p:sp>
      <p:sp>
        <p:nvSpPr>
          <p:cNvPr id="228" name="CustomShape 39"/>
          <p:cNvSpPr/>
          <p:nvPr/>
        </p:nvSpPr>
        <p:spPr>
          <a:xfrm>
            <a:off x="3449160" y="4343400"/>
            <a:ext cx="295560" cy="3646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imes New Roman" panose="02020603050405020304"/>
              </a:rPr>
              <a:t>0</a:t>
            </a:r>
          </a:p>
        </p:txBody>
      </p:sp>
      <p:sp>
        <p:nvSpPr>
          <p:cNvPr id="229" name="CustomShape 40"/>
          <p:cNvSpPr/>
          <p:nvPr/>
        </p:nvSpPr>
        <p:spPr>
          <a:xfrm>
            <a:off x="3449160" y="3733920"/>
            <a:ext cx="295560" cy="3646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imes New Roman" panose="02020603050405020304"/>
              </a:rPr>
              <a:t>0</a:t>
            </a:r>
          </a:p>
        </p:txBody>
      </p:sp>
      <p:sp>
        <p:nvSpPr>
          <p:cNvPr id="230" name="CustomShape 41"/>
          <p:cNvSpPr/>
          <p:nvPr/>
        </p:nvSpPr>
        <p:spPr>
          <a:xfrm>
            <a:off x="4058640" y="4343400"/>
            <a:ext cx="295560" cy="3646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imes New Roman" panose="02020603050405020304"/>
              </a:rPr>
              <a:t>0</a:t>
            </a:r>
          </a:p>
        </p:txBody>
      </p:sp>
      <p:sp>
        <p:nvSpPr>
          <p:cNvPr id="231" name="CustomShape 42"/>
          <p:cNvSpPr/>
          <p:nvPr/>
        </p:nvSpPr>
        <p:spPr>
          <a:xfrm>
            <a:off x="4058640" y="3733920"/>
            <a:ext cx="295560" cy="3646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imes New Roman" panose="02020603050405020304"/>
              </a:rPr>
              <a:t>0</a:t>
            </a:r>
          </a:p>
        </p:txBody>
      </p:sp>
      <p:sp>
        <p:nvSpPr>
          <p:cNvPr id="232" name="CustomShape 43"/>
          <p:cNvSpPr/>
          <p:nvPr/>
        </p:nvSpPr>
        <p:spPr>
          <a:xfrm>
            <a:off x="4592160" y="3733920"/>
            <a:ext cx="295560" cy="3646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imes New Roman" panose="02020603050405020304"/>
              </a:rPr>
              <a:t>0</a:t>
            </a:r>
          </a:p>
        </p:txBody>
      </p:sp>
      <p:sp>
        <p:nvSpPr>
          <p:cNvPr id="233" name="CustomShape 44"/>
          <p:cNvSpPr/>
          <p:nvPr/>
        </p:nvSpPr>
        <p:spPr>
          <a:xfrm>
            <a:off x="5887440" y="3733920"/>
            <a:ext cx="295560" cy="36468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imes New Roman" panose="02020603050405020304"/>
              </a:rPr>
              <a:t>0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685800" y="228600"/>
            <a:ext cx="7772040" cy="5715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 dirty="0">
                <a:solidFill>
                  <a:srgbClr val="FF0000"/>
                </a:solidFill>
                <a:latin typeface="Calibri" panose="020F0502020204030204"/>
              </a:rPr>
              <a:t> Anti-Aliasing : </a:t>
            </a:r>
            <a:r>
              <a:rPr lang="en-US" sz="4400" b="1" dirty="0" err="1" smtClean="0">
                <a:solidFill>
                  <a:srgbClr val="FF0000"/>
                </a:solidFill>
                <a:latin typeface="Calibri" panose="020F0502020204030204"/>
              </a:rPr>
              <a:t>Prefiltering</a:t>
            </a:r>
            <a:endParaRPr lang="en-US" sz="4400" b="1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228600" y="2133720"/>
            <a:ext cx="6019560" cy="426672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err="1">
                <a:solidFill>
                  <a:srgbClr val="000000"/>
                </a:solidFill>
                <a:latin typeface="Calibri" panose="020F0502020204030204"/>
              </a:rPr>
              <a:t>Prefiltering</a:t>
            </a: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 methods treat a pixel as an area, and compute pixel color based on the overlap of the scene's objects with a pixel's area.
A modification to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/>
              </a:rPr>
              <a:t>Bresenham's</a:t>
            </a: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 algorithm was developed by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/>
              </a:rPr>
              <a:t>Pitteway</a:t>
            </a: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 and Watkinson. </a:t>
            </a:r>
            <a:endParaRPr lang="en-US" sz="2000" dirty="0" smtClean="0">
              <a:solidFill>
                <a:srgbClr val="000000"/>
              </a:solidFill>
              <a:latin typeface="Calibri" panose="020F0502020204030204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/>
              </a:rPr>
              <a:t>In </a:t>
            </a: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this algorithm, each pixel is given an intensity depending on the area of overlap of the pixel and the line. </a:t>
            </a:r>
            <a:endParaRPr lang="en-US" sz="2000" dirty="0" smtClean="0">
              <a:solidFill>
                <a:srgbClr val="000000"/>
              </a:solidFill>
              <a:latin typeface="Calibri" panose="020F0502020204030204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/>
              </a:rPr>
              <a:t>So</a:t>
            </a:r>
            <a:r>
              <a:rPr lang="en-US" sz="2000" dirty="0">
                <a:solidFill>
                  <a:srgbClr val="000000"/>
                </a:solidFill>
                <a:latin typeface="Calibri" panose="020F0502020204030204"/>
              </a:rPr>
              <a:t>, due to the blurring effect along the line edges, the effect of anti-aliasing is not very prominent, although it still exists.
For sampling shapes other than polygons, this can be very computationally intensive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/>
              </a:rPr>
              <a:t>.</a:t>
            </a:r>
            <a:endParaRPr lang="en-US" sz="2000" dirty="0">
              <a:solidFill>
                <a:srgbClr val="000000"/>
              </a:solidFill>
              <a:latin typeface="Calibri" panose="020F0502020204030204"/>
            </a:endParaRPr>
          </a:p>
        </p:txBody>
      </p:sp>
      <p:pic>
        <p:nvPicPr>
          <p:cNvPr id="236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99000" y="2286000"/>
            <a:ext cx="2744640" cy="2895120"/>
          </a:xfrm>
          <a:prstGeom prst="rect">
            <a:avLst/>
          </a:prstGeom>
          <a:ln>
            <a:noFill/>
          </a:ln>
        </p:spPr>
      </p:pic>
      <p:sp>
        <p:nvSpPr>
          <p:cNvPr id="237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A2D1BDD-F6EC-4183-B52A-A2737E20A6BA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14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CustomShape 1"/>
          <p:cNvSpPr/>
          <p:nvPr/>
        </p:nvSpPr>
        <p:spPr>
          <a:xfrm>
            <a:off x="0" y="4191120"/>
            <a:ext cx="3885840" cy="1736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0000"/>
                </a:solidFill>
                <a:latin typeface="Calibri" panose="020F0502020204030204"/>
              </a:rPr>
              <a:t>Original Image</a:t>
            </a:r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 panose="020F0502020204030204"/>
              </a:rPr>
              <a:t>
Without antialiasing, the jaggies are harshly evident.</a:t>
            </a:r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 panose="020F0502020204030204"/>
              </a:rPr>
              <a:t>
</a:t>
            </a:r>
          </a:p>
        </p:txBody>
      </p:sp>
      <p:pic>
        <p:nvPicPr>
          <p:cNvPr id="239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723920" cy="4066920"/>
          </a:xfrm>
          <a:prstGeom prst="rect">
            <a:avLst/>
          </a:prstGeom>
          <a:ln>
            <a:noFill/>
          </a:ln>
        </p:spPr>
      </p:pic>
      <p:pic>
        <p:nvPicPr>
          <p:cNvPr id="240" name="Picture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24280" y="0"/>
            <a:ext cx="4419360" cy="4066920"/>
          </a:xfrm>
          <a:prstGeom prst="rect">
            <a:avLst/>
          </a:prstGeom>
          <a:ln>
            <a:noFill/>
          </a:ln>
        </p:spPr>
      </p:pic>
      <p:sp>
        <p:nvSpPr>
          <p:cNvPr id="241" name="CustomShape 2"/>
          <p:cNvSpPr/>
          <p:nvPr/>
        </p:nvSpPr>
        <p:spPr>
          <a:xfrm>
            <a:off x="4952880" y="4114800"/>
            <a:ext cx="4190760" cy="2284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0000"/>
                </a:solidFill>
                <a:latin typeface="Calibri" panose="020F0502020204030204"/>
              </a:rPr>
              <a:t>Prefiltered image</a:t>
            </a:r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 panose="020F0502020204030204"/>
              </a:rPr>
              <a:t>.
Along the character's border, the colors are a mixture of the foreground and background colors.</a:t>
            </a:r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 panose="020F0502020204030204"/>
              </a:rPr>
              <a:t>
</a:t>
            </a:r>
          </a:p>
        </p:txBody>
      </p:sp>
      <p:sp>
        <p:nvSpPr>
          <p:cNvPr id="242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390989C-DFAB-4DD6-95E9-3DEF1ADA02F7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15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extShape 1"/>
          <p:cNvSpPr txBox="1"/>
          <p:nvPr/>
        </p:nvSpPr>
        <p:spPr>
          <a:xfrm>
            <a:off x="609480" y="228600"/>
            <a:ext cx="7772040" cy="51435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 dirty="0">
                <a:solidFill>
                  <a:srgbClr val="FF0000"/>
                </a:solidFill>
                <a:latin typeface="Calibri" panose="020F0502020204030204"/>
              </a:rPr>
              <a:t>3. Anti-Aliasing :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/>
              </a:rPr>
              <a:t>Postfiltering</a:t>
            </a:r>
            <a:endParaRPr lang="en-US" sz="4400" b="1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244" name="TextShape 2"/>
          <p:cNvSpPr txBox="1"/>
          <p:nvPr/>
        </p:nvSpPr>
        <p:spPr>
          <a:xfrm>
            <a:off x="457200" y="1066800"/>
            <a:ext cx="8515350" cy="533364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rgbClr val="000000"/>
                </a:solidFill>
                <a:latin typeface="Calibri" panose="020F0502020204030204"/>
              </a:rPr>
              <a:t>Supersampling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 or 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/>
              </a:rPr>
              <a:t>postfiltering</a:t>
            </a:r>
            <a:r>
              <a:rPr lang="en-US" sz="2400" b="1" i="1" dirty="0">
                <a:solidFill>
                  <a:srgbClr val="000000"/>
                </a:solidFill>
                <a:latin typeface="Calibri" panose="020F0502020204030204"/>
              </a:rPr>
              <a:t> 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is the process by which aliasing effects in graphics are reduced by increasing the frequency of the sampling grid and then averaging the results down. </a:t>
            </a:r>
            <a:endParaRPr lang="en-US" sz="2400" dirty="0" smtClean="0">
              <a:solidFill>
                <a:srgbClr val="000000"/>
              </a:solidFill>
              <a:latin typeface="Calibri" panose="020F0502020204030204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/>
              </a:rPr>
              <a:t>This 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process means calculating a virtual image at a higher spatial resolution than the frame store resolution and then averaging down to the final resolution. </a:t>
            </a:r>
            <a:endParaRPr lang="en-US" sz="2400" dirty="0" smtClean="0">
              <a:solidFill>
                <a:srgbClr val="000000"/>
              </a:solidFill>
              <a:latin typeface="Calibri" panose="020F0502020204030204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/>
              </a:rPr>
              <a:t>It 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is called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/>
              </a:rPr>
              <a:t>postfiltering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 as the filtering is carried out after sampling.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rgbClr val="000000"/>
                </a:solidFill>
                <a:latin typeface="Calibri" panose="020F0502020204030204"/>
              </a:rPr>
              <a:t>Supersampling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is basically a three stage process : 
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/>
              </a:rPr>
              <a:t>A 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continuous image I(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/>
              </a:rPr>
              <a:t>x,y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) is sampled at n times the frame resolution. This is a virtual image.
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virtual image is then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/>
              </a:rPr>
              <a:t>lowpass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 filtered.
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filtered image is then resampled at the final frame resolution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/>
              </a:rPr>
              <a:t>.</a:t>
            </a:r>
            <a:endParaRPr lang="en-US" sz="2400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45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8E40E13-06C6-4776-A3FC-F3B96A69A3B9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16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extShape 1"/>
          <p:cNvSpPr txBox="1"/>
          <p:nvPr/>
        </p:nvSpPr>
        <p:spPr>
          <a:xfrm>
            <a:off x="609480" y="228600"/>
            <a:ext cx="7772040" cy="8060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600" b="1" dirty="0">
                <a:solidFill>
                  <a:srgbClr val="FF0000"/>
                </a:solidFill>
                <a:latin typeface="Calibri" panose="020F0502020204030204"/>
              </a:rPr>
              <a:t>Anti-Aliasing :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/>
              </a:rPr>
              <a:t>Postfiltering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/>
              </a:rPr>
              <a:t> (Continues)</a:t>
            </a:r>
          </a:p>
        </p:txBody>
      </p:sp>
      <p:sp>
        <p:nvSpPr>
          <p:cNvPr id="247" name="TextShape 2"/>
          <p:cNvSpPr txBox="1"/>
          <p:nvPr/>
        </p:nvSpPr>
        <p:spPr>
          <a:xfrm>
            <a:off x="609480" y="971430"/>
            <a:ext cx="8401170" cy="325749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0000"/>
                </a:solidFill>
                <a:latin typeface="Calibri" panose="020F0502020204030204"/>
              </a:rPr>
              <a:t>There are two drawbacks to this method :</a:t>
            </a:r>
            <a:endParaRPr dirty="0"/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0000"/>
                </a:solidFill>
                <a:latin typeface="Calibri" panose="020F0502020204030204"/>
              </a:rPr>
              <a:t>
# There is a technical and economic limit for increasing the resolution of the virtual image.
</a:t>
            </a:r>
            <a:r>
              <a:rPr lang="en-US" sz="2600" dirty="0" smtClean="0">
                <a:solidFill>
                  <a:srgbClr val="000000"/>
                </a:solidFill>
                <a:latin typeface="Calibri" panose="020F0502020204030204"/>
              </a:rPr>
              <a:t>##  </a:t>
            </a:r>
            <a:r>
              <a:rPr lang="en-US" sz="2600" dirty="0">
                <a:solidFill>
                  <a:srgbClr val="000000"/>
                </a:solidFill>
                <a:latin typeface="Calibri" panose="020F0502020204030204"/>
              </a:rPr>
              <a:t>Since the frequency of images can extend to infinity, it just reduces aliasing by raising the </a:t>
            </a:r>
            <a:r>
              <a:rPr lang="en-US" sz="2600" dirty="0" err="1">
                <a:solidFill>
                  <a:srgbClr val="000000"/>
                </a:solidFill>
                <a:latin typeface="Calibri" panose="020F0502020204030204"/>
              </a:rPr>
              <a:t>Nyquist</a:t>
            </a:r>
            <a:r>
              <a:rPr lang="en-US" sz="2600" dirty="0">
                <a:solidFill>
                  <a:srgbClr val="000000"/>
                </a:solidFill>
                <a:latin typeface="Calibri" panose="020F0502020204030204"/>
              </a:rPr>
              <a:t> limit - shift the effect of the frequency spectrum</a:t>
            </a:r>
            <a:r>
              <a:rPr lang="en-US" sz="3200" dirty="0">
                <a:solidFill>
                  <a:srgbClr val="000000"/>
                </a:solidFill>
                <a:latin typeface="Calibri" panose="020F0502020204030204"/>
              </a:rPr>
              <a:t>.</a:t>
            </a:r>
            <a:endParaRPr dirty="0"/>
          </a:p>
        </p:txBody>
      </p:sp>
      <p:pic>
        <p:nvPicPr>
          <p:cNvPr id="248" name="Picture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2641" y="4228920"/>
            <a:ext cx="3809520" cy="2057040"/>
          </a:xfrm>
          <a:prstGeom prst="rect">
            <a:avLst/>
          </a:prstGeom>
          <a:ln>
            <a:noFill/>
          </a:ln>
        </p:spPr>
      </p:pic>
      <p:sp>
        <p:nvSpPr>
          <p:cNvPr id="249" name="CustomShape 3"/>
          <p:cNvSpPr/>
          <p:nvPr/>
        </p:nvSpPr>
        <p:spPr>
          <a:xfrm>
            <a:off x="2862720" y="6095880"/>
            <a:ext cx="3747240" cy="36468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 panose="020F0502020204030204"/>
              </a:rPr>
              <a:t>Calculating the end color value</a:t>
            </a:r>
          </a:p>
        </p:txBody>
      </p:sp>
      <p:pic>
        <p:nvPicPr>
          <p:cNvPr id="250" name="Picture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67420" y="4670124"/>
            <a:ext cx="2609640" cy="1561680"/>
          </a:xfrm>
          <a:prstGeom prst="rect">
            <a:avLst/>
          </a:prstGeom>
          <a:ln>
            <a:noFill/>
          </a:ln>
        </p:spPr>
      </p:pic>
      <p:sp>
        <p:nvSpPr>
          <p:cNvPr id="251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23711447-32F0-4254-B108-B33979B3AEC6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17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extShape 1"/>
          <p:cNvSpPr txBox="1"/>
          <p:nvPr/>
        </p:nvSpPr>
        <p:spPr>
          <a:xfrm>
            <a:off x="857250" y="190500"/>
            <a:ext cx="7772040" cy="609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000" b="1" dirty="0">
                <a:solidFill>
                  <a:srgbClr val="FF0000"/>
                </a:solidFill>
                <a:latin typeface="Calibri" panose="020F0502020204030204"/>
              </a:rPr>
              <a:t>Post-Filtering : Advantages</a:t>
            </a:r>
          </a:p>
        </p:txBody>
      </p:sp>
      <p:sp>
        <p:nvSpPr>
          <p:cNvPr id="253" name="TextShape 2"/>
          <p:cNvSpPr txBox="1"/>
          <p:nvPr/>
        </p:nvSpPr>
        <p:spPr>
          <a:xfrm>
            <a:off x="380880" y="1238250"/>
            <a:ext cx="8076960" cy="354330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libri" panose="020F0502020204030204"/>
              </a:rPr>
              <a:t>It </a:t>
            </a:r>
            <a:r>
              <a:rPr lang="en-US" sz="2800" dirty="0">
                <a:solidFill>
                  <a:srgbClr val="000000"/>
                </a:solidFill>
                <a:latin typeface="Calibri" panose="020F0502020204030204"/>
              </a:rPr>
              <a:t>support arbitrary symmetric filters at a fixed cost.. 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libri" panose="020F0502020204030204"/>
              </a:rPr>
              <a:t>It </a:t>
            </a:r>
            <a:r>
              <a:rPr lang="en-US" sz="2800" dirty="0">
                <a:solidFill>
                  <a:srgbClr val="000000"/>
                </a:solidFill>
                <a:latin typeface="Calibri" panose="020F0502020204030204"/>
              </a:rPr>
              <a:t>allows a wider filter support. Most hardware anti-aliasing schemes only consider samples within a pixel. 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libri" panose="020F0502020204030204"/>
              </a:rPr>
              <a:t>This </a:t>
            </a:r>
            <a:r>
              <a:rPr lang="en-US" sz="2800" dirty="0">
                <a:solidFill>
                  <a:srgbClr val="000000"/>
                </a:solidFill>
                <a:latin typeface="Calibri" panose="020F0502020204030204"/>
              </a:rPr>
              <a:t>method is independent of hardware-specific anti-aliasing methods. 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libri" panose="020F0502020204030204"/>
              </a:rPr>
              <a:t>It </a:t>
            </a:r>
            <a:r>
              <a:rPr lang="en-US" sz="2800" dirty="0">
                <a:solidFill>
                  <a:srgbClr val="000000"/>
                </a:solidFill>
                <a:latin typeface="Calibri" panose="020F0502020204030204"/>
              </a:rPr>
              <a:t>is a simple, fast, and easy to implement Method. </a:t>
            </a:r>
          </a:p>
        </p:txBody>
      </p:sp>
      <p:sp>
        <p:nvSpPr>
          <p:cNvPr id="254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91893FB-009A-43F6-837C-5608B25A5159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18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extShape 1"/>
          <p:cNvSpPr txBox="1"/>
          <p:nvPr/>
        </p:nvSpPr>
        <p:spPr>
          <a:xfrm>
            <a:off x="800100" y="3067050"/>
            <a:ext cx="7772040" cy="609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Calibri" panose="020F0502020204030204"/>
              </a:rPr>
              <a:t>Thanks</a:t>
            </a:r>
            <a:endParaRPr lang="en-US" sz="4000" b="1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254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91893FB-009A-43F6-837C-5608B25A5159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19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38080" y="609480"/>
            <a:ext cx="7772040" cy="116496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000000"/>
                </a:solidFill>
                <a:latin typeface="Calibri" panose="020F0502020204030204"/>
              </a:rPr>
              <a:t>
</a:t>
            </a:r>
            <a:r>
              <a:rPr lang="en-US" sz="4400">
                <a:solidFill>
                  <a:srgbClr val="000000"/>
                </a:solidFill>
                <a:latin typeface="Calibri" panose="020F0502020204030204"/>
              </a:rPr>
              <a:t>
</a:t>
            </a:r>
          </a:p>
        </p:txBody>
      </p:sp>
      <p:sp>
        <p:nvSpPr>
          <p:cNvPr id="83" name="TextShape 2"/>
          <p:cNvSpPr txBox="1"/>
          <p:nvPr/>
        </p:nvSpPr>
        <p:spPr>
          <a:xfrm>
            <a:off x="533520" y="228600"/>
            <a:ext cx="8229240" cy="74295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3600" b="1" dirty="0">
                <a:solidFill>
                  <a:srgbClr val="FF0000"/>
                </a:solidFill>
                <a:latin typeface="Calibri" panose="020F0502020204030204"/>
              </a:rPr>
              <a:t>What Sampling Means</a:t>
            </a:r>
            <a:r>
              <a:rPr lang="en-US" sz="3600" b="1" dirty="0" smtClean="0">
                <a:solidFill>
                  <a:srgbClr val="FF0000"/>
                </a:solidFill>
                <a:latin typeface="Calibri" panose="020F0502020204030204"/>
              </a:rPr>
              <a:t>?</a:t>
            </a:r>
            <a:endParaRPr lang="en-US" sz="3200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84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ED4DBD2-8664-4C84-B189-4B9EF16D57A3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2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  <p:sp>
        <p:nvSpPr>
          <p:cNvPr id="5" name="TextShape 2"/>
          <p:cNvSpPr txBox="1"/>
          <p:nvPr/>
        </p:nvSpPr>
        <p:spPr>
          <a:xfrm>
            <a:off x="533520" y="1191960"/>
            <a:ext cx="8229240" cy="526599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100" dirty="0" smtClean="0">
                <a:solidFill>
                  <a:srgbClr val="000000"/>
                </a:solidFill>
                <a:latin typeface="Calibri" panose="020F0502020204030204"/>
              </a:rPr>
              <a:t>Most </a:t>
            </a:r>
            <a:r>
              <a:rPr lang="en-US" sz="3100" dirty="0">
                <a:solidFill>
                  <a:srgbClr val="000000"/>
                </a:solidFill>
                <a:latin typeface="Calibri" panose="020F0502020204030204"/>
              </a:rPr>
              <a:t>things in the real world are continuous.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100" dirty="0" smtClean="0">
                <a:solidFill>
                  <a:srgbClr val="000000"/>
                </a:solidFill>
                <a:latin typeface="Calibri" panose="020F0502020204030204"/>
              </a:rPr>
              <a:t>Everything </a:t>
            </a:r>
            <a:r>
              <a:rPr lang="en-US" sz="3100" dirty="0">
                <a:solidFill>
                  <a:srgbClr val="000000"/>
                </a:solidFill>
                <a:latin typeface="Calibri" panose="020F0502020204030204"/>
              </a:rPr>
              <a:t>in a computer is discrete.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3100" dirty="0">
              <a:solidFill>
                <a:srgbClr val="000000"/>
              </a:solidFill>
              <a:latin typeface="Calibri" panose="020F0502020204030204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100" dirty="0" smtClean="0">
                <a:solidFill>
                  <a:srgbClr val="000000"/>
                </a:solidFill>
                <a:latin typeface="Calibri" panose="020F0502020204030204"/>
              </a:rPr>
              <a:t>The </a:t>
            </a:r>
            <a:r>
              <a:rPr lang="en-US" sz="3100" dirty="0">
                <a:solidFill>
                  <a:srgbClr val="000000"/>
                </a:solidFill>
                <a:latin typeface="Calibri" panose="020F0502020204030204"/>
              </a:rPr>
              <a:t>process of mapping a continuous function to a discrete one is called sampling.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100" dirty="0" smtClean="0">
                <a:solidFill>
                  <a:srgbClr val="000000"/>
                </a:solidFill>
                <a:latin typeface="Calibri" panose="020F0502020204030204"/>
              </a:rPr>
              <a:t>The </a:t>
            </a:r>
            <a:r>
              <a:rPr lang="en-US" sz="3100" dirty="0">
                <a:solidFill>
                  <a:srgbClr val="000000"/>
                </a:solidFill>
                <a:latin typeface="Calibri" panose="020F0502020204030204"/>
              </a:rPr>
              <a:t>process of mapping a discrete function to a continuous one is called reconstruction.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100" dirty="0" smtClean="0">
                <a:solidFill>
                  <a:srgbClr val="000000"/>
                </a:solidFill>
                <a:latin typeface="Calibri" panose="020F0502020204030204"/>
              </a:rPr>
              <a:t>The </a:t>
            </a:r>
            <a:r>
              <a:rPr lang="en-US" sz="3100" dirty="0">
                <a:solidFill>
                  <a:srgbClr val="000000"/>
                </a:solidFill>
                <a:latin typeface="Calibri" panose="020F0502020204030204"/>
              </a:rPr>
              <a:t>process of mapping a continuous variable to a discrete one is called discretization.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100" dirty="0" smtClean="0">
                <a:solidFill>
                  <a:srgbClr val="000000"/>
                </a:solidFill>
                <a:latin typeface="Calibri" panose="020F0502020204030204"/>
              </a:rPr>
              <a:t>Rendering </a:t>
            </a:r>
            <a:r>
              <a:rPr lang="en-US" sz="3100" dirty="0">
                <a:solidFill>
                  <a:srgbClr val="000000"/>
                </a:solidFill>
                <a:latin typeface="Calibri" panose="020F0502020204030204"/>
              </a:rPr>
              <a:t>an image requires sampling and discretization</a:t>
            </a:r>
            <a:r>
              <a:rPr lang="en-US" sz="3100" dirty="0" smtClean="0">
                <a:solidFill>
                  <a:srgbClr val="000000"/>
                </a:solidFill>
                <a:latin typeface="Calibri" panose="020F0502020204030204"/>
              </a:rPr>
              <a:t>.</a:t>
            </a:r>
            <a:endParaRPr lang="en-US" sz="3200" dirty="0">
              <a:solidFill>
                <a:srgbClr val="8B8B8B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762120" y="30492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Calibri" panose="020F0502020204030204"/>
              </a:rPr>
              <a:t>What Does Aliasing Means?</a:t>
            </a:r>
          </a:p>
        </p:txBody>
      </p:sp>
      <p:sp>
        <p:nvSpPr>
          <p:cNvPr id="86" name="TextShape 2"/>
          <p:cNvSpPr txBox="1"/>
          <p:nvPr/>
        </p:nvSpPr>
        <p:spPr>
          <a:xfrm>
            <a:off x="228600" y="1752480"/>
            <a:ext cx="8763000" cy="487656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 sampling of any signal, whether sound, digital photographs, or other, can result in apparent signals at frequencies well below anything present in the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Aliasing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occurs when a signal is sampled at a less than twice the highest frequency present in the signal. </a:t>
            </a:r>
            <a:endParaRPr lang="en-US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images, the repetition is in space rather than signals sampled in time for digital audio. </a:t>
            </a:r>
            <a:endParaRPr lang="en-US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image data is not properly processed during sampling or reconstruction, the reconstructed image will differ from the original image, and an alias is seen.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example of spatial aliasing is the moiré pattern one can observe in a poorly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pixelized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image. 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727E30F-F382-46D1-8CF8-12C3E87BFA7F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3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838080" y="1522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000" b="1">
                <a:solidFill>
                  <a:srgbClr val="000000"/>
                </a:solidFill>
                <a:latin typeface="Calibri" panose="020F0502020204030204"/>
              </a:rPr>
              <a:t> Example of a Moiré pattern</a:t>
            </a:r>
          </a:p>
        </p:txBody>
      </p:sp>
      <p:pic>
        <p:nvPicPr>
          <p:cNvPr id="89" name="Picture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080" y="1621800"/>
            <a:ext cx="7619760" cy="4495320"/>
          </a:xfrm>
          <a:prstGeom prst="rect">
            <a:avLst/>
          </a:prstGeom>
          <a:ln>
            <a:noFill/>
          </a:ln>
        </p:spPr>
      </p:pic>
      <p:sp>
        <p:nvSpPr>
          <p:cNvPr id="90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131599F-E672-4441-8BDC-F3A2D68EC058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4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838080" y="45720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>
                <a:solidFill>
                  <a:srgbClr val="000000"/>
                </a:solidFill>
                <a:latin typeface="Calibri" panose="020F0502020204030204"/>
              </a:rPr>
              <a:t>Line Segments</a:t>
            </a:r>
          </a:p>
        </p:txBody>
      </p:sp>
      <p:sp>
        <p:nvSpPr>
          <p:cNvPr id="92" name="TextShape 2"/>
          <p:cNvSpPr txBox="1"/>
          <p:nvPr/>
        </p:nvSpPr>
        <p:spPr>
          <a:xfrm>
            <a:off x="228600" y="1905120"/>
            <a:ext cx="8762760" cy="472392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If we tried to sample a line segment so it would map to a 2D raster display.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We would see stair steps, or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/>
              </a:rPr>
              <a:t>jaggies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 Since we “quantized” the pixel values to 0 or 1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/>
              </a:rPr>
              <a:t>.</a:t>
            </a:r>
            <a:endParaRPr lang="en-US" sz="2400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93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6051455-3E03-4961-A7ED-C61CB6504ECD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5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  <p:sp>
        <p:nvSpPr>
          <p:cNvPr id="94" name="CustomShape 4"/>
          <p:cNvSpPr/>
          <p:nvPr/>
        </p:nvSpPr>
        <p:spPr>
          <a:xfrm>
            <a:off x="304920" y="4022280"/>
            <a:ext cx="8564040" cy="209484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</p:sp>
      <p:sp>
        <p:nvSpPr>
          <p:cNvPr id="95" name="Line 5"/>
          <p:cNvSpPr/>
          <p:nvPr/>
        </p:nvSpPr>
        <p:spPr>
          <a:xfrm flipV="1">
            <a:off x="543600" y="4402440"/>
            <a:ext cx="7998480" cy="1385280"/>
          </a:xfrm>
          <a:prstGeom prst="line">
            <a:avLst/>
          </a:prstGeom>
          <a:ln w="38160">
            <a:solidFill>
              <a:srgbClr val="4F81BD"/>
            </a:solidFill>
            <a:round/>
          </a:ln>
        </p:spPr>
      </p:sp>
      <p:sp>
        <p:nvSpPr>
          <p:cNvPr id="96" name="Line 6"/>
          <p:cNvSpPr/>
          <p:nvPr/>
        </p:nvSpPr>
        <p:spPr>
          <a:xfrm flipH="1">
            <a:off x="4647240" y="3879000"/>
            <a:ext cx="47160" cy="7164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97" name="Line 7"/>
          <p:cNvSpPr/>
          <p:nvPr/>
        </p:nvSpPr>
        <p:spPr>
          <a:xfrm flipV="1">
            <a:off x="4571640" y="3907080"/>
            <a:ext cx="75600" cy="4356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98" name="Line 8"/>
          <p:cNvSpPr/>
          <p:nvPr/>
        </p:nvSpPr>
        <p:spPr>
          <a:xfrm>
            <a:off x="312840" y="3276360"/>
            <a:ext cx="860256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99" name="Line 9"/>
          <p:cNvSpPr/>
          <p:nvPr/>
        </p:nvSpPr>
        <p:spPr>
          <a:xfrm flipV="1">
            <a:off x="8151120" y="3419640"/>
            <a:ext cx="764280" cy="4320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00" name="Line 10"/>
          <p:cNvSpPr/>
          <p:nvPr/>
        </p:nvSpPr>
        <p:spPr>
          <a:xfrm>
            <a:off x="312840" y="3562920"/>
            <a:ext cx="860256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01" name="Line 11"/>
          <p:cNvSpPr/>
          <p:nvPr/>
        </p:nvSpPr>
        <p:spPr>
          <a:xfrm>
            <a:off x="312840" y="3705840"/>
            <a:ext cx="860256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02" name="Line 12"/>
          <p:cNvSpPr/>
          <p:nvPr/>
        </p:nvSpPr>
        <p:spPr>
          <a:xfrm>
            <a:off x="312840" y="3849120"/>
            <a:ext cx="860256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03" name="Line 13"/>
          <p:cNvSpPr/>
          <p:nvPr/>
        </p:nvSpPr>
        <p:spPr>
          <a:xfrm>
            <a:off x="312840" y="3992400"/>
            <a:ext cx="860256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04" name="Line 14"/>
          <p:cNvSpPr/>
          <p:nvPr/>
        </p:nvSpPr>
        <p:spPr>
          <a:xfrm>
            <a:off x="312840" y="4135320"/>
            <a:ext cx="860256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05" name="Line 15"/>
          <p:cNvSpPr/>
          <p:nvPr/>
        </p:nvSpPr>
        <p:spPr>
          <a:xfrm>
            <a:off x="312840" y="4278600"/>
            <a:ext cx="8602560" cy="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06" name="Line 16"/>
          <p:cNvSpPr/>
          <p:nvPr/>
        </p:nvSpPr>
        <p:spPr>
          <a:xfrm>
            <a:off x="-4327200" y="4023720"/>
            <a:ext cx="0" cy="210708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07" name="Line 17"/>
          <p:cNvSpPr/>
          <p:nvPr/>
        </p:nvSpPr>
        <p:spPr>
          <a:xfrm>
            <a:off x="-3874680" y="4023720"/>
            <a:ext cx="0" cy="210708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08" name="Line 18"/>
          <p:cNvSpPr/>
          <p:nvPr/>
        </p:nvSpPr>
        <p:spPr>
          <a:xfrm>
            <a:off x="-3421800" y="4023720"/>
            <a:ext cx="0" cy="210708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09" name="Line 19"/>
          <p:cNvSpPr/>
          <p:nvPr/>
        </p:nvSpPr>
        <p:spPr>
          <a:xfrm>
            <a:off x="-2968920" y="4023720"/>
            <a:ext cx="0" cy="210708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10" name="Line 20"/>
          <p:cNvSpPr/>
          <p:nvPr/>
        </p:nvSpPr>
        <p:spPr>
          <a:xfrm>
            <a:off x="-2516400" y="4023720"/>
            <a:ext cx="0" cy="210708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11" name="Line 21"/>
          <p:cNvSpPr/>
          <p:nvPr/>
        </p:nvSpPr>
        <p:spPr>
          <a:xfrm>
            <a:off x="-2063520" y="4023720"/>
            <a:ext cx="0" cy="210708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12" name="Line 22"/>
          <p:cNvSpPr/>
          <p:nvPr/>
        </p:nvSpPr>
        <p:spPr>
          <a:xfrm>
            <a:off x="-1610640" y="4023720"/>
            <a:ext cx="0" cy="210708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13" name="Line 23"/>
          <p:cNvSpPr/>
          <p:nvPr/>
        </p:nvSpPr>
        <p:spPr>
          <a:xfrm>
            <a:off x="-1158120" y="4023720"/>
            <a:ext cx="0" cy="210708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14" name="Line 24"/>
          <p:cNvSpPr/>
          <p:nvPr/>
        </p:nvSpPr>
        <p:spPr>
          <a:xfrm>
            <a:off x="-705240" y="4023720"/>
            <a:ext cx="0" cy="2107080"/>
          </a:xfrm>
          <a:prstGeom prst="line">
            <a:avLst/>
          </a:prstGeom>
          <a:ln w="9360">
            <a:solidFill>
              <a:srgbClr val="EEECE1"/>
            </a:solidFill>
            <a:round/>
          </a:ln>
        </p:spPr>
      </p:sp>
      <p:sp>
        <p:nvSpPr>
          <p:cNvPr id="115" name="CustomShape 25"/>
          <p:cNvSpPr/>
          <p:nvPr/>
        </p:nvSpPr>
        <p:spPr>
          <a:xfrm>
            <a:off x="7829640" y="4281840"/>
            <a:ext cx="1005840" cy="211320"/>
          </a:xfrm>
          <a:prstGeom prst="rect">
            <a:avLst/>
          </a:prstGeom>
          <a:solidFill>
            <a:srgbClr val="4F81BD"/>
          </a:solidFill>
          <a:ln w="9360">
            <a:noFill/>
          </a:ln>
        </p:spPr>
      </p:sp>
      <p:sp>
        <p:nvSpPr>
          <p:cNvPr id="116" name="CustomShape 26"/>
          <p:cNvSpPr/>
          <p:nvPr/>
        </p:nvSpPr>
        <p:spPr>
          <a:xfrm>
            <a:off x="4635360" y="4742640"/>
            <a:ext cx="1001520" cy="211320"/>
          </a:xfrm>
          <a:prstGeom prst="rect">
            <a:avLst/>
          </a:prstGeom>
          <a:solidFill>
            <a:srgbClr val="4F81BD"/>
          </a:solidFill>
          <a:ln w="9360">
            <a:noFill/>
          </a:ln>
        </p:spPr>
      </p:sp>
      <p:sp>
        <p:nvSpPr>
          <p:cNvPr id="117" name="CustomShape 27"/>
          <p:cNvSpPr/>
          <p:nvPr/>
        </p:nvSpPr>
        <p:spPr>
          <a:xfrm>
            <a:off x="4643640" y="4991760"/>
            <a:ext cx="1001520" cy="211320"/>
          </a:xfrm>
          <a:prstGeom prst="rect">
            <a:avLst/>
          </a:prstGeom>
          <a:solidFill>
            <a:srgbClr val="4F81BD"/>
          </a:solidFill>
          <a:ln w="9360">
            <a:noFill/>
          </a:ln>
        </p:spPr>
      </p:sp>
      <p:sp>
        <p:nvSpPr>
          <p:cNvPr id="118" name="CustomShape 28"/>
          <p:cNvSpPr/>
          <p:nvPr/>
        </p:nvSpPr>
        <p:spPr>
          <a:xfrm>
            <a:off x="3528360" y="4982760"/>
            <a:ext cx="1005840" cy="211320"/>
          </a:xfrm>
          <a:prstGeom prst="rect">
            <a:avLst/>
          </a:prstGeom>
          <a:solidFill>
            <a:srgbClr val="4F81BD"/>
          </a:solidFill>
          <a:ln w="9360">
            <a:noFill/>
          </a:ln>
        </p:spPr>
      </p:sp>
      <p:sp>
        <p:nvSpPr>
          <p:cNvPr id="119" name="CustomShape 29"/>
          <p:cNvSpPr/>
          <p:nvPr/>
        </p:nvSpPr>
        <p:spPr>
          <a:xfrm>
            <a:off x="3540960" y="5207760"/>
            <a:ext cx="1001520" cy="211320"/>
          </a:xfrm>
          <a:prstGeom prst="rect">
            <a:avLst/>
          </a:prstGeom>
          <a:solidFill>
            <a:srgbClr val="4F81BD"/>
          </a:solidFill>
          <a:ln w="9360">
            <a:noFill/>
          </a:ln>
        </p:spPr>
      </p:sp>
      <p:sp>
        <p:nvSpPr>
          <p:cNvPr id="120" name="CustomShape 30"/>
          <p:cNvSpPr/>
          <p:nvPr/>
        </p:nvSpPr>
        <p:spPr>
          <a:xfrm>
            <a:off x="2501640" y="5209200"/>
            <a:ext cx="1005840" cy="211320"/>
          </a:xfrm>
          <a:prstGeom prst="rect">
            <a:avLst/>
          </a:prstGeom>
          <a:solidFill>
            <a:srgbClr val="4F81BD"/>
          </a:solidFill>
          <a:ln w="9360">
            <a:noFill/>
          </a:ln>
        </p:spPr>
      </p:sp>
      <p:sp>
        <p:nvSpPr>
          <p:cNvPr id="121" name="CustomShape 31"/>
          <p:cNvSpPr/>
          <p:nvPr/>
        </p:nvSpPr>
        <p:spPr>
          <a:xfrm>
            <a:off x="2543400" y="5446440"/>
            <a:ext cx="1005840" cy="211320"/>
          </a:xfrm>
          <a:prstGeom prst="rect">
            <a:avLst/>
          </a:prstGeom>
          <a:solidFill>
            <a:srgbClr val="4F81BD"/>
          </a:solidFill>
          <a:ln w="9360">
            <a:noFill/>
          </a:ln>
        </p:spPr>
      </p:sp>
      <p:sp>
        <p:nvSpPr>
          <p:cNvPr id="122" name="CustomShape 32"/>
          <p:cNvSpPr/>
          <p:nvPr/>
        </p:nvSpPr>
        <p:spPr>
          <a:xfrm>
            <a:off x="351000" y="5447880"/>
            <a:ext cx="1005840" cy="211320"/>
          </a:xfrm>
          <a:prstGeom prst="rect">
            <a:avLst/>
          </a:prstGeom>
          <a:solidFill>
            <a:srgbClr val="4F81BD"/>
          </a:solidFill>
          <a:ln w="9360">
            <a:noFill/>
          </a:ln>
        </p:spPr>
      </p:sp>
      <p:sp>
        <p:nvSpPr>
          <p:cNvPr id="123" name="CustomShape 33"/>
          <p:cNvSpPr/>
          <p:nvPr/>
        </p:nvSpPr>
        <p:spPr>
          <a:xfrm>
            <a:off x="1436760" y="5450760"/>
            <a:ext cx="1005840" cy="211320"/>
          </a:xfrm>
          <a:prstGeom prst="rect">
            <a:avLst/>
          </a:prstGeom>
          <a:solidFill>
            <a:srgbClr val="4F81BD"/>
          </a:solidFill>
          <a:ln w="9360">
            <a:noFill/>
          </a:ln>
        </p:spPr>
      </p:sp>
      <p:sp>
        <p:nvSpPr>
          <p:cNvPr id="124" name="CustomShape 34"/>
          <p:cNvSpPr/>
          <p:nvPr/>
        </p:nvSpPr>
        <p:spPr>
          <a:xfrm>
            <a:off x="330120" y="5688000"/>
            <a:ext cx="1001520" cy="211320"/>
          </a:xfrm>
          <a:prstGeom prst="rect">
            <a:avLst/>
          </a:prstGeom>
          <a:solidFill>
            <a:srgbClr val="4F81BD"/>
          </a:solidFill>
          <a:ln w="9360">
            <a:noFill/>
          </a:ln>
        </p:spPr>
      </p:sp>
      <p:sp>
        <p:nvSpPr>
          <p:cNvPr id="125" name="CustomShape 35"/>
          <p:cNvSpPr/>
          <p:nvPr/>
        </p:nvSpPr>
        <p:spPr>
          <a:xfrm>
            <a:off x="6832080" y="4518720"/>
            <a:ext cx="1001520" cy="211320"/>
          </a:xfrm>
          <a:prstGeom prst="rect">
            <a:avLst/>
          </a:prstGeom>
          <a:solidFill>
            <a:srgbClr val="4F81BD"/>
          </a:solidFill>
          <a:ln w="9360">
            <a:noFill/>
          </a:ln>
        </p:spPr>
      </p:sp>
      <p:sp>
        <p:nvSpPr>
          <p:cNvPr id="126" name="CustomShape 36"/>
          <p:cNvSpPr/>
          <p:nvPr/>
        </p:nvSpPr>
        <p:spPr>
          <a:xfrm>
            <a:off x="5683320" y="4745520"/>
            <a:ext cx="1005840" cy="211320"/>
          </a:xfrm>
          <a:prstGeom prst="rect">
            <a:avLst/>
          </a:prstGeom>
          <a:solidFill>
            <a:srgbClr val="4F81BD"/>
          </a:solidFill>
          <a:ln w="9360">
            <a:noFill/>
          </a:ln>
        </p:spPr>
      </p:sp>
      <p:sp>
        <p:nvSpPr>
          <p:cNvPr id="127" name="CustomShape 37"/>
          <p:cNvSpPr/>
          <p:nvPr/>
        </p:nvSpPr>
        <p:spPr>
          <a:xfrm>
            <a:off x="5750280" y="4530600"/>
            <a:ext cx="1005840" cy="211320"/>
          </a:xfrm>
          <a:prstGeom prst="rect">
            <a:avLst/>
          </a:prstGeom>
          <a:solidFill>
            <a:srgbClr val="4F81BD"/>
          </a:solidFill>
          <a:ln w="9360">
            <a:noFill/>
          </a:ln>
        </p:spPr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838080" y="609480"/>
            <a:ext cx="7772040" cy="8002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 dirty="0">
                <a:solidFill>
                  <a:srgbClr val="FF0000"/>
                </a:solidFill>
                <a:latin typeface="Calibri" panose="020F0502020204030204"/>
              </a:rPr>
              <a:t>Anti-aliasing</a:t>
            </a:r>
            <a:r>
              <a:rPr lang="en-US" sz="4400" b="1" i="1" dirty="0" smtClean="0">
                <a:solidFill>
                  <a:srgbClr val="FF0000"/>
                </a:solidFill>
                <a:latin typeface="Calibri" panose="020F0502020204030204"/>
              </a:rPr>
              <a:t>: </a:t>
            </a:r>
            <a:r>
              <a:rPr lang="en-US" sz="4400" b="1" dirty="0" smtClean="0">
                <a:solidFill>
                  <a:srgbClr val="FF0000"/>
                </a:solidFill>
                <a:latin typeface="Calibri" panose="020F0502020204030204"/>
              </a:rPr>
              <a:t>Definition</a:t>
            </a:r>
            <a:endParaRPr lang="en-US" sz="4800" b="1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228600" y="2209680"/>
            <a:ext cx="8686440" cy="510516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libri" panose="020F0502020204030204"/>
              </a:rPr>
              <a:t>Anti-aliasing is a technique used in digital imaging to reduce the visual defects that occur when high-resolution images are presented in a lower resolution output devices like the monitor or printer. </a:t>
            </a:r>
            <a:endParaRPr lang="en-US" sz="2800" dirty="0" smtClean="0">
              <a:solidFill>
                <a:srgbClr val="000000"/>
              </a:solidFill>
              <a:latin typeface="Calibri" panose="020F0502020204030204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libri" panose="020F0502020204030204"/>
              </a:rPr>
              <a:t>Aliasing </a:t>
            </a:r>
            <a:r>
              <a:rPr lang="en-US" sz="2800" dirty="0">
                <a:solidFill>
                  <a:srgbClr val="000000"/>
                </a:solidFill>
                <a:latin typeface="Calibri" panose="020F0502020204030204"/>
              </a:rPr>
              <a:t>manifests itself as jagged or stair-stepped lines (Also known as </a:t>
            </a:r>
            <a:r>
              <a:rPr lang="en-US" sz="2800" dirty="0" err="1">
                <a:solidFill>
                  <a:srgbClr val="000000"/>
                </a:solidFill>
                <a:latin typeface="Calibri" panose="020F0502020204030204"/>
              </a:rPr>
              <a:t>jaggies</a:t>
            </a:r>
            <a:r>
              <a:rPr lang="en-US" sz="2800" dirty="0">
                <a:solidFill>
                  <a:srgbClr val="000000"/>
                </a:solidFill>
                <a:latin typeface="Calibri" panose="020F0502020204030204"/>
              </a:rPr>
              <a:t>) on edges and objects that should otherwise be smooth. </a:t>
            </a:r>
            <a:endParaRPr lang="en-US" sz="2800" dirty="0" smtClean="0">
              <a:solidFill>
                <a:srgbClr val="000000"/>
              </a:solidFill>
              <a:latin typeface="Calibri" panose="020F0502020204030204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C00000"/>
                </a:solidFill>
                <a:latin typeface="Calibri" panose="020F0502020204030204"/>
              </a:rPr>
              <a:t>With </a:t>
            </a:r>
            <a:r>
              <a:rPr lang="en-US" sz="2800" dirty="0">
                <a:solidFill>
                  <a:srgbClr val="C00000"/>
                </a:solidFill>
                <a:latin typeface="Calibri" panose="020F0502020204030204"/>
              </a:rPr>
              <a:t>sound, aliases are removed by eliminating frequencies above half the sampling frequencies</a:t>
            </a:r>
            <a:r>
              <a:rPr lang="en-US" sz="2800" dirty="0" smtClean="0">
                <a:solidFill>
                  <a:srgbClr val="C00000"/>
                </a:solidFill>
                <a:latin typeface="Calibri" panose="020F0502020204030204"/>
              </a:rPr>
              <a:t>.</a:t>
            </a:r>
            <a:endParaRPr lang="en-US" sz="2800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130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C0CF5AC5-2A08-4FCF-9540-9C558B3F64A6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6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920" y="1676520"/>
            <a:ext cx="4114440" cy="3809520"/>
          </a:xfrm>
          <a:prstGeom prst="rect">
            <a:avLst/>
          </a:prstGeom>
          <a:ln w="9360">
            <a:noFill/>
          </a:ln>
        </p:spPr>
      </p:pic>
      <p:pic>
        <p:nvPicPr>
          <p:cNvPr id="132" name="Picture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24280" y="1676520"/>
            <a:ext cx="4114440" cy="3809520"/>
          </a:xfrm>
          <a:prstGeom prst="rect">
            <a:avLst/>
          </a:prstGeom>
          <a:ln w="9360">
            <a:noFill/>
          </a:ln>
        </p:spPr>
      </p:pic>
      <p:sp>
        <p:nvSpPr>
          <p:cNvPr id="133" name="CustomShape 1"/>
          <p:cNvSpPr/>
          <p:nvPr/>
        </p:nvSpPr>
        <p:spPr>
          <a:xfrm>
            <a:off x="1295280" y="5638680"/>
            <a:ext cx="2328480" cy="916200"/>
          </a:xfrm>
          <a:prstGeom prst="rect">
            <a:avLst/>
          </a:prstGeom>
          <a:noFill/>
          <a:ln w="9360"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0000"/>
                </a:solidFill>
                <a:latin typeface="Calibri" panose="020F0502020204030204"/>
                <a:ea typeface="MS PGothic" panose="020B0600070205080204" charset="-128"/>
              </a:rPr>
              <a:t>Aliased polygons</a:t>
            </a:r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0000"/>
                </a:solidFill>
                <a:latin typeface="Calibri" panose="020F0502020204030204"/>
                <a:ea typeface="MS PGothic" panose="020B0600070205080204" charset="-128"/>
              </a:rPr>
              <a:t>(jagged edges)‏</a:t>
            </a:r>
          </a:p>
        </p:txBody>
      </p:sp>
      <p:sp>
        <p:nvSpPr>
          <p:cNvPr id="134" name="CustomShape 2"/>
          <p:cNvSpPr/>
          <p:nvPr/>
        </p:nvSpPr>
        <p:spPr>
          <a:xfrm>
            <a:off x="4812840" y="5638680"/>
            <a:ext cx="2963880" cy="642600"/>
          </a:xfrm>
          <a:prstGeom prst="rect">
            <a:avLst/>
          </a:prstGeom>
          <a:noFill/>
          <a:ln w="9360">
            <a:noFill/>
          </a:ln>
        </p:spPr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0000"/>
                </a:solidFill>
                <a:latin typeface="Calibri" panose="020F0502020204030204"/>
                <a:ea typeface="MS PGothic" panose="020B0600070205080204" charset="-128"/>
              </a:rPr>
              <a:t>Anti-aliased polygons</a:t>
            </a:r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0000"/>
                </a:solidFill>
                <a:latin typeface="Calibri" panose="020F0502020204030204"/>
                <a:ea typeface="MS PGothic" panose="020B0600070205080204" charset="-128"/>
              </a:rPr>
              <a:t>(smoothed edges)</a:t>
            </a:r>
          </a:p>
        </p:txBody>
      </p:sp>
      <p:sp>
        <p:nvSpPr>
          <p:cNvPr id="135" name="CustomShape 3"/>
          <p:cNvSpPr/>
          <p:nvPr/>
        </p:nvSpPr>
        <p:spPr>
          <a:xfrm>
            <a:off x="1120350" y="304920"/>
            <a:ext cx="7356900" cy="501120"/>
          </a:xfrm>
          <a:prstGeom prst="rect">
            <a:avLst/>
          </a:prstGeom>
          <a:noFill/>
          <a:ln w="9360">
            <a:noFill/>
          </a:ln>
        </p:spPr>
        <p:txBody>
          <a:bodyPr lIns="90000" tIns="46800" rIns="90000" bIns="46800"/>
          <a:lstStyle/>
          <a:p>
            <a:pPr algn="ctr">
              <a:lnSpc>
                <a:spcPct val="76000"/>
              </a:lnSpc>
            </a:pPr>
            <a:r>
              <a:rPr lang="en-US" sz="4000" b="1" dirty="0">
                <a:solidFill>
                  <a:srgbClr val="FF0000"/>
                </a:solidFill>
                <a:latin typeface="Calibri" panose="020F0502020204030204"/>
              </a:rPr>
              <a:t>Before and After of Anti-Aliasing </a:t>
            </a:r>
          </a:p>
        </p:txBody>
      </p:sp>
      <p:sp>
        <p:nvSpPr>
          <p:cNvPr id="136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06946C7-1A4C-40DF-8C46-21662A2EEF66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7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685800" y="457200"/>
            <a:ext cx="7772040" cy="7239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600" b="1" dirty="0">
                <a:solidFill>
                  <a:srgbClr val="FF0000"/>
                </a:solidFill>
                <a:latin typeface="Calibri" panose="020F0502020204030204"/>
              </a:rPr>
              <a:t>What Does Anti-aliasing Do ?</a:t>
            </a:r>
          </a:p>
        </p:txBody>
      </p:sp>
      <p:sp>
        <p:nvSpPr>
          <p:cNvPr id="138" name="TextShape 2"/>
          <p:cNvSpPr txBox="1"/>
          <p:nvPr/>
        </p:nvSpPr>
        <p:spPr>
          <a:xfrm>
            <a:off x="457200" y="1600200"/>
            <a:ext cx="8229240" cy="487620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000000"/>
                </a:solidFill>
                <a:latin typeface="Calibri" panose="020F0502020204030204"/>
              </a:rPr>
              <a:t>Anti-aliasing</a:t>
            </a:r>
            <a:r>
              <a:rPr lang="en-US" sz="3200" b="1" dirty="0">
                <a:solidFill>
                  <a:srgbClr val="000000"/>
                </a:solidFill>
                <a:latin typeface="Calibri" panose="020F0502020204030204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Calibri" panose="020F0502020204030204"/>
              </a:rPr>
              <a:t>makes these curved or slanting lines smooth again by adding a slight discoloration to the edges of the line or object, causing the jagged edges to blur and melt together. </a:t>
            </a:r>
            <a:endParaRPr lang="en-US" sz="3200" dirty="0" smtClean="0">
              <a:solidFill>
                <a:srgbClr val="000000"/>
              </a:solidFill>
              <a:latin typeface="Calibri" panose="020F0502020204030204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  <a:latin typeface="Calibri" panose="020F0502020204030204"/>
              </a:rPr>
              <a:t>It </a:t>
            </a:r>
            <a:r>
              <a:rPr lang="en-US" sz="3200" dirty="0">
                <a:solidFill>
                  <a:srgbClr val="000000"/>
                </a:solidFill>
                <a:latin typeface="Calibri" panose="020F0502020204030204"/>
              </a:rPr>
              <a:t>also removes jagged edges by adding subtle color changes around the lines If the image is zoomed out a bit, the human eye can no longer notice the slight discoloration that antialiasing creates.</a:t>
            </a:r>
          </a:p>
        </p:txBody>
      </p:sp>
      <p:sp>
        <p:nvSpPr>
          <p:cNvPr id="139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F93BDBC-3E05-4FDD-BCFB-66FA280DF6F6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8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533520" y="304920"/>
            <a:ext cx="7772040" cy="51423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1" dirty="0">
                <a:solidFill>
                  <a:srgbClr val="FF0000"/>
                </a:solidFill>
                <a:latin typeface="Calibri" panose="020F0502020204030204"/>
              </a:rPr>
              <a:t>Do We really need Anti-aliasing?</a:t>
            </a:r>
          </a:p>
        </p:txBody>
      </p:sp>
      <p:sp>
        <p:nvSpPr>
          <p:cNvPr id="141" name="TextShape 2"/>
          <p:cNvSpPr txBox="1"/>
          <p:nvPr/>
        </p:nvSpPr>
        <p:spPr>
          <a:xfrm>
            <a:off x="380880" y="1009650"/>
            <a:ext cx="8629770" cy="554307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rgbClr val="000000"/>
                </a:solidFill>
                <a:latin typeface="Calibri" panose="020F0502020204030204"/>
              </a:rPr>
              <a:t>Jaggies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 appear when an output device does not have a high enough resolution to represent a smooth line correctly.  </a:t>
            </a:r>
            <a:endParaRPr lang="en-US" sz="2400" dirty="0" smtClean="0">
              <a:solidFill>
                <a:srgbClr val="000000"/>
              </a:solidFill>
              <a:latin typeface="Calibri" panose="020F0502020204030204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pixels that make up the screen of the monitor are all shaped in rectangles or squares. </a:t>
            </a:r>
            <a:endParaRPr lang="en-US" sz="2400" dirty="0" smtClean="0">
              <a:solidFill>
                <a:srgbClr val="000000"/>
              </a:solidFill>
              <a:latin typeface="Calibri" panose="020F0502020204030204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/>
              </a:rPr>
              <a:t>Because 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lighting up only half of one of these square pixels is not possible.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The jagged line effect can be minimized by increasing the resolution of the monitor, making the pixels small enough that the human eye cannot distinguish them individually. </a:t>
            </a:r>
            <a:endParaRPr lang="en-US" sz="2400" dirty="0" smtClean="0">
              <a:solidFill>
                <a:srgbClr val="000000"/>
              </a:solidFill>
              <a:latin typeface="Calibri" panose="020F0502020204030204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/>
              </a:rPr>
              <a:t>This 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is not a good solution, however, because images are displayed based on their resolution. </a:t>
            </a:r>
            <a:endParaRPr lang="en-US" sz="2400" dirty="0" smtClean="0">
              <a:solidFill>
                <a:srgbClr val="000000"/>
              </a:solidFill>
              <a:latin typeface="Calibri" panose="020F0502020204030204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/>
              </a:rPr>
              <a:t>A 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single image pixel may take up many monitor pixels, making it impossible for a higher resolution monitor to mask the jagged edges. </a:t>
            </a:r>
            <a:endParaRPr lang="en-US" sz="2400" dirty="0" smtClean="0">
              <a:solidFill>
                <a:srgbClr val="000000"/>
              </a:solidFill>
              <a:latin typeface="Calibri" panose="020F0502020204030204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/>
              </a:rPr>
              <a:t>This 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</a:rPr>
              <a:t>is where anti-aliasing is required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/>
              </a:rPr>
              <a:t>.</a:t>
            </a:r>
            <a:endParaRPr lang="en-US" sz="2400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42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9C3298C-98B1-499C-8053-A1AF253E6096}" type="slidenum">
              <a:rPr lang="en-US" sz="1200">
                <a:solidFill>
                  <a:srgbClr val="8B8B8B"/>
                </a:solidFill>
                <a:latin typeface="Calibri" panose="020F0502020204030204"/>
              </a:rPr>
              <a:pPr algn="r">
                <a:lnSpc>
                  <a:spcPct val="100000"/>
                </a:lnSpc>
              </a:pPr>
              <a:t>9</a:t>
            </a:fld>
            <a:endParaRPr lang="en-US" sz="1200">
              <a:solidFill>
                <a:srgbClr val="8B8B8B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710</Words>
  <Application>Microsoft Office PowerPoint</Application>
  <PresentationFormat>On-screen Show (4:3)</PresentationFormat>
  <Paragraphs>132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23</cp:revision>
  <dcterms:created xsi:type="dcterms:W3CDTF">2017-07-26T02:27:14Z</dcterms:created>
  <dcterms:modified xsi:type="dcterms:W3CDTF">2020-05-06T10:14:39Z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1033-10.2.0.5811</vt:lpwstr>
  </property>
</Properties>
</file>