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308" r:id="rId3"/>
    <p:sldId id="284" r:id="rId4"/>
    <p:sldId id="283" r:id="rId5"/>
    <p:sldId id="296" r:id="rId6"/>
    <p:sldId id="286" r:id="rId7"/>
    <p:sldId id="298" r:id="rId8"/>
    <p:sldId id="287" r:id="rId9"/>
    <p:sldId id="300" r:id="rId10"/>
    <p:sldId id="288" r:id="rId11"/>
    <p:sldId id="299" r:id="rId12"/>
    <p:sldId id="289" r:id="rId13"/>
    <p:sldId id="290" r:id="rId14"/>
    <p:sldId id="305" r:id="rId15"/>
    <p:sldId id="306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sz="33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sz="3300" b="1" dirty="0" smtClean="0">
                <a:solidFill>
                  <a:srgbClr val="7030A0"/>
                </a:solidFill>
              </a:rPr>
              <a:t>Assignment and Presentation</a:t>
            </a:r>
          </a:p>
          <a:p>
            <a:pPr algn="ctr">
              <a:buNone/>
            </a:pPr>
            <a:endParaRPr lang="en-US" sz="2000" b="1" dirty="0" smtClean="0"/>
          </a:p>
          <a:p>
            <a:pPr algn="ctr">
              <a:buNone/>
            </a:pPr>
            <a:endParaRPr lang="en-US" sz="2000" b="1" dirty="0" smtClean="0"/>
          </a:p>
          <a:p>
            <a:pPr algn="ctr">
              <a:buNone/>
            </a:pPr>
            <a:endParaRPr lang="en-US" sz="2000" b="1" dirty="0" smtClean="0"/>
          </a:p>
          <a:p>
            <a:pPr algn="ctr">
              <a:buNone/>
            </a:pPr>
            <a:r>
              <a:rPr lang="en-US" sz="2000" b="1" dirty="0" smtClean="0"/>
              <a:t>Presented by-</a:t>
            </a:r>
          </a:p>
          <a:p>
            <a:pPr algn="ctr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Md. </a:t>
            </a:r>
            <a:r>
              <a:rPr lang="en-US" sz="2000" b="1" dirty="0" err="1" smtClean="0">
                <a:solidFill>
                  <a:srgbClr val="0070C0"/>
                </a:solidFill>
              </a:rPr>
              <a:t>Mominur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Rahman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Assistant Professor, Head (In-Charge) and Assistant Proctor</a:t>
            </a:r>
          </a:p>
          <a:p>
            <a:pPr algn="ctr">
              <a:buNone/>
            </a:pPr>
            <a:r>
              <a:rPr lang="en-US" sz="2000" b="1" dirty="0" smtClean="0"/>
              <a:t>Department of Textile Engineering</a:t>
            </a:r>
          </a:p>
          <a:p>
            <a:pPr algn="ctr">
              <a:buNone/>
            </a:pPr>
            <a:r>
              <a:rPr lang="en-US" sz="2000" b="1" dirty="0" smtClean="0"/>
              <a:t>Faculty of Engineering</a:t>
            </a:r>
          </a:p>
          <a:p>
            <a:pPr algn="ctr">
              <a:buNone/>
            </a:pPr>
            <a:r>
              <a:rPr lang="en-US" sz="2000" b="1" dirty="0" smtClean="0"/>
              <a:t>Daffodil International University</a:t>
            </a:r>
          </a:p>
          <a:p>
            <a:pPr algn="ctr">
              <a:buNone/>
            </a:pPr>
            <a:endParaRPr lang="en-US" sz="2000" b="1" dirty="0" smtClean="0"/>
          </a:p>
          <a:p>
            <a:pPr algn="ctr">
              <a:buNone/>
            </a:pPr>
            <a:endParaRPr lang="en-US" sz="2000" b="1" dirty="0" smtClean="0"/>
          </a:p>
        </p:txBody>
      </p:sp>
      <p:pic>
        <p:nvPicPr>
          <p:cNvPr id="23554" name="Picture 2" descr="https://powerlanguage.net/wp-content/uploads/2019/09/welcome-1024x4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152399"/>
            <a:ext cx="8836025" cy="144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Continued…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Short summary of the results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Preferably </a:t>
            </a:r>
            <a:r>
              <a:rPr lang="en-US" dirty="0" smtClean="0">
                <a:solidFill>
                  <a:srgbClr val="002060"/>
                </a:solidFill>
              </a:rPr>
              <a:t>within a page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Naturally </a:t>
            </a:r>
            <a:r>
              <a:rPr lang="en-US" dirty="0" smtClean="0">
                <a:solidFill>
                  <a:srgbClr val="7030A0"/>
                </a:solidFill>
              </a:rPr>
              <a:t>follow discussions providing a concise statement</a:t>
            </a:r>
            <a:r>
              <a:rPr lang="en-US" dirty="0" smtClean="0"/>
              <a:t> of what has been achieved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Recommendations</a:t>
            </a:r>
            <a:r>
              <a:rPr lang="en-US" dirty="0" smtClean="0"/>
              <a:t> for further work may be included.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14" name="Picture 2" descr="Specialists in IT, Engineering and Life Sciences Recruitment · Exper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83058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0139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This is </a:t>
            </a:r>
            <a:r>
              <a:rPr lang="en-US" b="1" dirty="0" smtClean="0">
                <a:solidFill>
                  <a:srgbClr val="002060"/>
                </a:solidFill>
              </a:rPr>
              <a:t>not a chapter </a:t>
            </a:r>
            <a:r>
              <a:rPr lang="en-US" dirty="0" smtClean="0"/>
              <a:t>and there should be </a:t>
            </a:r>
            <a:r>
              <a:rPr lang="en-US" dirty="0" smtClean="0">
                <a:solidFill>
                  <a:srgbClr val="002060"/>
                </a:solidFill>
              </a:rPr>
              <a:t>no numbers…..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>
                <a:solidFill>
                  <a:srgbClr val="0070C0"/>
                </a:solidFill>
              </a:rPr>
              <a:t>[1] </a:t>
            </a:r>
            <a:r>
              <a:rPr lang="en-US" dirty="0" err="1" smtClean="0">
                <a:solidFill>
                  <a:srgbClr val="0070C0"/>
                </a:solidFill>
              </a:rPr>
              <a:t>Dresselhaus</a:t>
            </a:r>
            <a:r>
              <a:rPr lang="en-US" dirty="0" smtClean="0">
                <a:solidFill>
                  <a:srgbClr val="0070C0"/>
                </a:solidFill>
              </a:rPr>
              <a:t> MS, </a:t>
            </a:r>
            <a:r>
              <a:rPr lang="en-US" dirty="0" err="1" smtClean="0">
                <a:solidFill>
                  <a:srgbClr val="0070C0"/>
                </a:solidFill>
              </a:rPr>
              <a:t>Dresselhaus</a:t>
            </a:r>
            <a:r>
              <a:rPr lang="en-US" dirty="0" smtClean="0">
                <a:solidFill>
                  <a:srgbClr val="0070C0"/>
                </a:solidFill>
              </a:rPr>
              <a:t> G. Saito R. Physics of carbon </a:t>
            </a:r>
            <a:r>
              <a:rPr lang="en-US" dirty="0" err="1" smtClean="0">
                <a:solidFill>
                  <a:srgbClr val="0070C0"/>
                </a:solidFill>
              </a:rPr>
              <a:t>nanotubes</a:t>
            </a:r>
            <a:r>
              <a:rPr lang="en-US" dirty="0" smtClean="0">
                <a:solidFill>
                  <a:srgbClr val="0070C0"/>
                </a:solidFill>
              </a:rPr>
              <a:t>. Carbon 1995; 33(7):883−91.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[2] </a:t>
            </a:r>
            <a:r>
              <a:rPr lang="en-US" dirty="0" err="1" smtClean="0">
                <a:solidFill>
                  <a:srgbClr val="7030A0"/>
                </a:solidFill>
              </a:rPr>
              <a:t>Radovic</a:t>
            </a:r>
            <a:r>
              <a:rPr lang="en-US" dirty="0" smtClean="0">
                <a:solidFill>
                  <a:srgbClr val="7030A0"/>
                </a:solidFill>
              </a:rPr>
              <a:t> LR, Rodriguez−</a:t>
            </a:r>
            <a:r>
              <a:rPr lang="en-US" dirty="0" err="1" smtClean="0">
                <a:solidFill>
                  <a:srgbClr val="7030A0"/>
                </a:solidFill>
              </a:rPr>
              <a:t>Reinoso</a:t>
            </a:r>
            <a:r>
              <a:rPr lang="en-US" dirty="0" smtClean="0">
                <a:solidFill>
                  <a:srgbClr val="7030A0"/>
                </a:solidFill>
              </a:rPr>
              <a:t> F. Carbon materials in catalysis. In: Thrower PA, editor. Chemistry and physics of carbon, vol25,NewYork;Dekker;1975.243−358.  </a:t>
            </a:r>
          </a:p>
          <a:p>
            <a:pPr algn="just">
              <a:buNone/>
            </a:pPr>
            <a:r>
              <a:rPr lang="en-US" dirty="0" smtClean="0"/>
              <a:t> </a:t>
            </a:r>
            <a:endParaRPr lang="en-US" u="sng" dirty="0" smtClean="0"/>
          </a:p>
          <a:p>
            <a:pPr algn="just"/>
            <a:r>
              <a:rPr lang="en-US" dirty="0" smtClean="0">
                <a:solidFill>
                  <a:srgbClr val="00B0F0"/>
                </a:solidFill>
              </a:rPr>
              <a:t>[3] Jones LE. The effect of boron on carbon fiber microstructure and reactivity. University </a:t>
            </a:r>
            <a:r>
              <a:rPr lang="en-US" dirty="0" err="1" smtClean="0">
                <a:solidFill>
                  <a:srgbClr val="00B0F0"/>
                </a:solidFill>
              </a:rPr>
              <a:t>ParkPAUSA</a:t>
            </a:r>
            <a:r>
              <a:rPr lang="en-US" dirty="0" smtClean="0">
                <a:solidFill>
                  <a:srgbClr val="00B0F0"/>
                </a:solidFill>
              </a:rPr>
              <a:t>, Penn State </a:t>
            </a:r>
            <a:r>
              <a:rPr lang="en-US" dirty="0" err="1" smtClean="0">
                <a:solidFill>
                  <a:srgbClr val="00B0F0"/>
                </a:solidFill>
              </a:rPr>
              <a:t>Univ</a:t>
            </a:r>
            <a:r>
              <a:rPr lang="en-US" dirty="0" smtClean="0">
                <a:solidFill>
                  <a:srgbClr val="00B0F0"/>
                </a:solidFill>
              </a:rPr>
              <a:t>, PhD thesis, 1987.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Report Formatting…..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 smtClean="0"/>
              <a:t>Heading (1) (</a:t>
            </a:r>
            <a:r>
              <a:rPr lang="en-US" sz="2000" b="1" dirty="0" smtClean="0"/>
              <a:t>ACKNOWLEDGEMENT/ABSTRACT/CHAPTER)</a:t>
            </a:r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n-US" sz="2000" b="1" dirty="0" smtClean="0"/>
              <a:t> </a:t>
            </a:r>
            <a:r>
              <a:rPr lang="en-US" sz="2000" dirty="0" smtClean="0"/>
              <a:t>Times new Roman=18, Bold, All Capital, Not underlined)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Sub Heading (1.1) </a:t>
            </a:r>
            <a:r>
              <a:rPr lang="en-US" sz="2000" b="1" dirty="0" smtClean="0"/>
              <a:t>(Definition, Types of Research)</a:t>
            </a:r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n-US" sz="2000" b="1" dirty="0" smtClean="0"/>
              <a:t> </a:t>
            </a:r>
            <a:r>
              <a:rPr lang="en-US" sz="2000" dirty="0" smtClean="0"/>
              <a:t>Times new Roman=16, Bold, First letter of Word is capital, Not underlined)</a:t>
            </a:r>
          </a:p>
          <a:p>
            <a:endParaRPr lang="en-US" sz="2000" b="1" dirty="0" smtClean="0"/>
          </a:p>
          <a:p>
            <a:r>
              <a:rPr lang="en-US" sz="2000" dirty="0" smtClean="0"/>
              <a:t>Sub-Sub Heading (2.1.1) </a:t>
            </a:r>
            <a:r>
              <a:rPr lang="en-US" sz="2000" b="1" dirty="0" smtClean="0"/>
              <a:t>(Origin of Textiles)</a:t>
            </a:r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n-US" sz="2000" b="1" dirty="0" smtClean="0"/>
              <a:t> </a:t>
            </a:r>
            <a:r>
              <a:rPr lang="en-US" sz="2000" dirty="0" smtClean="0"/>
              <a:t>Times new Roman=14, Bold, First letter of Word is capital, Not underlined)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Sub-Sub-Sub Heading (3.1.1.1) </a:t>
            </a:r>
            <a:r>
              <a:rPr lang="en-US" sz="2000" b="1" dirty="0" smtClean="0"/>
              <a:t>(Origin of Garments)</a:t>
            </a:r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n-US" sz="2000" b="1" dirty="0" smtClean="0"/>
              <a:t> </a:t>
            </a:r>
            <a:r>
              <a:rPr lang="en-US" sz="2000" dirty="0" smtClean="0"/>
              <a:t>Times new Roman=13, Bold, First letter of Word is capital, Not underlined)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Body Writing </a:t>
            </a:r>
            <a:r>
              <a:rPr lang="en-US" sz="2000" b="1" dirty="0" smtClean="0"/>
              <a:t>(This is a…..)</a:t>
            </a:r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n-US" sz="2000" b="1" dirty="0" smtClean="0"/>
              <a:t> </a:t>
            </a:r>
            <a:r>
              <a:rPr lang="en-US" sz="2000" dirty="0" smtClean="0"/>
              <a:t>Times new Roman=12, Not Bold, </a:t>
            </a:r>
            <a:r>
              <a:rPr lang="en-US" sz="2000" b="1" dirty="0" smtClean="0"/>
              <a:t>Sentence Format</a:t>
            </a:r>
            <a:r>
              <a:rPr lang="en-US" sz="2000" dirty="0" smtClean="0"/>
              <a:t>, Not underlined)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Line Spacing: </a:t>
            </a:r>
            <a:r>
              <a:rPr lang="en-US" sz="2000" b="1" dirty="0" smtClean="0"/>
              <a:t>1.5</a:t>
            </a:r>
          </a:p>
          <a:p>
            <a:endParaRPr lang="en-US" sz="2000" dirty="0" smtClean="0"/>
          </a:p>
          <a:p>
            <a:r>
              <a:rPr lang="en-US" sz="2000" dirty="0" smtClean="0"/>
              <a:t>Line Aligned </a:t>
            </a:r>
            <a:r>
              <a:rPr lang="en-US" sz="2000" b="1" dirty="0" smtClean="0"/>
              <a:t>Parallel</a:t>
            </a:r>
          </a:p>
          <a:p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Slide 1: Your </a:t>
            </a:r>
            <a:r>
              <a:rPr lang="en-US" dirty="0" smtClean="0">
                <a:solidFill>
                  <a:srgbClr val="7030A0"/>
                </a:solidFill>
              </a:rPr>
              <a:t>Name and ID, Topic/Title, </a:t>
            </a:r>
            <a:r>
              <a:rPr lang="en-US" dirty="0" smtClean="0"/>
              <a:t>Date</a:t>
            </a:r>
          </a:p>
          <a:p>
            <a:endParaRPr lang="en-US" dirty="0" smtClean="0"/>
          </a:p>
          <a:p>
            <a:r>
              <a:rPr lang="en-US" dirty="0" smtClean="0"/>
              <a:t>Slide 2: </a:t>
            </a:r>
            <a:r>
              <a:rPr lang="en-US" dirty="0" smtClean="0">
                <a:solidFill>
                  <a:srgbClr val="FF0000"/>
                </a:solidFill>
              </a:rPr>
              <a:t>Chapter 1</a:t>
            </a:r>
            <a:r>
              <a:rPr lang="en-US" dirty="0" smtClean="0"/>
              <a:t>-Introduction with </a:t>
            </a:r>
            <a:r>
              <a:rPr lang="en-US" dirty="0" smtClean="0">
                <a:solidFill>
                  <a:srgbClr val="0070C0"/>
                </a:solidFill>
              </a:rPr>
              <a:t>Objectives</a:t>
            </a:r>
            <a:r>
              <a:rPr lang="en-US" dirty="0" smtClean="0"/>
              <a:t> of work</a:t>
            </a:r>
          </a:p>
          <a:p>
            <a:endParaRPr lang="en-US" dirty="0" smtClean="0"/>
          </a:p>
          <a:p>
            <a:r>
              <a:rPr lang="en-US" dirty="0" smtClean="0"/>
              <a:t>Slide 3: </a:t>
            </a:r>
            <a:r>
              <a:rPr lang="en-US" dirty="0" smtClean="0">
                <a:solidFill>
                  <a:srgbClr val="FF0000"/>
                </a:solidFill>
              </a:rPr>
              <a:t>Chapter 2</a:t>
            </a:r>
            <a:r>
              <a:rPr lang="en-US" dirty="0" smtClean="0"/>
              <a:t>-Methodology (</a:t>
            </a:r>
            <a:r>
              <a:rPr lang="en-US" dirty="0" smtClean="0">
                <a:solidFill>
                  <a:srgbClr val="00B0F0"/>
                </a:solidFill>
              </a:rPr>
              <a:t>very specific to work</a:t>
            </a:r>
            <a:r>
              <a:rPr lang="en-US" dirty="0" smtClean="0"/>
              <a:t>)…</a:t>
            </a:r>
            <a:r>
              <a:rPr lang="en-US" i="1" dirty="0" smtClean="0">
                <a:solidFill>
                  <a:srgbClr val="FF0000"/>
                </a:solidFill>
              </a:rPr>
              <a:t>Optional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Slide 4-8 </a:t>
            </a:r>
            <a:r>
              <a:rPr lang="en-US" i="1" dirty="0" smtClean="0">
                <a:solidFill>
                  <a:srgbClr val="FF0000"/>
                </a:solidFill>
              </a:rPr>
              <a:t>(can be varied): </a:t>
            </a:r>
            <a:r>
              <a:rPr lang="en-US" dirty="0" smtClean="0">
                <a:solidFill>
                  <a:srgbClr val="FF0000"/>
                </a:solidFill>
              </a:rPr>
              <a:t>Chapter 3-</a:t>
            </a:r>
            <a:r>
              <a:rPr lang="en-US" dirty="0" smtClean="0"/>
              <a:t>Experimental Works/Materials and Methods/Survey Details (</a:t>
            </a:r>
            <a:r>
              <a:rPr lang="en-US" dirty="0" smtClean="0">
                <a:solidFill>
                  <a:srgbClr val="7030A0"/>
                </a:solidFill>
              </a:rPr>
              <a:t>if same type show only one or summary of all</a:t>
            </a:r>
            <a:r>
              <a:rPr lang="en-US" dirty="0" smtClean="0"/>
              <a:t>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Slide 9-10 </a:t>
            </a:r>
            <a:r>
              <a:rPr lang="en-US" i="1" dirty="0" smtClean="0">
                <a:solidFill>
                  <a:srgbClr val="FF0000"/>
                </a:solidFill>
              </a:rPr>
              <a:t>(can be varied): 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Chapter 4-</a:t>
            </a:r>
            <a:r>
              <a:rPr lang="en-US" dirty="0" smtClean="0"/>
              <a:t>Discussion of Results (</a:t>
            </a:r>
            <a:r>
              <a:rPr lang="en-US" dirty="0" smtClean="0">
                <a:solidFill>
                  <a:srgbClr val="0070C0"/>
                </a:solidFill>
              </a:rPr>
              <a:t>Explanation in bullet points or graph or table or image based on the data/evidence of chapter 3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Slide 11: </a:t>
            </a:r>
            <a:r>
              <a:rPr lang="en-US" dirty="0" smtClean="0">
                <a:solidFill>
                  <a:srgbClr val="FF0000"/>
                </a:solidFill>
              </a:rPr>
              <a:t>Chapter 5-</a:t>
            </a:r>
            <a:r>
              <a:rPr lang="en-US" dirty="0" smtClean="0"/>
              <a:t>Conclusion (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Bullet Points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Slide 12: </a:t>
            </a:r>
            <a:r>
              <a:rPr lang="en-US" dirty="0" smtClean="0">
                <a:solidFill>
                  <a:srgbClr val="FF0000"/>
                </a:solidFill>
              </a:rPr>
              <a:t>Chapter </a:t>
            </a:r>
            <a:r>
              <a:rPr lang="en-US" dirty="0" smtClean="0">
                <a:solidFill>
                  <a:srgbClr val="FF0000"/>
                </a:solidFill>
              </a:rPr>
              <a:t>6-</a:t>
            </a:r>
            <a:r>
              <a:rPr lang="en-US" dirty="0" smtClean="0"/>
              <a:t>Findings/Learning/Outcomes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Bullet Points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2300" dirty="0" smtClean="0"/>
              <a:t>Continued….Common Facts of Presentation</a:t>
            </a:r>
            <a:endParaRPr lang="en-US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Duration: </a:t>
            </a:r>
            <a:r>
              <a:rPr lang="en-US" dirty="0" smtClean="0"/>
              <a:t>3-7 </a:t>
            </a:r>
            <a:r>
              <a:rPr lang="en-US" dirty="0" err="1" smtClean="0"/>
              <a:t>mins</a:t>
            </a:r>
            <a:r>
              <a:rPr lang="en-US" dirty="0" smtClean="0"/>
              <a:t> (depends on)</a:t>
            </a:r>
          </a:p>
          <a:p>
            <a:r>
              <a:rPr lang="en-US" dirty="0" smtClean="0"/>
              <a:t>Formal Dress up</a:t>
            </a:r>
          </a:p>
          <a:p>
            <a:r>
              <a:rPr lang="en-US" dirty="0" smtClean="0"/>
              <a:t>Black white/Formal Slide Design</a:t>
            </a:r>
          </a:p>
          <a:p>
            <a:r>
              <a:rPr lang="en-US" dirty="0" smtClean="0"/>
              <a:t>No Animations</a:t>
            </a:r>
          </a:p>
          <a:p>
            <a:r>
              <a:rPr lang="en-US" dirty="0" smtClean="0"/>
              <a:t>Precise</a:t>
            </a:r>
          </a:p>
          <a:p>
            <a:r>
              <a:rPr lang="en-US" dirty="0" smtClean="0"/>
              <a:t>Try to defend what you have done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4578" name="Picture 2" descr="Giving thanks for the gift of life - Boston Children's Discoveri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83820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Assignment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COVER PAGE…………….</a:t>
            </a:r>
            <a:r>
              <a:rPr lang="en-US" sz="2400" dirty="0" smtClean="0">
                <a:solidFill>
                  <a:srgbClr val="FF0000"/>
                </a:solidFill>
              </a:rPr>
              <a:t>Page no. </a:t>
            </a:r>
            <a:r>
              <a:rPr lang="en-US" sz="24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but no need to write</a:t>
            </a:r>
          </a:p>
          <a:p>
            <a:r>
              <a:rPr lang="en-US" dirty="0" smtClean="0"/>
              <a:t>ACKNOWLEDGEMENT………...ii</a:t>
            </a:r>
          </a:p>
          <a:p>
            <a:r>
              <a:rPr lang="en-US" dirty="0" smtClean="0"/>
              <a:t>ABSTRACT……………………….iii</a:t>
            </a:r>
          </a:p>
          <a:p>
            <a:r>
              <a:rPr lang="en-US" dirty="0" smtClean="0"/>
              <a:t>TABLE OF CONTENTS………….iv and so on </a:t>
            </a:r>
            <a:r>
              <a:rPr lang="en-US" i="1" dirty="0" smtClean="0">
                <a:solidFill>
                  <a:srgbClr val="FF0000"/>
                </a:solidFill>
              </a:rPr>
              <a:t>(Auto)</a:t>
            </a:r>
          </a:p>
          <a:p>
            <a:r>
              <a:rPr lang="en-US" dirty="0" smtClean="0"/>
              <a:t>LIST OF TABLE/GRAPH/FIGURE/CHART</a:t>
            </a:r>
            <a:r>
              <a:rPr lang="en-US" sz="2300" dirty="0" smtClean="0"/>
              <a:t>…….v and so </a:t>
            </a:r>
            <a:r>
              <a:rPr lang="en-US" sz="2300" dirty="0" smtClean="0"/>
              <a:t>on</a:t>
            </a:r>
          </a:p>
          <a:p>
            <a:r>
              <a:rPr lang="en-US" sz="2300" dirty="0" smtClean="0"/>
              <a:t>ABBREVIATIONS…….vi and so on</a:t>
            </a:r>
            <a:endParaRPr lang="en-US" sz="2300" dirty="0" smtClean="0"/>
          </a:p>
          <a:p>
            <a:r>
              <a:rPr lang="en-US" sz="2300" dirty="0" smtClean="0"/>
              <a:t>CHAPTER 1: INTRODUCTION......(Page no. numeric that is 1,2,3…..) </a:t>
            </a:r>
            <a:r>
              <a:rPr lang="en-US" sz="2000" i="1" dirty="0" smtClean="0">
                <a:solidFill>
                  <a:srgbClr val="FF0000"/>
                </a:solidFill>
              </a:rPr>
              <a:t>What about the topic and why chosen to find what?</a:t>
            </a:r>
            <a:endParaRPr lang="en-US" sz="2300" i="1" dirty="0" smtClean="0">
              <a:solidFill>
                <a:srgbClr val="FF0000"/>
              </a:solidFill>
            </a:endParaRPr>
          </a:p>
          <a:p>
            <a:r>
              <a:rPr lang="en-US" sz="2300" dirty="0" smtClean="0">
                <a:solidFill>
                  <a:srgbClr val="0070C0"/>
                </a:solidFill>
              </a:rPr>
              <a:t>CHAPTER 2: METHODOLOGY (optional)…….</a:t>
            </a:r>
            <a:r>
              <a:rPr lang="en-US" sz="2000" i="1" dirty="0" smtClean="0">
                <a:solidFill>
                  <a:srgbClr val="FF0000"/>
                </a:solidFill>
              </a:rPr>
              <a:t>How the work is done?</a:t>
            </a:r>
            <a:endParaRPr lang="en-US" sz="2300" i="1" dirty="0" smtClean="0">
              <a:solidFill>
                <a:srgbClr val="FF0000"/>
              </a:solidFill>
            </a:endParaRPr>
          </a:p>
          <a:p>
            <a:r>
              <a:rPr lang="en-US" sz="2300" dirty="0" smtClean="0"/>
              <a:t>CHAPTER 3: EXPERIMENTAL DETAILS/MATERIALS &amp; METHODS/SURVEY DETAILS…….</a:t>
            </a:r>
            <a:r>
              <a:rPr lang="en-US" sz="2000" i="1" dirty="0" smtClean="0">
                <a:solidFill>
                  <a:srgbClr val="FF0000"/>
                </a:solidFill>
              </a:rPr>
              <a:t>What have done in the paper?</a:t>
            </a:r>
            <a:endParaRPr lang="en-US" sz="2300" i="1" dirty="0" smtClean="0">
              <a:solidFill>
                <a:srgbClr val="FF0000"/>
              </a:solidFill>
            </a:endParaRPr>
          </a:p>
          <a:p>
            <a:r>
              <a:rPr lang="en-US" sz="2300" dirty="0" smtClean="0">
                <a:solidFill>
                  <a:srgbClr val="0070C0"/>
                </a:solidFill>
              </a:rPr>
              <a:t>CHAPTER 4: DISCUSSION OF RESULTS……</a:t>
            </a:r>
            <a:r>
              <a:rPr lang="en-US" sz="2000" i="1" dirty="0" smtClean="0">
                <a:solidFill>
                  <a:srgbClr val="FF0000"/>
                </a:solidFill>
              </a:rPr>
              <a:t>What are the outcomes?</a:t>
            </a:r>
            <a:endParaRPr lang="en-US" sz="2300" i="1" dirty="0" smtClean="0">
              <a:solidFill>
                <a:srgbClr val="FF0000"/>
              </a:solidFill>
            </a:endParaRPr>
          </a:p>
          <a:p>
            <a:r>
              <a:rPr lang="en-US" sz="2300" dirty="0" smtClean="0"/>
              <a:t>CHAPTER 5: CONCLUSION…..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What are the final results and recommendations?</a:t>
            </a:r>
            <a:endParaRPr lang="en-US" sz="2300" i="1" dirty="0" smtClean="0">
              <a:solidFill>
                <a:srgbClr val="FF0000"/>
              </a:solidFill>
            </a:endParaRPr>
          </a:p>
          <a:p>
            <a:r>
              <a:rPr lang="en-US" sz="2300" dirty="0" smtClean="0"/>
              <a:t>CHAPTER 6: FINDINGS/LEARNING/OUTCOMES…W</a:t>
            </a:r>
            <a:r>
              <a:rPr lang="en-US" sz="2000" i="1" dirty="0" smtClean="0">
                <a:solidFill>
                  <a:srgbClr val="FF0000"/>
                </a:solidFill>
              </a:rPr>
              <a:t>hat you have learnt from the assignment?</a:t>
            </a:r>
            <a:endParaRPr lang="en-US" sz="2300" i="1" dirty="0" smtClean="0">
              <a:solidFill>
                <a:srgbClr val="FF0000"/>
              </a:solidFill>
            </a:endParaRPr>
          </a:p>
          <a:p>
            <a:r>
              <a:rPr lang="en-US" sz="2300" dirty="0" smtClean="0">
                <a:solidFill>
                  <a:srgbClr val="0070C0"/>
                </a:solidFill>
              </a:rPr>
              <a:t>REFERENCES</a:t>
            </a:r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>
                <a:solidFill>
                  <a:srgbClr val="7030A0"/>
                </a:solidFill>
              </a:rPr>
              <a:t>about</a:t>
            </a:r>
            <a:r>
              <a:rPr lang="en-US" dirty="0" smtClean="0"/>
              <a:t> the topic???</a:t>
            </a:r>
          </a:p>
          <a:p>
            <a:r>
              <a:rPr lang="en-US" dirty="0" smtClean="0"/>
              <a:t>Summary of the </a:t>
            </a:r>
            <a:r>
              <a:rPr lang="en-US" dirty="0" smtClean="0">
                <a:solidFill>
                  <a:srgbClr val="002060"/>
                </a:solidFill>
              </a:rPr>
              <a:t>aims and objectives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Procedure</a:t>
            </a:r>
            <a:r>
              <a:rPr lang="en-US" dirty="0" smtClean="0"/>
              <a:t> followed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Results</a:t>
            </a:r>
            <a:r>
              <a:rPr lang="en-US" dirty="0" smtClean="0"/>
              <a:t> obtained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(not exceed one </a:t>
            </a:r>
            <a:r>
              <a:rPr lang="en-US" b="1" dirty="0" smtClean="0"/>
              <a:t>A4 page</a:t>
            </a:r>
            <a:r>
              <a:rPr lang="en-US" dirty="0" smtClean="0"/>
              <a:t>, </a:t>
            </a:r>
            <a:r>
              <a:rPr lang="en-US" b="1" dirty="0" smtClean="0"/>
              <a:t>self-contained separate </a:t>
            </a:r>
            <a:r>
              <a:rPr lang="en-US" dirty="0" smtClean="0"/>
              <a:t>page. </a:t>
            </a:r>
            <a:r>
              <a:rPr lang="en-US" b="1" dirty="0" smtClean="0"/>
              <a:t>No reference to sections, figures, or citation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Sufficient </a:t>
            </a:r>
            <a:r>
              <a:rPr lang="en-US" dirty="0" smtClean="0">
                <a:solidFill>
                  <a:srgbClr val="0070C0"/>
                </a:solidFill>
              </a:rPr>
              <a:t>background</a:t>
            </a:r>
            <a:r>
              <a:rPr lang="en-US" dirty="0" smtClean="0"/>
              <a:t> regarding context of the work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Overall </a:t>
            </a:r>
            <a:r>
              <a:rPr lang="en-US" dirty="0" smtClean="0">
                <a:solidFill>
                  <a:srgbClr val="7030A0"/>
                </a:solidFill>
              </a:rPr>
              <a:t>theme and significance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Needs</a:t>
            </a:r>
            <a:r>
              <a:rPr lang="en-US" dirty="0" smtClean="0"/>
              <a:t> that have led to the project proposal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Aims and objectives</a:t>
            </a: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Main conclusions </a:t>
            </a:r>
            <a:r>
              <a:rPr lang="en-US" dirty="0" smtClean="0"/>
              <a:t>which fully appreciate the logical sequence of the work.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CHAPTER 3: EXPERIMENTAL DETAILS/MATERIALS &amp; METHODS/SURVEY DETAILS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5842" name="Picture 2" descr="How to use data collection tools for market research | QuestionP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8534400" cy="5219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Continued…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work.</a:t>
            </a:r>
          </a:p>
          <a:p>
            <a:r>
              <a:rPr lang="en-US" dirty="0" smtClean="0"/>
              <a:t>Several </a:t>
            </a:r>
            <a:r>
              <a:rPr lang="en-US" dirty="0" smtClean="0">
                <a:solidFill>
                  <a:srgbClr val="7030A0"/>
                </a:solidFill>
              </a:rPr>
              <a:t>sections/sub sections </a:t>
            </a:r>
          </a:p>
          <a:p>
            <a:r>
              <a:rPr lang="en-US" dirty="0" smtClean="0"/>
              <a:t>Distinct parts such as </a:t>
            </a:r>
            <a:r>
              <a:rPr lang="en-US" dirty="0" smtClean="0">
                <a:solidFill>
                  <a:srgbClr val="002060"/>
                </a:solidFill>
              </a:rPr>
              <a:t>analytical work, numerical work, and experimental methodology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All experimental data/findings</a:t>
            </a:r>
          </a:p>
          <a:p>
            <a:r>
              <a:rPr lang="en-US" dirty="0" smtClean="0"/>
              <a:t>All </a:t>
            </a:r>
            <a:r>
              <a:rPr lang="en-US" dirty="0" smtClean="0">
                <a:solidFill>
                  <a:srgbClr val="7030A0"/>
                </a:solidFill>
              </a:rPr>
              <a:t>figures, graphs, charts, tables, drawings, photos</a:t>
            </a:r>
            <a:r>
              <a:rPr lang="en-US" dirty="0" smtClean="0"/>
              <a:t>, etc. must be </a:t>
            </a:r>
            <a:r>
              <a:rPr lang="en-US" dirty="0" smtClean="0">
                <a:solidFill>
                  <a:srgbClr val="7030A0"/>
                </a:solidFill>
              </a:rPr>
              <a:t>numbered with captions/ titles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Must be referenced in the text</a:t>
            </a:r>
          </a:p>
          <a:p>
            <a:r>
              <a:rPr lang="en-US" dirty="0" smtClean="0"/>
              <a:t>Make clear about the </a:t>
            </a:r>
            <a:r>
              <a:rPr lang="en-US" dirty="0" smtClean="0">
                <a:solidFill>
                  <a:srgbClr val="002060"/>
                </a:solidFill>
              </a:rPr>
              <a:t>text-purposes they serve</a:t>
            </a:r>
            <a:r>
              <a:rPr lang="en-US" dirty="0" smtClean="0"/>
              <a:t>. If not then </a:t>
            </a:r>
            <a:r>
              <a:rPr lang="en-US" dirty="0" smtClean="0">
                <a:solidFill>
                  <a:srgbClr val="002060"/>
                </a:solidFill>
              </a:rPr>
              <a:t>irrelevant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4: DISCUSSION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6866" name="Picture 2" descr="Data analysis in research: Why data, types of data, data analysis in  qualitative and quantitative research | QuestionP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8458200" cy="5429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Discuss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002060"/>
                </a:solidFill>
              </a:rPr>
              <a:t>results/findings</a:t>
            </a:r>
            <a:r>
              <a:rPr lang="en-US" dirty="0" smtClean="0"/>
              <a:t> reported in </a:t>
            </a:r>
            <a:r>
              <a:rPr lang="en-US" dirty="0" smtClean="0">
                <a:solidFill>
                  <a:srgbClr val="002060"/>
                </a:solidFill>
              </a:rPr>
              <a:t>chapter-3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Most intellectual </a:t>
            </a:r>
            <a:r>
              <a:rPr lang="en-US" dirty="0" smtClean="0"/>
              <a:t>part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7030A0"/>
                </a:solidFill>
              </a:rPr>
              <a:t>Analysis and explanation </a:t>
            </a:r>
            <a:r>
              <a:rPr lang="en-US" dirty="0" smtClean="0"/>
              <a:t>about the results/data/finding reported in chapter-3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Measure/barometer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002060"/>
                </a:solidFill>
              </a:rPr>
              <a:t>talent</a:t>
            </a:r>
            <a:r>
              <a:rPr lang="en-US" dirty="0" smtClean="0"/>
              <a:t> of the researcher.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5: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Where to write the conclusion of your business plan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2296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672</TotalTime>
  <Words>758</Words>
  <Application>Microsoft Office PowerPoint</Application>
  <PresentationFormat>On-screen Show (4:3)</PresentationFormat>
  <Paragraphs>129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Slide 1</vt:lpstr>
      <vt:lpstr>Assignment Format</vt:lpstr>
      <vt:lpstr>ABSTRACT</vt:lpstr>
      <vt:lpstr>CHAPTER 1: INTRODUCTION</vt:lpstr>
      <vt:lpstr>CHAPTER 3: EXPERIMENTAL DETAILS/MATERIALS &amp; METHODS/SURVEY DETAILS </vt:lpstr>
      <vt:lpstr>Continued…</vt:lpstr>
      <vt:lpstr>CHAPTER 4: DISCUSSION OF RESULTS</vt:lpstr>
      <vt:lpstr>Continued…</vt:lpstr>
      <vt:lpstr>CHAPTER 5: CONCLUSION</vt:lpstr>
      <vt:lpstr>Continued…</vt:lpstr>
      <vt:lpstr>REFERENCES…..</vt:lpstr>
      <vt:lpstr>Continued…</vt:lpstr>
      <vt:lpstr>Report Formatting…..</vt:lpstr>
      <vt:lpstr>Presentation</vt:lpstr>
      <vt:lpstr>Continued….Common Facts of Presentation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79</cp:revision>
  <dcterms:created xsi:type="dcterms:W3CDTF">2006-08-16T00:00:00Z</dcterms:created>
  <dcterms:modified xsi:type="dcterms:W3CDTF">2020-11-22T10:08:12Z</dcterms:modified>
</cp:coreProperties>
</file>