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6858000" cx="9144000"/>
  <p:notesSz cx="6858000" cy="9144000"/>
  <p:embeddedFontLst>
    <p:embeddedFont>
      <p:font typeface="Century Gothic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4" roundtripDataSignature="AMtx7mgClvmxHX3Ip1uYtB1ZABLSRyNWP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CenturyGothic-regular.fntdata"/><Relationship Id="rId11" Type="http://schemas.openxmlformats.org/officeDocument/2006/relationships/slide" Target="slides/slide6.xml"/><Relationship Id="rId22" Type="http://schemas.openxmlformats.org/officeDocument/2006/relationships/font" Target="fonts/CenturyGothic-italic.fntdata"/><Relationship Id="rId10" Type="http://schemas.openxmlformats.org/officeDocument/2006/relationships/slide" Target="slides/slide5.xml"/><Relationship Id="rId21" Type="http://schemas.openxmlformats.org/officeDocument/2006/relationships/font" Target="fonts/CenturyGothic-bold.fntdata"/><Relationship Id="rId13" Type="http://schemas.openxmlformats.org/officeDocument/2006/relationships/slide" Target="slides/slide8.xml"/><Relationship Id="rId24" Type="http://customschemas.google.com/relationships/presentationmetadata" Target="metadata"/><Relationship Id="rId12" Type="http://schemas.openxmlformats.org/officeDocument/2006/relationships/slide" Target="slides/slide7.xml"/><Relationship Id="rId23" Type="http://schemas.openxmlformats.org/officeDocument/2006/relationships/font" Target="fonts/CenturyGothic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3" name="Google Shape;13;p16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4" name="Google Shape;14;p16"/>
          <p:cNvSpPr txBox="1"/>
          <p:nvPr>
            <p:ph type="ctrTitle"/>
          </p:nvPr>
        </p:nvSpPr>
        <p:spPr>
          <a:xfrm>
            <a:off x="3200400" y="4208929"/>
            <a:ext cx="5458968" cy="104868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600"/>
              <a:buFont typeface="Century Gothic"/>
              <a:buNone/>
              <a:defRPr sz="460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6"/>
          <p:cNvSpPr txBox="1"/>
          <p:nvPr>
            <p:ph idx="1" type="subTitle"/>
          </p:nvPr>
        </p:nvSpPr>
        <p:spPr>
          <a:xfrm>
            <a:off x="3200400" y="5257800"/>
            <a:ext cx="5458968" cy="6217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6" name="Google Shape;16;p16"/>
          <p:cNvSpPr txBox="1"/>
          <p:nvPr>
            <p:ph idx="10" type="dt"/>
          </p:nvPr>
        </p:nvSpPr>
        <p:spPr>
          <a:xfrm>
            <a:off x="3276600" y="390525"/>
            <a:ext cx="55046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sz="2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6"/>
          <p:cNvSpPr txBox="1"/>
          <p:nvPr>
            <p:ph idx="11" type="ftr"/>
          </p:nvPr>
        </p:nvSpPr>
        <p:spPr>
          <a:xfrm>
            <a:off x="3218688" y="6356350"/>
            <a:ext cx="473659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1100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6"/>
          <p:cNvSpPr txBox="1"/>
          <p:nvPr>
            <p:ph idx="12" type="sldNum"/>
          </p:nvPr>
        </p:nvSpPr>
        <p:spPr>
          <a:xfrm>
            <a:off x="8256494" y="6356350"/>
            <a:ext cx="685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Content">
  <p:cSld name="3 Conten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4" name="Google Shape;84;p25"/>
          <p:cNvSpPr txBox="1"/>
          <p:nvPr>
            <p:ph type="title"/>
          </p:nvPr>
        </p:nvSpPr>
        <p:spPr>
          <a:xfrm>
            <a:off x="457199" y="914400"/>
            <a:ext cx="7391401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5"/>
          <p:cNvSpPr txBox="1"/>
          <p:nvPr>
            <p:ph idx="1" type="body"/>
          </p:nvPr>
        </p:nvSpPr>
        <p:spPr>
          <a:xfrm>
            <a:off x="4282440" y="2214562"/>
            <a:ext cx="3566160" cy="192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/>
        </p:txBody>
      </p:sp>
      <p:sp>
        <p:nvSpPr>
          <p:cNvPr id="86" name="Google Shape;86;p25"/>
          <p:cNvSpPr txBox="1"/>
          <p:nvPr>
            <p:ph idx="10" type="dt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25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5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9" name="Google Shape;89;p25"/>
          <p:cNvSpPr txBox="1"/>
          <p:nvPr>
            <p:ph idx="2" type="body"/>
          </p:nvPr>
        </p:nvSpPr>
        <p:spPr>
          <a:xfrm>
            <a:off x="4282440" y="4224973"/>
            <a:ext cx="3566160" cy="192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/>
        </p:txBody>
      </p:sp>
      <p:sp>
        <p:nvSpPr>
          <p:cNvPr id="90" name="Google Shape;90;p25"/>
          <p:cNvSpPr txBox="1"/>
          <p:nvPr>
            <p:ph idx="3" type="body"/>
          </p:nvPr>
        </p:nvSpPr>
        <p:spPr>
          <a:xfrm>
            <a:off x="457200" y="2214563"/>
            <a:ext cx="3566160" cy="391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 Content">
  <p:cSld name="4 Content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6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3" name="Google Shape;93;p26"/>
          <p:cNvSpPr txBox="1"/>
          <p:nvPr>
            <p:ph type="title"/>
          </p:nvPr>
        </p:nvSpPr>
        <p:spPr>
          <a:xfrm>
            <a:off x="457199" y="914400"/>
            <a:ext cx="7391401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6"/>
          <p:cNvSpPr txBox="1"/>
          <p:nvPr>
            <p:ph idx="1" type="body"/>
          </p:nvPr>
        </p:nvSpPr>
        <p:spPr>
          <a:xfrm>
            <a:off x="4282440" y="2214562"/>
            <a:ext cx="3566160" cy="192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/>
        </p:txBody>
      </p:sp>
      <p:sp>
        <p:nvSpPr>
          <p:cNvPr id="95" name="Google Shape;95;p26"/>
          <p:cNvSpPr txBox="1"/>
          <p:nvPr>
            <p:ph idx="10" type="dt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26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26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8" name="Google Shape;98;p26"/>
          <p:cNvSpPr txBox="1"/>
          <p:nvPr>
            <p:ph idx="2" type="body"/>
          </p:nvPr>
        </p:nvSpPr>
        <p:spPr>
          <a:xfrm>
            <a:off x="4282440" y="4224973"/>
            <a:ext cx="3566160" cy="192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/>
        </p:txBody>
      </p:sp>
      <p:sp>
        <p:nvSpPr>
          <p:cNvPr id="99" name="Google Shape;99;p26"/>
          <p:cNvSpPr txBox="1"/>
          <p:nvPr>
            <p:ph idx="3" type="body"/>
          </p:nvPr>
        </p:nvSpPr>
        <p:spPr>
          <a:xfrm>
            <a:off x="457200" y="2214562"/>
            <a:ext cx="3566160" cy="192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/>
        </p:txBody>
      </p:sp>
      <p:sp>
        <p:nvSpPr>
          <p:cNvPr id="100" name="Google Shape;100;p26"/>
          <p:cNvSpPr txBox="1"/>
          <p:nvPr>
            <p:ph idx="4" type="body"/>
          </p:nvPr>
        </p:nvSpPr>
        <p:spPr>
          <a:xfrm>
            <a:off x="457200" y="4224973"/>
            <a:ext cx="3566160" cy="192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3" name="Google Shape;103;p27"/>
          <p:cNvSpPr txBox="1"/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27"/>
          <p:cNvSpPr txBox="1"/>
          <p:nvPr>
            <p:ph idx="10" type="dt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27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27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8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9" name="Google Shape;109;p28"/>
          <p:cNvSpPr txBox="1"/>
          <p:nvPr>
            <p:ph idx="10" type="dt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28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28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9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14" name="Google Shape;114;p29"/>
          <p:cNvSpPr txBox="1"/>
          <p:nvPr>
            <p:ph type="title"/>
          </p:nvPr>
        </p:nvSpPr>
        <p:spPr>
          <a:xfrm>
            <a:off x="457199" y="995082"/>
            <a:ext cx="3566160" cy="10354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entury Gothic"/>
              <a:buNone/>
              <a:defRPr b="0" sz="2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" name="Google Shape;115;p29"/>
          <p:cNvSpPr txBox="1"/>
          <p:nvPr>
            <p:ph idx="1" type="body"/>
          </p:nvPr>
        </p:nvSpPr>
        <p:spPr>
          <a:xfrm>
            <a:off x="4762052" y="990600"/>
            <a:ext cx="3566160" cy="513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/>
        </p:txBody>
      </p:sp>
      <p:sp>
        <p:nvSpPr>
          <p:cNvPr id="116" name="Google Shape;116;p29"/>
          <p:cNvSpPr txBox="1"/>
          <p:nvPr>
            <p:ph idx="2" type="body"/>
          </p:nvPr>
        </p:nvSpPr>
        <p:spPr>
          <a:xfrm>
            <a:off x="457199" y="2057400"/>
            <a:ext cx="3566160" cy="3657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17" name="Google Shape;117;p29"/>
          <p:cNvSpPr txBox="1"/>
          <p:nvPr>
            <p:ph idx="10" type="dt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29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p29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>
  <p:cSld name="Picture with Caption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0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22" name="Google Shape;122;p30"/>
          <p:cNvSpPr txBox="1"/>
          <p:nvPr>
            <p:ph type="title"/>
          </p:nvPr>
        </p:nvSpPr>
        <p:spPr>
          <a:xfrm>
            <a:off x="457199" y="995082"/>
            <a:ext cx="3566160" cy="10354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entury Gothic"/>
              <a:buNone/>
              <a:defRPr b="0" sz="2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30"/>
          <p:cNvSpPr txBox="1"/>
          <p:nvPr>
            <p:ph idx="1" type="body"/>
          </p:nvPr>
        </p:nvSpPr>
        <p:spPr>
          <a:xfrm>
            <a:off x="457199" y="2057400"/>
            <a:ext cx="3566160" cy="3657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24" name="Google Shape;124;p30"/>
          <p:cNvSpPr txBox="1"/>
          <p:nvPr>
            <p:ph idx="10" type="dt"/>
          </p:nvPr>
        </p:nvSpPr>
        <p:spPr>
          <a:xfrm>
            <a:off x="161365" y="6124014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30"/>
          <p:cNvSpPr txBox="1"/>
          <p:nvPr>
            <p:ph idx="11" type="ftr"/>
          </p:nvPr>
        </p:nvSpPr>
        <p:spPr>
          <a:xfrm>
            <a:off x="174812" y="6356350"/>
            <a:ext cx="38637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30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7" name="Google Shape;127;p30"/>
          <p:cNvSpPr/>
          <p:nvPr>
            <p:ph idx="2" type="pic"/>
          </p:nvPr>
        </p:nvSpPr>
        <p:spPr>
          <a:xfrm>
            <a:off x="4760258" y="990600"/>
            <a:ext cx="4096512" cy="5611813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above Caption" type="picTx">
  <p:cSld name="PICTURE_WITH_CAPTION_TEXT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31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30" name="Google Shape;130;p31"/>
          <p:cNvSpPr txBox="1"/>
          <p:nvPr>
            <p:ph type="title"/>
          </p:nvPr>
        </p:nvSpPr>
        <p:spPr>
          <a:xfrm>
            <a:off x="458788" y="4267200"/>
            <a:ext cx="64770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entury Gothic"/>
              <a:buNone/>
              <a:defRPr b="0" sz="2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31"/>
          <p:cNvSpPr/>
          <p:nvPr>
            <p:ph idx="2" type="pic"/>
          </p:nvPr>
        </p:nvSpPr>
        <p:spPr>
          <a:xfrm>
            <a:off x="269874" y="268288"/>
            <a:ext cx="6858000" cy="3639312"/>
          </a:xfrm>
          <a:prstGeom prst="rect">
            <a:avLst/>
          </a:prstGeom>
          <a:noFill/>
          <a:ln>
            <a:noFill/>
          </a:ln>
        </p:spPr>
      </p:sp>
      <p:sp>
        <p:nvSpPr>
          <p:cNvPr id="132" name="Google Shape;132;p31"/>
          <p:cNvSpPr txBox="1"/>
          <p:nvPr>
            <p:ph idx="1" type="body"/>
          </p:nvPr>
        </p:nvSpPr>
        <p:spPr>
          <a:xfrm>
            <a:off x="458788" y="4840941"/>
            <a:ext cx="6475412" cy="13042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33" name="Google Shape;133;p31"/>
          <p:cNvSpPr txBox="1"/>
          <p:nvPr>
            <p:ph idx="10" type="dt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31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31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 Pictures with Caption">
  <p:cSld name="4 Pictures with Caption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32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38" name="Google Shape;138;p32"/>
          <p:cNvSpPr txBox="1"/>
          <p:nvPr>
            <p:ph type="title"/>
          </p:nvPr>
        </p:nvSpPr>
        <p:spPr>
          <a:xfrm>
            <a:off x="458788" y="4267200"/>
            <a:ext cx="64770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entury Gothic"/>
              <a:buNone/>
              <a:defRPr b="0" sz="2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32"/>
          <p:cNvSpPr/>
          <p:nvPr>
            <p:ph idx="2" type="pic"/>
          </p:nvPr>
        </p:nvSpPr>
        <p:spPr>
          <a:xfrm>
            <a:off x="269874" y="268288"/>
            <a:ext cx="3006726" cy="3639312"/>
          </a:xfrm>
          <a:prstGeom prst="rect">
            <a:avLst/>
          </a:prstGeom>
          <a:noFill/>
          <a:ln>
            <a:noFill/>
          </a:ln>
        </p:spPr>
      </p:sp>
      <p:sp>
        <p:nvSpPr>
          <p:cNvPr id="140" name="Google Shape;140;p32"/>
          <p:cNvSpPr txBox="1"/>
          <p:nvPr>
            <p:ph idx="1" type="body"/>
          </p:nvPr>
        </p:nvSpPr>
        <p:spPr>
          <a:xfrm>
            <a:off x="458788" y="4840941"/>
            <a:ext cx="6475412" cy="13042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41" name="Google Shape;141;p32"/>
          <p:cNvSpPr txBox="1"/>
          <p:nvPr>
            <p:ph idx="10" type="dt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32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32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4" name="Google Shape;144;p32"/>
          <p:cNvSpPr/>
          <p:nvPr>
            <p:ph idx="3" type="pic"/>
          </p:nvPr>
        </p:nvSpPr>
        <p:spPr>
          <a:xfrm>
            <a:off x="3352800" y="268288"/>
            <a:ext cx="4701988" cy="1775665"/>
          </a:xfrm>
          <a:prstGeom prst="rect">
            <a:avLst/>
          </a:prstGeom>
          <a:noFill/>
          <a:ln>
            <a:noFill/>
          </a:ln>
        </p:spPr>
      </p:sp>
      <p:sp>
        <p:nvSpPr>
          <p:cNvPr id="145" name="Google Shape;145;p32"/>
          <p:cNvSpPr/>
          <p:nvPr>
            <p:ph idx="4" type="pic"/>
          </p:nvPr>
        </p:nvSpPr>
        <p:spPr>
          <a:xfrm>
            <a:off x="3352800" y="2131935"/>
            <a:ext cx="2304288" cy="1775665"/>
          </a:xfrm>
          <a:prstGeom prst="rect">
            <a:avLst/>
          </a:prstGeom>
          <a:noFill/>
          <a:ln>
            <a:noFill/>
          </a:ln>
        </p:spPr>
      </p:sp>
      <p:sp>
        <p:nvSpPr>
          <p:cNvPr id="146" name="Google Shape;146;p32"/>
          <p:cNvSpPr/>
          <p:nvPr>
            <p:ph idx="5" type="pic"/>
          </p:nvPr>
        </p:nvSpPr>
        <p:spPr>
          <a:xfrm>
            <a:off x="5750500" y="2131935"/>
            <a:ext cx="2304288" cy="1775665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33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49" name="Google Shape;149;p33"/>
          <p:cNvSpPr txBox="1"/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33"/>
          <p:cNvSpPr txBox="1"/>
          <p:nvPr>
            <p:ph idx="1" type="body"/>
          </p:nvPr>
        </p:nvSpPr>
        <p:spPr>
          <a:xfrm rot="5400000">
            <a:off x="1753206" y="913793"/>
            <a:ext cx="3916363" cy="65083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9pPr>
          </a:lstStyle>
          <a:p/>
        </p:txBody>
      </p:sp>
      <p:sp>
        <p:nvSpPr>
          <p:cNvPr id="151" name="Google Shape;151;p33"/>
          <p:cNvSpPr txBox="1"/>
          <p:nvPr>
            <p:ph idx="10" type="dt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2" name="Google Shape;152;p33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p33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56" name="Google Shape;156;p34"/>
          <p:cNvSpPr txBox="1"/>
          <p:nvPr>
            <p:ph type="title"/>
          </p:nvPr>
        </p:nvSpPr>
        <p:spPr>
          <a:xfrm rot="5400000">
            <a:off x="5659577" y="2919646"/>
            <a:ext cx="5090739" cy="13222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34"/>
          <p:cNvSpPr txBox="1"/>
          <p:nvPr>
            <p:ph idx="1" type="body"/>
          </p:nvPr>
        </p:nvSpPr>
        <p:spPr>
          <a:xfrm rot="5400000">
            <a:off x="912206" y="580418"/>
            <a:ext cx="5109789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9pPr>
          </a:lstStyle>
          <a:p/>
        </p:txBody>
      </p:sp>
      <p:sp>
        <p:nvSpPr>
          <p:cNvPr id="158" name="Google Shape;158;p34"/>
          <p:cNvSpPr txBox="1"/>
          <p:nvPr>
            <p:ph idx="10" type="dt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9" name="Google Shape;159;p34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0" name="Google Shape;160;p34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7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1" name="Google Shape;21;p17"/>
          <p:cNvSpPr txBox="1"/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7"/>
          <p:cNvSpPr txBox="1"/>
          <p:nvPr>
            <p:ph idx="1" type="body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9pPr>
          </a:lstStyle>
          <a:p/>
        </p:txBody>
      </p:sp>
      <p:sp>
        <p:nvSpPr>
          <p:cNvPr id="23" name="Google Shape;23;p17"/>
          <p:cNvSpPr txBox="1"/>
          <p:nvPr>
            <p:ph idx="10" type="dt"/>
          </p:nvPr>
        </p:nvSpPr>
        <p:spPr>
          <a:xfrm>
            <a:off x="7212106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7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7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8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8" name="Google Shape;28;p18"/>
          <p:cNvSpPr txBox="1"/>
          <p:nvPr>
            <p:ph type="title"/>
          </p:nvPr>
        </p:nvSpPr>
        <p:spPr>
          <a:xfrm>
            <a:off x="457199" y="914400"/>
            <a:ext cx="7391401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8"/>
          <p:cNvSpPr txBox="1"/>
          <p:nvPr>
            <p:ph idx="1" type="body"/>
          </p:nvPr>
        </p:nvSpPr>
        <p:spPr>
          <a:xfrm>
            <a:off x="457200" y="2214563"/>
            <a:ext cx="3566160" cy="391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/>
        </p:txBody>
      </p:sp>
      <p:sp>
        <p:nvSpPr>
          <p:cNvPr id="30" name="Google Shape;30;p18"/>
          <p:cNvSpPr txBox="1"/>
          <p:nvPr>
            <p:ph idx="2" type="body"/>
          </p:nvPr>
        </p:nvSpPr>
        <p:spPr>
          <a:xfrm>
            <a:off x="4282440" y="2214563"/>
            <a:ext cx="3566160" cy="391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/>
        </p:txBody>
      </p:sp>
      <p:sp>
        <p:nvSpPr>
          <p:cNvPr id="31" name="Google Shape;31;p18"/>
          <p:cNvSpPr txBox="1"/>
          <p:nvPr>
            <p:ph idx="10" type="dt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8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8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with Picture">
  <p:cSld name="Title Slide with Picture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9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6" name="Google Shape;36;p19"/>
          <p:cNvSpPr txBox="1"/>
          <p:nvPr>
            <p:ph type="ctrTitle"/>
          </p:nvPr>
        </p:nvSpPr>
        <p:spPr>
          <a:xfrm>
            <a:off x="3200399" y="4171950"/>
            <a:ext cx="5457919" cy="10858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600"/>
              <a:buFont typeface="Century Gothic"/>
              <a:buNone/>
              <a:defRPr sz="4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9"/>
          <p:cNvSpPr txBox="1"/>
          <p:nvPr>
            <p:ph idx="1" type="subTitle"/>
          </p:nvPr>
        </p:nvSpPr>
        <p:spPr>
          <a:xfrm>
            <a:off x="3200401" y="5257799"/>
            <a:ext cx="5457918" cy="6185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8" name="Google Shape;38;p19"/>
          <p:cNvSpPr txBox="1"/>
          <p:nvPr>
            <p:ph idx="10" type="dt"/>
          </p:nvPr>
        </p:nvSpPr>
        <p:spPr>
          <a:xfrm>
            <a:off x="3276600" y="389965"/>
            <a:ext cx="549984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sz="2200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9"/>
          <p:cNvSpPr txBox="1"/>
          <p:nvPr>
            <p:ph idx="11" type="ftr"/>
          </p:nvPr>
        </p:nvSpPr>
        <p:spPr>
          <a:xfrm>
            <a:off x="3213847" y="6356350"/>
            <a:ext cx="47341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9"/>
          <p:cNvSpPr txBox="1"/>
          <p:nvPr>
            <p:ph idx="12" type="sldNum"/>
          </p:nvPr>
        </p:nvSpPr>
        <p:spPr>
          <a:xfrm>
            <a:off x="8265459" y="6356350"/>
            <a:ext cx="685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1" name="Google Shape;41;p19"/>
          <p:cNvSpPr/>
          <p:nvPr>
            <p:ph idx="2" type="pic"/>
          </p:nvPr>
        </p:nvSpPr>
        <p:spPr>
          <a:xfrm>
            <a:off x="3200400" y="2877671"/>
            <a:ext cx="5646867" cy="1280160"/>
          </a:xfrm>
          <a:prstGeom prst="rect">
            <a:avLst/>
          </a:prstGeom>
          <a:noFill/>
          <a:ln>
            <a:noFill/>
          </a:ln>
        </p:spPr>
      </p:sp>
      <p:sp>
        <p:nvSpPr>
          <p:cNvPr id="42" name="Google Shape;42;p1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, and Picture">
  <p:cSld name="Title, Content, and Picture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0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45" name="Google Shape;45;p20"/>
          <p:cNvSpPr txBox="1"/>
          <p:nvPr>
            <p:ph type="title"/>
          </p:nvPr>
        </p:nvSpPr>
        <p:spPr>
          <a:xfrm>
            <a:off x="2178423" y="914400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20"/>
          <p:cNvSpPr txBox="1"/>
          <p:nvPr>
            <p:ph idx="1" type="body"/>
          </p:nvPr>
        </p:nvSpPr>
        <p:spPr>
          <a:xfrm>
            <a:off x="2178423" y="2209800"/>
            <a:ext cx="6508377" cy="3916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9pPr>
          </a:lstStyle>
          <a:p/>
        </p:txBody>
      </p:sp>
      <p:sp>
        <p:nvSpPr>
          <p:cNvPr id="47" name="Google Shape;47;p20"/>
          <p:cNvSpPr txBox="1"/>
          <p:nvPr>
            <p:ph idx="10" type="dt"/>
          </p:nvPr>
        </p:nvSpPr>
        <p:spPr>
          <a:xfrm>
            <a:off x="7212106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0"/>
          <p:cNvSpPr txBox="1"/>
          <p:nvPr>
            <p:ph idx="11" type="ftr"/>
          </p:nvPr>
        </p:nvSpPr>
        <p:spPr>
          <a:xfrm>
            <a:off x="2178423" y="6356350"/>
            <a:ext cx="492685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0"/>
          <p:cNvSpPr txBox="1"/>
          <p:nvPr>
            <p:ph idx="12" type="sldNum"/>
          </p:nvPr>
        </p:nvSpPr>
        <p:spPr>
          <a:xfrm>
            <a:off x="3316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0" name="Google Shape;50;p20"/>
          <p:cNvSpPr/>
          <p:nvPr>
            <p:ph idx="2" type="pic"/>
          </p:nvPr>
        </p:nvSpPr>
        <p:spPr>
          <a:xfrm>
            <a:off x="269875" y="1976718"/>
            <a:ext cx="1645920" cy="4625788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1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3" name="Google Shape;53;p21"/>
          <p:cNvSpPr txBox="1"/>
          <p:nvPr>
            <p:ph type="title"/>
          </p:nvPr>
        </p:nvSpPr>
        <p:spPr>
          <a:xfrm>
            <a:off x="2209801" y="3429000"/>
            <a:ext cx="4966446" cy="139849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600"/>
              <a:buFont typeface="Century Gothic"/>
              <a:buNone/>
              <a:defRPr b="0" sz="46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21"/>
          <p:cNvSpPr txBox="1"/>
          <p:nvPr>
            <p:ph idx="1" type="body"/>
          </p:nvPr>
        </p:nvSpPr>
        <p:spPr>
          <a:xfrm>
            <a:off x="2209801" y="4824414"/>
            <a:ext cx="4966446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5" name="Google Shape;55;p21"/>
          <p:cNvSpPr txBox="1"/>
          <p:nvPr>
            <p:ph idx="10" type="dt"/>
          </p:nvPr>
        </p:nvSpPr>
        <p:spPr>
          <a:xfrm>
            <a:off x="5562600" y="6356350"/>
            <a:ext cx="1622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1"/>
          <p:cNvSpPr txBox="1"/>
          <p:nvPr>
            <p:ph idx="11" type="ftr"/>
          </p:nvPr>
        </p:nvSpPr>
        <p:spPr>
          <a:xfrm>
            <a:off x="174812" y="6356350"/>
            <a:ext cx="53115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1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with Picture">
  <p:cSld name="Section with Picture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2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0" name="Google Shape;60;p22"/>
          <p:cNvSpPr txBox="1"/>
          <p:nvPr>
            <p:ph type="title"/>
          </p:nvPr>
        </p:nvSpPr>
        <p:spPr>
          <a:xfrm>
            <a:off x="3720354" y="3429001"/>
            <a:ext cx="4966446" cy="139849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600"/>
              <a:buFont typeface="Century Gothic"/>
              <a:buNone/>
              <a:defRPr b="0" sz="46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22"/>
          <p:cNvSpPr txBox="1"/>
          <p:nvPr>
            <p:ph idx="1" type="body"/>
          </p:nvPr>
        </p:nvSpPr>
        <p:spPr>
          <a:xfrm>
            <a:off x="3720354" y="4824414"/>
            <a:ext cx="4966446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2" name="Google Shape;62;p22"/>
          <p:cNvSpPr txBox="1"/>
          <p:nvPr>
            <p:ph idx="12" type="sldNum"/>
          </p:nvPr>
        </p:nvSpPr>
        <p:spPr>
          <a:xfrm>
            <a:off x="351212" y="6104965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3" name="Google Shape;63;p22"/>
          <p:cNvSpPr/>
          <p:nvPr>
            <p:ph idx="2" type="pic"/>
          </p:nvPr>
        </p:nvSpPr>
        <p:spPr>
          <a:xfrm>
            <a:off x="269874" y="268288"/>
            <a:ext cx="2971800" cy="443865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3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6" name="Google Shape;66;p23"/>
          <p:cNvSpPr txBox="1"/>
          <p:nvPr>
            <p:ph type="title"/>
          </p:nvPr>
        </p:nvSpPr>
        <p:spPr>
          <a:xfrm>
            <a:off x="457199" y="914400"/>
            <a:ext cx="7388352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3"/>
          <p:cNvSpPr txBox="1"/>
          <p:nvPr>
            <p:ph idx="1" type="body"/>
          </p:nvPr>
        </p:nvSpPr>
        <p:spPr>
          <a:xfrm>
            <a:off x="457200" y="2054132"/>
            <a:ext cx="356616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0"/>
              </a:spcBef>
              <a:spcAft>
                <a:spcPts val="0"/>
              </a:spcAft>
              <a:buSzPts val="2000"/>
              <a:buNone/>
              <a:defRPr b="1" sz="20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68" name="Google Shape;68;p23"/>
          <p:cNvSpPr txBox="1"/>
          <p:nvPr>
            <p:ph idx="2" type="body"/>
          </p:nvPr>
        </p:nvSpPr>
        <p:spPr>
          <a:xfrm>
            <a:off x="457200" y="2689411"/>
            <a:ext cx="3566160" cy="34367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◼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◼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◼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◼"/>
              <a:defRPr sz="1600"/>
            </a:lvl9pPr>
          </a:lstStyle>
          <a:p/>
        </p:txBody>
      </p:sp>
      <p:sp>
        <p:nvSpPr>
          <p:cNvPr id="69" name="Google Shape;69;p23"/>
          <p:cNvSpPr txBox="1"/>
          <p:nvPr>
            <p:ph idx="3" type="body"/>
          </p:nvPr>
        </p:nvSpPr>
        <p:spPr>
          <a:xfrm>
            <a:off x="4279391" y="2054132"/>
            <a:ext cx="356616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0"/>
              </a:spcBef>
              <a:spcAft>
                <a:spcPts val="0"/>
              </a:spcAft>
              <a:buSzPts val="2000"/>
              <a:buNone/>
              <a:defRPr b="1" sz="20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70" name="Google Shape;70;p23"/>
          <p:cNvSpPr txBox="1"/>
          <p:nvPr>
            <p:ph idx="4" type="body"/>
          </p:nvPr>
        </p:nvSpPr>
        <p:spPr>
          <a:xfrm>
            <a:off x="4279391" y="2689411"/>
            <a:ext cx="3566160" cy="34367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◼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◼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◼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◼"/>
              <a:defRPr sz="1600"/>
            </a:lvl9pPr>
          </a:lstStyle>
          <a:p/>
        </p:txBody>
      </p:sp>
      <p:sp>
        <p:nvSpPr>
          <p:cNvPr id="71" name="Google Shape;71;p23"/>
          <p:cNvSpPr txBox="1"/>
          <p:nvPr>
            <p:ph idx="10" type="dt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3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3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Content, Top and Bottom">
  <p:cSld name="2 Content, Top and Bottom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4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6" name="Google Shape;76;p24"/>
          <p:cNvSpPr txBox="1"/>
          <p:nvPr>
            <p:ph type="title"/>
          </p:nvPr>
        </p:nvSpPr>
        <p:spPr>
          <a:xfrm>
            <a:off x="457199" y="914400"/>
            <a:ext cx="7391401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4"/>
          <p:cNvSpPr txBox="1"/>
          <p:nvPr>
            <p:ph idx="1" type="body"/>
          </p:nvPr>
        </p:nvSpPr>
        <p:spPr>
          <a:xfrm>
            <a:off x="457199" y="2214562"/>
            <a:ext cx="7396163" cy="192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/>
        </p:txBody>
      </p:sp>
      <p:sp>
        <p:nvSpPr>
          <p:cNvPr id="78" name="Google Shape;78;p24"/>
          <p:cNvSpPr txBox="1"/>
          <p:nvPr>
            <p:ph idx="10" type="dt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4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4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1" name="Google Shape;81;p24"/>
          <p:cNvSpPr txBox="1"/>
          <p:nvPr>
            <p:ph idx="2" type="body"/>
          </p:nvPr>
        </p:nvSpPr>
        <p:spPr>
          <a:xfrm>
            <a:off x="457199" y="4224973"/>
            <a:ext cx="7396163" cy="192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theme" Target="../theme/theme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6" Type="http://schemas.openxmlformats.org/officeDocument/2006/relationships/slideLayout" Target="../slideLayouts/slideLayout6.xml"/><Relationship Id="rId1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5"/>
          <p:cNvSpPr txBox="1"/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  <a:defRPr b="0" i="0" sz="36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5"/>
          <p:cNvSpPr txBox="1"/>
          <p:nvPr>
            <p:ph idx="1" type="body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marR="0" rtl="0" algn="l"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◼"/>
              <a:defRPr b="0" i="0" sz="20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42900" lvl="1" marL="914400" marR="0" rtl="0" algn="l">
              <a:spcBef>
                <a:spcPts val="600"/>
              </a:spcBef>
              <a:spcAft>
                <a:spcPts val="0"/>
              </a:spcAft>
              <a:buClr>
                <a:srgbClr val="4C0000"/>
              </a:buClr>
              <a:buSzPts val="1800"/>
              <a:buFont typeface="Noto Sans Symbols"/>
              <a:buChar char="◼"/>
              <a:defRPr b="0" i="0" sz="18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42900" lvl="2" marL="13716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◼"/>
              <a:defRPr b="0" i="0" sz="18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marR="0" rtl="0" algn="l">
              <a:spcBef>
                <a:spcPts val="600"/>
              </a:spcBef>
              <a:spcAft>
                <a:spcPts val="0"/>
              </a:spcAft>
              <a:buClr>
                <a:srgbClr val="4C0000"/>
              </a:buClr>
              <a:buSzPts val="1800"/>
              <a:buFont typeface="Noto Sans Symbols"/>
              <a:buChar char="◼"/>
              <a:defRPr b="0" i="0" sz="18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◼"/>
              <a:defRPr b="0" i="0" sz="18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rgbClr val="4C0000"/>
              </a:buClr>
              <a:buSzPts val="1800"/>
              <a:buFont typeface="Noto Sans Symbols"/>
              <a:buChar char="◼"/>
              <a:defRPr b="0" i="0" sz="18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◼"/>
              <a:defRPr b="0" i="0" sz="18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rgbClr val="4C0000"/>
              </a:buClr>
              <a:buSzPts val="1800"/>
              <a:buFont typeface="Noto Sans Symbols"/>
              <a:buChar char="◼"/>
              <a:defRPr b="0" i="0" sz="18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◼"/>
              <a:defRPr b="0" i="0" sz="18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8" name="Google Shape;8;p15"/>
          <p:cNvSpPr txBox="1"/>
          <p:nvPr>
            <p:ph idx="10" type="dt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9" name="Google Shape;9;p15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0" name="Google Shape;10;p15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1" i="0" sz="2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spcBef>
                <a:spcPts val="0"/>
              </a:spcBef>
              <a:buNone/>
              <a:defRPr b="1" i="0" sz="2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spcBef>
                <a:spcPts val="0"/>
              </a:spcBef>
              <a:buNone/>
              <a:defRPr b="1" i="0" sz="2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spcBef>
                <a:spcPts val="0"/>
              </a:spcBef>
              <a:buNone/>
              <a:defRPr b="1" i="0" sz="2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spcBef>
                <a:spcPts val="0"/>
              </a:spcBef>
              <a:buNone/>
              <a:defRPr b="1" i="0" sz="2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spcBef>
                <a:spcPts val="0"/>
              </a:spcBef>
              <a:buNone/>
              <a:defRPr b="1" i="0" sz="2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spcBef>
                <a:spcPts val="0"/>
              </a:spcBef>
              <a:buNone/>
              <a:defRPr b="1" i="0" sz="2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spcBef>
                <a:spcPts val="0"/>
              </a:spcBef>
              <a:buNone/>
              <a:defRPr b="1" i="0" sz="2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spcBef>
                <a:spcPts val="0"/>
              </a:spcBef>
              <a:buNone/>
              <a:defRPr b="1" i="0" sz="2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"/>
          <p:cNvSpPr txBox="1"/>
          <p:nvPr>
            <p:ph type="ctrTitle"/>
          </p:nvPr>
        </p:nvSpPr>
        <p:spPr>
          <a:xfrm>
            <a:off x="3200400" y="4313516"/>
            <a:ext cx="5458968" cy="104868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entury Gothic"/>
              <a:buNone/>
            </a:pPr>
            <a:r>
              <a:rPr lang="en-US"/>
              <a:t>Basic Computer Organization </a:t>
            </a:r>
            <a:endParaRPr/>
          </a:p>
        </p:txBody>
      </p:sp>
      <p:sp>
        <p:nvSpPr>
          <p:cNvPr id="166" name="Google Shape;166;p1"/>
          <p:cNvSpPr txBox="1"/>
          <p:nvPr>
            <p:ph idx="1" type="subTitle"/>
          </p:nvPr>
        </p:nvSpPr>
        <p:spPr>
          <a:xfrm>
            <a:off x="3088760" y="5481914"/>
            <a:ext cx="5458968" cy="9446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</a:pPr>
            <a:r>
              <a:rPr lang="en-US"/>
              <a:t>Afjal H, Sarower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</a:pPr>
            <a:r>
              <a:rPr lang="en-US"/>
              <a:t>Lecturer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</a:pPr>
            <a:r>
              <a:rPr lang="en-US"/>
              <a:t>Department of CSE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</a:pPr>
            <a:r>
              <a:rPr lang="en-US"/>
              <a:t>Daffodil International University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0"/>
          <p:cNvSpPr txBox="1"/>
          <p:nvPr>
            <p:ph type="title"/>
          </p:nvPr>
        </p:nvSpPr>
        <p:spPr>
          <a:xfrm>
            <a:off x="457199" y="331701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/>
              <a:t>Arithmetic Logic Unit (ALU)</a:t>
            </a:r>
            <a:r>
              <a:rPr lang="en-US"/>
              <a:t> </a:t>
            </a:r>
            <a:endParaRPr/>
          </a:p>
        </p:txBody>
      </p:sp>
      <p:sp>
        <p:nvSpPr>
          <p:cNvPr id="220" name="Google Shape;220;p10"/>
          <p:cNvSpPr txBox="1"/>
          <p:nvPr>
            <p:ph idx="1" type="body"/>
          </p:nvPr>
        </p:nvSpPr>
        <p:spPr>
          <a:xfrm>
            <a:off x="457199" y="2209800"/>
            <a:ext cx="8373036" cy="3916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SzPts val="2800"/>
              <a:buChar char="◼"/>
            </a:pPr>
            <a:r>
              <a:rPr lang="en-US" sz="2800"/>
              <a:t>Arithmetic Logic Unit of a computer system is the place where the actual executions of instructions takes place during processing operation 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1"/>
          <p:cNvSpPr txBox="1"/>
          <p:nvPr>
            <p:ph type="title"/>
          </p:nvPr>
        </p:nvSpPr>
        <p:spPr>
          <a:xfrm>
            <a:off x="457199" y="346642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/>
              <a:t>Control Unit (CU)</a:t>
            </a:r>
            <a:r>
              <a:rPr lang="en-US"/>
              <a:t> </a:t>
            </a:r>
            <a:endParaRPr/>
          </a:p>
        </p:txBody>
      </p:sp>
      <p:sp>
        <p:nvSpPr>
          <p:cNvPr id="226" name="Google Shape;226;p11"/>
          <p:cNvSpPr txBox="1"/>
          <p:nvPr>
            <p:ph idx="1" type="body"/>
          </p:nvPr>
        </p:nvSpPr>
        <p:spPr>
          <a:xfrm>
            <a:off x="457199" y="1857025"/>
            <a:ext cx="8358095" cy="46187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SzPts val="2000"/>
              <a:buChar char="◼"/>
            </a:pPr>
            <a:r>
              <a:rPr lang="en-US"/>
              <a:t>Control Unit of a computer system manages and coordinates the operations of all other components of the computer system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ts val="2000"/>
              <a:buChar char="◼"/>
            </a:pPr>
            <a:r>
              <a:rPr lang="en-US"/>
              <a:t>The control unit is a component of a computer's central processing unit (CPU) that directs operation of the processor. It controls communication and co-ordination between input/output devices. It reads and interprets instructions and determines the sequence for processing the data.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ts val="2000"/>
              <a:buChar char="◼"/>
            </a:pPr>
            <a:r>
              <a:rPr lang="en-US"/>
              <a:t>It directs the operation of the other units by providing timing and control signals. 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ts val="2000"/>
              <a:buChar char="◼"/>
            </a:pPr>
            <a:r>
              <a:rPr lang="en-US"/>
              <a:t>All computer resources are managed by the CU (Control Unit). 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ts val="2000"/>
              <a:buChar char="◼"/>
            </a:pPr>
            <a:r>
              <a:rPr lang="en-US"/>
              <a:t>It directs the flow of data between the Central Processing Unit (CPU) and the other devices. 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2"/>
          <p:cNvSpPr txBox="1"/>
          <p:nvPr>
            <p:ph type="title"/>
          </p:nvPr>
        </p:nvSpPr>
        <p:spPr>
          <a:xfrm>
            <a:off x="457199" y="316760"/>
            <a:ext cx="6804213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/>
              <a:t>Central Processing Unit (CPU)</a:t>
            </a:r>
            <a:r>
              <a:rPr lang="en-US"/>
              <a:t> </a:t>
            </a:r>
            <a:endParaRPr/>
          </a:p>
        </p:txBody>
      </p:sp>
      <p:sp>
        <p:nvSpPr>
          <p:cNvPr id="232" name="Google Shape;232;p12"/>
          <p:cNvSpPr txBox="1"/>
          <p:nvPr>
            <p:ph idx="1" type="body"/>
          </p:nvPr>
        </p:nvSpPr>
        <p:spPr>
          <a:xfrm>
            <a:off x="442258" y="3942956"/>
            <a:ext cx="8343154" cy="21248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SzPts val="2800"/>
              <a:buChar char="◼"/>
            </a:pPr>
            <a:r>
              <a:rPr lang="en-US" sz="2800"/>
              <a:t>It is the brain of a computer system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ts val="2800"/>
              <a:buChar char="◼"/>
            </a:pPr>
            <a:r>
              <a:rPr lang="en-US" sz="2800"/>
              <a:t>It is responsible for controlling the operations of all other units of a computer system </a:t>
            </a:r>
            <a:endParaRPr/>
          </a:p>
        </p:txBody>
      </p:sp>
      <p:pic>
        <p:nvPicPr>
          <p:cNvPr id="233" name="Google Shape;233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00528" y="2265088"/>
            <a:ext cx="8369300" cy="1358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3"/>
          <p:cNvSpPr txBox="1"/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/>
              <a:t>The System Concept</a:t>
            </a:r>
            <a:endParaRPr/>
          </a:p>
        </p:txBody>
      </p:sp>
      <p:sp>
        <p:nvSpPr>
          <p:cNvPr id="239" name="Google Shape;239;p13"/>
          <p:cNvSpPr txBox="1"/>
          <p:nvPr>
            <p:ph idx="1" type="body"/>
          </p:nvPr>
        </p:nvSpPr>
        <p:spPr>
          <a:xfrm>
            <a:off x="457199" y="2209800"/>
            <a:ext cx="8507507" cy="3916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SzPts val="2400"/>
              <a:buChar char="◼"/>
            </a:pPr>
            <a:r>
              <a:rPr b="1" lang="en-US" sz="2400"/>
              <a:t>A system has following three characteristics:</a:t>
            </a:r>
            <a:r>
              <a:rPr lang="en-US" sz="2400"/>
              <a:t> </a:t>
            </a:r>
            <a:endParaRPr sz="2400"/>
          </a:p>
          <a:p>
            <a:pPr indent="-457200" lvl="1" marL="685800" rtl="0" algn="l">
              <a:spcBef>
                <a:spcPts val="600"/>
              </a:spcBef>
              <a:spcAft>
                <a:spcPts val="0"/>
              </a:spcAft>
              <a:buSzPts val="2200"/>
              <a:buFont typeface="Arial"/>
              <a:buAutoNum type="arabicPeriod"/>
            </a:pPr>
            <a:r>
              <a:rPr lang="en-US" sz="2200"/>
              <a:t>A system has more than one element</a:t>
            </a:r>
            <a:endParaRPr/>
          </a:p>
          <a:p>
            <a:pPr indent="-457200" lvl="1" marL="685800" rtl="0" algn="l">
              <a:spcBef>
                <a:spcPts val="600"/>
              </a:spcBef>
              <a:spcAft>
                <a:spcPts val="0"/>
              </a:spcAft>
              <a:buSzPts val="2200"/>
              <a:buFont typeface="Arial"/>
              <a:buAutoNum type="arabicPeriod"/>
            </a:pPr>
            <a:r>
              <a:rPr lang="en-US" sz="2200"/>
              <a:t>All elements of a system are logically related </a:t>
            </a:r>
            <a:endParaRPr sz="2200"/>
          </a:p>
          <a:p>
            <a:pPr indent="-457200" lvl="1" marL="685800" rtl="0" algn="l">
              <a:spcBef>
                <a:spcPts val="600"/>
              </a:spcBef>
              <a:spcAft>
                <a:spcPts val="0"/>
              </a:spcAft>
              <a:buSzPts val="2200"/>
              <a:buFont typeface="Arial"/>
              <a:buAutoNum type="arabicPeriod"/>
            </a:pPr>
            <a:r>
              <a:rPr lang="en-US" sz="2200"/>
              <a:t>All elements of a system are controlled in a manner to achieve the system goal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A computer is a system as it comprises of integrated components (input unit, output unit, storage unit, and CPU) that work together to perform the steps called for in the executing program 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4"/>
          <p:cNvSpPr txBox="1"/>
          <p:nvPr>
            <p:ph type="title"/>
          </p:nvPr>
        </p:nvSpPr>
        <p:spPr>
          <a:xfrm>
            <a:off x="457199" y="346642"/>
            <a:ext cx="7391401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/>
              <a:t>Key Words/Phrases</a:t>
            </a:r>
            <a:r>
              <a:rPr lang="en-US"/>
              <a:t> </a:t>
            </a:r>
            <a:endParaRPr/>
          </a:p>
        </p:txBody>
      </p:sp>
      <p:sp>
        <p:nvSpPr>
          <p:cNvPr id="245" name="Google Shape;245;p14"/>
          <p:cNvSpPr txBox="1"/>
          <p:nvPr>
            <p:ph idx="1" type="body"/>
          </p:nvPr>
        </p:nvSpPr>
        <p:spPr>
          <a:xfrm>
            <a:off x="457200" y="1942352"/>
            <a:ext cx="3566160" cy="46168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SzPct val="100000"/>
              <a:buChar char="◼"/>
            </a:pPr>
            <a:r>
              <a:rPr lang="en-US"/>
              <a:t> Arithmetic Logic Unit (ALU)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ct val="100000"/>
              <a:buChar char="◼"/>
            </a:pPr>
            <a:r>
              <a:rPr lang="en-US"/>
              <a:t> Output interface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ct val="100000"/>
              <a:buChar char="◼"/>
            </a:pPr>
            <a:r>
              <a:rPr lang="en-US"/>
              <a:t> Auxiliary storage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ct val="100000"/>
              <a:buChar char="◼"/>
            </a:pPr>
            <a:r>
              <a:rPr lang="en-US"/>
              <a:t> Output unit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ct val="100000"/>
              <a:buChar char="◼"/>
            </a:pPr>
            <a:r>
              <a:rPr lang="en-US"/>
              <a:t> Central Processing Unit (CPU)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ct val="100000"/>
              <a:buChar char="◼"/>
            </a:pPr>
            <a:r>
              <a:rPr lang="en-US"/>
              <a:t> Outputting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ct val="100000"/>
              <a:buChar char="◼"/>
            </a:pPr>
            <a:r>
              <a:rPr lang="en-US"/>
              <a:t> Computer system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ct val="100000"/>
              <a:buChar char="◼"/>
            </a:pPr>
            <a:r>
              <a:rPr lang="en-US"/>
              <a:t> Primate storage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ct val="100000"/>
              <a:buChar char="◼"/>
            </a:pPr>
            <a:r>
              <a:rPr lang="en-US"/>
              <a:t> Control Unit (CU)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ct val="100000"/>
              <a:buChar char="◼"/>
            </a:pPr>
            <a:r>
              <a:rPr lang="en-US"/>
              <a:t> Processing</a:t>
            </a:r>
            <a:endParaRPr/>
          </a:p>
        </p:txBody>
      </p:sp>
      <p:sp>
        <p:nvSpPr>
          <p:cNvPr id="246" name="Google Shape;246;p14"/>
          <p:cNvSpPr txBox="1"/>
          <p:nvPr>
            <p:ph idx="2" type="body"/>
          </p:nvPr>
        </p:nvSpPr>
        <p:spPr>
          <a:xfrm>
            <a:off x="5268546" y="1942352"/>
            <a:ext cx="3566160" cy="46168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SzPct val="100000"/>
              <a:buChar char="◼"/>
            </a:pPr>
            <a:r>
              <a:rPr lang="en-US"/>
              <a:t>Controlling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ct val="100000"/>
              <a:buChar char="◼"/>
            </a:pPr>
            <a:r>
              <a:rPr lang="en-US"/>
              <a:t>Secondary storage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ct val="100000"/>
              <a:buChar char="◼"/>
            </a:pPr>
            <a:r>
              <a:rPr lang="en-US"/>
              <a:t>Input interface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ct val="100000"/>
              <a:buChar char="◼"/>
            </a:pPr>
            <a:r>
              <a:rPr lang="en-US"/>
              <a:t>Storage unit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ct val="100000"/>
              <a:buChar char="◼"/>
            </a:pPr>
            <a:r>
              <a:rPr lang="en-US"/>
              <a:t>Input unit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ct val="100000"/>
              <a:buChar char="◼"/>
            </a:pPr>
            <a:r>
              <a:rPr lang="en-US"/>
              <a:t>Storing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ct val="100000"/>
              <a:buChar char="◼"/>
            </a:pPr>
            <a:r>
              <a:rPr lang="en-US"/>
              <a:t>Inputting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ct val="100000"/>
              <a:buChar char="◼"/>
            </a:pPr>
            <a:r>
              <a:rPr lang="en-US"/>
              <a:t>System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ct val="100000"/>
              <a:buChar char="◼"/>
            </a:pPr>
            <a:r>
              <a:rPr lang="en-US"/>
              <a:t>Main memory</a:t>
            </a:r>
            <a:endParaRPr/>
          </a:p>
          <a:p>
            <a:pPr indent="-122872" lvl="0" marL="228600" rtl="0" algn="l">
              <a:spcBef>
                <a:spcPts val="18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"/>
          <p:cNvSpPr txBox="1"/>
          <p:nvPr>
            <p:ph type="title"/>
          </p:nvPr>
        </p:nvSpPr>
        <p:spPr>
          <a:xfrm>
            <a:off x="457199" y="328710"/>
            <a:ext cx="6508377" cy="8023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/>
              <a:t>Learning Objectives</a:t>
            </a:r>
            <a:endParaRPr/>
          </a:p>
        </p:txBody>
      </p:sp>
      <p:sp>
        <p:nvSpPr>
          <p:cNvPr id="172" name="Google Shape;172;p2"/>
          <p:cNvSpPr txBox="1"/>
          <p:nvPr>
            <p:ph idx="1" type="body"/>
          </p:nvPr>
        </p:nvSpPr>
        <p:spPr>
          <a:xfrm>
            <a:off x="457199" y="1511313"/>
            <a:ext cx="8373036" cy="46113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SzPts val="2400"/>
              <a:buChar char="◼"/>
            </a:pPr>
            <a:r>
              <a:rPr b="1" lang="en-US" sz="2400"/>
              <a:t>In this lecture you will learn about:</a:t>
            </a:r>
            <a:endParaRPr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2000"/>
              <a:buFont typeface="Noto Sans Symbols"/>
              <a:buChar char="✔"/>
            </a:pPr>
            <a:r>
              <a:rPr lang="en-US" sz="2000"/>
              <a:t>Basic operations performed by all types of computer systems</a:t>
            </a:r>
            <a:endParaRPr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2000"/>
              <a:buFont typeface="Noto Sans Symbols"/>
              <a:buChar char="✔"/>
            </a:pPr>
            <a:r>
              <a:rPr lang="en-US" sz="2000"/>
              <a:t>Basic organization of a computer system</a:t>
            </a:r>
            <a:endParaRPr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2000"/>
              <a:buFont typeface="Noto Sans Symbols"/>
              <a:buChar char="✔"/>
            </a:pPr>
            <a:r>
              <a:rPr lang="en-US" sz="2000"/>
              <a:t>Input unit and its functions</a:t>
            </a:r>
            <a:endParaRPr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2000"/>
              <a:buFont typeface="Noto Sans Symbols"/>
              <a:buChar char="✔"/>
            </a:pPr>
            <a:r>
              <a:rPr lang="en-US" sz="2000"/>
              <a:t>Output unit and its functions </a:t>
            </a:r>
            <a:endParaRPr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2000"/>
              <a:buFont typeface="Noto Sans Symbols"/>
              <a:buChar char="✔"/>
            </a:pPr>
            <a:r>
              <a:rPr lang="en-US" sz="2000"/>
              <a:t>Storage unit and its functions</a:t>
            </a:r>
            <a:endParaRPr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2000"/>
              <a:buFont typeface="Noto Sans Symbols"/>
              <a:buChar char="✔"/>
            </a:pPr>
            <a:r>
              <a:rPr lang="en-US" sz="2000"/>
              <a:t>Types of storage used in a computer system </a:t>
            </a:r>
            <a:endParaRPr sz="2000"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2000"/>
              <a:buFont typeface="Noto Sans Symbols"/>
              <a:buChar char="✔"/>
            </a:pPr>
            <a:r>
              <a:rPr lang="en-US" sz="2000"/>
              <a:t>Arithmetic Logic Unit (ALU)</a:t>
            </a:r>
            <a:endParaRPr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2000"/>
              <a:buFont typeface="Noto Sans Symbols"/>
              <a:buChar char="✔"/>
            </a:pPr>
            <a:r>
              <a:rPr lang="en-US" sz="2000"/>
              <a:t>Control Unit (CU)</a:t>
            </a:r>
            <a:endParaRPr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2000"/>
              <a:buFont typeface="Noto Sans Symbols"/>
              <a:buChar char="✔"/>
            </a:pPr>
            <a:r>
              <a:rPr lang="en-US" sz="2000"/>
              <a:t>Central Processing Unit (CPU)</a:t>
            </a:r>
            <a:endParaRPr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2000"/>
              <a:buFont typeface="Noto Sans Symbols"/>
              <a:buChar char="✔"/>
            </a:pPr>
            <a:r>
              <a:rPr lang="en-US" sz="2000"/>
              <a:t>Computer as a system </a:t>
            </a:r>
            <a:endParaRPr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"/>
          <p:cNvSpPr txBox="1"/>
          <p:nvPr>
            <p:ph type="title"/>
          </p:nvPr>
        </p:nvSpPr>
        <p:spPr>
          <a:xfrm>
            <a:off x="330200" y="247035"/>
            <a:ext cx="686646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entury Gothic"/>
              <a:buNone/>
            </a:pPr>
            <a:r>
              <a:rPr b="1" lang="en-US" sz="3200"/>
              <a:t>The Five Basic Operations of a Computer System</a:t>
            </a:r>
            <a:r>
              <a:rPr lang="en-US" sz="3200"/>
              <a:t> </a:t>
            </a:r>
            <a:endParaRPr/>
          </a:p>
        </p:txBody>
      </p:sp>
      <p:sp>
        <p:nvSpPr>
          <p:cNvPr id="178" name="Google Shape;178;p3"/>
          <p:cNvSpPr txBox="1"/>
          <p:nvPr>
            <p:ph idx="1" type="body"/>
          </p:nvPr>
        </p:nvSpPr>
        <p:spPr>
          <a:xfrm>
            <a:off x="268111" y="1841254"/>
            <a:ext cx="8562124" cy="48333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SzPts val="2000"/>
              <a:buChar char="◼"/>
            </a:pPr>
            <a:r>
              <a:rPr b="1" lang="en-US"/>
              <a:t>Inputting</a:t>
            </a:r>
            <a:r>
              <a:rPr lang="en-US"/>
              <a:t>. The process of entering data and instructions into the computer system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ts val="2000"/>
              <a:buChar char="◼"/>
            </a:pPr>
            <a:r>
              <a:rPr b="1" lang="en-US"/>
              <a:t>Storing</a:t>
            </a:r>
            <a:r>
              <a:rPr lang="en-US"/>
              <a:t>. Saving data and instructions to make them readily available for initial or additional processing whenever required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ts val="2000"/>
              <a:buChar char="◼"/>
            </a:pPr>
            <a:r>
              <a:rPr b="1" lang="en-US"/>
              <a:t>Processing</a:t>
            </a:r>
            <a:r>
              <a:rPr lang="en-US"/>
              <a:t>. Performing arithmetic operations (add, subtract, multiply, divide, etc.) or logical operations (comparisons like equal to, less than, greater than, etc.) on data to convert them into useful information 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ts val="2000"/>
              <a:buChar char="◼"/>
            </a:pPr>
            <a:r>
              <a:rPr b="1" lang="en-US"/>
              <a:t>Outputting</a:t>
            </a:r>
            <a:r>
              <a:rPr lang="en-US"/>
              <a:t>. The process of producing useful information or results for the user such as a printed report or visual display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ts val="2000"/>
              <a:buChar char="◼"/>
            </a:pPr>
            <a:r>
              <a:rPr b="1" lang="en-US"/>
              <a:t>Controlling</a:t>
            </a:r>
            <a:r>
              <a:rPr lang="en-US"/>
              <a:t>. Directing the manner and sequence in which all of the above operations are performed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4"/>
          <p:cNvSpPr txBox="1"/>
          <p:nvPr>
            <p:ph type="title"/>
          </p:nvPr>
        </p:nvSpPr>
        <p:spPr>
          <a:xfrm>
            <a:off x="330200" y="310444"/>
            <a:ext cx="6894689" cy="9808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entury Gothic"/>
              <a:buNone/>
            </a:pPr>
            <a:r>
              <a:rPr b="1" lang="en-US" sz="3200"/>
              <a:t>Basic Organization of a Computer System</a:t>
            </a:r>
            <a:r>
              <a:rPr lang="en-US" sz="3200"/>
              <a:t> </a:t>
            </a:r>
            <a:endParaRPr/>
          </a:p>
        </p:txBody>
      </p:sp>
      <p:pic>
        <p:nvPicPr>
          <p:cNvPr id="184" name="Google Shape;184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587076"/>
            <a:ext cx="9144000" cy="50608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5"/>
          <p:cNvSpPr txBox="1"/>
          <p:nvPr>
            <p:ph type="title"/>
          </p:nvPr>
        </p:nvSpPr>
        <p:spPr>
          <a:xfrm>
            <a:off x="457199" y="331701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/>
              <a:t>Input Unit</a:t>
            </a:r>
            <a:r>
              <a:rPr lang="en-US"/>
              <a:t> </a:t>
            </a:r>
            <a:endParaRPr/>
          </a:p>
        </p:txBody>
      </p:sp>
      <p:sp>
        <p:nvSpPr>
          <p:cNvPr id="190" name="Google Shape;190;p5"/>
          <p:cNvSpPr txBox="1"/>
          <p:nvPr>
            <p:ph idx="1" type="body"/>
          </p:nvPr>
        </p:nvSpPr>
        <p:spPr>
          <a:xfrm>
            <a:off x="427317" y="2209800"/>
            <a:ext cx="8567272" cy="3916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b="1" lang="en-US"/>
              <a:t>An input unit of a computer system performs the</a:t>
            </a:r>
            <a:r>
              <a:rPr lang="en-US"/>
              <a:t> </a:t>
            </a:r>
            <a:r>
              <a:rPr b="1" lang="en-US"/>
              <a:t>following functions:</a:t>
            </a:r>
            <a:r>
              <a:rPr lang="en-US"/>
              <a:t> </a:t>
            </a:r>
            <a:endParaRPr/>
          </a:p>
          <a:p>
            <a:pPr indent="-457200" lvl="0" marL="457200" rtl="0" algn="l">
              <a:spcBef>
                <a:spcPts val="1800"/>
              </a:spcBef>
              <a:spcAft>
                <a:spcPts val="0"/>
              </a:spcAft>
              <a:buSzPts val="2000"/>
              <a:buFont typeface="Arial"/>
              <a:buAutoNum type="arabicPeriod"/>
            </a:pPr>
            <a:r>
              <a:rPr lang="en-US"/>
              <a:t>It accepts (or reads) instructions and data from outside world</a:t>
            </a:r>
            <a:endParaRPr/>
          </a:p>
          <a:p>
            <a:pPr indent="-457200" lvl="0" marL="457200" rtl="0" algn="l">
              <a:spcBef>
                <a:spcPts val="1800"/>
              </a:spcBef>
              <a:spcAft>
                <a:spcPts val="0"/>
              </a:spcAft>
              <a:buSzPts val="2000"/>
              <a:buFont typeface="Arial"/>
              <a:buAutoNum type="arabicPeriod"/>
            </a:pPr>
            <a:r>
              <a:rPr lang="en-US"/>
              <a:t>It converts these instructions and data in computer acceptable form</a:t>
            </a:r>
            <a:endParaRPr/>
          </a:p>
          <a:p>
            <a:pPr indent="-457200" lvl="0" marL="457200" rtl="0" algn="l">
              <a:spcBef>
                <a:spcPts val="1800"/>
              </a:spcBef>
              <a:spcAft>
                <a:spcPts val="0"/>
              </a:spcAft>
              <a:buSzPts val="2000"/>
              <a:buFont typeface="Arial"/>
              <a:buAutoNum type="arabicPeriod"/>
            </a:pPr>
            <a:r>
              <a:rPr lang="en-US"/>
              <a:t>It supplies the converted instructions and data to the computer system for further processing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6"/>
          <p:cNvSpPr txBox="1"/>
          <p:nvPr>
            <p:ph type="title"/>
          </p:nvPr>
        </p:nvSpPr>
        <p:spPr>
          <a:xfrm>
            <a:off x="457199" y="331701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/>
              <a:t>Output Unit</a:t>
            </a:r>
            <a:r>
              <a:rPr lang="en-US"/>
              <a:t> </a:t>
            </a:r>
            <a:endParaRPr/>
          </a:p>
        </p:txBody>
      </p:sp>
      <p:sp>
        <p:nvSpPr>
          <p:cNvPr id="196" name="Google Shape;196;p6"/>
          <p:cNvSpPr txBox="1"/>
          <p:nvPr>
            <p:ph idx="1" type="body"/>
          </p:nvPr>
        </p:nvSpPr>
        <p:spPr>
          <a:xfrm>
            <a:off x="427317" y="2209800"/>
            <a:ext cx="8567272" cy="3916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b="1" lang="en-US"/>
              <a:t>An output unit of a computer system performs the</a:t>
            </a:r>
            <a:r>
              <a:rPr lang="en-US"/>
              <a:t> </a:t>
            </a:r>
            <a:r>
              <a:rPr b="1" lang="en-US"/>
              <a:t>following functions:</a:t>
            </a:r>
            <a:r>
              <a:rPr lang="en-US"/>
              <a:t> </a:t>
            </a:r>
            <a:endParaRPr/>
          </a:p>
          <a:p>
            <a:pPr indent="-457200" lvl="0" marL="457200" rtl="0" algn="l">
              <a:spcBef>
                <a:spcPts val="1800"/>
              </a:spcBef>
              <a:spcAft>
                <a:spcPts val="0"/>
              </a:spcAft>
              <a:buSzPts val="2000"/>
              <a:buFont typeface="Arial"/>
              <a:buAutoNum type="arabicPeriod"/>
            </a:pPr>
            <a:r>
              <a:rPr lang="en-US"/>
              <a:t>It accepts the results produced by the computer, which are in coded form and hence, cannot be easily understood by us</a:t>
            </a:r>
            <a:endParaRPr/>
          </a:p>
          <a:p>
            <a:pPr indent="-457200" lvl="0" marL="457200" rtl="0" algn="l">
              <a:spcBef>
                <a:spcPts val="1800"/>
              </a:spcBef>
              <a:spcAft>
                <a:spcPts val="0"/>
              </a:spcAft>
              <a:buSzPts val="2000"/>
              <a:buFont typeface="Arial"/>
              <a:buAutoNum type="arabicPeriod"/>
            </a:pPr>
            <a:r>
              <a:rPr lang="en-US"/>
              <a:t>It converts these coded results to human acceptable (readable) form</a:t>
            </a:r>
            <a:endParaRPr/>
          </a:p>
          <a:p>
            <a:pPr indent="-457200" lvl="0" marL="457200" rtl="0" algn="l">
              <a:spcBef>
                <a:spcPts val="1800"/>
              </a:spcBef>
              <a:spcAft>
                <a:spcPts val="0"/>
              </a:spcAft>
              <a:buSzPts val="2000"/>
              <a:buFont typeface="Arial"/>
              <a:buAutoNum type="arabicPeriod"/>
            </a:pPr>
            <a:r>
              <a:rPr lang="en-US"/>
              <a:t>It supplies the converted results to outside world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7"/>
          <p:cNvSpPr txBox="1"/>
          <p:nvPr>
            <p:ph type="title"/>
          </p:nvPr>
        </p:nvSpPr>
        <p:spPr>
          <a:xfrm>
            <a:off x="457199" y="331701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/>
              <a:t>Storage Unit</a:t>
            </a:r>
            <a:endParaRPr/>
          </a:p>
        </p:txBody>
      </p:sp>
      <p:sp>
        <p:nvSpPr>
          <p:cNvPr id="202" name="Google Shape;202;p7"/>
          <p:cNvSpPr txBox="1"/>
          <p:nvPr>
            <p:ph idx="1" type="body"/>
          </p:nvPr>
        </p:nvSpPr>
        <p:spPr>
          <a:xfrm>
            <a:off x="457199" y="2209800"/>
            <a:ext cx="8373036" cy="3916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SzPts val="2800"/>
              <a:buChar char="◼"/>
            </a:pPr>
            <a:r>
              <a:rPr b="1" lang="en-US" sz="2800"/>
              <a:t>The storage unit of a computer system holds (or stores)</a:t>
            </a:r>
            <a:r>
              <a:rPr lang="en-US" sz="2800"/>
              <a:t> </a:t>
            </a:r>
            <a:r>
              <a:rPr b="1" lang="en-US" sz="2800"/>
              <a:t>the following :</a:t>
            </a:r>
            <a:r>
              <a:rPr lang="en-US" sz="2800"/>
              <a:t> </a:t>
            </a:r>
            <a:endParaRPr sz="2800"/>
          </a:p>
          <a:p>
            <a:pPr indent="-457200" lvl="1" marL="685800" rtl="0" algn="l">
              <a:spcBef>
                <a:spcPts val="600"/>
              </a:spcBef>
              <a:spcAft>
                <a:spcPts val="0"/>
              </a:spcAft>
              <a:buSzPts val="2400"/>
              <a:buFont typeface="Arial"/>
              <a:buAutoNum type="arabicPeriod"/>
            </a:pPr>
            <a:r>
              <a:rPr lang="en-US" sz="2400"/>
              <a:t>Data and instructions required for processing (received from input devices)</a:t>
            </a:r>
            <a:endParaRPr/>
          </a:p>
          <a:p>
            <a:pPr indent="-457200" lvl="1" marL="685800" rtl="0" algn="l">
              <a:spcBef>
                <a:spcPts val="600"/>
              </a:spcBef>
              <a:spcAft>
                <a:spcPts val="0"/>
              </a:spcAft>
              <a:buSzPts val="2400"/>
              <a:buFont typeface="Arial"/>
              <a:buAutoNum type="arabicPeriod"/>
            </a:pPr>
            <a:r>
              <a:rPr lang="en-US" sz="2400"/>
              <a:t>Intermediate results of processing</a:t>
            </a:r>
            <a:endParaRPr/>
          </a:p>
          <a:p>
            <a:pPr indent="-457200" lvl="1" marL="685800" rtl="0" algn="l">
              <a:spcBef>
                <a:spcPts val="600"/>
              </a:spcBef>
              <a:spcAft>
                <a:spcPts val="0"/>
              </a:spcAft>
              <a:buSzPts val="2400"/>
              <a:buFont typeface="Arial"/>
              <a:buAutoNum type="arabicPeriod"/>
            </a:pPr>
            <a:r>
              <a:rPr lang="en-US" sz="2400"/>
              <a:t>Final results of processing, before they are released to an output device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8"/>
          <p:cNvSpPr txBox="1"/>
          <p:nvPr>
            <p:ph type="title"/>
          </p:nvPr>
        </p:nvSpPr>
        <p:spPr>
          <a:xfrm>
            <a:off x="457199" y="331701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/>
              <a:t>Two Types of Storage</a:t>
            </a:r>
            <a:r>
              <a:rPr lang="en-US"/>
              <a:t> </a:t>
            </a:r>
            <a:endParaRPr/>
          </a:p>
        </p:txBody>
      </p:sp>
      <p:sp>
        <p:nvSpPr>
          <p:cNvPr id="208" name="Google Shape;208;p8"/>
          <p:cNvSpPr txBox="1"/>
          <p:nvPr>
            <p:ph idx="1" type="body"/>
          </p:nvPr>
        </p:nvSpPr>
        <p:spPr>
          <a:xfrm>
            <a:off x="457199" y="2209800"/>
            <a:ext cx="8387977" cy="3916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3200"/>
              <a:buFont typeface="Arial"/>
              <a:buAutoNum type="arabicPeriod"/>
            </a:pPr>
            <a:r>
              <a:rPr b="1" lang="en-US" sz="3200"/>
              <a:t> Primary storage</a:t>
            </a:r>
            <a:endParaRPr sz="3200"/>
          </a:p>
          <a:p>
            <a:pPr indent="-228600" lvl="2" marL="685800" rtl="0" algn="l">
              <a:spcBef>
                <a:spcPts val="600"/>
              </a:spcBef>
              <a:spcAft>
                <a:spcPts val="0"/>
              </a:spcAft>
              <a:buSzPts val="2800"/>
              <a:buChar char="◼"/>
            </a:pPr>
            <a:r>
              <a:rPr lang="en-US" sz="2800"/>
              <a:t>Used to hold running program instructions</a:t>
            </a:r>
            <a:endParaRPr/>
          </a:p>
          <a:p>
            <a:pPr indent="-228600" lvl="2" marL="685800" rtl="0" algn="l">
              <a:spcBef>
                <a:spcPts val="600"/>
              </a:spcBef>
              <a:spcAft>
                <a:spcPts val="0"/>
              </a:spcAft>
              <a:buSzPts val="2800"/>
              <a:buChar char="◼"/>
            </a:pPr>
            <a:r>
              <a:rPr lang="en-US" sz="2800"/>
              <a:t>Used to hold data, intermediate results, and results of ongoing processing of job(s)</a:t>
            </a:r>
            <a:endParaRPr/>
          </a:p>
          <a:p>
            <a:pPr indent="-228600" lvl="2" marL="685800" rtl="0" algn="l">
              <a:spcBef>
                <a:spcPts val="600"/>
              </a:spcBef>
              <a:spcAft>
                <a:spcPts val="0"/>
              </a:spcAft>
              <a:buSzPts val="2800"/>
              <a:buChar char="◼"/>
            </a:pPr>
            <a:r>
              <a:rPr lang="en-US" sz="2800"/>
              <a:t>Fast in operation</a:t>
            </a:r>
            <a:endParaRPr/>
          </a:p>
          <a:p>
            <a:pPr indent="-228600" lvl="2" marL="685800" rtl="0" algn="l">
              <a:spcBef>
                <a:spcPts val="600"/>
              </a:spcBef>
              <a:spcAft>
                <a:spcPts val="0"/>
              </a:spcAft>
              <a:buSzPts val="2800"/>
              <a:buChar char="◼"/>
            </a:pPr>
            <a:r>
              <a:rPr lang="en-US" sz="2800"/>
              <a:t>Small Capacity</a:t>
            </a:r>
            <a:endParaRPr/>
          </a:p>
          <a:p>
            <a:pPr indent="-228600" lvl="2" marL="685800" rtl="0" algn="l">
              <a:spcBef>
                <a:spcPts val="600"/>
              </a:spcBef>
              <a:spcAft>
                <a:spcPts val="0"/>
              </a:spcAft>
              <a:buSzPts val="2800"/>
              <a:buChar char="◼"/>
            </a:pPr>
            <a:r>
              <a:rPr lang="en-US" sz="2800"/>
              <a:t>Expensive</a:t>
            </a:r>
            <a:endParaRPr sz="2800"/>
          </a:p>
          <a:p>
            <a:pPr indent="-228600" lvl="2" marL="685800" rtl="0" algn="l">
              <a:spcBef>
                <a:spcPts val="600"/>
              </a:spcBef>
              <a:spcAft>
                <a:spcPts val="0"/>
              </a:spcAft>
              <a:buSzPts val="2800"/>
              <a:buChar char="◼"/>
            </a:pPr>
            <a:r>
              <a:rPr lang="en-US" sz="2800"/>
              <a:t>Volatile (looses data on power dissipation)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9"/>
          <p:cNvSpPr txBox="1"/>
          <p:nvPr>
            <p:ph type="title"/>
          </p:nvPr>
        </p:nvSpPr>
        <p:spPr>
          <a:xfrm>
            <a:off x="457199" y="331701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/>
              <a:t>Two Types of Storage</a:t>
            </a:r>
            <a:r>
              <a:rPr lang="en-US"/>
              <a:t> </a:t>
            </a:r>
            <a:endParaRPr/>
          </a:p>
        </p:txBody>
      </p:sp>
      <p:sp>
        <p:nvSpPr>
          <p:cNvPr id="214" name="Google Shape;214;p9"/>
          <p:cNvSpPr txBox="1"/>
          <p:nvPr>
            <p:ph idx="1" type="body"/>
          </p:nvPr>
        </p:nvSpPr>
        <p:spPr>
          <a:xfrm>
            <a:off x="457199" y="2209800"/>
            <a:ext cx="8387977" cy="43643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14350" lvl="0" marL="514350" rtl="0" algn="l">
              <a:spcBef>
                <a:spcPts val="0"/>
              </a:spcBef>
              <a:spcAft>
                <a:spcPts val="0"/>
              </a:spcAft>
              <a:buSzPts val="3200"/>
              <a:buFont typeface="Arial"/>
              <a:buAutoNum type="arabicPeriod" startAt="2"/>
            </a:pPr>
            <a:r>
              <a:rPr b="1" lang="en-US" sz="3200"/>
              <a:t>Secondary storage</a:t>
            </a:r>
            <a:endParaRPr sz="3200"/>
          </a:p>
          <a:p>
            <a:pPr indent="-228600" lvl="2" marL="685800" rtl="0" algn="l">
              <a:spcBef>
                <a:spcPts val="600"/>
              </a:spcBef>
              <a:spcAft>
                <a:spcPts val="0"/>
              </a:spcAft>
              <a:buSzPts val="2800"/>
              <a:buChar char="◼"/>
            </a:pPr>
            <a:r>
              <a:rPr lang="en-US" sz="2800"/>
              <a:t>Used to hold stored program instructions</a:t>
            </a:r>
            <a:endParaRPr/>
          </a:p>
          <a:p>
            <a:pPr indent="-228600" lvl="2" marL="685800" rtl="0" algn="l">
              <a:spcBef>
                <a:spcPts val="600"/>
              </a:spcBef>
              <a:spcAft>
                <a:spcPts val="0"/>
              </a:spcAft>
              <a:buSzPts val="2800"/>
              <a:buChar char="◼"/>
            </a:pPr>
            <a:r>
              <a:rPr lang="en-US" sz="2800"/>
              <a:t>Used to hold data and information of stored jobs</a:t>
            </a:r>
            <a:endParaRPr/>
          </a:p>
          <a:p>
            <a:pPr indent="-228600" lvl="2" marL="685800" rtl="0" algn="l">
              <a:spcBef>
                <a:spcPts val="600"/>
              </a:spcBef>
              <a:spcAft>
                <a:spcPts val="0"/>
              </a:spcAft>
              <a:buSzPts val="2800"/>
              <a:buChar char="◼"/>
            </a:pPr>
            <a:r>
              <a:rPr lang="en-US" sz="2800"/>
              <a:t>Slower than primary storage</a:t>
            </a:r>
            <a:endParaRPr/>
          </a:p>
          <a:p>
            <a:pPr indent="-228600" lvl="2" marL="685800" rtl="0" algn="l">
              <a:spcBef>
                <a:spcPts val="600"/>
              </a:spcBef>
              <a:spcAft>
                <a:spcPts val="0"/>
              </a:spcAft>
              <a:buSzPts val="2800"/>
              <a:buChar char="◼"/>
            </a:pPr>
            <a:r>
              <a:rPr lang="en-US" sz="2800"/>
              <a:t>Large Capacity</a:t>
            </a:r>
            <a:endParaRPr/>
          </a:p>
          <a:p>
            <a:pPr indent="-228600" lvl="2" marL="685800" rtl="0" algn="l">
              <a:spcBef>
                <a:spcPts val="600"/>
              </a:spcBef>
              <a:spcAft>
                <a:spcPts val="0"/>
              </a:spcAft>
              <a:buSzPts val="2800"/>
              <a:buChar char="◼"/>
            </a:pPr>
            <a:r>
              <a:rPr lang="en-US" sz="2800"/>
              <a:t>Lot cheaper than primary storage</a:t>
            </a:r>
            <a:endParaRPr/>
          </a:p>
          <a:p>
            <a:pPr indent="-228600" lvl="2" marL="685800" rtl="0" algn="l">
              <a:spcBef>
                <a:spcPts val="600"/>
              </a:spcBef>
              <a:spcAft>
                <a:spcPts val="0"/>
              </a:spcAft>
              <a:buSzPts val="2800"/>
              <a:buChar char="◼"/>
            </a:pPr>
            <a:r>
              <a:rPr lang="en-US" sz="2800"/>
              <a:t>Retains data even without power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laza">
  <a:themeElements>
    <a:clrScheme name="Plaza">
      <a:dk1>
        <a:srgbClr val="000000"/>
      </a:dk1>
      <a:lt1>
        <a:srgbClr val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2014-09-13T16:20:01Z</dcterms:created>
  <dc:creator>S. R. H. Noori</dc:creator>
</cp:coreProperties>
</file>