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sldIdLst>
    <p:sldId id="256" r:id="rId2"/>
    <p:sldId id="267" r:id="rId3"/>
    <p:sldId id="268" r:id="rId4"/>
    <p:sldId id="273" r:id="rId5"/>
    <p:sldId id="270" r:id="rId6"/>
    <p:sldId id="269" r:id="rId7"/>
    <p:sldId id="274" r:id="rId8"/>
    <p:sldId id="271" r:id="rId9"/>
    <p:sldId id="272" r:id="rId10"/>
    <p:sldId id="275" r:id="rId11"/>
    <p:sldId id="276" r:id="rId12"/>
    <p:sldId id="277" r:id="rId13"/>
    <p:sldId id="278" r:id="rId14"/>
    <p:sldId id="279" r:id="rId15"/>
    <p:sldId id="281" r:id="rId16"/>
    <p:sldId id="280" r:id="rId17"/>
  </p:sldIdLst>
  <p:sldSz cx="12192000" cy="6858000"/>
  <p:notesSz cx="6858000" cy="9144000"/>
  <p:defaultTextStyle>
    <a:defPPr>
      <a:defRPr lang="en-GB"/>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F4D0F8E-2BA5-452F-95C7-A0938987BE41}" v="1" dt="2024-03-04T09:06:55.806"/>
    <p1510:client id="{7C1A4DCB-214F-4CB5-BF33-7BEB0A3B33DB}" v="2" dt="2024-03-05T07:26:39.255"/>
    <p1510:client id="{824E0E07-D2AB-4ABE-8E87-5B537D6775A2}" v="294" dt="2024-03-06T07:22:10.9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3/5/2024</a:t>
            </a:fld>
            <a:endParaRPr lang="en-US"/>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3966022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ED4963-E985-44C4-B8C4-FDD613B7C2F8}" type="datetime1">
              <a:rPr lang="en-US" smtClean="0"/>
              <a:t>3/5/2024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38707188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3/5/2024</a:t>
            </a:fld>
            <a:endParaRPr lang="en-US"/>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3987966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3/5/2024</a:t>
            </a:fld>
            <a:endParaRPr lang="en-US"/>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2085885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3/5/2024</a:t>
            </a:fld>
            <a:endParaRPr lang="en-US"/>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3563260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BFFD690-9426-415D-8B65-26881E07B2D4}" type="datetime1">
              <a:rPr lang="en-US" smtClean="0"/>
              <a:t>3/5/2024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3194682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4C4989A-474C-40DE-95B9-011C28B71673}" type="datetime1">
              <a:rPr lang="en-US" smtClean="0"/>
              <a:t>3/5/2024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1704649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5DB4ED54-5B5E-4A04-93D3-5772E3CE3818}" type="datetime1">
              <a:rPr lang="en-US" smtClean="0"/>
              <a:t>3/5/2024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21821705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3/5/2024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548300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3/5/2024</a:t>
            </a:fld>
            <a:endParaRPr lang="en-US"/>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a:p>
        </p:txBody>
      </p:sp>
    </p:spTree>
    <p:extLst>
      <p:ext uri="{BB962C8B-B14F-4D97-AF65-F5344CB8AC3E}">
        <p14:creationId xmlns:p14="http://schemas.microsoft.com/office/powerpoint/2010/main" val="744927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3/5/2024</a:t>
            </a:fld>
            <a:endParaRPr lang="en-US"/>
          </a:p>
        </p:txBody>
      </p:sp>
      <p:sp>
        <p:nvSpPr>
          <p:cNvPr id="6" name="Footer Placeholder 5"/>
          <p:cNvSpPr>
            <a:spLocks noGrp="1"/>
          </p:cNvSpPr>
          <p:nvPr>
            <p:ph type="ftr" sz="quarter" idx="11"/>
          </p:nvPr>
        </p:nvSpPr>
        <p:spPr/>
        <p:txBody>
          <a:bodyPr/>
          <a:lstStyle/>
          <a:p>
            <a:pPr algn="l"/>
            <a:endParaRPr lang="en-US"/>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a:p>
        </p:txBody>
      </p:sp>
    </p:spTree>
    <p:extLst>
      <p:ext uri="{BB962C8B-B14F-4D97-AF65-F5344CB8AC3E}">
        <p14:creationId xmlns:p14="http://schemas.microsoft.com/office/powerpoint/2010/main" val="2514912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3/5/2024</a:t>
            </a:fld>
            <a:endParaRPr lang="en-US"/>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290959482"/>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04" r:id="rId6"/>
    <p:sldLayoutId id="2147483700" r:id="rId7"/>
    <p:sldLayoutId id="2147483701" r:id="rId8"/>
    <p:sldLayoutId id="2147483702" r:id="rId9"/>
    <p:sldLayoutId id="2147483703" r:id="rId10"/>
    <p:sldLayoutId id="2147483705"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8E019540-1104-4B12-9F83-45F586741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3C47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83771" y="1066800"/>
            <a:ext cx="5727760" cy="4724400"/>
          </a:xfrm>
        </p:spPr>
        <p:txBody>
          <a:bodyPr anchor="ctr">
            <a:normAutofit/>
          </a:bodyPr>
          <a:lstStyle/>
          <a:p>
            <a:pPr algn="ctr">
              <a:lnSpc>
                <a:spcPct val="90000"/>
              </a:lnSpc>
              <a:spcBef>
                <a:spcPts val="0"/>
              </a:spcBef>
            </a:pPr>
            <a:r>
              <a:rPr lang="en-GB" dirty="0">
                <a:solidFill>
                  <a:srgbClr val="FFFFFF">
                    <a:alpha val="90000"/>
                  </a:srgbClr>
                </a:solidFill>
                <a:latin typeface="Franklin Gothic Demi"/>
                <a:cs typeface="Times New Roman"/>
              </a:rPr>
              <a:t>Commercial</a:t>
            </a:r>
            <a:r>
              <a:rPr lang="en-GB" dirty="0">
                <a:solidFill>
                  <a:srgbClr val="FFFFFF">
                    <a:alpha val="90000"/>
                  </a:srgbClr>
                </a:solidFill>
                <a:ea typeface="+mj-lt"/>
                <a:cs typeface="+mj-lt"/>
              </a:rPr>
              <a:t> Disputes Settlement Through Arbitration </a:t>
            </a:r>
            <a:br>
              <a:rPr lang="en-GB" dirty="0">
                <a:solidFill>
                  <a:srgbClr val="FFFFFF">
                    <a:alpha val="90000"/>
                  </a:srgbClr>
                </a:solidFill>
                <a:ea typeface="+mj-lt"/>
                <a:cs typeface="+mj-lt"/>
              </a:rPr>
            </a:br>
            <a:r>
              <a:rPr lang="en-GB">
                <a:solidFill>
                  <a:srgbClr val="FFFFFF">
                    <a:alpha val="90000"/>
                  </a:srgbClr>
                </a:solidFill>
                <a:ea typeface="+mj-lt"/>
                <a:cs typeface="+mj-lt"/>
              </a:rPr>
              <a:t> in Bangladesh</a:t>
            </a:r>
            <a:endParaRPr lang="en-US">
              <a:solidFill>
                <a:srgbClr val="FFFFFF">
                  <a:alpha val="90000"/>
                </a:srgbClr>
              </a:solidFill>
              <a:ea typeface="+mj-lt"/>
              <a:cs typeface="+mj-lt"/>
            </a:endParaRPr>
          </a:p>
          <a:p>
            <a:pPr algn="r">
              <a:lnSpc>
                <a:spcPct val="90000"/>
              </a:lnSpc>
              <a:spcBef>
                <a:spcPts val="0"/>
              </a:spcBef>
            </a:pPr>
            <a:endParaRPr lang="en-GB" sz="5600">
              <a:solidFill>
                <a:srgbClr val="FFFFFF">
                  <a:alpha val="90000"/>
                </a:srgbClr>
              </a:solidFill>
              <a:latin typeface="Times New Roman"/>
              <a:cs typeface="Times New Roman"/>
            </a:endParaRPr>
          </a:p>
          <a:p>
            <a:pPr algn="r">
              <a:lnSpc>
                <a:spcPct val="90000"/>
              </a:lnSpc>
            </a:pPr>
            <a:endParaRPr lang="en-GB" sz="5600">
              <a:solidFill>
                <a:srgbClr val="FFFFFF">
                  <a:alpha val="90000"/>
                </a:srgbClr>
              </a:solidFill>
              <a:cs typeface="Calibri Light"/>
            </a:endParaRPr>
          </a:p>
        </p:txBody>
      </p:sp>
      <p:sp>
        <p:nvSpPr>
          <p:cNvPr id="3" name="Subtitle 2"/>
          <p:cNvSpPr>
            <a:spLocks noGrp="1"/>
          </p:cNvSpPr>
          <p:nvPr>
            <p:ph type="subTitle" idx="1"/>
          </p:nvPr>
        </p:nvSpPr>
        <p:spPr>
          <a:xfrm>
            <a:off x="7534655" y="1066800"/>
            <a:ext cx="3405015" cy="4724400"/>
          </a:xfrm>
          <a:ln w="57150">
            <a:noFill/>
          </a:ln>
        </p:spPr>
        <p:txBody>
          <a:bodyPr anchor="ctr">
            <a:normAutofit/>
          </a:bodyPr>
          <a:lstStyle/>
          <a:p>
            <a:endParaRPr lang="en-GB" sz="2800">
              <a:solidFill>
                <a:srgbClr val="FFFFFF"/>
              </a:solidFill>
            </a:endParaRPr>
          </a:p>
        </p:txBody>
      </p:sp>
      <p:sp>
        <p:nvSpPr>
          <p:cNvPr id="32" name="Rectangle 31">
            <a:extLst>
              <a:ext uri="{FF2B5EF4-FFF2-40B4-BE49-F238E27FC236}">
                <a16:creationId xmlns:a16="http://schemas.microsoft.com/office/drawing/2014/main" id="{3580CFD6-E44A-486A-9E73-D8D948F78A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5171433" y="3396996"/>
            <a:ext cx="3703320" cy="6400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09857222"/>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27BE888-E5C9-95D1-7B67-2FDFA7455A50}"/>
              </a:ext>
            </a:extLst>
          </p:cNvPr>
          <p:cNvSpPr>
            <a:spLocks noGrp="1"/>
          </p:cNvSpPr>
          <p:nvPr>
            <p:ph type="title"/>
          </p:nvPr>
        </p:nvSpPr>
        <p:spPr>
          <a:xfrm>
            <a:off x="581192" y="1124999"/>
            <a:ext cx="4076149" cy="4608003"/>
          </a:xfrm>
        </p:spPr>
        <p:txBody>
          <a:bodyPr anchor="ctr">
            <a:normAutofit/>
          </a:bodyPr>
          <a:lstStyle/>
          <a:p>
            <a:r>
              <a:rPr lang="en-GB" sz="4000" b="1" dirty="0">
                <a:solidFill>
                  <a:schemeClr val="accent1"/>
                </a:solidFill>
                <a:latin typeface="Segoe UI"/>
                <a:cs typeface="Segoe UI"/>
              </a:rPr>
              <a:t>Arbitration Proceedings</a:t>
            </a:r>
            <a:r>
              <a:rPr lang="en-GB" sz="4000" dirty="0">
                <a:solidFill>
                  <a:schemeClr val="accent1"/>
                </a:solidFill>
                <a:latin typeface="Segoe UI"/>
                <a:cs typeface="Segoe UI"/>
              </a:rPr>
              <a:t>: </a:t>
            </a:r>
            <a:endParaRPr lang="en-US" sz="4000" dirty="0">
              <a:solidFill>
                <a:schemeClr val="accent1"/>
              </a:solidFill>
            </a:endParaRPr>
          </a:p>
        </p:txBody>
      </p:sp>
      <p:sp>
        <p:nvSpPr>
          <p:cNvPr id="10" name="Rectangle 9">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56CBEA61-BF11-71BE-5688-20A29B12B0DA}"/>
              </a:ext>
            </a:extLst>
          </p:cNvPr>
          <p:cNvSpPr>
            <a:spLocks noGrp="1"/>
          </p:cNvSpPr>
          <p:nvPr>
            <p:ph idx="1"/>
          </p:nvPr>
        </p:nvSpPr>
        <p:spPr>
          <a:xfrm>
            <a:off x="5117586" y="1124998"/>
            <a:ext cx="6143248" cy="4608003"/>
          </a:xfrm>
        </p:spPr>
        <p:txBody>
          <a:bodyPr>
            <a:normAutofit/>
          </a:bodyPr>
          <a:lstStyle/>
          <a:p>
            <a:pPr marL="305435" indent="-305435"/>
            <a:r>
              <a:rPr lang="en-GB" sz="2000" dirty="0">
                <a:latin typeface="Segoe UI"/>
                <a:cs typeface="Segoe UI"/>
              </a:rPr>
              <a:t>As arbitration is an informal procedure so the arbitrator as deems fit continues that way. The arbitration starts with submitting an application by the applicant and the proceeding </a:t>
            </a:r>
            <a:r>
              <a:rPr lang="en-GB" sz="2000" dirty="0">
                <a:solidFill>
                  <a:schemeClr val="tx1"/>
                </a:solidFill>
                <a:latin typeface="Segoe UI"/>
                <a:cs typeface="Segoe UI"/>
              </a:rPr>
              <a:t>can be</a:t>
            </a:r>
            <a:r>
              <a:rPr lang="en-GB" sz="2000" dirty="0">
                <a:solidFill>
                  <a:schemeClr val="accent1"/>
                </a:solidFill>
                <a:latin typeface="Segoe UI"/>
                <a:cs typeface="Segoe UI"/>
              </a:rPr>
              <a:t> </a:t>
            </a:r>
            <a:r>
              <a:rPr lang="en-GB" sz="2000" b="1" u="sng" dirty="0">
                <a:solidFill>
                  <a:schemeClr val="accent1"/>
                </a:solidFill>
                <a:latin typeface="Segoe UI"/>
                <a:cs typeface="Segoe UI"/>
              </a:rPr>
              <a:t>oral but mostly it is written</a:t>
            </a:r>
            <a:r>
              <a:rPr lang="en-GB" sz="2000" b="1" u="sng" dirty="0">
                <a:latin typeface="Segoe UI"/>
                <a:cs typeface="Segoe UI"/>
              </a:rPr>
              <a:t>.</a:t>
            </a:r>
            <a:r>
              <a:rPr lang="en-GB" sz="2000" dirty="0">
                <a:latin typeface="Segoe UI"/>
                <a:cs typeface="Segoe UI"/>
              </a:rPr>
              <a:t> </a:t>
            </a:r>
            <a:endParaRPr lang="en-GB" sz="2000" dirty="0">
              <a:latin typeface="Franklin Gothic Book" panose="020B0502020104020203"/>
              <a:cs typeface="Segoe UI"/>
            </a:endParaRPr>
          </a:p>
          <a:p>
            <a:pPr marL="305435" indent="-305435"/>
            <a:r>
              <a:rPr lang="en-GB" sz="2000" dirty="0">
                <a:latin typeface="Segoe UI"/>
                <a:cs typeface="Segoe UI"/>
              </a:rPr>
              <a:t>In terms of evidence and witness can be oral or written as deems fit by the arbitrator. Under the Arbitration Act, 2001 the evidence shall take as per the procedure mention in the </a:t>
            </a:r>
            <a:r>
              <a:rPr lang="en-GB" sz="2000" b="1" u="sng" dirty="0">
                <a:latin typeface="Segoe UI"/>
                <a:cs typeface="Segoe UI"/>
              </a:rPr>
              <a:t>Evidence Act, 1872.</a:t>
            </a:r>
            <a:endParaRPr lang="en-GB" sz="2000" b="1" u="sng"/>
          </a:p>
          <a:p>
            <a:pPr marL="305435" indent="-305435"/>
            <a:endParaRPr lang="en-GB" sz="2000"/>
          </a:p>
        </p:txBody>
      </p:sp>
    </p:spTree>
    <p:extLst>
      <p:ext uri="{BB962C8B-B14F-4D97-AF65-F5344CB8AC3E}">
        <p14:creationId xmlns:p14="http://schemas.microsoft.com/office/powerpoint/2010/main" val="1904821158"/>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1EF5F6E-E21D-D7A1-457A-CF88BB6662A4}"/>
              </a:ext>
            </a:extLst>
          </p:cNvPr>
          <p:cNvSpPr>
            <a:spLocks noGrp="1"/>
          </p:cNvSpPr>
          <p:nvPr>
            <p:ph type="title"/>
          </p:nvPr>
        </p:nvSpPr>
        <p:spPr>
          <a:xfrm>
            <a:off x="581192" y="1124999"/>
            <a:ext cx="2465885" cy="4608003"/>
          </a:xfrm>
        </p:spPr>
        <p:txBody>
          <a:bodyPr anchor="ctr">
            <a:normAutofit/>
          </a:bodyPr>
          <a:lstStyle/>
          <a:p>
            <a:r>
              <a:rPr lang="en-GB" sz="4000" b="1" dirty="0">
                <a:solidFill>
                  <a:schemeClr val="accent1"/>
                </a:solidFill>
                <a:latin typeface="Segoe UI"/>
                <a:cs typeface="Segoe UI"/>
              </a:rPr>
              <a:t>Award</a:t>
            </a:r>
            <a:endParaRPr lang="en-US" sz="4000" dirty="0">
              <a:solidFill>
                <a:schemeClr val="accent1"/>
              </a:solidFill>
            </a:endParaRPr>
          </a:p>
        </p:txBody>
      </p:sp>
      <p:sp>
        <p:nvSpPr>
          <p:cNvPr id="10" name="Rectangle 9">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1E2B2582-4BCC-CC1A-F44D-24451D92E1D3}"/>
              </a:ext>
            </a:extLst>
          </p:cNvPr>
          <p:cNvSpPr>
            <a:spLocks noGrp="1"/>
          </p:cNvSpPr>
          <p:nvPr>
            <p:ph idx="1"/>
          </p:nvPr>
        </p:nvSpPr>
        <p:spPr>
          <a:xfrm>
            <a:off x="2932228" y="1124998"/>
            <a:ext cx="8328606" cy="4608003"/>
          </a:xfrm>
        </p:spPr>
        <p:txBody>
          <a:bodyPr>
            <a:normAutofit lnSpcReduction="10000"/>
          </a:bodyPr>
          <a:lstStyle/>
          <a:p>
            <a:pPr marL="305435" indent="-305435">
              <a:lnSpc>
                <a:spcPct val="100000"/>
              </a:lnSpc>
            </a:pPr>
            <a:r>
              <a:rPr lang="en-GB" sz="2000" b="1" dirty="0">
                <a:latin typeface="Segoe UI"/>
                <a:cs typeface="Segoe UI"/>
              </a:rPr>
              <a:t> </a:t>
            </a:r>
            <a:r>
              <a:rPr lang="en-GB" sz="2400" dirty="0">
                <a:latin typeface="Segoe UI"/>
                <a:cs typeface="Segoe UI"/>
              </a:rPr>
              <a:t>If parties reach a settlement agreement during the arbitration, they may ask the arbitral tribunal to</a:t>
            </a:r>
            <a:r>
              <a:rPr lang="en-GB" sz="2400" b="1" dirty="0">
                <a:latin typeface="Segoe UI"/>
                <a:cs typeface="Segoe UI"/>
              </a:rPr>
              <a:t> record the terms in the award</a:t>
            </a:r>
            <a:r>
              <a:rPr lang="en-GB" sz="2400" dirty="0">
                <a:latin typeface="Segoe UI"/>
                <a:cs typeface="Segoe UI"/>
              </a:rPr>
              <a:t>. Generally, an arbitration tribunal provides an award by the majority decision of the arbitrator if fails then by the president of the panel. In terms of a </a:t>
            </a:r>
            <a:r>
              <a:rPr lang="en-GB" sz="2400" b="1" dirty="0">
                <a:latin typeface="Segoe UI"/>
                <a:cs typeface="Segoe UI"/>
              </a:rPr>
              <a:t>s</a:t>
            </a:r>
            <a:r>
              <a:rPr lang="en-GB" sz="2400" b="1" u="sng" dirty="0">
                <a:latin typeface="Segoe UI"/>
                <a:cs typeface="Segoe UI"/>
              </a:rPr>
              <a:t>ole arbitrator, the president may also pass the award</a:t>
            </a:r>
            <a:r>
              <a:rPr lang="en-GB" sz="2400" dirty="0">
                <a:latin typeface="Segoe UI"/>
                <a:cs typeface="Segoe UI"/>
              </a:rPr>
              <a:t>.</a:t>
            </a:r>
            <a:endParaRPr lang="en-GB" sz="2400"/>
          </a:p>
          <a:p>
            <a:pPr marL="305435" indent="-305435">
              <a:lnSpc>
                <a:spcPct val="100000"/>
              </a:lnSpc>
            </a:pPr>
            <a:r>
              <a:rPr lang="en-GB" sz="2400" dirty="0">
                <a:latin typeface="Segoe UI"/>
                <a:cs typeface="Segoe UI"/>
              </a:rPr>
              <a:t>In terms of e</a:t>
            </a:r>
            <a:r>
              <a:rPr lang="en-GB" sz="2400" b="1" u="sng" dirty="0">
                <a:latin typeface="Segoe UI"/>
                <a:cs typeface="Segoe UI"/>
              </a:rPr>
              <a:t>xecution of the award</a:t>
            </a:r>
            <a:r>
              <a:rPr lang="en-GB" sz="2400" dirty="0">
                <a:latin typeface="Segoe UI"/>
                <a:cs typeface="Segoe UI"/>
              </a:rPr>
              <a:t>, the </a:t>
            </a:r>
            <a:r>
              <a:rPr lang="en-GB" sz="2400" b="1" u="sng" dirty="0">
                <a:latin typeface="Segoe UI"/>
                <a:cs typeface="Segoe UI"/>
              </a:rPr>
              <a:t>winning party can go to the national court of the other party</a:t>
            </a:r>
            <a:r>
              <a:rPr lang="en-GB" sz="2400" dirty="0">
                <a:latin typeface="Segoe UI"/>
                <a:cs typeface="Segoe UI"/>
              </a:rPr>
              <a:t>. It is to be mentioned that the award is </a:t>
            </a:r>
            <a:r>
              <a:rPr lang="en-GB" sz="2400" b="1" u="sng" dirty="0">
                <a:latin typeface="Segoe UI"/>
                <a:cs typeface="Segoe UI"/>
              </a:rPr>
              <a:t>binding upon the parties.</a:t>
            </a:r>
            <a:r>
              <a:rPr lang="en-GB" sz="2400" dirty="0">
                <a:latin typeface="Segoe UI"/>
                <a:cs typeface="Segoe UI"/>
              </a:rPr>
              <a:t> In some exceptional cases, the award is subject to appeal and the party can also request to set aside the award under the Arbitration Act, 2001.</a:t>
            </a:r>
            <a:endParaRPr lang="en-GB" sz="2400" dirty="0"/>
          </a:p>
          <a:p>
            <a:pPr marL="305435" indent="-305435">
              <a:lnSpc>
                <a:spcPct val="100000"/>
              </a:lnSpc>
            </a:pPr>
            <a:endParaRPr lang="en-GB" sz="2000"/>
          </a:p>
        </p:txBody>
      </p:sp>
    </p:spTree>
    <p:extLst>
      <p:ext uri="{BB962C8B-B14F-4D97-AF65-F5344CB8AC3E}">
        <p14:creationId xmlns:p14="http://schemas.microsoft.com/office/powerpoint/2010/main" val="641896752"/>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8BA62D-624F-F427-FEFD-2D0F076836C4}"/>
              </a:ext>
            </a:extLst>
          </p:cNvPr>
          <p:cNvSpPr>
            <a:spLocks noGrp="1"/>
          </p:cNvSpPr>
          <p:nvPr>
            <p:ph type="title"/>
          </p:nvPr>
        </p:nvSpPr>
        <p:spPr>
          <a:xfrm>
            <a:off x="581192" y="1124999"/>
            <a:ext cx="4076149" cy="4608003"/>
          </a:xfrm>
        </p:spPr>
        <p:txBody>
          <a:bodyPr anchor="ctr">
            <a:normAutofit/>
          </a:bodyPr>
          <a:lstStyle/>
          <a:p>
            <a:r>
              <a:rPr lang="en-GB" sz="4000" b="1" dirty="0">
                <a:solidFill>
                  <a:schemeClr val="accent1"/>
                </a:solidFill>
                <a:latin typeface="Segoe UI"/>
                <a:cs typeface="Segoe UI"/>
              </a:rPr>
              <a:t>Setting Aside the Award:</a:t>
            </a:r>
            <a:endParaRPr lang="en-US" sz="4000" dirty="0">
              <a:solidFill>
                <a:schemeClr val="accent1"/>
              </a:solidFill>
            </a:endParaRPr>
          </a:p>
        </p:txBody>
      </p:sp>
      <p:sp>
        <p:nvSpPr>
          <p:cNvPr id="10" name="Rectangle 9">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081B8AB6-B497-926B-A422-7B1F117F625E}"/>
              </a:ext>
            </a:extLst>
          </p:cNvPr>
          <p:cNvSpPr>
            <a:spLocks noGrp="1"/>
          </p:cNvSpPr>
          <p:nvPr>
            <p:ph idx="1"/>
          </p:nvPr>
        </p:nvSpPr>
        <p:spPr>
          <a:xfrm>
            <a:off x="5117586" y="1124998"/>
            <a:ext cx="6143248" cy="4608003"/>
          </a:xfrm>
        </p:spPr>
        <p:txBody>
          <a:bodyPr>
            <a:normAutofit lnSpcReduction="10000"/>
          </a:bodyPr>
          <a:lstStyle/>
          <a:p>
            <a:pPr marL="305435" indent="-305435"/>
            <a:r>
              <a:rPr lang="en-GB" sz="2000" dirty="0">
                <a:latin typeface="Segoe UI"/>
                <a:cs typeface="Segoe UI"/>
              </a:rPr>
              <a:t> under the Arbitration Act, 2001 the High Court Division may set aside an arbitral award made in an international commercial arbitration held in Bangladesh on the application of a party within </a:t>
            </a:r>
            <a:r>
              <a:rPr lang="en-GB" sz="2000" b="1" dirty="0">
                <a:latin typeface="Segoe UI"/>
                <a:cs typeface="Segoe UI"/>
              </a:rPr>
              <a:t>sixty days from the receipt of the award</a:t>
            </a:r>
            <a:r>
              <a:rPr lang="en-GB" sz="2000" dirty="0">
                <a:latin typeface="Segoe UI"/>
                <a:cs typeface="Segoe UI"/>
              </a:rPr>
              <a:t>. </a:t>
            </a:r>
            <a:endParaRPr lang="en-GB" sz="2000" dirty="0">
              <a:latin typeface="Franklin Gothic Book" panose="020B0502020104020203"/>
              <a:cs typeface="Segoe UI"/>
            </a:endParaRPr>
          </a:p>
          <a:p>
            <a:pPr marL="305435" indent="-305435"/>
            <a:r>
              <a:rPr lang="en-GB" sz="2000" dirty="0">
                <a:latin typeface="Segoe UI"/>
                <a:cs typeface="Segoe UI"/>
              </a:rPr>
              <a:t>For example, in the case of </a:t>
            </a:r>
            <a:r>
              <a:rPr lang="en-GB" sz="2000" b="1" u="sng" dirty="0">
                <a:latin typeface="Segoe UI"/>
                <a:cs typeface="Segoe UI"/>
              </a:rPr>
              <a:t>Nurul </a:t>
            </a:r>
            <a:r>
              <a:rPr lang="en-GB" sz="2000" b="1" u="sng" dirty="0" err="1">
                <a:latin typeface="Segoe UI"/>
                <a:cs typeface="Segoe UI"/>
              </a:rPr>
              <a:t>Abser</a:t>
            </a:r>
            <a:r>
              <a:rPr lang="en-GB" sz="2000" b="1" u="sng" dirty="0">
                <a:latin typeface="Segoe UI"/>
                <a:cs typeface="Segoe UI"/>
              </a:rPr>
              <a:t> vs Golam Rabbani, 68 DLR (AD) (2016) states</a:t>
            </a:r>
            <a:r>
              <a:rPr lang="en-GB" sz="2000" dirty="0">
                <a:latin typeface="Segoe UI"/>
                <a:cs typeface="Segoe UI"/>
              </a:rPr>
              <a:t> that an application to set aside an arbitral award has to be made w</a:t>
            </a:r>
            <a:r>
              <a:rPr lang="en-GB" sz="2000" b="1" u="sng" dirty="0">
                <a:latin typeface="Segoe UI"/>
                <a:cs typeface="Segoe UI"/>
              </a:rPr>
              <a:t>ithin 60 days and after the expiry of 60 days the award becomes enforceable</a:t>
            </a:r>
            <a:r>
              <a:rPr lang="en-GB" sz="2000" dirty="0">
                <a:latin typeface="Segoe UI"/>
                <a:cs typeface="Segoe UI"/>
              </a:rPr>
              <a:t>. As in this case, the petition side failed to challenge the award within the stipulated time hence, the award has become final and enforceable.</a:t>
            </a:r>
            <a:endParaRPr lang="en-GB" sz="2000"/>
          </a:p>
          <a:p>
            <a:pPr marL="305435" indent="-305435"/>
            <a:endParaRPr lang="en-GB" sz="2000"/>
          </a:p>
        </p:txBody>
      </p:sp>
    </p:spTree>
    <p:extLst>
      <p:ext uri="{BB962C8B-B14F-4D97-AF65-F5344CB8AC3E}">
        <p14:creationId xmlns:p14="http://schemas.microsoft.com/office/powerpoint/2010/main" val="2125714079"/>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2728FFB-10BE-E329-F2EE-7DAB1264930C}"/>
              </a:ext>
            </a:extLst>
          </p:cNvPr>
          <p:cNvSpPr>
            <a:spLocks noGrp="1"/>
          </p:cNvSpPr>
          <p:nvPr>
            <p:ph type="title"/>
          </p:nvPr>
        </p:nvSpPr>
        <p:spPr>
          <a:xfrm>
            <a:off x="581192" y="1124999"/>
            <a:ext cx="4148035" cy="4608003"/>
          </a:xfrm>
        </p:spPr>
        <p:txBody>
          <a:bodyPr anchor="ctr">
            <a:normAutofit/>
          </a:bodyPr>
          <a:lstStyle/>
          <a:p>
            <a:r>
              <a:rPr lang="en-GB" sz="4000" b="1" dirty="0">
                <a:solidFill>
                  <a:schemeClr val="accent1"/>
                </a:solidFill>
                <a:latin typeface="Segoe UI"/>
                <a:cs typeface="Segoe UI"/>
              </a:rPr>
              <a:t>Enforcement of Arbitral Award:</a:t>
            </a:r>
            <a:endParaRPr lang="en-US" sz="4000" dirty="0">
              <a:solidFill>
                <a:schemeClr val="accent1"/>
              </a:solidFill>
            </a:endParaRPr>
          </a:p>
        </p:txBody>
      </p:sp>
      <p:sp>
        <p:nvSpPr>
          <p:cNvPr id="10" name="Rectangle 9">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247350FC-12BA-12A2-1DB2-B288524B7393}"/>
              </a:ext>
            </a:extLst>
          </p:cNvPr>
          <p:cNvSpPr>
            <a:spLocks noGrp="1"/>
          </p:cNvSpPr>
          <p:nvPr>
            <p:ph idx="1"/>
          </p:nvPr>
        </p:nvSpPr>
        <p:spPr>
          <a:xfrm>
            <a:off x="4427473" y="1124998"/>
            <a:ext cx="6833361" cy="4608003"/>
          </a:xfrm>
        </p:spPr>
        <p:txBody>
          <a:bodyPr>
            <a:normAutofit/>
          </a:bodyPr>
          <a:lstStyle/>
          <a:p>
            <a:pPr marL="305435" indent="-305435"/>
            <a:r>
              <a:rPr lang="en-GB" sz="2000" b="1" dirty="0">
                <a:latin typeface="Segoe UI"/>
                <a:cs typeface="Segoe UI"/>
              </a:rPr>
              <a:t> </a:t>
            </a:r>
            <a:r>
              <a:rPr lang="en-GB" sz="2000" dirty="0">
                <a:latin typeface="Segoe UI"/>
                <a:cs typeface="Segoe UI"/>
              </a:rPr>
              <a:t>Chapter IX of the Arbitration Act, 2001 deals with the enforcement of the award. Where the time for making an application to set aside the arbitral award has expired or such application has been refused then the request for enforcement of the award shall be made u</a:t>
            </a:r>
            <a:r>
              <a:rPr lang="en-GB" sz="2000" b="1" u="sng" dirty="0">
                <a:latin typeface="Segoe UI"/>
                <a:cs typeface="Segoe UI"/>
              </a:rPr>
              <a:t>nder the Code of Civil Procedure,</a:t>
            </a:r>
            <a:r>
              <a:rPr lang="en-GB" sz="2000" dirty="0">
                <a:latin typeface="Segoe UI"/>
                <a:cs typeface="Segoe UI"/>
              </a:rPr>
              <a:t> in the same manner as if it were a decree of the Court. The enforcement of the foreign arbitral award shall be made in the same process and the execution by the court in the manner as if a decree of the court.</a:t>
            </a:r>
            <a:endParaRPr lang="en-GB" sz="2000" dirty="0"/>
          </a:p>
          <a:p>
            <a:pPr marL="305435" indent="-305435"/>
            <a:endParaRPr lang="en-GB" sz="2000"/>
          </a:p>
        </p:txBody>
      </p:sp>
    </p:spTree>
    <p:extLst>
      <p:ext uri="{BB962C8B-B14F-4D97-AF65-F5344CB8AC3E}">
        <p14:creationId xmlns:p14="http://schemas.microsoft.com/office/powerpoint/2010/main" val="3647584823"/>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DD0B6FA-FD48-3DE7-3E2A-662A6EEAB6BD}"/>
              </a:ext>
            </a:extLst>
          </p:cNvPr>
          <p:cNvSpPr>
            <a:spLocks noGrp="1"/>
          </p:cNvSpPr>
          <p:nvPr>
            <p:ph type="title"/>
          </p:nvPr>
        </p:nvSpPr>
        <p:spPr>
          <a:xfrm>
            <a:off x="581192" y="1124999"/>
            <a:ext cx="4076149" cy="4608003"/>
          </a:xfrm>
        </p:spPr>
        <p:txBody>
          <a:bodyPr anchor="ctr">
            <a:normAutofit/>
          </a:bodyPr>
          <a:lstStyle/>
          <a:p>
            <a:r>
              <a:rPr lang="en-GB" sz="4000" b="1" dirty="0">
                <a:solidFill>
                  <a:schemeClr val="accent1"/>
                </a:solidFill>
                <a:latin typeface="Segoe UI"/>
                <a:cs typeface="Segoe UI"/>
              </a:rPr>
              <a:t>Appeals</a:t>
            </a:r>
            <a:r>
              <a:rPr lang="en-GB" sz="4000" dirty="0">
                <a:solidFill>
                  <a:schemeClr val="accent1"/>
                </a:solidFill>
                <a:latin typeface="Segoe UI"/>
                <a:cs typeface="Segoe UI"/>
              </a:rPr>
              <a:t>:</a:t>
            </a:r>
            <a:endParaRPr lang="en-US" sz="4000" dirty="0">
              <a:solidFill>
                <a:schemeClr val="accent1"/>
              </a:solidFill>
            </a:endParaRPr>
          </a:p>
        </p:txBody>
      </p:sp>
      <p:sp>
        <p:nvSpPr>
          <p:cNvPr id="10" name="Rectangle 9">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A41D63DE-F031-03C4-AAE3-E2D4A689BE23}"/>
              </a:ext>
            </a:extLst>
          </p:cNvPr>
          <p:cNvSpPr>
            <a:spLocks noGrp="1"/>
          </p:cNvSpPr>
          <p:nvPr>
            <p:ph idx="1"/>
          </p:nvPr>
        </p:nvSpPr>
        <p:spPr>
          <a:xfrm>
            <a:off x="5117586" y="1124998"/>
            <a:ext cx="6143248" cy="4608003"/>
          </a:xfrm>
        </p:spPr>
        <p:txBody>
          <a:bodyPr>
            <a:normAutofit/>
          </a:bodyPr>
          <a:lstStyle/>
          <a:p>
            <a:pPr marL="305435" indent="-305435"/>
            <a:r>
              <a:rPr lang="en-GB" sz="2000" dirty="0">
                <a:latin typeface="Segoe UI"/>
                <a:cs typeface="Segoe UI"/>
              </a:rPr>
              <a:t>An appeal under the Arbitration Act, 2001 shall lie before the High Court Division, on the following issues-</a:t>
            </a:r>
            <a:endParaRPr lang="en-GB" sz="2000" dirty="0"/>
          </a:p>
          <a:p>
            <a:pPr marL="305435" indent="-305435"/>
            <a:r>
              <a:rPr lang="en-GB" sz="2000" dirty="0">
                <a:latin typeface="Segoe UI"/>
                <a:cs typeface="Segoe UI"/>
              </a:rPr>
              <a:t>a) The setting aside decision or refusing to set aside an arbitral award,</a:t>
            </a:r>
            <a:endParaRPr lang="en-GB" sz="2000" dirty="0"/>
          </a:p>
          <a:p>
            <a:pPr marL="305435" indent="-305435"/>
            <a:r>
              <a:rPr lang="en-GB" sz="2000" dirty="0">
                <a:latin typeface="Segoe UI"/>
                <a:cs typeface="Segoe UI"/>
              </a:rPr>
              <a:t>(b) Refusing to enforce the arbitral award, and</a:t>
            </a:r>
            <a:endParaRPr lang="en-GB" sz="2000" dirty="0"/>
          </a:p>
          <a:p>
            <a:pPr marL="305435" indent="-305435"/>
            <a:r>
              <a:rPr lang="en-GB" sz="2000" dirty="0">
                <a:latin typeface="Segoe UI"/>
                <a:cs typeface="Segoe UI"/>
              </a:rPr>
              <a:t>(c) Refusing to recognize or enforce any foreign arbitral.</a:t>
            </a:r>
            <a:endParaRPr lang="en-GB" sz="2000" dirty="0"/>
          </a:p>
          <a:p>
            <a:pPr marL="305435" indent="-305435"/>
            <a:endParaRPr lang="en-GB" sz="2000"/>
          </a:p>
        </p:txBody>
      </p:sp>
    </p:spTree>
    <p:extLst>
      <p:ext uri="{BB962C8B-B14F-4D97-AF65-F5344CB8AC3E}">
        <p14:creationId xmlns:p14="http://schemas.microsoft.com/office/powerpoint/2010/main" val="1750231586"/>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E9D5EFB-127F-3382-2DBB-43352D073430}"/>
              </a:ext>
            </a:extLst>
          </p:cNvPr>
          <p:cNvSpPr>
            <a:spLocks noGrp="1"/>
          </p:cNvSpPr>
          <p:nvPr>
            <p:ph type="title"/>
          </p:nvPr>
        </p:nvSpPr>
        <p:spPr>
          <a:xfrm>
            <a:off x="581192" y="1124999"/>
            <a:ext cx="4076149" cy="4608003"/>
          </a:xfrm>
        </p:spPr>
        <p:txBody>
          <a:bodyPr anchor="ctr">
            <a:normAutofit/>
          </a:bodyPr>
          <a:lstStyle/>
          <a:p>
            <a:r>
              <a:rPr lang="en-GB" sz="4000" b="1" dirty="0">
                <a:solidFill>
                  <a:schemeClr val="accent1"/>
                </a:solidFill>
                <a:latin typeface="Segoe UI"/>
                <a:cs typeface="Segoe UI"/>
              </a:rPr>
              <a:t>Cost: </a:t>
            </a:r>
            <a:endParaRPr lang="en-US" sz="4000" dirty="0">
              <a:solidFill>
                <a:schemeClr val="accent1"/>
              </a:solidFill>
            </a:endParaRPr>
          </a:p>
        </p:txBody>
      </p:sp>
      <p:sp>
        <p:nvSpPr>
          <p:cNvPr id="10" name="Rectangle 9">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D7E49B3D-3CF2-FE64-165A-5EEED36DCEAE}"/>
              </a:ext>
            </a:extLst>
          </p:cNvPr>
          <p:cNvSpPr>
            <a:spLocks noGrp="1"/>
          </p:cNvSpPr>
          <p:nvPr>
            <p:ph idx="1"/>
          </p:nvPr>
        </p:nvSpPr>
        <p:spPr>
          <a:xfrm>
            <a:off x="2845964" y="779942"/>
            <a:ext cx="8414870" cy="4953059"/>
          </a:xfrm>
        </p:spPr>
        <p:txBody>
          <a:bodyPr vert="horz" lIns="91440" tIns="45720" rIns="91440" bIns="45720" rtlCol="0" anchor="ctr">
            <a:noAutofit/>
          </a:bodyPr>
          <a:lstStyle/>
          <a:p>
            <a:pPr marL="305435" indent="-305435"/>
            <a:r>
              <a:rPr lang="en-GB" sz="2000" dirty="0">
                <a:latin typeface="Segoe UI"/>
                <a:cs typeface="Segoe UI"/>
              </a:rPr>
              <a:t>The number of arbitrators impacts the costs of the arbitration. Three arbitrators cost three times as much as one. T</a:t>
            </a:r>
            <a:r>
              <a:rPr lang="en-GB" sz="2000" b="1" u="sng" dirty="0">
                <a:latin typeface="Segoe UI"/>
                <a:cs typeface="Segoe UI"/>
              </a:rPr>
              <a:t>he parties may also fix the cost before the arbitration proceedings.</a:t>
            </a:r>
            <a:r>
              <a:rPr lang="en-GB" sz="2000" dirty="0">
                <a:latin typeface="Segoe UI"/>
                <a:cs typeface="Segoe UI"/>
              </a:rPr>
              <a:t> In terms of arbitration by the i</a:t>
            </a:r>
            <a:r>
              <a:rPr lang="en-GB" sz="2000" b="1" u="sng" dirty="0">
                <a:latin typeface="Segoe UI"/>
                <a:cs typeface="Segoe UI"/>
              </a:rPr>
              <a:t>nstitution the cost fix by the institution.  </a:t>
            </a:r>
            <a:endParaRPr lang="en-GB" sz="2000" b="1" u="sng"/>
          </a:p>
          <a:p>
            <a:pPr marL="305435" indent="-305435"/>
            <a:r>
              <a:rPr lang="en-GB" sz="2000" dirty="0">
                <a:latin typeface="Segoe UI"/>
                <a:cs typeface="Segoe UI"/>
              </a:rPr>
              <a:t>Lastly, it can be saying that as there are many institutions of arbitration the parties can choose a regulated professional body. As the arbitrations are normally confidential and this attracts the parties in settling their dispute through arbitration also the process is </a:t>
            </a:r>
            <a:r>
              <a:rPr lang="en-GB" sz="2000" b="1" u="sng" dirty="0">
                <a:latin typeface="Segoe UI"/>
                <a:cs typeface="Segoe UI"/>
              </a:rPr>
              <a:t>speedy than the court</a:t>
            </a:r>
            <a:r>
              <a:rPr lang="en-GB" sz="2000" dirty="0">
                <a:latin typeface="Segoe UI"/>
                <a:cs typeface="Segoe UI"/>
              </a:rPr>
              <a:t>. The arbitration is suitable for disputes across different countries because the decisions are internationally binding. </a:t>
            </a:r>
            <a:endParaRPr lang="en-GB" sz="2000" dirty="0"/>
          </a:p>
          <a:p>
            <a:pPr marL="305435" indent="-305435"/>
            <a:endParaRPr lang="en-GB" sz="1900"/>
          </a:p>
        </p:txBody>
      </p:sp>
    </p:spTree>
    <p:extLst>
      <p:ext uri="{BB962C8B-B14F-4D97-AF65-F5344CB8AC3E}">
        <p14:creationId xmlns:p14="http://schemas.microsoft.com/office/powerpoint/2010/main" val="1478043557"/>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B282A-3016-CD07-281F-6C74E9C65379}"/>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A248192-2BE9-B856-4C82-36B2D552444E}"/>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1311674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B272E8F-439A-5FF8-9158-4EA6427FC7B8}"/>
              </a:ext>
            </a:extLst>
          </p:cNvPr>
          <p:cNvSpPr>
            <a:spLocks noGrp="1"/>
          </p:cNvSpPr>
          <p:nvPr>
            <p:ph type="title"/>
          </p:nvPr>
        </p:nvSpPr>
        <p:spPr>
          <a:xfrm>
            <a:off x="581192" y="1124999"/>
            <a:ext cx="4076149" cy="4608003"/>
          </a:xfrm>
        </p:spPr>
        <p:txBody>
          <a:bodyPr anchor="ctr">
            <a:normAutofit/>
          </a:bodyPr>
          <a:lstStyle/>
          <a:p>
            <a:r>
              <a:rPr lang="en-GB" sz="4000">
                <a:solidFill>
                  <a:schemeClr val="accent1"/>
                </a:solidFill>
              </a:rPr>
              <a:t>Introduction</a:t>
            </a:r>
          </a:p>
        </p:txBody>
      </p:sp>
      <p:sp>
        <p:nvSpPr>
          <p:cNvPr id="10" name="Rectangle 9">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93A72B5C-E2E5-0CA1-C5E3-E34CE9C8B792}"/>
              </a:ext>
            </a:extLst>
          </p:cNvPr>
          <p:cNvSpPr>
            <a:spLocks noGrp="1"/>
          </p:cNvSpPr>
          <p:nvPr>
            <p:ph idx="1"/>
          </p:nvPr>
        </p:nvSpPr>
        <p:spPr>
          <a:xfrm>
            <a:off x="5117586" y="1124998"/>
            <a:ext cx="6143248" cy="4608003"/>
          </a:xfrm>
        </p:spPr>
        <p:txBody>
          <a:bodyPr>
            <a:normAutofit/>
          </a:bodyPr>
          <a:lstStyle/>
          <a:p>
            <a:pPr marL="305435" indent="-305435" algn="just"/>
            <a:r>
              <a:rPr lang="en-GB" sz="2000">
                <a:latin typeface="Segoe UI"/>
                <a:cs typeface="Segoe UI"/>
              </a:rPr>
              <a:t>A commercial dispute can be defined as a dispute that arises between the parties in trade or commerce. Which involves arguments about money or about pricing or quantity of goods or others. Hence a commercial dispute can be defined as a disagreement between two or more businesses regarding the supply of goods or services. There are a number of ways to resolve a dispute, in this paper the arbitration process in resolving disputes will be discussing.</a:t>
            </a:r>
            <a:endParaRPr lang="en-GB" sz="2000"/>
          </a:p>
          <a:p>
            <a:pPr marL="305435" indent="-305435"/>
            <a:endParaRPr lang="en-GB" sz="2000"/>
          </a:p>
        </p:txBody>
      </p:sp>
    </p:spTree>
    <p:extLst>
      <p:ext uri="{BB962C8B-B14F-4D97-AF65-F5344CB8AC3E}">
        <p14:creationId xmlns:p14="http://schemas.microsoft.com/office/powerpoint/2010/main" val="35934334"/>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F847E4E-651E-3148-150E-A7B0040A1FEA}"/>
              </a:ext>
            </a:extLst>
          </p:cNvPr>
          <p:cNvSpPr>
            <a:spLocks noGrp="1"/>
          </p:cNvSpPr>
          <p:nvPr>
            <p:ph type="title"/>
          </p:nvPr>
        </p:nvSpPr>
        <p:spPr>
          <a:xfrm>
            <a:off x="581192" y="1124999"/>
            <a:ext cx="4076149" cy="4608003"/>
          </a:xfrm>
        </p:spPr>
        <p:txBody>
          <a:bodyPr anchor="ctr">
            <a:normAutofit/>
          </a:bodyPr>
          <a:lstStyle/>
          <a:p>
            <a:r>
              <a:rPr lang="en-GB" sz="4000" b="1">
                <a:solidFill>
                  <a:schemeClr val="accent1"/>
                </a:solidFill>
                <a:latin typeface="Segoe UI"/>
                <a:cs typeface="Segoe UI"/>
              </a:rPr>
              <a:t>Arbitration</a:t>
            </a:r>
            <a:endParaRPr lang="en-GB" sz="4000">
              <a:solidFill>
                <a:schemeClr val="accent1"/>
              </a:solidFill>
              <a:latin typeface="Segoe UI"/>
              <a:cs typeface="Segoe UI"/>
            </a:endParaRPr>
          </a:p>
        </p:txBody>
      </p:sp>
      <p:sp>
        <p:nvSpPr>
          <p:cNvPr id="10" name="Rectangle 9">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FB6AC9A-1678-0BAD-DEC7-83A2439AD715}"/>
              </a:ext>
            </a:extLst>
          </p:cNvPr>
          <p:cNvSpPr>
            <a:spLocks noGrp="1"/>
          </p:cNvSpPr>
          <p:nvPr>
            <p:ph idx="1"/>
          </p:nvPr>
        </p:nvSpPr>
        <p:spPr>
          <a:xfrm>
            <a:off x="5117586" y="1124998"/>
            <a:ext cx="6143248" cy="4608003"/>
          </a:xfrm>
        </p:spPr>
        <p:txBody>
          <a:bodyPr>
            <a:normAutofit/>
          </a:bodyPr>
          <a:lstStyle/>
          <a:p>
            <a:pPr marL="305435" indent="-305435"/>
            <a:r>
              <a:rPr lang="en-GB" sz="2000" b="1" dirty="0">
                <a:latin typeface="Segoe UI"/>
                <a:cs typeface="Segoe UI"/>
              </a:rPr>
              <a:t>  </a:t>
            </a:r>
            <a:r>
              <a:rPr lang="en-GB" sz="2000" dirty="0">
                <a:latin typeface="Segoe UI"/>
                <a:cs typeface="Segoe UI"/>
              </a:rPr>
              <a:t>Arbitration is a dispute resolution process where the parties agree that an impartial and </a:t>
            </a:r>
            <a:r>
              <a:rPr lang="en-GB" sz="2000" b="1" dirty="0">
                <a:solidFill>
                  <a:schemeClr val="accent1"/>
                </a:solidFill>
                <a:latin typeface="Segoe UI"/>
                <a:cs typeface="Segoe UI"/>
              </a:rPr>
              <a:t>independent third party will determine or resolve</a:t>
            </a:r>
            <a:r>
              <a:rPr lang="en-GB" sz="2000" dirty="0">
                <a:latin typeface="Segoe UI"/>
                <a:cs typeface="Segoe UI"/>
              </a:rPr>
              <a:t> the issues between them. The party also agrees that the decision by the arbitrator will be binding upon them and final. In Bangladesh the arbitration process regulated by </a:t>
            </a:r>
            <a:r>
              <a:rPr lang="en-GB" sz="2000" b="1" dirty="0">
                <a:latin typeface="Segoe UI"/>
                <a:cs typeface="Segoe UI"/>
              </a:rPr>
              <a:t>The Arbitration At, 2001</a:t>
            </a:r>
            <a:r>
              <a:rPr lang="en-GB" sz="2000" dirty="0">
                <a:latin typeface="Segoe UI"/>
                <a:cs typeface="Segoe UI"/>
              </a:rPr>
              <a:t>.</a:t>
            </a:r>
            <a:endParaRPr lang="en-GB" sz="2000" dirty="0"/>
          </a:p>
          <a:p>
            <a:pPr marL="305435" indent="-305435"/>
            <a:endParaRPr lang="en-GB" sz="2000"/>
          </a:p>
        </p:txBody>
      </p:sp>
    </p:spTree>
    <p:extLst>
      <p:ext uri="{BB962C8B-B14F-4D97-AF65-F5344CB8AC3E}">
        <p14:creationId xmlns:p14="http://schemas.microsoft.com/office/powerpoint/2010/main" val="2073395201"/>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BF065DA-7491-8C4F-DB54-93F07425A5B1}"/>
              </a:ext>
            </a:extLst>
          </p:cNvPr>
          <p:cNvSpPr>
            <a:spLocks noGrp="1"/>
          </p:cNvSpPr>
          <p:nvPr>
            <p:ph type="title"/>
          </p:nvPr>
        </p:nvSpPr>
        <p:spPr>
          <a:xfrm>
            <a:off x="581192" y="1124999"/>
            <a:ext cx="4076149" cy="4608003"/>
          </a:xfrm>
        </p:spPr>
        <p:txBody>
          <a:bodyPr anchor="ctr">
            <a:normAutofit/>
          </a:bodyPr>
          <a:lstStyle/>
          <a:p>
            <a:r>
              <a:rPr lang="en-GB" sz="4000" dirty="0">
                <a:solidFill>
                  <a:schemeClr val="accent1"/>
                </a:solidFill>
              </a:rPr>
              <a:t>Process </a:t>
            </a:r>
          </a:p>
        </p:txBody>
      </p:sp>
      <p:sp>
        <p:nvSpPr>
          <p:cNvPr id="10" name="Rectangle 9">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F9DECE92-D6E4-F52D-3C9C-1B5380EE3991}"/>
              </a:ext>
            </a:extLst>
          </p:cNvPr>
          <p:cNvSpPr>
            <a:spLocks noGrp="1"/>
          </p:cNvSpPr>
          <p:nvPr>
            <p:ph idx="1"/>
          </p:nvPr>
        </p:nvSpPr>
        <p:spPr>
          <a:xfrm>
            <a:off x="5117586" y="1124998"/>
            <a:ext cx="6143248" cy="4608003"/>
          </a:xfrm>
        </p:spPr>
        <p:txBody>
          <a:bodyPr>
            <a:normAutofit/>
          </a:bodyPr>
          <a:lstStyle/>
          <a:p>
            <a:pPr marL="305435" indent="-305435"/>
            <a:r>
              <a:rPr lang="en-GB" sz="2400" dirty="0">
                <a:solidFill>
                  <a:schemeClr val="tx1"/>
                </a:solidFill>
                <a:latin typeface="Segoe UI"/>
                <a:cs typeface="Segoe UI"/>
              </a:rPr>
              <a:t>In commercial dispute for the formal arbitration the process is discussing following-</a:t>
            </a:r>
            <a:endParaRPr lang="en-GB" sz="2400" dirty="0">
              <a:solidFill>
                <a:schemeClr val="tx1"/>
              </a:solidFill>
              <a:latin typeface="Franklin Gothic Book" panose="020B0502020104020203"/>
              <a:cs typeface="Segoe UI"/>
            </a:endParaRPr>
          </a:p>
          <a:p>
            <a:pPr marL="305435" indent="-305435"/>
            <a:endParaRPr lang="en-GB" sz="2400" dirty="0">
              <a:solidFill>
                <a:schemeClr val="tx1"/>
              </a:solidFill>
              <a:latin typeface="Segoe UI"/>
              <a:cs typeface="Segoe UI"/>
            </a:endParaRPr>
          </a:p>
        </p:txBody>
      </p:sp>
    </p:spTree>
    <p:extLst>
      <p:ext uri="{BB962C8B-B14F-4D97-AF65-F5344CB8AC3E}">
        <p14:creationId xmlns:p14="http://schemas.microsoft.com/office/powerpoint/2010/main" val="2951842858"/>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DEE99B4-4E84-A1CD-3158-58C1A7BFD99F}"/>
              </a:ext>
            </a:extLst>
          </p:cNvPr>
          <p:cNvSpPr>
            <a:spLocks noGrp="1"/>
          </p:cNvSpPr>
          <p:nvPr>
            <p:ph type="title"/>
          </p:nvPr>
        </p:nvSpPr>
        <p:spPr>
          <a:xfrm>
            <a:off x="581192" y="1124999"/>
            <a:ext cx="2293357" cy="4608003"/>
          </a:xfrm>
        </p:spPr>
        <p:txBody>
          <a:bodyPr anchor="ctr">
            <a:normAutofit/>
          </a:bodyPr>
          <a:lstStyle/>
          <a:p>
            <a:pPr>
              <a:lnSpc>
                <a:spcPct val="90000"/>
              </a:lnSpc>
            </a:pPr>
            <a:r>
              <a:rPr lang="en-GB" sz="3400" dirty="0">
                <a:solidFill>
                  <a:schemeClr val="accent1"/>
                </a:solidFill>
                <a:latin typeface="Segoe UI"/>
                <a:cs typeface="Segoe UI"/>
              </a:rPr>
              <a:t> </a:t>
            </a:r>
            <a:br>
              <a:rPr lang="en-GB" sz="3400" dirty="0">
                <a:latin typeface="Segoe UI"/>
                <a:cs typeface="Segoe UI"/>
              </a:rPr>
            </a:br>
            <a:r>
              <a:rPr lang="en-GB" sz="2400" b="1" dirty="0">
                <a:solidFill>
                  <a:schemeClr val="accent1"/>
                </a:solidFill>
                <a:latin typeface="Segoe UI"/>
                <a:cs typeface="Segoe UI"/>
              </a:rPr>
              <a:t>Arbitration clauses</a:t>
            </a:r>
          </a:p>
        </p:txBody>
      </p:sp>
      <p:sp>
        <p:nvSpPr>
          <p:cNvPr id="10" name="Rectangle 9">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30EC2FEE-B366-C954-27F6-27F88860A43F}"/>
              </a:ext>
            </a:extLst>
          </p:cNvPr>
          <p:cNvSpPr>
            <a:spLocks noGrp="1"/>
          </p:cNvSpPr>
          <p:nvPr>
            <p:ph idx="1"/>
          </p:nvPr>
        </p:nvSpPr>
        <p:spPr>
          <a:xfrm>
            <a:off x="2817208" y="679299"/>
            <a:ext cx="9248758" cy="5499400"/>
          </a:xfrm>
        </p:spPr>
        <p:txBody>
          <a:bodyPr vert="horz" lIns="91440" tIns="45720" rIns="91440" bIns="45720" rtlCol="0" anchor="ctr">
            <a:noAutofit/>
          </a:bodyPr>
          <a:lstStyle/>
          <a:p>
            <a:pPr marL="305435" indent="-305435">
              <a:lnSpc>
                <a:spcPct val="100000"/>
              </a:lnSpc>
              <a:buAutoNum type="romanLcPeriod"/>
            </a:pPr>
            <a:endParaRPr lang="en-US">
              <a:latin typeface="Franklin Gothic Book" panose="020B0502020104020203"/>
              <a:cs typeface="Segoe UI"/>
            </a:endParaRPr>
          </a:p>
          <a:p>
            <a:pPr marL="305435" indent="-305435">
              <a:lnSpc>
                <a:spcPct val="100000"/>
              </a:lnSpc>
              <a:buAutoNum type="romanLcPeriod"/>
            </a:pPr>
            <a:endParaRPr lang="en-GB" sz="2400" dirty="0">
              <a:latin typeface="Times New Roman"/>
              <a:cs typeface="Segoe UI"/>
            </a:endParaRPr>
          </a:p>
          <a:p>
            <a:pPr marL="305435" indent="-305435">
              <a:lnSpc>
                <a:spcPct val="100000"/>
              </a:lnSpc>
              <a:buAutoNum type="romanLcPeriod"/>
            </a:pPr>
            <a:endParaRPr lang="en-GB" sz="2400" dirty="0">
              <a:latin typeface="Times New Roman"/>
              <a:cs typeface="Segoe UI"/>
            </a:endParaRPr>
          </a:p>
          <a:p>
            <a:pPr marL="457200" indent="-457200">
              <a:lnSpc>
                <a:spcPct val="100000"/>
              </a:lnSpc>
              <a:buAutoNum type="romanLcPeriod"/>
            </a:pPr>
            <a:r>
              <a:rPr lang="en-GB" sz="2400" dirty="0">
                <a:latin typeface="Times New Roman"/>
                <a:cs typeface="Segoe UI"/>
              </a:rPr>
              <a:t>Arbitration clauses are required in a commercial contract because without this it will be complicated to determine which institution or court the party will go for settlement. Thus, </a:t>
            </a:r>
            <a:r>
              <a:rPr lang="en-GB" sz="2400" b="1" dirty="0">
                <a:latin typeface="Times New Roman"/>
                <a:cs typeface="Segoe UI"/>
              </a:rPr>
              <a:t>t</a:t>
            </a:r>
            <a:r>
              <a:rPr lang="en-GB" sz="2400" b="1" u="sng" dirty="0">
                <a:latin typeface="Times New Roman"/>
                <a:cs typeface="Segoe UI"/>
              </a:rPr>
              <a:t>he agreement must be in writing and sign by both parties</a:t>
            </a:r>
            <a:r>
              <a:rPr lang="en-GB" sz="2400" u="sng" dirty="0">
                <a:latin typeface="Times New Roman"/>
                <a:cs typeface="Segoe UI"/>
              </a:rPr>
              <a:t> </a:t>
            </a:r>
            <a:r>
              <a:rPr lang="en-GB" sz="2400" dirty="0">
                <a:latin typeface="Times New Roman"/>
                <a:cs typeface="Segoe UI"/>
              </a:rPr>
              <a:t>which clause shall consist, the institution has the jurisdiction to settle the disputes or the process of settlement. </a:t>
            </a:r>
            <a:endParaRPr lang="en-US" sz="2400">
              <a:latin typeface="Times New Roman"/>
              <a:cs typeface="Times New Roman"/>
            </a:endParaRPr>
          </a:p>
          <a:p>
            <a:pPr marL="457200" indent="-457200">
              <a:lnSpc>
                <a:spcPct val="100000"/>
              </a:lnSpc>
              <a:buAutoNum type="romanLcPeriod"/>
            </a:pPr>
            <a:r>
              <a:rPr lang="en-GB" sz="2400" dirty="0">
                <a:latin typeface="Times New Roman"/>
                <a:cs typeface="Segoe UI"/>
              </a:rPr>
              <a:t>The arbitration clause is necessary because- It Produces </a:t>
            </a:r>
            <a:r>
              <a:rPr lang="en-GB" sz="2400" b="1" u="sng" dirty="0">
                <a:latin typeface="Times New Roman"/>
                <a:cs typeface="Segoe UI"/>
              </a:rPr>
              <a:t>binding effects for the parties</a:t>
            </a:r>
            <a:r>
              <a:rPr lang="en-GB" sz="2400" u="sng" dirty="0">
                <a:latin typeface="Times New Roman"/>
                <a:cs typeface="Segoe UI"/>
              </a:rPr>
              <a:t>,</a:t>
            </a:r>
            <a:r>
              <a:rPr lang="en-GB" sz="2400" dirty="0">
                <a:latin typeface="Times New Roman"/>
                <a:cs typeface="Segoe UI"/>
              </a:rPr>
              <a:t> then excludes court intervention in the settlement of a dispute, at least before the rendering of the award. Also, it grants power to the arbitrators to settle disputes between the parties and enable efficient proceedings and an award enforceable in law.</a:t>
            </a:r>
            <a:endParaRPr lang="en-GB" sz="2400">
              <a:latin typeface="Times New Roman"/>
              <a:cs typeface="Times New Roman"/>
            </a:endParaRPr>
          </a:p>
          <a:p>
            <a:pPr marL="457200" indent="-457200">
              <a:lnSpc>
                <a:spcPct val="100000"/>
              </a:lnSpc>
              <a:buAutoNum type="romanLcPeriod"/>
            </a:pPr>
            <a:r>
              <a:rPr lang="en-GB" sz="2400" dirty="0">
                <a:latin typeface="Times New Roman"/>
                <a:cs typeface="Segoe UI"/>
              </a:rPr>
              <a:t>It is to be mention that</a:t>
            </a:r>
            <a:r>
              <a:rPr lang="en-GB" sz="2400" b="1" u="sng" dirty="0">
                <a:latin typeface="Times New Roman"/>
                <a:cs typeface="Segoe UI"/>
              </a:rPr>
              <a:t> without an arbitration clause a dispute can also possible to settle by a separate agreement of arbitration </a:t>
            </a:r>
            <a:r>
              <a:rPr lang="en-GB" sz="2400" dirty="0">
                <a:latin typeface="Times New Roman"/>
                <a:cs typeface="Segoe UI"/>
              </a:rPr>
              <a:t>by the parties, containing all the procedure of arbitration as mentioned in chapter III of the Arbitration Act, 2001.</a:t>
            </a:r>
            <a:endParaRPr lang="en-GB" sz="2400">
              <a:latin typeface="Times New Roman"/>
              <a:cs typeface="Times New Roman"/>
            </a:endParaRPr>
          </a:p>
          <a:p>
            <a:pPr marL="457200" indent="-457200">
              <a:lnSpc>
                <a:spcPct val="100000"/>
              </a:lnSpc>
              <a:buAutoNum type="romanLcPeriod"/>
            </a:pPr>
            <a:endParaRPr lang="en-GB" sz="2400" dirty="0">
              <a:latin typeface="Times New Roman"/>
              <a:cs typeface="Segoe UI"/>
            </a:endParaRPr>
          </a:p>
          <a:p>
            <a:pPr marL="305435" indent="-305435">
              <a:lnSpc>
                <a:spcPct val="100000"/>
              </a:lnSpc>
              <a:buAutoNum type="romanLcPeriod"/>
            </a:pPr>
            <a:endParaRPr lang="en-GB" sz="2000" dirty="0">
              <a:latin typeface="Segoe UI"/>
              <a:cs typeface="Segoe UI"/>
            </a:endParaRPr>
          </a:p>
          <a:p>
            <a:pPr marL="305435" indent="-305435">
              <a:lnSpc>
                <a:spcPct val="100000"/>
              </a:lnSpc>
              <a:buAutoNum type="romanLcPeriod"/>
            </a:pPr>
            <a:endParaRPr lang="en-GB" sz="1600"/>
          </a:p>
        </p:txBody>
      </p:sp>
    </p:spTree>
    <p:extLst>
      <p:ext uri="{BB962C8B-B14F-4D97-AF65-F5344CB8AC3E}">
        <p14:creationId xmlns:p14="http://schemas.microsoft.com/office/powerpoint/2010/main" val="3381084367"/>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a:p>
            <a:pPr algn="ctr"/>
            <a:endParaRPr lang="en-US" dirty="0"/>
          </a:p>
          <a:p>
            <a:pPr algn="ctr"/>
            <a:endParaRPr lang="en-US" dirty="0"/>
          </a:p>
        </p:txBody>
      </p:sp>
      <p:sp>
        <p:nvSpPr>
          <p:cNvPr id="2" name="Title 1">
            <a:extLst>
              <a:ext uri="{FF2B5EF4-FFF2-40B4-BE49-F238E27FC236}">
                <a16:creationId xmlns:a16="http://schemas.microsoft.com/office/drawing/2014/main" id="{30874D18-2153-067E-9138-FA7DA720FD38}"/>
              </a:ext>
            </a:extLst>
          </p:cNvPr>
          <p:cNvSpPr>
            <a:spLocks noGrp="1"/>
          </p:cNvSpPr>
          <p:nvPr>
            <p:ph type="title"/>
          </p:nvPr>
        </p:nvSpPr>
        <p:spPr>
          <a:xfrm>
            <a:off x="581192" y="1124999"/>
            <a:ext cx="4076149" cy="4608003"/>
          </a:xfrm>
        </p:spPr>
        <p:txBody>
          <a:bodyPr anchor="ctr">
            <a:normAutofit/>
          </a:bodyPr>
          <a:lstStyle/>
          <a:p>
            <a:r>
              <a:rPr lang="en-GB" sz="4000" b="1" dirty="0">
                <a:solidFill>
                  <a:schemeClr val="accent1"/>
                </a:solidFill>
                <a:latin typeface="Segoe UI"/>
                <a:cs typeface="Segoe UI"/>
              </a:rPr>
              <a:t>Organizing an arbitration: </a:t>
            </a:r>
            <a:endParaRPr lang="en-US" sz="4000" dirty="0">
              <a:solidFill>
                <a:schemeClr val="accent1"/>
              </a:solidFill>
            </a:endParaRPr>
          </a:p>
        </p:txBody>
      </p:sp>
      <p:sp>
        <p:nvSpPr>
          <p:cNvPr id="10" name="Rectangle 9">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A47DE1AC-B628-D552-6650-3CF2E1908035}"/>
              </a:ext>
            </a:extLst>
          </p:cNvPr>
          <p:cNvSpPr>
            <a:spLocks noGrp="1"/>
          </p:cNvSpPr>
          <p:nvPr>
            <p:ph idx="1"/>
          </p:nvPr>
        </p:nvSpPr>
        <p:spPr>
          <a:xfrm>
            <a:off x="4341209" y="1038734"/>
            <a:ext cx="6919625" cy="4694267"/>
          </a:xfrm>
        </p:spPr>
        <p:txBody>
          <a:bodyPr>
            <a:normAutofit/>
          </a:bodyPr>
          <a:lstStyle/>
          <a:p>
            <a:pPr marL="305435" indent="-305435" algn="just"/>
            <a:r>
              <a:rPr lang="en-GB" sz="2000" dirty="0">
                <a:latin typeface="Segoe UI"/>
                <a:cs typeface="Segoe UI"/>
              </a:rPr>
              <a:t>The disputing parties will be able to choose where the arbitration takes place. Then who will make up the arbitration panel and what procedure the arbitration will follow? </a:t>
            </a:r>
            <a:endParaRPr lang="en-GB" sz="2000" dirty="0">
              <a:latin typeface="Franklin Gothic Book" panose="020B0502020104020203"/>
              <a:cs typeface="Segoe UI"/>
            </a:endParaRPr>
          </a:p>
          <a:p>
            <a:pPr marL="305435" indent="-305435" algn="just"/>
            <a:r>
              <a:rPr lang="en-GB" sz="2000" dirty="0">
                <a:latin typeface="Segoe UI"/>
                <a:cs typeface="Segoe UI"/>
              </a:rPr>
              <a:t> The party can go to any arbitration institution for settlement. The parties should determine the method for constituting the arbitral tribunal.   This period of </a:t>
            </a:r>
            <a:r>
              <a:rPr lang="en-GB" sz="2000" b="1" dirty="0">
                <a:solidFill>
                  <a:schemeClr val="accent1"/>
                </a:solidFill>
                <a:latin typeface="Segoe UI"/>
                <a:cs typeface="Segoe UI"/>
              </a:rPr>
              <a:t>four months</a:t>
            </a:r>
            <a:r>
              <a:rPr lang="en-GB" sz="2000" dirty="0">
                <a:latin typeface="Segoe UI"/>
                <a:cs typeface="Segoe UI"/>
              </a:rPr>
              <a:t>, as referred to in </a:t>
            </a:r>
            <a:r>
              <a:rPr lang="en-GB" sz="2000" b="1" u="sng" dirty="0">
                <a:latin typeface="Segoe UI"/>
                <a:cs typeface="Segoe UI"/>
              </a:rPr>
              <a:t>section 3 of the First Schedule of the Arbitration Act</a:t>
            </a:r>
            <a:r>
              <a:rPr lang="en-GB" sz="2000" dirty="0">
                <a:latin typeface="Segoe UI"/>
                <a:cs typeface="Segoe UI"/>
              </a:rPr>
              <a:t> is fixed for concluding an arbitration proceeding as held under the case of </a:t>
            </a:r>
            <a:r>
              <a:rPr lang="en-GB" sz="2000" b="1" i="1" dirty="0">
                <a:latin typeface="Segoe UI"/>
                <a:cs typeface="Segoe UI"/>
              </a:rPr>
              <a:t>Bux Shipping Line Vs. Bangladesh Water Development Board &amp; others</a:t>
            </a:r>
            <a:r>
              <a:rPr lang="en-GB" sz="2000" b="1" dirty="0">
                <a:latin typeface="Segoe UI"/>
                <a:cs typeface="Segoe UI"/>
              </a:rPr>
              <a:t>, 2002, 31 CLC (AD).</a:t>
            </a:r>
            <a:endParaRPr lang="en-GB" sz="2000" dirty="0"/>
          </a:p>
          <a:p>
            <a:pPr marL="305435" indent="-305435"/>
            <a:endParaRPr lang="en-GB" sz="2000"/>
          </a:p>
        </p:txBody>
      </p:sp>
    </p:spTree>
    <p:extLst>
      <p:ext uri="{BB962C8B-B14F-4D97-AF65-F5344CB8AC3E}">
        <p14:creationId xmlns:p14="http://schemas.microsoft.com/office/powerpoint/2010/main" val="1848439718"/>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962DBC9-254B-13CE-1805-C3083515F1F2}"/>
              </a:ext>
            </a:extLst>
          </p:cNvPr>
          <p:cNvSpPr>
            <a:spLocks noGrp="1"/>
          </p:cNvSpPr>
          <p:nvPr>
            <p:ph type="title"/>
          </p:nvPr>
        </p:nvSpPr>
        <p:spPr>
          <a:xfrm>
            <a:off x="92362" y="1124999"/>
            <a:ext cx="2954716" cy="4608003"/>
          </a:xfrm>
        </p:spPr>
        <p:txBody>
          <a:bodyPr anchor="ctr">
            <a:normAutofit/>
          </a:bodyPr>
          <a:lstStyle/>
          <a:p>
            <a:r>
              <a:rPr lang="en-GB" sz="2400" b="1" dirty="0">
                <a:solidFill>
                  <a:schemeClr val="accent1"/>
                </a:solidFill>
                <a:latin typeface="Segoe UI"/>
                <a:cs typeface="Segoe UI"/>
              </a:rPr>
              <a:t>Law applicable </a:t>
            </a:r>
            <a:br>
              <a:rPr lang="en-GB" sz="2400" b="1" dirty="0">
                <a:solidFill>
                  <a:schemeClr val="accent1"/>
                </a:solidFill>
                <a:latin typeface="Segoe UI"/>
                <a:cs typeface="Segoe UI"/>
              </a:rPr>
            </a:br>
            <a:r>
              <a:rPr lang="en-GB" sz="2400" b="1" dirty="0">
                <a:solidFill>
                  <a:schemeClr val="accent1"/>
                </a:solidFill>
                <a:latin typeface="Segoe UI"/>
                <a:cs typeface="Segoe UI"/>
              </a:rPr>
              <a:t>in Arbitration Process</a:t>
            </a:r>
            <a:endParaRPr lang="en-GB" sz="2400" dirty="0">
              <a:solidFill>
                <a:schemeClr val="accent1"/>
              </a:solidFill>
              <a:latin typeface="Segoe UI"/>
              <a:cs typeface="Segoe UI"/>
            </a:endParaRPr>
          </a:p>
        </p:txBody>
      </p:sp>
      <p:sp>
        <p:nvSpPr>
          <p:cNvPr id="10" name="Rectangle 9">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5DB359C4-C0D3-6EB5-A5B6-27B9E3AE673B}"/>
              </a:ext>
            </a:extLst>
          </p:cNvPr>
          <p:cNvSpPr>
            <a:spLocks noGrp="1"/>
          </p:cNvSpPr>
          <p:nvPr>
            <p:ph idx="1"/>
          </p:nvPr>
        </p:nvSpPr>
        <p:spPr>
          <a:xfrm>
            <a:off x="3291662" y="1124998"/>
            <a:ext cx="8414870" cy="5211852"/>
          </a:xfrm>
        </p:spPr>
        <p:txBody>
          <a:bodyPr vert="horz" lIns="91440" tIns="45720" rIns="91440" bIns="45720" rtlCol="0" anchor="ctr">
            <a:noAutofit/>
          </a:bodyPr>
          <a:lstStyle/>
          <a:p>
            <a:pPr marL="305435" indent="-305435">
              <a:lnSpc>
                <a:spcPct val="100000"/>
              </a:lnSpc>
            </a:pPr>
            <a:r>
              <a:rPr lang="en-GB" sz="2400" b="1" dirty="0">
                <a:latin typeface="Times New Roman"/>
                <a:cs typeface="Segoe UI"/>
              </a:rPr>
              <a:t> </a:t>
            </a:r>
            <a:r>
              <a:rPr lang="en-GB" sz="2400" dirty="0">
                <a:latin typeface="Times New Roman"/>
                <a:cs typeface="Segoe UI"/>
              </a:rPr>
              <a:t>The arbitration clause is normally </a:t>
            </a:r>
            <a:r>
              <a:rPr lang="en-GB" sz="2400" b="1" u="sng" dirty="0">
                <a:latin typeface="Times New Roman"/>
                <a:cs typeface="Segoe UI"/>
              </a:rPr>
              <a:t>governed by the same law as the rest of the contract and its validity will be examined under that country’s law</a:t>
            </a:r>
            <a:r>
              <a:rPr lang="en-GB" sz="2400" dirty="0">
                <a:latin typeface="Times New Roman"/>
                <a:cs typeface="Segoe UI"/>
              </a:rPr>
              <a:t>. </a:t>
            </a:r>
          </a:p>
          <a:p>
            <a:pPr marL="305435" indent="-305435">
              <a:lnSpc>
                <a:spcPct val="100000"/>
              </a:lnSpc>
            </a:pPr>
            <a:r>
              <a:rPr lang="en-GB" sz="2400" dirty="0">
                <a:latin typeface="Times New Roman"/>
                <a:cs typeface="Segoe UI"/>
              </a:rPr>
              <a:t>As an arbitration clause is </a:t>
            </a:r>
            <a:r>
              <a:rPr lang="en-GB" sz="2400" b="1" u="sng" dirty="0">
                <a:latin typeface="Times New Roman"/>
                <a:cs typeface="Segoe UI"/>
              </a:rPr>
              <a:t>distinct and independent from the contract</a:t>
            </a:r>
            <a:r>
              <a:rPr lang="en-GB" sz="2400" dirty="0">
                <a:latin typeface="Times New Roman"/>
                <a:cs typeface="Segoe UI"/>
              </a:rPr>
              <a:t> hence in the arbitration process different laws can be applied. Thus, when a party wishes that the law applicable to the arbitration clause be different from the law applicable to the contract, the arbitration clause should expressly state this requirement.</a:t>
            </a:r>
            <a:endParaRPr lang="en-GB" sz="2400">
              <a:latin typeface="Times New Roman"/>
              <a:cs typeface="Times New Roman"/>
            </a:endParaRPr>
          </a:p>
          <a:p>
            <a:pPr marL="305435" indent="-305435">
              <a:lnSpc>
                <a:spcPct val="100000"/>
              </a:lnSpc>
            </a:pPr>
            <a:r>
              <a:rPr lang="en-GB" sz="2400" dirty="0">
                <a:latin typeface="Times New Roman"/>
                <a:cs typeface="Segoe UI"/>
              </a:rPr>
              <a:t>The </a:t>
            </a:r>
            <a:r>
              <a:rPr lang="en-GB" sz="2400" b="1" i="1" dirty="0">
                <a:latin typeface="Times New Roman"/>
                <a:cs typeface="Segoe UI"/>
              </a:rPr>
              <a:t>lex </a:t>
            </a:r>
            <a:r>
              <a:rPr lang="en-GB" sz="2400" b="1" i="1" err="1">
                <a:latin typeface="Times New Roman"/>
                <a:cs typeface="Segoe UI"/>
              </a:rPr>
              <a:t>arbitri</a:t>
            </a:r>
            <a:r>
              <a:rPr lang="en-GB" sz="2400" dirty="0">
                <a:latin typeface="Times New Roman"/>
                <a:cs typeface="Segoe UI"/>
              </a:rPr>
              <a:t> rule may also apply if the parties agree. If the law of a t</a:t>
            </a:r>
            <a:r>
              <a:rPr lang="en-GB" sz="2400" b="1" dirty="0">
                <a:latin typeface="Times New Roman"/>
                <a:cs typeface="Segoe UI"/>
              </a:rPr>
              <a:t>hird country is chosen </a:t>
            </a:r>
            <a:r>
              <a:rPr lang="en-GB" sz="2400" dirty="0">
                <a:latin typeface="Times New Roman"/>
                <a:cs typeface="Segoe UI"/>
              </a:rPr>
              <a:t>then to the extent possible it should belong to </a:t>
            </a:r>
            <a:r>
              <a:rPr lang="en-GB" sz="2400" b="1" u="sng" dirty="0">
                <a:latin typeface="Times New Roman"/>
                <a:cs typeface="Segoe UI"/>
              </a:rPr>
              <a:t>the same type of legal system as one’s own national law</a:t>
            </a:r>
            <a:r>
              <a:rPr lang="en-GB" sz="2400" dirty="0">
                <a:latin typeface="Times New Roman"/>
                <a:cs typeface="Segoe UI"/>
              </a:rPr>
              <a:t>. In some case when the party chooses a law in goes against </a:t>
            </a:r>
            <a:r>
              <a:rPr lang="en-GB" sz="2400" b="1" u="sng" dirty="0">
                <a:latin typeface="Times New Roman"/>
                <a:cs typeface="Segoe UI"/>
              </a:rPr>
              <a:t>public interest then the arbitrator may refuse to apply that.</a:t>
            </a:r>
            <a:endParaRPr lang="en-GB" sz="2400" b="1" u="sng" dirty="0">
              <a:latin typeface="Times New Roman"/>
            </a:endParaRPr>
          </a:p>
          <a:p>
            <a:pPr marL="305435" indent="-305435">
              <a:lnSpc>
                <a:spcPct val="100000"/>
              </a:lnSpc>
            </a:pPr>
            <a:endParaRPr lang="en-GB"/>
          </a:p>
        </p:txBody>
      </p:sp>
    </p:spTree>
    <p:extLst>
      <p:ext uri="{BB962C8B-B14F-4D97-AF65-F5344CB8AC3E}">
        <p14:creationId xmlns:p14="http://schemas.microsoft.com/office/powerpoint/2010/main" val="380552593"/>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67D7F4F-AAA8-481A-F0C6-7393DE632FFC}"/>
              </a:ext>
            </a:extLst>
          </p:cNvPr>
          <p:cNvSpPr>
            <a:spLocks noGrp="1"/>
          </p:cNvSpPr>
          <p:nvPr>
            <p:ph type="title"/>
          </p:nvPr>
        </p:nvSpPr>
        <p:spPr>
          <a:xfrm>
            <a:off x="581192" y="1124999"/>
            <a:ext cx="4076149" cy="4608003"/>
          </a:xfrm>
        </p:spPr>
        <p:txBody>
          <a:bodyPr anchor="ctr">
            <a:normAutofit/>
          </a:bodyPr>
          <a:lstStyle/>
          <a:p>
            <a:r>
              <a:rPr lang="en-GB" sz="4000" b="1" dirty="0">
                <a:solidFill>
                  <a:schemeClr val="accent1"/>
                </a:solidFill>
                <a:latin typeface="Segoe UI"/>
                <a:cs typeface="Segoe UI"/>
              </a:rPr>
              <a:t>The number of the Arbitrator: </a:t>
            </a:r>
            <a:endParaRPr lang="en-US" sz="4000" dirty="0">
              <a:solidFill>
                <a:schemeClr val="accent1"/>
              </a:solidFill>
            </a:endParaRPr>
          </a:p>
        </p:txBody>
      </p:sp>
      <p:sp>
        <p:nvSpPr>
          <p:cNvPr id="10" name="Rectangle 9">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91AD8876-B45F-2A30-316D-1898E1D02D5E}"/>
              </a:ext>
            </a:extLst>
          </p:cNvPr>
          <p:cNvSpPr>
            <a:spLocks noGrp="1"/>
          </p:cNvSpPr>
          <p:nvPr>
            <p:ph idx="1"/>
          </p:nvPr>
        </p:nvSpPr>
        <p:spPr>
          <a:xfrm>
            <a:off x="5117586" y="1124998"/>
            <a:ext cx="6143248" cy="4608003"/>
          </a:xfrm>
        </p:spPr>
        <p:txBody>
          <a:bodyPr>
            <a:normAutofit/>
          </a:bodyPr>
          <a:lstStyle/>
          <a:p>
            <a:pPr marL="305435" indent="-305435"/>
            <a:r>
              <a:rPr lang="en-GB" sz="2000" dirty="0">
                <a:latin typeface="Segoe UI"/>
                <a:cs typeface="Segoe UI"/>
              </a:rPr>
              <a:t>Many national arbitration laws require that t</a:t>
            </a:r>
            <a:r>
              <a:rPr lang="en-GB" sz="2000" b="1" u="sng" dirty="0">
                <a:solidFill>
                  <a:schemeClr val="accent1"/>
                </a:solidFill>
                <a:latin typeface="Segoe UI"/>
                <a:cs typeface="Segoe UI"/>
              </a:rPr>
              <a:t>here be an odd number of arbitrators</a:t>
            </a:r>
            <a:r>
              <a:rPr lang="en-GB" sz="2000" dirty="0">
                <a:latin typeface="Segoe UI"/>
                <a:cs typeface="Segoe UI"/>
              </a:rPr>
              <a:t>. In commercial arbitrations have either one or three arbitrators. The party may choose either they want one or three.</a:t>
            </a:r>
            <a:endParaRPr lang="en-GB" sz="2000" dirty="0"/>
          </a:p>
          <a:p>
            <a:pPr marL="305435" indent="-305435"/>
            <a:endParaRPr lang="en-GB" sz="2000"/>
          </a:p>
        </p:txBody>
      </p:sp>
    </p:spTree>
    <p:extLst>
      <p:ext uri="{BB962C8B-B14F-4D97-AF65-F5344CB8AC3E}">
        <p14:creationId xmlns:p14="http://schemas.microsoft.com/office/powerpoint/2010/main" val="3737282884"/>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B6B47BF-F3D0-4678-9B20-DA45E1BCAD6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A195BD2-2FD3-897E-92B5-8D39067640F4}"/>
              </a:ext>
            </a:extLst>
          </p:cNvPr>
          <p:cNvSpPr>
            <a:spLocks noGrp="1"/>
          </p:cNvSpPr>
          <p:nvPr>
            <p:ph type="title"/>
          </p:nvPr>
        </p:nvSpPr>
        <p:spPr>
          <a:xfrm>
            <a:off x="581192" y="1124999"/>
            <a:ext cx="4076149" cy="4608003"/>
          </a:xfrm>
        </p:spPr>
        <p:txBody>
          <a:bodyPr anchor="ctr">
            <a:normAutofit/>
          </a:bodyPr>
          <a:lstStyle/>
          <a:p>
            <a:r>
              <a:rPr lang="en-GB" sz="4000" b="1" dirty="0">
                <a:solidFill>
                  <a:schemeClr val="accent1"/>
                </a:solidFill>
                <a:latin typeface="Segoe UI"/>
                <a:cs typeface="Segoe UI"/>
              </a:rPr>
              <a:t>More Than One Arbitrator:</a:t>
            </a:r>
            <a:endParaRPr lang="en-US" sz="4000" dirty="0">
              <a:solidFill>
                <a:schemeClr val="accent1"/>
              </a:solidFill>
            </a:endParaRPr>
          </a:p>
        </p:txBody>
      </p:sp>
      <p:sp>
        <p:nvSpPr>
          <p:cNvPr id="10" name="Rectangle 9">
            <a:extLst>
              <a:ext uri="{FF2B5EF4-FFF2-40B4-BE49-F238E27FC236}">
                <a16:creationId xmlns:a16="http://schemas.microsoft.com/office/drawing/2014/main" id="{19334917-3673-4EF2-BA7C-CC83AEEEAE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5673" y="457200"/>
            <a:ext cx="420624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1">
            <a:extLst>
              <a:ext uri="{FF2B5EF4-FFF2-40B4-BE49-F238E27FC236}">
                <a16:creationId xmlns:a16="http://schemas.microsoft.com/office/drawing/2014/main" id="{E1589AE1-C0FC-4B66-9C0D-9EB92F40F4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17585" y="457200"/>
            <a:ext cx="658368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E4BA20E4-1DCC-62F6-C92E-C53BCCC4DE99}"/>
              </a:ext>
            </a:extLst>
          </p:cNvPr>
          <p:cNvSpPr>
            <a:spLocks noGrp="1"/>
          </p:cNvSpPr>
          <p:nvPr>
            <p:ph idx="1"/>
          </p:nvPr>
        </p:nvSpPr>
        <p:spPr>
          <a:xfrm>
            <a:off x="3967398" y="794319"/>
            <a:ext cx="8098568" cy="5815700"/>
          </a:xfrm>
        </p:spPr>
        <p:txBody>
          <a:bodyPr>
            <a:normAutofit/>
          </a:bodyPr>
          <a:lstStyle/>
          <a:p>
            <a:pPr marL="305435" indent="-305435" algn="just">
              <a:lnSpc>
                <a:spcPct val="100000"/>
              </a:lnSpc>
            </a:pPr>
            <a:r>
              <a:rPr lang="en-GB" sz="1900" b="1" dirty="0">
                <a:latin typeface="Segoe UI"/>
                <a:cs typeface="Segoe UI"/>
              </a:rPr>
              <a:t> </a:t>
            </a:r>
            <a:r>
              <a:rPr lang="en-GB" sz="1900" dirty="0">
                <a:latin typeface="Segoe UI"/>
                <a:cs typeface="Segoe UI"/>
              </a:rPr>
              <a:t>The usual number of multiple arbitrators is </a:t>
            </a:r>
            <a:r>
              <a:rPr lang="en-GB" sz="1900" b="1" dirty="0">
                <a:solidFill>
                  <a:schemeClr val="accent1"/>
                </a:solidFill>
                <a:latin typeface="Segoe UI"/>
                <a:cs typeface="Segoe UI"/>
              </a:rPr>
              <a:t>three</a:t>
            </a:r>
            <a:r>
              <a:rPr lang="en-GB" sz="1900" dirty="0">
                <a:latin typeface="Segoe UI"/>
                <a:cs typeface="Segoe UI"/>
              </a:rPr>
              <a:t>. Each party appoints its arbitrator and the two party-appointed arbitrators appoint the </a:t>
            </a:r>
            <a:r>
              <a:rPr lang="en-GB" sz="1900" b="1" dirty="0">
                <a:solidFill>
                  <a:schemeClr val="accent1"/>
                </a:solidFill>
                <a:latin typeface="Segoe UI"/>
                <a:cs typeface="Segoe UI"/>
              </a:rPr>
              <a:t>third arbitrator who chairs the arbitral tribunal</a:t>
            </a:r>
            <a:r>
              <a:rPr lang="en-GB" sz="1900" dirty="0">
                <a:latin typeface="Segoe UI"/>
                <a:cs typeface="Segoe UI"/>
              </a:rPr>
              <a:t>. </a:t>
            </a:r>
            <a:endParaRPr lang="en-GB" sz="1900">
              <a:latin typeface="Franklin Gothic Book" panose="020B0502020104020203"/>
              <a:cs typeface="Segoe UI"/>
            </a:endParaRPr>
          </a:p>
          <a:p>
            <a:pPr marL="305435" indent="-305435" algn="just">
              <a:lnSpc>
                <a:spcPct val="100000"/>
              </a:lnSpc>
            </a:pPr>
            <a:r>
              <a:rPr lang="en-GB" sz="1900" dirty="0">
                <a:latin typeface="Segoe UI"/>
                <a:cs typeface="Segoe UI"/>
              </a:rPr>
              <a:t>In case of default of appointment of any of the arbitrators, an appointing authority should be designated to appoint the arbitrators.  In terms of choosing each arbitrator the claimant party shall notify its request for arbitration in writing and by registered mail or courier service to the respondent party and simultaneously appoint an arbitrator. The respondent party shall answer in writing and by registered mail or courier service from receipt of the request for arbitration, and in the answer appoint an arbitrator.</a:t>
            </a:r>
            <a:endParaRPr lang="en-GB" sz="1900" dirty="0"/>
          </a:p>
          <a:p>
            <a:pPr marL="305435" indent="-305435" algn="just">
              <a:lnSpc>
                <a:spcPct val="100000"/>
              </a:lnSpc>
            </a:pPr>
            <a:endParaRPr lang="en-GB" sz="1900"/>
          </a:p>
        </p:txBody>
      </p:sp>
    </p:spTree>
    <p:extLst>
      <p:ext uri="{BB962C8B-B14F-4D97-AF65-F5344CB8AC3E}">
        <p14:creationId xmlns:p14="http://schemas.microsoft.com/office/powerpoint/2010/main" val="1084933854"/>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DividendVTI">
  <a:themeElements>
    <a:clrScheme name="DividendVTI">
      <a:dk1>
        <a:sysClr val="windowText" lastClr="000000"/>
      </a:dk1>
      <a:lt1>
        <a:sysClr val="window" lastClr="FFFFFF"/>
      </a:lt1>
      <a:dk2>
        <a:srgbClr val="3D3D3D"/>
      </a:dk2>
      <a:lt2>
        <a:srgbClr val="EBEBEB"/>
      </a:lt2>
      <a:accent1>
        <a:srgbClr val="ED8428"/>
      </a:accent1>
      <a:accent2>
        <a:srgbClr val="E6C46D"/>
      </a:accent2>
      <a:accent3>
        <a:srgbClr val="537685"/>
      </a:accent3>
      <a:accent4>
        <a:srgbClr val="969FA7"/>
      </a:accent4>
      <a:accent5>
        <a:srgbClr val="A9C37C"/>
      </a:accent5>
      <a:accent6>
        <a:srgbClr val="5A8071"/>
      </a:accent6>
      <a:hlink>
        <a:srgbClr val="828282"/>
      </a:hlink>
      <a:folHlink>
        <a:srgbClr val="A5A5A5"/>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docProps/app.xml><?xml version="1.0" encoding="utf-8"?>
<Properties xmlns="http://schemas.openxmlformats.org/officeDocument/2006/extended-properties" xmlns:vt="http://schemas.openxmlformats.org/officeDocument/2006/docPropsVTypes">
  <Template>office theme</Template>
  <Application>Microsoft Office PowerPoint</Application>
  <PresentationFormat>Widescreen</PresentationFormat>
  <Slides>16</Slides>
  <Notes>0</Notes>
  <HiddenSlides>0</HiddenSlide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DividendVTI</vt:lpstr>
      <vt:lpstr>Commercial Disputes Settlement Through Arbitration   in Bangladesh  </vt:lpstr>
      <vt:lpstr>Introduction</vt:lpstr>
      <vt:lpstr>Arbitration</vt:lpstr>
      <vt:lpstr>Process </vt:lpstr>
      <vt:lpstr>  Arbitration clauses</vt:lpstr>
      <vt:lpstr>Organizing an arbitration: </vt:lpstr>
      <vt:lpstr>Law applicable  in Arbitration Process</vt:lpstr>
      <vt:lpstr>The number of the Arbitrator: </vt:lpstr>
      <vt:lpstr>More Than One Arbitrator:</vt:lpstr>
      <vt:lpstr>Arbitration Proceedings: </vt:lpstr>
      <vt:lpstr>Award</vt:lpstr>
      <vt:lpstr>Setting Aside the Award:</vt:lpstr>
      <vt:lpstr>Enforcement of Arbitral Award:</vt:lpstr>
      <vt:lpstr>Appeals:</vt:lpstr>
      <vt:lpstr>Cost: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revision>166</cp:revision>
  <dcterms:created xsi:type="dcterms:W3CDTF">2024-02-15T07:02:29Z</dcterms:created>
  <dcterms:modified xsi:type="dcterms:W3CDTF">2024-03-06T07:23:08Z</dcterms:modified>
</cp:coreProperties>
</file>