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49CDC-4813-42EF-AED1-67BA0194AF0E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82650CC-7F54-453B-B42C-86AF2CEB05B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49CDC-4813-42EF-AED1-67BA0194AF0E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50CC-7F54-453B-B42C-86AF2CEB05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49CDC-4813-42EF-AED1-67BA0194AF0E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50CC-7F54-453B-B42C-86AF2CEB05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49CDC-4813-42EF-AED1-67BA0194AF0E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50CC-7F54-453B-B42C-86AF2CEB05B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49CDC-4813-42EF-AED1-67BA0194AF0E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82650CC-7F54-453B-B42C-86AF2CEB05B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49CDC-4813-42EF-AED1-67BA0194AF0E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50CC-7F54-453B-B42C-86AF2CEB05B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49CDC-4813-42EF-AED1-67BA0194AF0E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50CC-7F54-453B-B42C-86AF2CEB05B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49CDC-4813-42EF-AED1-67BA0194AF0E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50CC-7F54-453B-B42C-86AF2CEB05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49CDC-4813-42EF-AED1-67BA0194AF0E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50CC-7F54-453B-B42C-86AF2CEB05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49CDC-4813-42EF-AED1-67BA0194AF0E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50CC-7F54-453B-B42C-86AF2CEB05B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49CDC-4813-42EF-AED1-67BA0194AF0E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82650CC-7F54-453B-B42C-86AF2CEB05B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7749CDC-4813-42EF-AED1-67BA0194AF0E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82650CC-7F54-453B-B42C-86AF2CEB05B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Securities are Traded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355600" indent="-342900">
              <a:lnSpc>
                <a:spcPct val="100000"/>
              </a:lnSpc>
              <a:spcBef>
                <a:spcPts val="19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200" b="1" spc="-15" dirty="0" smtClean="0">
                <a:solidFill>
                  <a:srgbClr val="6F2F9F"/>
                </a:solidFill>
                <a:latin typeface="Carlito"/>
                <a:cs typeface="Carlito"/>
              </a:rPr>
              <a:t>Dealers</a:t>
            </a:r>
            <a:r>
              <a:rPr lang="en-US" sz="3200" b="1" spc="20" dirty="0" smtClean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lang="en-US" sz="3200" b="1" spc="-20" dirty="0" smtClean="0">
                <a:solidFill>
                  <a:srgbClr val="6F2F9F"/>
                </a:solidFill>
                <a:latin typeface="Carlito"/>
                <a:cs typeface="Carlito"/>
              </a:rPr>
              <a:t>Markets</a:t>
            </a:r>
            <a:endParaRPr lang="en-US" sz="3200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440"/>
              </a:spcBef>
              <a:buChar char="-"/>
              <a:tabLst>
                <a:tab pos="354965" algn="l"/>
                <a:tab pos="355600" algn="l"/>
              </a:tabLst>
            </a:pPr>
            <a:r>
              <a:rPr lang="en-US" sz="2800" spc="-10" dirty="0" smtClean="0">
                <a:solidFill>
                  <a:srgbClr val="404040"/>
                </a:solidFill>
                <a:latin typeface="Carlito"/>
                <a:cs typeface="Carlito"/>
              </a:rPr>
              <a:t>Dealers </a:t>
            </a:r>
            <a:r>
              <a:rPr lang="en-US" sz="2800" spc="-20" dirty="0" smtClean="0">
                <a:solidFill>
                  <a:srgbClr val="404040"/>
                </a:solidFill>
                <a:latin typeface="Carlito"/>
                <a:cs typeface="Carlito"/>
              </a:rPr>
              <a:t>have </a:t>
            </a:r>
            <a:r>
              <a:rPr lang="en-US" sz="2800" spc="-15" dirty="0" smtClean="0">
                <a:solidFill>
                  <a:srgbClr val="404040"/>
                </a:solidFill>
                <a:latin typeface="Carlito"/>
                <a:cs typeface="Carlito"/>
              </a:rPr>
              <a:t>inventories </a:t>
            </a:r>
            <a:r>
              <a:rPr lang="en-US" sz="2800" spc="-5" dirty="0" smtClean="0">
                <a:solidFill>
                  <a:srgbClr val="404040"/>
                </a:solidFill>
                <a:latin typeface="Carlito"/>
                <a:cs typeface="Carlito"/>
              </a:rPr>
              <a:t>of assets </a:t>
            </a:r>
            <a:r>
              <a:rPr lang="en-US" sz="2800" spc="-15" dirty="0" smtClean="0">
                <a:solidFill>
                  <a:srgbClr val="404040"/>
                </a:solidFill>
                <a:latin typeface="Carlito"/>
                <a:cs typeface="Carlito"/>
              </a:rPr>
              <a:t>from </a:t>
            </a:r>
            <a:r>
              <a:rPr lang="en-US" sz="2800" spc="-10" dirty="0" smtClean="0">
                <a:solidFill>
                  <a:srgbClr val="404040"/>
                </a:solidFill>
                <a:latin typeface="Carlito"/>
                <a:cs typeface="Carlito"/>
              </a:rPr>
              <a:t>which </a:t>
            </a:r>
            <a:r>
              <a:rPr lang="en-US" sz="2800" spc="-15" dirty="0" smtClean="0">
                <a:solidFill>
                  <a:srgbClr val="404040"/>
                </a:solidFill>
                <a:latin typeface="Carlito"/>
                <a:cs typeface="Carlito"/>
              </a:rPr>
              <a:t>they </a:t>
            </a:r>
            <a:r>
              <a:rPr lang="en-US" sz="2800" spc="-10" dirty="0" smtClean="0">
                <a:solidFill>
                  <a:srgbClr val="404040"/>
                </a:solidFill>
                <a:latin typeface="Carlito"/>
                <a:cs typeface="Carlito"/>
              </a:rPr>
              <a:t>buy </a:t>
            </a:r>
            <a:r>
              <a:rPr lang="en-US" sz="2800" spc="-5" dirty="0" smtClean="0">
                <a:solidFill>
                  <a:srgbClr val="404040"/>
                </a:solidFill>
                <a:latin typeface="Carlito"/>
                <a:cs typeface="Carlito"/>
              </a:rPr>
              <a:t>and</a:t>
            </a:r>
            <a:r>
              <a:rPr lang="en-US" sz="2800" spc="140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800" spc="-10" dirty="0" smtClean="0">
                <a:solidFill>
                  <a:srgbClr val="404040"/>
                </a:solidFill>
                <a:latin typeface="Carlito"/>
                <a:cs typeface="Carlito"/>
              </a:rPr>
              <a:t>sell</a:t>
            </a:r>
            <a:endParaRPr lang="en-US" sz="2800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320"/>
              </a:spcBef>
              <a:buChar char="-"/>
              <a:tabLst>
                <a:tab pos="354965" algn="l"/>
                <a:tab pos="355600" algn="l"/>
              </a:tabLst>
            </a:pPr>
            <a:r>
              <a:rPr lang="en-US" sz="2800" spc="-10" dirty="0" smtClean="0">
                <a:solidFill>
                  <a:srgbClr val="404040"/>
                </a:solidFill>
                <a:latin typeface="Carlito"/>
                <a:cs typeface="Carlito"/>
              </a:rPr>
              <a:t>Profit </a:t>
            </a:r>
            <a:r>
              <a:rPr lang="en-US" sz="2800" spc="-15" dirty="0" smtClean="0">
                <a:solidFill>
                  <a:srgbClr val="404040"/>
                </a:solidFill>
                <a:latin typeface="Carlito"/>
                <a:cs typeface="Carlito"/>
              </a:rPr>
              <a:t>from </a:t>
            </a:r>
            <a:r>
              <a:rPr lang="en-US" sz="2800" dirty="0" smtClean="0">
                <a:solidFill>
                  <a:srgbClr val="404040"/>
                </a:solidFill>
                <a:latin typeface="Carlito"/>
                <a:cs typeface="Carlito"/>
              </a:rPr>
              <a:t>Bid- </a:t>
            </a:r>
            <a:r>
              <a:rPr lang="en-US" sz="2800" spc="-5" dirty="0" smtClean="0">
                <a:solidFill>
                  <a:srgbClr val="404040"/>
                </a:solidFill>
                <a:latin typeface="Carlito"/>
                <a:cs typeface="Carlito"/>
              </a:rPr>
              <a:t>ask</a:t>
            </a:r>
            <a:r>
              <a:rPr lang="en-US" sz="2800" spc="-10" dirty="0" smtClean="0">
                <a:solidFill>
                  <a:srgbClr val="404040"/>
                </a:solidFill>
                <a:latin typeface="Carlito"/>
                <a:cs typeface="Carlito"/>
              </a:rPr>
              <a:t> spread</a:t>
            </a:r>
            <a:endParaRPr lang="en-US" sz="2800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325"/>
              </a:spcBef>
              <a:buChar char="-"/>
              <a:tabLst>
                <a:tab pos="354965" algn="l"/>
                <a:tab pos="355600" algn="l"/>
              </a:tabLst>
            </a:pPr>
            <a:r>
              <a:rPr lang="en-US" sz="2800" spc="-15" dirty="0" smtClean="0">
                <a:solidFill>
                  <a:srgbClr val="404040"/>
                </a:solidFill>
                <a:latin typeface="Carlito"/>
                <a:cs typeface="Carlito"/>
              </a:rPr>
              <a:t>For </a:t>
            </a:r>
            <a:r>
              <a:rPr lang="en-US" sz="2800" dirty="0" smtClean="0">
                <a:solidFill>
                  <a:srgbClr val="404040"/>
                </a:solidFill>
                <a:latin typeface="Carlito"/>
                <a:cs typeface="Carlito"/>
              </a:rPr>
              <a:t>e.g. </a:t>
            </a:r>
            <a:r>
              <a:rPr lang="en-US" sz="2800" spc="-45" dirty="0" smtClean="0">
                <a:solidFill>
                  <a:srgbClr val="404040"/>
                </a:solidFill>
                <a:latin typeface="Carlito"/>
                <a:cs typeface="Carlito"/>
              </a:rPr>
              <a:t>OTC </a:t>
            </a:r>
            <a:r>
              <a:rPr lang="en-US" sz="2800" spc="-10" dirty="0" smtClean="0">
                <a:solidFill>
                  <a:srgbClr val="404040"/>
                </a:solidFill>
                <a:latin typeface="Carlito"/>
                <a:cs typeface="Carlito"/>
              </a:rPr>
              <a:t>securities</a:t>
            </a:r>
            <a:r>
              <a:rPr lang="en-US" sz="2800" spc="75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800" spc="-20" dirty="0" smtClean="0">
                <a:solidFill>
                  <a:srgbClr val="404040"/>
                </a:solidFill>
                <a:latin typeface="Carlito"/>
                <a:cs typeface="Carlito"/>
              </a:rPr>
              <a:t>market</a:t>
            </a:r>
            <a:endParaRPr lang="en-US" sz="2800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5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200" b="1" spc="-5" dirty="0" smtClean="0">
                <a:solidFill>
                  <a:srgbClr val="6F2F9F"/>
                </a:solidFill>
                <a:latin typeface="Carlito"/>
                <a:cs typeface="Carlito"/>
              </a:rPr>
              <a:t>Auction</a:t>
            </a:r>
            <a:r>
              <a:rPr lang="en-US" sz="3200" b="1" spc="-10" dirty="0" smtClean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lang="en-US" sz="3200" b="1" spc="-20" dirty="0" smtClean="0">
                <a:solidFill>
                  <a:srgbClr val="6F2F9F"/>
                </a:solidFill>
                <a:latin typeface="Carlito"/>
                <a:cs typeface="Carlito"/>
              </a:rPr>
              <a:t>Markets</a:t>
            </a:r>
            <a:endParaRPr lang="en-US" sz="3200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440"/>
              </a:spcBef>
              <a:buChar char="-"/>
              <a:tabLst>
                <a:tab pos="354965" algn="l"/>
                <a:tab pos="355600" algn="l"/>
              </a:tabLst>
            </a:pPr>
            <a:r>
              <a:rPr lang="en-US" sz="2800" spc="-35" dirty="0" smtClean="0">
                <a:solidFill>
                  <a:srgbClr val="404040"/>
                </a:solidFill>
                <a:latin typeface="Carlito"/>
                <a:cs typeface="Carlito"/>
              </a:rPr>
              <a:t>Traders </a:t>
            </a:r>
            <a:r>
              <a:rPr lang="en-US" sz="2800" spc="-20" dirty="0" smtClean="0">
                <a:solidFill>
                  <a:srgbClr val="404040"/>
                </a:solidFill>
                <a:latin typeface="Carlito"/>
                <a:cs typeface="Carlito"/>
              </a:rPr>
              <a:t>converge </a:t>
            </a:r>
            <a:r>
              <a:rPr lang="en-US" sz="2800" spc="-15" dirty="0" smtClean="0">
                <a:solidFill>
                  <a:srgbClr val="404040"/>
                </a:solidFill>
                <a:latin typeface="Carlito"/>
                <a:cs typeface="Carlito"/>
              </a:rPr>
              <a:t>at </a:t>
            </a:r>
            <a:r>
              <a:rPr lang="en-US" sz="2800" spc="-5" dirty="0" smtClean="0">
                <a:solidFill>
                  <a:srgbClr val="404040"/>
                </a:solidFill>
                <a:latin typeface="Carlito"/>
                <a:cs typeface="Carlito"/>
              </a:rPr>
              <a:t>one place </a:t>
            </a:r>
            <a:r>
              <a:rPr lang="en-US" sz="2800" spc="-20" dirty="0" smtClean="0">
                <a:solidFill>
                  <a:srgbClr val="404040"/>
                </a:solidFill>
                <a:latin typeface="Carlito"/>
                <a:cs typeface="Carlito"/>
              </a:rPr>
              <a:t>to</a:t>
            </a:r>
            <a:r>
              <a:rPr lang="en-US" sz="2800" spc="50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800" spc="-15" dirty="0" smtClean="0">
                <a:solidFill>
                  <a:srgbClr val="404040"/>
                </a:solidFill>
                <a:latin typeface="Carlito"/>
                <a:cs typeface="Carlito"/>
              </a:rPr>
              <a:t>trade</a:t>
            </a:r>
            <a:endParaRPr lang="en-US" sz="2800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320"/>
              </a:spcBef>
              <a:buChar char="-"/>
              <a:tabLst>
                <a:tab pos="354965" algn="l"/>
                <a:tab pos="355600" algn="l"/>
              </a:tabLst>
            </a:pPr>
            <a:r>
              <a:rPr lang="en-US" sz="2800" spc="-15" dirty="0" smtClean="0">
                <a:solidFill>
                  <a:srgbClr val="404040"/>
                </a:solidFill>
                <a:latin typeface="Carlito"/>
                <a:cs typeface="Carlito"/>
              </a:rPr>
              <a:t>For </a:t>
            </a:r>
            <a:r>
              <a:rPr lang="en-US" sz="2800" dirty="0" smtClean="0">
                <a:solidFill>
                  <a:srgbClr val="404040"/>
                </a:solidFill>
                <a:latin typeface="Carlito"/>
                <a:cs typeface="Carlito"/>
              </a:rPr>
              <a:t>e.g.</a:t>
            </a:r>
            <a:r>
              <a:rPr lang="en-US" sz="2800" spc="-5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800" spc="-15" dirty="0" smtClean="0">
                <a:solidFill>
                  <a:srgbClr val="404040"/>
                </a:solidFill>
                <a:latin typeface="Carlito"/>
                <a:cs typeface="Carlito"/>
              </a:rPr>
              <a:t>NYSE</a:t>
            </a:r>
            <a:endParaRPr lang="en-US" sz="2800" dirty="0" smtClean="0">
              <a:latin typeface="Carlito"/>
              <a:cs typeface="Carlito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Bid &amp; Ask Price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55600" indent="-342900">
              <a:lnSpc>
                <a:spcPct val="100000"/>
              </a:lnSpc>
              <a:spcBef>
                <a:spcPts val="186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200" b="1" spc="-5" dirty="0" smtClean="0">
                <a:solidFill>
                  <a:srgbClr val="6F2F9F"/>
                </a:solidFill>
                <a:latin typeface="Carlito"/>
                <a:cs typeface="Carlito"/>
              </a:rPr>
              <a:t>Bid price</a:t>
            </a:r>
            <a:endParaRPr lang="en-US" sz="3200" dirty="0" smtClean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515"/>
              </a:spcBef>
              <a:tabLst>
                <a:tab pos="354965" algn="l"/>
              </a:tabLst>
            </a:pPr>
            <a:r>
              <a:rPr lang="en-US" sz="2800" dirty="0" smtClean="0">
                <a:solidFill>
                  <a:srgbClr val="404040"/>
                </a:solidFill>
                <a:latin typeface="Carlito"/>
                <a:cs typeface="Carlito"/>
              </a:rPr>
              <a:t>-	</a:t>
            </a:r>
            <a:r>
              <a:rPr lang="en-US" sz="2800" spc="-10" dirty="0" smtClean="0">
                <a:solidFill>
                  <a:srgbClr val="404040"/>
                </a:solidFill>
                <a:latin typeface="Carlito"/>
                <a:cs typeface="Carlito"/>
              </a:rPr>
              <a:t>Maximum </a:t>
            </a:r>
            <a:r>
              <a:rPr lang="en-US" sz="2800" spc="-5" dirty="0" smtClean="0">
                <a:solidFill>
                  <a:srgbClr val="404040"/>
                </a:solidFill>
                <a:latin typeface="Carlito"/>
                <a:cs typeface="Carlito"/>
              </a:rPr>
              <a:t>price </a:t>
            </a:r>
            <a:r>
              <a:rPr lang="en-US" sz="2800" spc="-10" dirty="0" smtClean="0">
                <a:solidFill>
                  <a:srgbClr val="404040"/>
                </a:solidFill>
                <a:latin typeface="Carlito"/>
                <a:cs typeface="Carlito"/>
              </a:rPr>
              <a:t>that </a:t>
            </a:r>
            <a:r>
              <a:rPr lang="en-US" sz="2800" dirty="0" smtClean="0">
                <a:solidFill>
                  <a:srgbClr val="404040"/>
                </a:solidFill>
                <a:latin typeface="Carlito"/>
                <a:cs typeface="Carlito"/>
              </a:rPr>
              <a:t>a </a:t>
            </a:r>
            <a:r>
              <a:rPr lang="en-US" sz="2800" spc="-15" dirty="0" smtClean="0">
                <a:solidFill>
                  <a:srgbClr val="404040"/>
                </a:solidFill>
                <a:latin typeface="Carlito"/>
                <a:cs typeface="Carlito"/>
              </a:rPr>
              <a:t>buyers are </a:t>
            </a:r>
            <a:r>
              <a:rPr lang="en-US" sz="2800" dirty="0" smtClean="0">
                <a:solidFill>
                  <a:srgbClr val="404040"/>
                </a:solidFill>
                <a:latin typeface="Carlito"/>
                <a:cs typeface="Carlito"/>
              </a:rPr>
              <a:t>willing </a:t>
            </a:r>
            <a:r>
              <a:rPr lang="en-US" sz="2800" spc="-15" dirty="0" smtClean="0">
                <a:solidFill>
                  <a:srgbClr val="404040"/>
                </a:solidFill>
                <a:latin typeface="Carlito"/>
                <a:cs typeface="Carlito"/>
              </a:rPr>
              <a:t>to</a:t>
            </a:r>
            <a:r>
              <a:rPr lang="en-US" sz="2800" spc="-55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800" spc="-20" dirty="0" smtClean="0">
                <a:solidFill>
                  <a:srgbClr val="404040"/>
                </a:solidFill>
                <a:latin typeface="Carlito"/>
                <a:cs typeface="Carlito"/>
              </a:rPr>
              <a:t>pay</a:t>
            </a:r>
            <a:endParaRPr lang="en-US" sz="2800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6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200" b="1" spc="-5" dirty="0" smtClean="0">
                <a:solidFill>
                  <a:srgbClr val="6F2F9F"/>
                </a:solidFill>
                <a:latin typeface="Carlito"/>
                <a:cs typeface="Carlito"/>
              </a:rPr>
              <a:t>Ask price</a:t>
            </a:r>
            <a:endParaRPr lang="en-US" sz="3200" dirty="0" smtClean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520"/>
              </a:spcBef>
              <a:tabLst>
                <a:tab pos="354965" algn="l"/>
              </a:tabLst>
            </a:pPr>
            <a:r>
              <a:rPr lang="en-US" sz="2800" dirty="0" smtClean="0">
                <a:solidFill>
                  <a:srgbClr val="404040"/>
                </a:solidFill>
                <a:latin typeface="Carlito"/>
                <a:cs typeface="Carlito"/>
              </a:rPr>
              <a:t>-	Minimum </a:t>
            </a:r>
            <a:r>
              <a:rPr lang="en-US" sz="2800" spc="-5" dirty="0" smtClean="0">
                <a:solidFill>
                  <a:srgbClr val="404040"/>
                </a:solidFill>
                <a:latin typeface="Carlito"/>
                <a:cs typeface="Carlito"/>
              </a:rPr>
              <a:t>price </a:t>
            </a:r>
            <a:r>
              <a:rPr lang="en-US" sz="2800" spc="-10" dirty="0" smtClean="0">
                <a:solidFill>
                  <a:srgbClr val="404040"/>
                </a:solidFill>
                <a:latin typeface="Carlito"/>
                <a:cs typeface="Carlito"/>
              </a:rPr>
              <a:t>that </a:t>
            </a:r>
            <a:r>
              <a:rPr lang="en-US" sz="2800" dirty="0" smtClean="0">
                <a:solidFill>
                  <a:srgbClr val="404040"/>
                </a:solidFill>
                <a:latin typeface="Carlito"/>
                <a:cs typeface="Carlito"/>
              </a:rPr>
              <a:t>a </a:t>
            </a:r>
            <a:r>
              <a:rPr lang="en-US" sz="2800" spc="-10" dirty="0" smtClean="0">
                <a:solidFill>
                  <a:srgbClr val="404040"/>
                </a:solidFill>
                <a:latin typeface="Carlito"/>
                <a:cs typeface="Carlito"/>
              </a:rPr>
              <a:t>sellers </a:t>
            </a:r>
            <a:r>
              <a:rPr lang="en-US" sz="2800" spc="-15" dirty="0" smtClean="0">
                <a:solidFill>
                  <a:srgbClr val="404040"/>
                </a:solidFill>
                <a:latin typeface="Carlito"/>
                <a:cs typeface="Carlito"/>
              </a:rPr>
              <a:t>are </a:t>
            </a:r>
            <a:r>
              <a:rPr lang="en-US" sz="2800" dirty="0" smtClean="0">
                <a:solidFill>
                  <a:srgbClr val="404040"/>
                </a:solidFill>
                <a:latin typeface="Carlito"/>
                <a:cs typeface="Carlito"/>
              </a:rPr>
              <a:t>willing </a:t>
            </a:r>
            <a:r>
              <a:rPr lang="en-US" sz="2800" spc="-15" dirty="0" smtClean="0">
                <a:solidFill>
                  <a:srgbClr val="404040"/>
                </a:solidFill>
                <a:latin typeface="Carlito"/>
                <a:cs typeface="Carlito"/>
              </a:rPr>
              <a:t>to</a:t>
            </a:r>
            <a:r>
              <a:rPr lang="en-US" sz="2800" spc="-85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800" spc="-10" dirty="0" smtClean="0">
                <a:solidFill>
                  <a:srgbClr val="404040"/>
                </a:solidFill>
                <a:latin typeface="Carlito"/>
                <a:cs typeface="Carlito"/>
              </a:rPr>
              <a:t>receive</a:t>
            </a:r>
            <a:endParaRPr lang="en-US" sz="2800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6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200" b="1" spc="-10" dirty="0" smtClean="0">
                <a:solidFill>
                  <a:srgbClr val="6F2F9F"/>
                </a:solidFill>
                <a:latin typeface="Carlito"/>
                <a:cs typeface="Carlito"/>
              </a:rPr>
              <a:t>Spread </a:t>
            </a:r>
            <a:r>
              <a:rPr lang="en-US" sz="2800" spc="-140" dirty="0" smtClean="0">
                <a:solidFill>
                  <a:srgbClr val="404040"/>
                </a:solidFill>
                <a:latin typeface="Arial"/>
                <a:cs typeface="Arial"/>
              </a:rPr>
              <a:t>– </a:t>
            </a:r>
            <a:r>
              <a:rPr lang="en-US" sz="2800" spc="-30" dirty="0" smtClean="0">
                <a:solidFill>
                  <a:srgbClr val="404040"/>
                </a:solidFill>
                <a:latin typeface="Carlito"/>
                <a:cs typeface="Carlito"/>
              </a:rPr>
              <a:t>key </a:t>
            </a:r>
            <a:r>
              <a:rPr lang="en-US" sz="2800" spc="-10" dirty="0" smtClean="0">
                <a:solidFill>
                  <a:srgbClr val="404040"/>
                </a:solidFill>
                <a:latin typeface="Carlito"/>
                <a:cs typeface="Carlito"/>
              </a:rPr>
              <a:t>indicator </a:t>
            </a:r>
            <a:r>
              <a:rPr lang="en-US" sz="2800" spc="-5" dirty="0" smtClean="0">
                <a:solidFill>
                  <a:srgbClr val="404040"/>
                </a:solidFill>
                <a:latin typeface="Carlito"/>
                <a:cs typeface="Carlito"/>
              </a:rPr>
              <a:t>of </a:t>
            </a:r>
            <a:r>
              <a:rPr lang="en-US" sz="2800" dirty="0" smtClean="0">
                <a:solidFill>
                  <a:srgbClr val="404040"/>
                </a:solidFill>
                <a:latin typeface="Carlito"/>
                <a:cs typeface="Carlito"/>
              </a:rPr>
              <a:t>the </a:t>
            </a:r>
            <a:r>
              <a:rPr lang="en-US" sz="2800" spc="-5" dirty="0" smtClean="0">
                <a:solidFill>
                  <a:srgbClr val="404040"/>
                </a:solidFill>
                <a:latin typeface="Carlito"/>
                <a:cs typeface="Carlito"/>
              </a:rPr>
              <a:t>liquidity of </a:t>
            </a:r>
            <a:r>
              <a:rPr lang="en-US" sz="2800" dirty="0" smtClean="0">
                <a:solidFill>
                  <a:srgbClr val="404040"/>
                </a:solidFill>
                <a:latin typeface="Carlito"/>
                <a:cs typeface="Carlito"/>
              </a:rPr>
              <a:t>the</a:t>
            </a:r>
            <a:r>
              <a:rPr lang="en-US" sz="2800" spc="5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800" spc="-5" dirty="0" smtClean="0">
                <a:solidFill>
                  <a:srgbClr val="404040"/>
                </a:solidFill>
                <a:latin typeface="Carlito"/>
                <a:cs typeface="Carlito"/>
              </a:rPr>
              <a:t>asset</a:t>
            </a:r>
            <a:endParaRPr lang="en-US" sz="2800" dirty="0" smtClean="0">
              <a:latin typeface="Carlito"/>
              <a:cs typeface="Carlito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Types of Order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spc="-25" dirty="0" smtClean="0">
                <a:solidFill>
                  <a:srgbClr val="6F2F9F"/>
                </a:solidFill>
                <a:latin typeface="Carlito"/>
                <a:cs typeface="Carlito"/>
              </a:rPr>
              <a:t>Market</a:t>
            </a:r>
            <a:r>
              <a:rPr lang="en-US" sz="2800" b="1" spc="-15" dirty="0" smtClean="0">
                <a:solidFill>
                  <a:srgbClr val="6F2F9F"/>
                </a:solidFill>
                <a:latin typeface="Carlito"/>
                <a:cs typeface="Carlito"/>
              </a:rPr>
              <a:t> Orders</a:t>
            </a:r>
            <a:endParaRPr lang="en-US" sz="2800" dirty="0" smtClean="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765"/>
              </a:spcBef>
              <a:tabLst>
                <a:tab pos="354965" algn="l"/>
              </a:tabLst>
            </a:pPr>
            <a:r>
              <a:rPr lang="en-US" sz="2800" dirty="0" smtClean="0">
                <a:solidFill>
                  <a:srgbClr val="404040"/>
                </a:solidFill>
                <a:latin typeface="Carlito"/>
                <a:cs typeface="Carlito"/>
              </a:rPr>
              <a:t>-	</a:t>
            </a:r>
            <a:r>
              <a:rPr lang="en-US" sz="2800" spc="-10" dirty="0" smtClean="0">
                <a:solidFill>
                  <a:srgbClr val="404040"/>
                </a:solidFill>
                <a:latin typeface="Carlito"/>
                <a:cs typeface="Carlito"/>
              </a:rPr>
              <a:t>Buy/sell </a:t>
            </a:r>
            <a:r>
              <a:rPr lang="en-US" sz="2800" spc="-25" dirty="0" smtClean="0">
                <a:solidFill>
                  <a:srgbClr val="404040"/>
                </a:solidFill>
                <a:latin typeface="Carlito"/>
                <a:cs typeface="Carlito"/>
              </a:rPr>
              <a:t>orders </a:t>
            </a:r>
            <a:r>
              <a:rPr lang="en-US" sz="2800" spc="-40" dirty="0" smtClean="0">
                <a:solidFill>
                  <a:srgbClr val="404040"/>
                </a:solidFill>
                <a:latin typeface="Arial"/>
                <a:cs typeface="Arial"/>
              </a:rPr>
              <a:t>–</a:t>
            </a:r>
            <a:r>
              <a:rPr lang="en-US" sz="2800" spc="-40" dirty="0" smtClean="0">
                <a:solidFill>
                  <a:srgbClr val="404040"/>
                </a:solidFill>
                <a:latin typeface="Carlito"/>
                <a:cs typeface="Carlito"/>
              </a:rPr>
              <a:t>executed </a:t>
            </a:r>
            <a:r>
              <a:rPr lang="en-US" sz="2800" spc="-10" dirty="0" smtClean="0">
                <a:solidFill>
                  <a:srgbClr val="404040"/>
                </a:solidFill>
                <a:latin typeface="Carlito"/>
                <a:cs typeface="Carlito"/>
              </a:rPr>
              <a:t>immediately </a:t>
            </a:r>
            <a:r>
              <a:rPr lang="en-US" sz="2800" spc="-15" dirty="0" smtClean="0">
                <a:solidFill>
                  <a:srgbClr val="404040"/>
                </a:solidFill>
                <a:latin typeface="Carlito"/>
                <a:cs typeface="Carlito"/>
              </a:rPr>
              <a:t>at  </a:t>
            </a:r>
            <a:r>
              <a:rPr lang="en-US" sz="2800" spc="-10" dirty="0" smtClean="0">
                <a:solidFill>
                  <a:srgbClr val="404040"/>
                </a:solidFill>
                <a:latin typeface="Carlito"/>
                <a:cs typeface="Carlito"/>
              </a:rPr>
              <a:t>current </a:t>
            </a:r>
            <a:r>
              <a:rPr lang="en-US" sz="2800" spc="-25" dirty="0" smtClean="0">
                <a:solidFill>
                  <a:srgbClr val="404040"/>
                </a:solidFill>
                <a:latin typeface="Carlito"/>
                <a:cs typeface="Carlito"/>
              </a:rPr>
              <a:t>market</a:t>
            </a:r>
            <a:r>
              <a:rPr lang="en-US" sz="2800" spc="-30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800" spc="-5" dirty="0" smtClean="0">
                <a:solidFill>
                  <a:srgbClr val="404040"/>
                </a:solidFill>
                <a:latin typeface="Carlito"/>
                <a:cs typeface="Carlito"/>
              </a:rPr>
              <a:t>price</a:t>
            </a:r>
            <a:endParaRPr lang="en-US" sz="2800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spc="-5" dirty="0" smtClean="0">
                <a:solidFill>
                  <a:srgbClr val="6F2F9F"/>
                </a:solidFill>
                <a:latin typeface="Carlito"/>
                <a:cs typeface="Carlito"/>
              </a:rPr>
              <a:t>Price </a:t>
            </a:r>
            <a:r>
              <a:rPr lang="en-US" sz="2800" b="1" spc="-10" dirty="0" smtClean="0">
                <a:solidFill>
                  <a:srgbClr val="6F2F9F"/>
                </a:solidFill>
                <a:latin typeface="Carlito"/>
                <a:cs typeface="Carlito"/>
              </a:rPr>
              <a:t>Contingent</a:t>
            </a:r>
            <a:r>
              <a:rPr lang="en-US" sz="2800" b="1" spc="-55" dirty="0" smtClean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lang="en-US" sz="2800" b="1" spc="-5" dirty="0" smtClean="0">
                <a:solidFill>
                  <a:srgbClr val="6F2F9F"/>
                </a:solidFill>
                <a:latin typeface="Carlito"/>
                <a:cs typeface="Carlito"/>
              </a:rPr>
              <a:t>order</a:t>
            </a:r>
            <a:endParaRPr lang="en-US" sz="2800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-"/>
              <a:tabLst>
                <a:tab pos="354965" algn="l"/>
                <a:tab pos="355600" algn="l"/>
              </a:tabLst>
            </a:pPr>
            <a:r>
              <a:rPr lang="en-US" sz="2800" spc="-50" dirty="0" smtClean="0">
                <a:solidFill>
                  <a:srgbClr val="404040"/>
                </a:solidFill>
                <a:latin typeface="Carlito"/>
                <a:cs typeface="Carlito"/>
              </a:rPr>
              <a:t>Traders </a:t>
            </a:r>
            <a:r>
              <a:rPr lang="en-US" sz="2800" spc="-5" dirty="0" smtClean="0">
                <a:solidFill>
                  <a:srgbClr val="404040"/>
                </a:solidFill>
                <a:latin typeface="Carlito"/>
                <a:cs typeface="Carlito"/>
              </a:rPr>
              <a:t>specify buying/selling</a:t>
            </a:r>
            <a:r>
              <a:rPr lang="en-US" sz="2800" spc="114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800" spc="-5" dirty="0" smtClean="0">
                <a:solidFill>
                  <a:srgbClr val="404040"/>
                </a:solidFill>
                <a:latin typeface="Carlito"/>
                <a:cs typeface="Carlito"/>
              </a:rPr>
              <a:t>price</a:t>
            </a:r>
            <a:endParaRPr lang="en-US" sz="2800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-"/>
              <a:tabLst>
                <a:tab pos="354965" algn="l"/>
                <a:tab pos="355600" algn="l"/>
              </a:tabLst>
            </a:pPr>
            <a:r>
              <a:rPr lang="en-US" sz="2800" spc="-5" dirty="0" smtClean="0">
                <a:solidFill>
                  <a:srgbClr val="404040"/>
                </a:solidFill>
                <a:latin typeface="Carlito"/>
                <a:cs typeface="Carlito"/>
              </a:rPr>
              <a:t>Limit </a:t>
            </a:r>
            <a:r>
              <a:rPr lang="en-US" sz="2800" spc="-25" dirty="0" smtClean="0">
                <a:solidFill>
                  <a:srgbClr val="404040"/>
                </a:solidFill>
                <a:latin typeface="Carlito"/>
                <a:cs typeface="Carlito"/>
              </a:rPr>
              <a:t>orders </a:t>
            </a:r>
            <a:r>
              <a:rPr lang="en-US" sz="2800" spc="-5" dirty="0" smtClean="0">
                <a:solidFill>
                  <a:srgbClr val="404040"/>
                </a:solidFill>
                <a:latin typeface="Carlito"/>
                <a:cs typeface="Carlito"/>
              </a:rPr>
              <a:t>and </a:t>
            </a:r>
            <a:r>
              <a:rPr lang="en-US" sz="2800" spc="-25" dirty="0" smtClean="0">
                <a:solidFill>
                  <a:srgbClr val="404040"/>
                </a:solidFill>
                <a:latin typeface="Carlito"/>
                <a:cs typeface="Carlito"/>
              </a:rPr>
              <a:t>stop</a:t>
            </a:r>
            <a:r>
              <a:rPr lang="en-US" sz="2800" spc="60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800" spc="-25" dirty="0" smtClean="0">
                <a:solidFill>
                  <a:srgbClr val="404040"/>
                </a:solidFill>
                <a:latin typeface="Carlito"/>
                <a:cs typeface="Carlito"/>
              </a:rPr>
              <a:t>orders</a:t>
            </a:r>
            <a:endParaRPr lang="en-US" sz="2800" dirty="0" smtClean="0">
              <a:latin typeface="Carlito"/>
              <a:cs typeface="Carlito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914400"/>
            <a:ext cx="7772400" cy="5105400"/>
          </a:xfrm>
        </p:spPr>
        <p:txBody>
          <a:bodyPr/>
          <a:lstStyle/>
          <a:p>
            <a:r>
              <a:rPr lang="en-US" b="1" dirty="0" smtClean="0">
                <a:latin typeface="Carlito"/>
              </a:rPr>
              <a:t>Limit orders</a:t>
            </a:r>
          </a:p>
          <a:p>
            <a:pPr>
              <a:buNone/>
            </a:pPr>
            <a:r>
              <a:rPr lang="en-US" dirty="0" smtClean="0">
                <a:latin typeface="Carlito"/>
              </a:rPr>
              <a:t>1</a:t>
            </a:r>
            <a:r>
              <a:rPr lang="en-US" dirty="0" smtClean="0">
                <a:solidFill>
                  <a:srgbClr val="FF0000"/>
                </a:solidFill>
                <a:latin typeface="Carlito"/>
              </a:rPr>
              <a:t>. Limit buy order:</a:t>
            </a:r>
          </a:p>
          <a:p>
            <a:r>
              <a:rPr lang="en-US" dirty="0" smtClean="0">
                <a:latin typeface="Carlito"/>
              </a:rPr>
              <a:t>Specifies maximum price investors willing to pay</a:t>
            </a:r>
          </a:p>
          <a:p>
            <a:pPr>
              <a:buNone/>
            </a:pPr>
            <a:r>
              <a:rPr lang="en-US" dirty="0" smtClean="0">
                <a:latin typeface="Carlito"/>
              </a:rPr>
              <a:t>2. </a:t>
            </a:r>
            <a:r>
              <a:rPr lang="en-US" dirty="0" smtClean="0">
                <a:solidFill>
                  <a:srgbClr val="FF0000"/>
                </a:solidFill>
                <a:latin typeface="Carlito"/>
              </a:rPr>
              <a:t>Limit sell order</a:t>
            </a:r>
          </a:p>
          <a:p>
            <a:r>
              <a:rPr lang="en-US" dirty="0" smtClean="0">
                <a:latin typeface="Carlito"/>
              </a:rPr>
              <a:t>Specifies the minimum price willing to sell</a:t>
            </a:r>
          </a:p>
          <a:p>
            <a:r>
              <a:rPr lang="en-US" b="1" dirty="0" smtClean="0">
                <a:latin typeface="Carlito"/>
              </a:rPr>
              <a:t>Stop orders</a:t>
            </a:r>
          </a:p>
          <a:p>
            <a:r>
              <a:rPr lang="en-US" dirty="0" smtClean="0">
                <a:latin typeface="Carlito"/>
              </a:rPr>
              <a:t>trade not to be executed unless stock hits a price limit</a:t>
            </a:r>
          </a:p>
          <a:p>
            <a:pPr>
              <a:buNone/>
            </a:pPr>
            <a:r>
              <a:rPr lang="en-US" dirty="0" smtClean="0">
                <a:latin typeface="Carlito"/>
              </a:rPr>
              <a:t>1. Stop loss order</a:t>
            </a:r>
          </a:p>
          <a:p>
            <a:pPr>
              <a:buNone/>
            </a:pPr>
            <a:r>
              <a:rPr lang="en-US" dirty="0" smtClean="0">
                <a:latin typeface="Carlito"/>
              </a:rPr>
              <a:t>2. Stop buy order</a:t>
            </a:r>
            <a:endParaRPr lang="en-US" dirty="0">
              <a:latin typeface="Carli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Price Contingent Order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995487"/>
            <a:ext cx="640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Trading Mechanism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200" spc="-10" dirty="0" smtClean="0">
                <a:solidFill>
                  <a:srgbClr val="404040"/>
                </a:solidFill>
                <a:latin typeface="Carlito"/>
                <a:cs typeface="Carlito"/>
              </a:rPr>
              <a:t>There </a:t>
            </a:r>
            <a:r>
              <a:rPr lang="en-US" sz="3200" spc="-15" dirty="0" smtClean="0">
                <a:solidFill>
                  <a:srgbClr val="404040"/>
                </a:solidFill>
                <a:latin typeface="Carlito"/>
                <a:cs typeface="Carlito"/>
              </a:rPr>
              <a:t>are </a:t>
            </a:r>
            <a:r>
              <a:rPr lang="en-US" sz="3200" dirty="0" smtClean="0">
                <a:solidFill>
                  <a:srgbClr val="404040"/>
                </a:solidFill>
                <a:latin typeface="Carlito"/>
                <a:cs typeface="Carlito"/>
              </a:rPr>
              <a:t>3 </a:t>
            </a:r>
            <a:r>
              <a:rPr lang="en-US" sz="3200" spc="-10" dirty="0" smtClean="0">
                <a:solidFill>
                  <a:srgbClr val="404040"/>
                </a:solidFill>
                <a:latin typeface="Carlito"/>
                <a:cs typeface="Carlito"/>
              </a:rPr>
              <a:t>trading </a:t>
            </a:r>
            <a:r>
              <a:rPr lang="en-US" sz="3200" spc="-25" dirty="0" smtClean="0">
                <a:solidFill>
                  <a:srgbClr val="404040"/>
                </a:solidFill>
                <a:latin typeface="Carlito"/>
                <a:cs typeface="Carlito"/>
              </a:rPr>
              <a:t>systems</a:t>
            </a:r>
            <a:r>
              <a:rPr lang="en-US" sz="3200" spc="-15" dirty="0" smtClean="0">
                <a:solidFill>
                  <a:srgbClr val="404040"/>
                </a:solidFill>
                <a:latin typeface="Carlito"/>
                <a:cs typeface="Carlito"/>
              </a:rPr>
              <a:t>. </a:t>
            </a:r>
            <a:r>
              <a:rPr lang="en-US" sz="3200" spc="-10" dirty="0" smtClean="0">
                <a:solidFill>
                  <a:srgbClr val="404040"/>
                </a:solidFill>
                <a:latin typeface="Carlito"/>
                <a:cs typeface="Carlito"/>
              </a:rPr>
              <a:t>They</a:t>
            </a:r>
            <a:r>
              <a:rPr lang="en-US" sz="3200" spc="20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3200" spc="-10" dirty="0" smtClean="0">
                <a:solidFill>
                  <a:srgbClr val="404040"/>
                </a:solidFill>
                <a:latin typeface="Carlito"/>
                <a:cs typeface="Carlito"/>
              </a:rPr>
              <a:t>are:</a:t>
            </a:r>
            <a:endParaRPr lang="en-US" sz="3200" dirty="0" smtClean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lang="en-US" sz="2800" spc="-15" dirty="0" smtClean="0">
                <a:solidFill>
                  <a:srgbClr val="404040"/>
                </a:solidFill>
                <a:latin typeface="Carlito"/>
                <a:cs typeface="Carlito"/>
              </a:rPr>
              <a:t>Over </a:t>
            </a:r>
            <a:r>
              <a:rPr lang="en-US" sz="2800" spc="-5" dirty="0" smtClean="0">
                <a:solidFill>
                  <a:srgbClr val="404040"/>
                </a:solidFill>
                <a:latin typeface="Carlito"/>
                <a:cs typeface="Carlito"/>
              </a:rPr>
              <a:t>the </a:t>
            </a:r>
            <a:r>
              <a:rPr lang="en-US" sz="2800" spc="-15" dirty="0" smtClean="0">
                <a:solidFill>
                  <a:srgbClr val="404040"/>
                </a:solidFill>
                <a:latin typeface="Carlito"/>
                <a:cs typeface="Carlito"/>
              </a:rPr>
              <a:t>counter </a:t>
            </a:r>
            <a:r>
              <a:rPr lang="en-US" sz="2800" spc="-10" dirty="0" smtClean="0">
                <a:solidFill>
                  <a:srgbClr val="404040"/>
                </a:solidFill>
                <a:latin typeface="Carlito"/>
                <a:cs typeface="Carlito"/>
              </a:rPr>
              <a:t>dealer</a:t>
            </a:r>
            <a:r>
              <a:rPr lang="en-US" sz="2800" spc="15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800" spc="-20" dirty="0" smtClean="0">
                <a:solidFill>
                  <a:srgbClr val="404040"/>
                </a:solidFill>
                <a:latin typeface="Carlito"/>
                <a:cs typeface="Carlito"/>
              </a:rPr>
              <a:t>markets</a:t>
            </a:r>
            <a:endParaRPr lang="en-US" sz="2800" dirty="0" smtClean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lang="en-US" sz="2800" spc="-15" dirty="0" smtClean="0">
                <a:solidFill>
                  <a:srgbClr val="404040"/>
                </a:solidFill>
                <a:latin typeface="Carlito"/>
                <a:cs typeface="Carlito"/>
              </a:rPr>
              <a:t>Electronic </a:t>
            </a:r>
            <a:r>
              <a:rPr lang="en-US" sz="2800" spc="-10" dirty="0" smtClean="0">
                <a:solidFill>
                  <a:srgbClr val="404040"/>
                </a:solidFill>
                <a:latin typeface="Carlito"/>
                <a:cs typeface="Carlito"/>
              </a:rPr>
              <a:t>Communications</a:t>
            </a:r>
            <a:r>
              <a:rPr lang="en-US" sz="2800" spc="60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800" spc="-15" dirty="0" smtClean="0">
                <a:solidFill>
                  <a:srgbClr val="404040"/>
                </a:solidFill>
                <a:latin typeface="Carlito"/>
                <a:cs typeface="Carlito"/>
              </a:rPr>
              <a:t>networks</a:t>
            </a:r>
            <a:endParaRPr lang="en-US" sz="2800" dirty="0" smtClean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lang="en-US" sz="2800" spc="-15" dirty="0" smtClean="0">
                <a:solidFill>
                  <a:srgbClr val="404040"/>
                </a:solidFill>
                <a:latin typeface="Carlito"/>
                <a:cs typeface="Carlito"/>
              </a:rPr>
              <a:t>Formal </a:t>
            </a:r>
            <a:r>
              <a:rPr lang="en-US" sz="2800" spc="-20" dirty="0" smtClean="0">
                <a:solidFill>
                  <a:srgbClr val="404040"/>
                </a:solidFill>
                <a:latin typeface="Carlito"/>
                <a:cs typeface="Carlito"/>
              </a:rPr>
              <a:t>exchanges </a:t>
            </a:r>
            <a:r>
              <a:rPr lang="en-US" sz="2800" spc="-15" dirty="0" smtClean="0">
                <a:solidFill>
                  <a:srgbClr val="404040"/>
                </a:solidFill>
                <a:latin typeface="Carlito"/>
                <a:cs typeface="Carlito"/>
              </a:rPr>
              <a:t>(Specialist</a:t>
            </a:r>
            <a:r>
              <a:rPr lang="en-US" sz="2800" spc="45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800" spc="-15" dirty="0" smtClean="0">
                <a:solidFill>
                  <a:srgbClr val="404040"/>
                </a:solidFill>
                <a:latin typeface="Carlito"/>
                <a:cs typeface="Carlito"/>
              </a:rPr>
              <a:t>Markets)</a:t>
            </a:r>
            <a:endParaRPr lang="en-US" sz="2800" dirty="0" smtClean="0">
              <a:latin typeface="Carlito"/>
              <a:cs typeface="Carlito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Trading Cost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27685" marR="61594" indent="-515620">
              <a:lnSpc>
                <a:spcPct val="80000"/>
              </a:lnSpc>
              <a:spcBef>
                <a:spcPts val="72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en-US" b="1" spc="-10" dirty="0" smtClean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Carlito"/>
                <a:cs typeface="Carlito"/>
              </a:rPr>
              <a:t>Brokerage </a:t>
            </a:r>
            <a:r>
              <a:rPr lang="en-US" b="1" dirty="0" smtClean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Carlito"/>
                <a:cs typeface="Carlito"/>
              </a:rPr>
              <a:t>Commission</a:t>
            </a:r>
            <a:r>
              <a:rPr lang="en-US" b="1" dirty="0" smtClean="0">
                <a:solidFill>
                  <a:srgbClr val="6F2F9F"/>
                </a:solidFill>
                <a:latin typeface="Carlito"/>
                <a:cs typeface="Carlito"/>
              </a:rPr>
              <a:t>: </a:t>
            </a:r>
            <a:r>
              <a:rPr lang="en-US" spc="-20" dirty="0" smtClean="0">
                <a:solidFill>
                  <a:srgbClr val="404040"/>
                </a:solidFill>
                <a:latin typeface="Carlito"/>
                <a:cs typeface="Carlito"/>
              </a:rPr>
              <a:t>fee </a:t>
            </a: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paid </a:t>
            </a:r>
            <a:r>
              <a:rPr lang="en-US" spc="-15" dirty="0" smtClean="0">
                <a:solidFill>
                  <a:srgbClr val="404040"/>
                </a:solidFill>
                <a:latin typeface="Carlito"/>
                <a:cs typeface="Carlito"/>
              </a:rPr>
              <a:t>to </a:t>
            </a:r>
            <a:r>
              <a:rPr lang="en-US" spc="-25" dirty="0" smtClean="0">
                <a:solidFill>
                  <a:srgbClr val="404040"/>
                </a:solidFill>
                <a:latin typeface="Carlito"/>
                <a:cs typeface="Carlito"/>
              </a:rPr>
              <a:t>broker for  </a:t>
            </a:r>
            <a:r>
              <a:rPr lang="en-US" dirty="0" smtClean="0">
                <a:solidFill>
                  <a:srgbClr val="404040"/>
                </a:solidFill>
                <a:latin typeface="Carlito"/>
                <a:cs typeface="Carlito"/>
              </a:rPr>
              <a:t>making the</a:t>
            </a:r>
            <a:r>
              <a:rPr lang="en-US" spc="-40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transaction</a:t>
            </a:r>
            <a:endParaRPr lang="en-US" dirty="0" smtClean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Font typeface="Arial"/>
              <a:buChar char="–"/>
              <a:tabLst>
                <a:tab pos="756920" algn="l"/>
              </a:tabLst>
            </a:pPr>
            <a:r>
              <a:rPr lang="en-US" sz="2600" spc="-5" dirty="0" smtClean="0">
                <a:solidFill>
                  <a:srgbClr val="404040"/>
                </a:solidFill>
                <a:latin typeface="Carlito"/>
                <a:cs typeface="Carlito"/>
              </a:rPr>
              <a:t>Explicit </a:t>
            </a:r>
            <a:r>
              <a:rPr lang="en-US" sz="2600" spc="-15" dirty="0" smtClean="0">
                <a:solidFill>
                  <a:srgbClr val="404040"/>
                </a:solidFill>
                <a:latin typeface="Carlito"/>
                <a:cs typeface="Carlito"/>
              </a:rPr>
              <a:t>cost </a:t>
            </a:r>
            <a:r>
              <a:rPr lang="en-US" sz="2600" dirty="0" smtClean="0">
                <a:solidFill>
                  <a:srgbClr val="404040"/>
                </a:solidFill>
                <a:latin typeface="Carlito"/>
                <a:cs typeface="Carlito"/>
              </a:rPr>
              <a:t>of</a:t>
            </a:r>
            <a:r>
              <a:rPr lang="en-US" sz="2600" spc="-20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600" spc="-5" dirty="0" smtClean="0">
                <a:solidFill>
                  <a:srgbClr val="404040"/>
                </a:solidFill>
                <a:latin typeface="Carlito"/>
                <a:cs typeface="Carlito"/>
              </a:rPr>
              <a:t>trading</a:t>
            </a:r>
            <a:endParaRPr lang="en-US" sz="2600" dirty="0" smtClean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lang="en-US" sz="2600" spc="-5" dirty="0" smtClean="0">
                <a:solidFill>
                  <a:srgbClr val="404040"/>
                </a:solidFill>
                <a:latin typeface="Carlito"/>
                <a:cs typeface="Carlito"/>
              </a:rPr>
              <a:t>Full </a:t>
            </a:r>
            <a:r>
              <a:rPr lang="en-US" sz="2600" dirty="0" smtClean="0">
                <a:solidFill>
                  <a:srgbClr val="404040"/>
                </a:solidFill>
                <a:latin typeface="Carlito"/>
                <a:cs typeface="Carlito"/>
              </a:rPr>
              <a:t>Service </a:t>
            </a:r>
            <a:r>
              <a:rPr lang="en-US" sz="2600" spc="-10" dirty="0" smtClean="0">
                <a:solidFill>
                  <a:srgbClr val="404040"/>
                </a:solidFill>
                <a:latin typeface="Carlito"/>
                <a:cs typeface="Carlito"/>
              </a:rPr>
              <a:t>vs. Discount</a:t>
            </a:r>
            <a:r>
              <a:rPr lang="en-US" sz="2600" spc="-40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600" spc="-25" dirty="0" smtClean="0">
                <a:solidFill>
                  <a:srgbClr val="404040"/>
                </a:solidFill>
                <a:latin typeface="Carlito"/>
                <a:cs typeface="Carlito"/>
              </a:rPr>
              <a:t>brokerage</a:t>
            </a:r>
            <a:endParaRPr lang="en-US" sz="2600" dirty="0" smtClean="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55"/>
              </a:spcBef>
              <a:buClr>
                <a:srgbClr val="404040"/>
              </a:buClr>
              <a:buFont typeface="Arial"/>
              <a:buChar char="–"/>
            </a:pPr>
            <a:endParaRPr lang="en-US" sz="3000" dirty="0" smtClean="0">
              <a:latin typeface="Carlito"/>
              <a:cs typeface="Carlito"/>
            </a:endParaRPr>
          </a:p>
          <a:p>
            <a:pPr marL="527685" marR="5080" indent="-515620">
              <a:lnSpc>
                <a:spcPts val="2500"/>
              </a:lnSpc>
              <a:spcBef>
                <a:spcPts val="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en-US" b="1" u="heavy" dirty="0" smtClean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Carlito"/>
                <a:cs typeface="Carlito"/>
              </a:rPr>
              <a:t>Spread</a:t>
            </a:r>
            <a:r>
              <a:rPr lang="en-US" b="1" dirty="0" smtClean="0">
                <a:solidFill>
                  <a:srgbClr val="6F2F9F"/>
                </a:solidFill>
                <a:latin typeface="Carlito"/>
                <a:cs typeface="Carlito"/>
              </a:rPr>
              <a:t>: </a:t>
            </a:r>
            <a:r>
              <a:rPr lang="en-US" spc="-15" dirty="0" smtClean="0">
                <a:solidFill>
                  <a:srgbClr val="404040"/>
                </a:solidFill>
                <a:latin typeface="Carlito"/>
                <a:cs typeface="Carlito"/>
              </a:rPr>
              <a:t>Difference </a:t>
            </a: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between </a:t>
            </a:r>
            <a:r>
              <a:rPr lang="en-US" dirty="0" smtClean="0">
                <a:solidFill>
                  <a:srgbClr val="404040"/>
                </a:solidFill>
                <a:latin typeface="Carlito"/>
                <a:cs typeface="Carlito"/>
              </a:rPr>
              <a:t>the </a:t>
            </a: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bid </a:t>
            </a:r>
            <a:r>
              <a:rPr lang="en-US" dirty="0" smtClean="0">
                <a:solidFill>
                  <a:srgbClr val="404040"/>
                </a:solidFill>
                <a:latin typeface="Carlito"/>
                <a:cs typeface="Carlito"/>
              </a:rPr>
              <a:t>and</a:t>
            </a:r>
            <a:r>
              <a:rPr lang="en-US" spc="-165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pc="-15" dirty="0" smtClean="0">
                <a:solidFill>
                  <a:srgbClr val="404040"/>
                </a:solidFill>
                <a:latin typeface="Carlito"/>
                <a:cs typeface="Carlito"/>
              </a:rPr>
              <a:t>asked  </a:t>
            </a: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prices</a:t>
            </a:r>
            <a:endParaRPr lang="en-US" dirty="0" smtClean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15"/>
              </a:spcBef>
              <a:buFont typeface="Arial"/>
              <a:buChar char="–"/>
              <a:tabLst>
                <a:tab pos="756920" algn="l"/>
              </a:tabLst>
            </a:pPr>
            <a:r>
              <a:rPr lang="en-US" sz="2600" dirty="0" smtClean="0">
                <a:solidFill>
                  <a:srgbClr val="404040"/>
                </a:solidFill>
                <a:latin typeface="Carlito"/>
                <a:cs typeface="Carlito"/>
              </a:rPr>
              <a:t>Implicit </a:t>
            </a:r>
            <a:r>
              <a:rPr lang="en-US" sz="2600" spc="-15" dirty="0" smtClean="0">
                <a:solidFill>
                  <a:srgbClr val="404040"/>
                </a:solidFill>
                <a:latin typeface="Carlito"/>
                <a:cs typeface="Carlito"/>
              </a:rPr>
              <a:t>cost </a:t>
            </a:r>
            <a:r>
              <a:rPr lang="en-US" sz="2600" spc="-5" dirty="0" smtClean="0">
                <a:solidFill>
                  <a:srgbClr val="404040"/>
                </a:solidFill>
                <a:latin typeface="Carlito"/>
                <a:cs typeface="Carlito"/>
              </a:rPr>
              <a:t>of</a:t>
            </a:r>
            <a:r>
              <a:rPr lang="en-US" sz="2600" spc="-35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600" spc="-5" dirty="0" smtClean="0">
                <a:solidFill>
                  <a:srgbClr val="404040"/>
                </a:solidFill>
                <a:latin typeface="Carlito"/>
                <a:cs typeface="Carlito"/>
              </a:rPr>
              <a:t>trading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Circuit Breaker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55600" marR="45085" indent="-3429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2400" b="1" spc="-35" dirty="0" smtClean="0">
              <a:solidFill>
                <a:srgbClr val="404040"/>
              </a:solidFill>
              <a:latin typeface="Carlito"/>
              <a:cs typeface="Carlito"/>
            </a:endParaRPr>
          </a:p>
          <a:p>
            <a:pPr marL="355600" marR="45085" indent="-3429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b="1" spc="-35" dirty="0" smtClean="0">
                <a:solidFill>
                  <a:srgbClr val="404040"/>
                </a:solidFill>
                <a:latin typeface="Carlito"/>
                <a:cs typeface="Carlito"/>
              </a:rPr>
              <a:t>Refers </a:t>
            </a:r>
            <a:r>
              <a:rPr lang="en-US" sz="2400" b="1" spc="-15" dirty="0" smtClean="0">
                <a:solidFill>
                  <a:srgbClr val="404040"/>
                </a:solidFill>
                <a:latin typeface="Carlito"/>
                <a:cs typeface="Carlito"/>
              </a:rPr>
              <a:t>to </a:t>
            </a:r>
            <a:r>
              <a:rPr lang="en-US" sz="2400" b="1" spc="-20" dirty="0" smtClean="0">
                <a:solidFill>
                  <a:srgbClr val="404040"/>
                </a:solidFill>
                <a:latin typeface="Carlito"/>
                <a:cs typeface="Carlito"/>
              </a:rPr>
              <a:t>any </a:t>
            </a:r>
            <a:r>
              <a:rPr lang="en-US" sz="2400" b="1" spc="-5" dirty="0" smtClean="0">
                <a:solidFill>
                  <a:srgbClr val="404040"/>
                </a:solidFill>
                <a:latin typeface="Carlito"/>
                <a:cs typeface="Carlito"/>
              </a:rPr>
              <a:t>of </a:t>
            </a:r>
            <a:r>
              <a:rPr lang="en-US" sz="2400" b="1" dirty="0" smtClean="0">
                <a:solidFill>
                  <a:srgbClr val="404040"/>
                </a:solidFill>
                <a:latin typeface="Carlito"/>
                <a:cs typeface="Carlito"/>
              </a:rPr>
              <a:t>the </a:t>
            </a:r>
            <a:r>
              <a:rPr lang="en-US" sz="2400" b="1" spc="-10" dirty="0" smtClean="0">
                <a:solidFill>
                  <a:srgbClr val="404040"/>
                </a:solidFill>
                <a:latin typeface="Carlito"/>
                <a:cs typeface="Carlito"/>
              </a:rPr>
              <a:t>measures </a:t>
            </a:r>
            <a:r>
              <a:rPr lang="en-US" sz="2400" b="1" spc="-5" dirty="0" smtClean="0">
                <a:solidFill>
                  <a:srgbClr val="404040"/>
                </a:solidFill>
                <a:latin typeface="Carlito"/>
                <a:cs typeface="Carlito"/>
              </a:rPr>
              <a:t>used </a:t>
            </a:r>
            <a:r>
              <a:rPr lang="en-US" sz="2400" b="1" spc="-10" dirty="0" smtClean="0">
                <a:solidFill>
                  <a:srgbClr val="404040"/>
                </a:solidFill>
                <a:latin typeface="Carlito"/>
                <a:cs typeface="Carlito"/>
              </a:rPr>
              <a:t>by </a:t>
            </a:r>
            <a:r>
              <a:rPr lang="en-US" sz="2400" b="1" spc="-15" dirty="0" smtClean="0">
                <a:solidFill>
                  <a:srgbClr val="404040"/>
                </a:solidFill>
                <a:latin typeface="Carlito"/>
                <a:cs typeface="Carlito"/>
              </a:rPr>
              <a:t>stock exchanges  </a:t>
            </a:r>
            <a:r>
              <a:rPr lang="en-US" sz="2400" b="1" spc="-5" dirty="0" smtClean="0">
                <a:solidFill>
                  <a:srgbClr val="404040"/>
                </a:solidFill>
                <a:latin typeface="Carlito"/>
                <a:cs typeface="Carlito"/>
              </a:rPr>
              <a:t>during </a:t>
            </a:r>
            <a:r>
              <a:rPr lang="en-US" sz="2400" b="1" spc="-15" dirty="0" smtClean="0">
                <a:solidFill>
                  <a:srgbClr val="404040"/>
                </a:solidFill>
                <a:latin typeface="Carlito"/>
                <a:cs typeface="Carlito"/>
              </a:rPr>
              <a:t>large </a:t>
            </a:r>
            <a:r>
              <a:rPr lang="en-US" sz="2400" b="1" spc="-10" dirty="0" smtClean="0">
                <a:solidFill>
                  <a:srgbClr val="404040"/>
                </a:solidFill>
                <a:latin typeface="Carlito"/>
                <a:cs typeface="Carlito"/>
              </a:rPr>
              <a:t>sell-offs </a:t>
            </a:r>
            <a:r>
              <a:rPr lang="en-US" sz="2400" b="1" spc="-15" dirty="0" smtClean="0">
                <a:solidFill>
                  <a:srgbClr val="404040"/>
                </a:solidFill>
                <a:latin typeface="Carlito"/>
                <a:cs typeface="Carlito"/>
              </a:rPr>
              <a:t>to avert </a:t>
            </a:r>
            <a:r>
              <a:rPr lang="en-US" sz="2400" b="1" spc="-5" dirty="0" smtClean="0">
                <a:solidFill>
                  <a:srgbClr val="404040"/>
                </a:solidFill>
                <a:latin typeface="Carlito"/>
                <a:cs typeface="Carlito"/>
              </a:rPr>
              <a:t>panic</a:t>
            </a:r>
            <a:r>
              <a:rPr lang="en-US" sz="2400" b="1" spc="-55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400" b="1" spc="-5" dirty="0" smtClean="0">
                <a:solidFill>
                  <a:srgbClr val="404040"/>
                </a:solidFill>
                <a:latin typeface="Carlito"/>
                <a:cs typeface="Carlito"/>
              </a:rPr>
              <a:t>selling</a:t>
            </a:r>
          </a:p>
          <a:p>
            <a:pPr marL="355600" marR="45085" indent="-3429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US" sz="2400" b="1" dirty="0" smtClean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b="1" spc="-10" dirty="0" smtClean="0">
                <a:solidFill>
                  <a:srgbClr val="404040"/>
                </a:solidFill>
                <a:latin typeface="Carlito"/>
                <a:cs typeface="Carlito"/>
              </a:rPr>
              <a:t>After </a:t>
            </a:r>
            <a:r>
              <a:rPr lang="en-US" sz="2400" b="1" dirty="0" smtClean="0">
                <a:solidFill>
                  <a:srgbClr val="404040"/>
                </a:solidFill>
                <a:latin typeface="Carlito"/>
                <a:cs typeface="Carlito"/>
              </a:rPr>
              <a:t>an </a:t>
            </a:r>
            <a:r>
              <a:rPr lang="en-US" sz="2400" b="1" spc="-10" dirty="0" smtClean="0">
                <a:solidFill>
                  <a:srgbClr val="404040"/>
                </a:solidFill>
                <a:latin typeface="Carlito"/>
                <a:cs typeface="Carlito"/>
              </a:rPr>
              <a:t>index </a:t>
            </a:r>
            <a:r>
              <a:rPr lang="en-US" sz="2400" b="1" spc="-5" dirty="0" smtClean="0">
                <a:solidFill>
                  <a:srgbClr val="404040"/>
                </a:solidFill>
                <a:latin typeface="Carlito"/>
                <a:cs typeface="Carlito"/>
              </a:rPr>
              <a:t>has </a:t>
            </a:r>
            <a:r>
              <a:rPr lang="en-US" sz="2400" b="1" spc="-10" dirty="0" smtClean="0">
                <a:solidFill>
                  <a:srgbClr val="404040"/>
                </a:solidFill>
                <a:latin typeface="Carlito"/>
                <a:cs typeface="Carlito"/>
              </a:rPr>
              <a:t>fallen </a:t>
            </a:r>
            <a:r>
              <a:rPr lang="en-US" sz="2400" b="1" dirty="0" smtClean="0">
                <a:solidFill>
                  <a:srgbClr val="404040"/>
                </a:solidFill>
                <a:latin typeface="Carlito"/>
                <a:cs typeface="Carlito"/>
              </a:rPr>
              <a:t>a </a:t>
            </a:r>
            <a:r>
              <a:rPr lang="en-US" sz="2400" b="1" spc="-10" dirty="0" smtClean="0">
                <a:solidFill>
                  <a:srgbClr val="404040"/>
                </a:solidFill>
                <a:latin typeface="Carlito"/>
                <a:cs typeface="Carlito"/>
              </a:rPr>
              <a:t>certain </a:t>
            </a:r>
            <a:r>
              <a:rPr lang="en-US" sz="2400" b="1" spc="-15" dirty="0" smtClean="0">
                <a:solidFill>
                  <a:srgbClr val="404040"/>
                </a:solidFill>
                <a:latin typeface="Carlito"/>
                <a:cs typeface="Carlito"/>
              </a:rPr>
              <a:t>percentage, </a:t>
            </a:r>
            <a:r>
              <a:rPr lang="en-US" sz="2400" b="1" dirty="0" smtClean="0">
                <a:solidFill>
                  <a:srgbClr val="404040"/>
                </a:solidFill>
                <a:latin typeface="Carlito"/>
                <a:cs typeface="Carlito"/>
              </a:rPr>
              <a:t>the  </a:t>
            </a:r>
            <a:r>
              <a:rPr lang="en-US" sz="2400" b="1" spc="-20" dirty="0" smtClean="0">
                <a:solidFill>
                  <a:srgbClr val="404040"/>
                </a:solidFill>
                <a:latin typeface="Carlito"/>
                <a:cs typeface="Carlito"/>
              </a:rPr>
              <a:t>exchange </a:t>
            </a:r>
            <a:r>
              <a:rPr lang="en-US" sz="2400" b="1" spc="-5" dirty="0" smtClean="0">
                <a:solidFill>
                  <a:srgbClr val="404040"/>
                </a:solidFill>
                <a:latin typeface="Carlito"/>
                <a:cs typeface="Carlito"/>
              </a:rPr>
              <a:t>might </a:t>
            </a:r>
            <a:r>
              <a:rPr lang="en-US" sz="2400" b="1" spc="-15" dirty="0" smtClean="0">
                <a:solidFill>
                  <a:srgbClr val="404040"/>
                </a:solidFill>
                <a:latin typeface="Carlito"/>
                <a:cs typeface="Carlito"/>
              </a:rPr>
              <a:t>activate </a:t>
            </a:r>
            <a:r>
              <a:rPr lang="en-US" sz="2400" b="1" spc="-10" dirty="0" smtClean="0">
                <a:solidFill>
                  <a:srgbClr val="404040"/>
                </a:solidFill>
                <a:latin typeface="Carlito"/>
                <a:cs typeface="Carlito"/>
              </a:rPr>
              <a:t>trading </a:t>
            </a:r>
            <a:r>
              <a:rPr lang="en-US" sz="2400" b="1" spc="-5" dirty="0" smtClean="0">
                <a:solidFill>
                  <a:srgbClr val="404040"/>
                </a:solidFill>
                <a:latin typeface="Carlito"/>
                <a:cs typeface="Carlito"/>
              </a:rPr>
              <a:t>halts or </a:t>
            </a:r>
            <a:r>
              <a:rPr lang="en-US" sz="2400" b="1" spc="-10" dirty="0" smtClean="0">
                <a:solidFill>
                  <a:srgbClr val="404040"/>
                </a:solidFill>
                <a:latin typeface="Carlito"/>
                <a:cs typeface="Carlito"/>
              </a:rPr>
              <a:t>restrictions </a:t>
            </a:r>
            <a:r>
              <a:rPr lang="en-US" sz="2400" b="1" spc="-5" dirty="0" smtClean="0">
                <a:solidFill>
                  <a:srgbClr val="404040"/>
                </a:solidFill>
                <a:latin typeface="Carlito"/>
                <a:cs typeface="Carlito"/>
              </a:rPr>
              <a:t>on  </a:t>
            </a:r>
            <a:r>
              <a:rPr lang="en-US" sz="2400" b="1" spc="-20" dirty="0" smtClean="0">
                <a:solidFill>
                  <a:srgbClr val="404040"/>
                </a:solidFill>
                <a:latin typeface="Carlito"/>
                <a:cs typeface="Carlito"/>
              </a:rPr>
              <a:t>program</a:t>
            </a:r>
            <a:r>
              <a:rPr lang="en-US" sz="2400" b="1" spc="-10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400" b="1" spc="-15" dirty="0" smtClean="0">
                <a:solidFill>
                  <a:srgbClr val="404040"/>
                </a:solidFill>
                <a:latin typeface="Carlito"/>
                <a:cs typeface="Carlito"/>
              </a:rPr>
              <a:t>trading</a:t>
            </a:r>
            <a:endParaRPr lang="en-US" sz="2400" b="1" dirty="0" smtClean="0">
              <a:latin typeface="Carlito"/>
              <a:cs typeface="Carlito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Long vs. Short sale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700" b="1" dirty="0" smtClean="0">
                <a:solidFill>
                  <a:srgbClr val="6F2F9F"/>
                </a:solidFill>
                <a:latin typeface="Carlito"/>
                <a:cs typeface="Carlito"/>
              </a:rPr>
              <a:t>Long</a:t>
            </a:r>
            <a:r>
              <a:rPr lang="en-US" sz="2700" b="1" spc="-30" dirty="0" smtClean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lang="en-US" sz="2700" b="1" spc="-10" dirty="0" smtClean="0">
                <a:solidFill>
                  <a:srgbClr val="6F2F9F"/>
                </a:solidFill>
                <a:latin typeface="Carlito"/>
                <a:cs typeface="Carlito"/>
              </a:rPr>
              <a:t>Position</a:t>
            </a:r>
            <a:endParaRPr lang="en-US" sz="2700" dirty="0" smtClean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15"/>
              </a:spcBef>
              <a:buFont typeface="Arial"/>
              <a:buChar char="–"/>
              <a:tabLst>
                <a:tab pos="756920" algn="l"/>
              </a:tabLst>
            </a:pP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Purchase of</a:t>
            </a:r>
            <a:r>
              <a:rPr lang="en-US" spc="-20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security</a:t>
            </a:r>
            <a:endParaRPr lang="en-US" dirty="0" smtClean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Suitable </a:t>
            </a:r>
            <a:r>
              <a:rPr lang="en-US" dirty="0" smtClean="0">
                <a:solidFill>
                  <a:srgbClr val="404040"/>
                </a:solidFill>
                <a:latin typeface="Carlito"/>
                <a:cs typeface="Carlito"/>
              </a:rPr>
              <a:t>when </a:t>
            </a: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price </a:t>
            </a:r>
            <a:r>
              <a:rPr lang="en-US" dirty="0" smtClean="0">
                <a:solidFill>
                  <a:srgbClr val="404040"/>
                </a:solidFill>
                <a:latin typeface="Carlito"/>
                <a:cs typeface="Carlito"/>
              </a:rPr>
              <a:t>is </a:t>
            </a:r>
            <a:r>
              <a:rPr lang="en-US" spc="-10" dirty="0" smtClean="0">
                <a:solidFill>
                  <a:srgbClr val="404040"/>
                </a:solidFill>
                <a:latin typeface="Carlito"/>
                <a:cs typeface="Carlito"/>
              </a:rPr>
              <a:t>expected </a:t>
            </a:r>
            <a:r>
              <a:rPr lang="en-US" spc="-15" dirty="0" smtClean="0">
                <a:solidFill>
                  <a:srgbClr val="404040"/>
                </a:solidFill>
                <a:latin typeface="Carlito"/>
                <a:cs typeface="Carlito"/>
              </a:rPr>
              <a:t>to </a:t>
            </a:r>
            <a:r>
              <a:rPr lang="en-US" dirty="0" smtClean="0">
                <a:solidFill>
                  <a:srgbClr val="404040"/>
                </a:solidFill>
                <a:latin typeface="Carlito"/>
                <a:cs typeface="Carlito"/>
              </a:rPr>
              <a:t>rise</a:t>
            </a:r>
            <a:r>
              <a:rPr lang="en-US" spc="-75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(bullish)</a:t>
            </a:r>
            <a:endParaRPr lang="en-US" dirty="0" smtClean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lang="en-US" dirty="0" smtClean="0">
                <a:solidFill>
                  <a:srgbClr val="404040"/>
                </a:solidFill>
                <a:latin typeface="Carlito"/>
                <a:cs typeface="Carlito"/>
              </a:rPr>
              <a:t>Buy </a:t>
            </a:r>
            <a:r>
              <a:rPr lang="en-US" spc="-140" dirty="0" smtClean="0">
                <a:solidFill>
                  <a:srgbClr val="404040"/>
                </a:solidFill>
                <a:latin typeface="Arial"/>
                <a:cs typeface="Arial"/>
              </a:rPr>
              <a:t>– </a:t>
            </a: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Hold </a:t>
            </a:r>
            <a:r>
              <a:rPr lang="en-US" spc="-140" dirty="0" smtClean="0">
                <a:solidFill>
                  <a:srgbClr val="404040"/>
                </a:solidFill>
                <a:latin typeface="Arial"/>
                <a:cs typeface="Arial"/>
              </a:rPr>
              <a:t>–</a:t>
            </a:r>
            <a:r>
              <a:rPr lang="en-US" spc="-145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Sell</a:t>
            </a:r>
            <a:endParaRPr lang="en-US" dirty="0" smtClean="0">
              <a:latin typeface="Carlito"/>
              <a:cs typeface="Carlito"/>
            </a:endParaRPr>
          </a:p>
          <a:p>
            <a:pPr marL="756285" lvl="1" indent="-287020">
              <a:lnSpc>
                <a:spcPts val="2875"/>
              </a:lnSpc>
              <a:buFont typeface="Arial"/>
              <a:buChar char="–"/>
              <a:tabLst>
                <a:tab pos="756920" algn="l"/>
              </a:tabLst>
            </a:pPr>
            <a:r>
              <a:rPr lang="en-US" dirty="0" smtClean="0">
                <a:solidFill>
                  <a:srgbClr val="404040"/>
                </a:solidFill>
                <a:latin typeface="Carlito"/>
                <a:cs typeface="Carlito"/>
              </a:rPr>
              <a:t>Buying </a:t>
            </a: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on</a:t>
            </a:r>
            <a:r>
              <a:rPr lang="en-US" spc="-40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pc="-10" dirty="0" smtClean="0">
                <a:solidFill>
                  <a:srgbClr val="404040"/>
                </a:solidFill>
                <a:latin typeface="Carlito"/>
                <a:cs typeface="Carlito"/>
              </a:rPr>
              <a:t>Margin</a:t>
            </a:r>
            <a:endParaRPr lang="en-US" dirty="0" smtClean="0">
              <a:latin typeface="Carlito"/>
              <a:cs typeface="Carlito"/>
            </a:endParaRPr>
          </a:p>
          <a:p>
            <a:pPr marL="355600" indent="-342900">
              <a:lnSpc>
                <a:spcPts val="323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700" b="1" dirty="0" smtClean="0">
                <a:solidFill>
                  <a:srgbClr val="6F2F9F"/>
                </a:solidFill>
                <a:latin typeface="Carlito"/>
                <a:cs typeface="Carlito"/>
              </a:rPr>
              <a:t>Short</a:t>
            </a:r>
            <a:r>
              <a:rPr lang="en-US" sz="2700" b="1" spc="-20" dirty="0" smtClean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lang="en-US" sz="2700" b="1" spc="-10" dirty="0" smtClean="0">
                <a:solidFill>
                  <a:srgbClr val="6F2F9F"/>
                </a:solidFill>
                <a:latin typeface="Carlito"/>
                <a:cs typeface="Carlito"/>
              </a:rPr>
              <a:t>Position</a:t>
            </a:r>
            <a:endParaRPr lang="en-US" sz="2700" dirty="0" smtClean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15"/>
              </a:spcBef>
              <a:buFont typeface="Arial"/>
              <a:buChar char="–"/>
              <a:tabLst>
                <a:tab pos="756920" algn="l"/>
              </a:tabLst>
            </a:pP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Sale of</a:t>
            </a:r>
            <a:r>
              <a:rPr lang="en-US" spc="-30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security</a:t>
            </a:r>
            <a:endParaRPr lang="en-US" dirty="0" smtClean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Suitable </a:t>
            </a:r>
            <a:r>
              <a:rPr lang="en-US" dirty="0" smtClean="0">
                <a:solidFill>
                  <a:srgbClr val="404040"/>
                </a:solidFill>
                <a:latin typeface="Carlito"/>
                <a:cs typeface="Carlito"/>
              </a:rPr>
              <a:t>when </a:t>
            </a: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price </a:t>
            </a:r>
            <a:r>
              <a:rPr lang="en-US" dirty="0" smtClean="0">
                <a:solidFill>
                  <a:srgbClr val="404040"/>
                </a:solidFill>
                <a:latin typeface="Carlito"/>
                <a:cs typeface="Carlito"/>
              </a:rPr>
              <a:t>is </a:t>
            </a:r>
            <a:r>
              <a:rPr lang="en-US" spc="-10" dirty="0" smtClean="0">
                <a:solidFill>
                  <a:srgbClr val="404040"/>
                </a:solidFill>
                <a:latin typeface="Carlito"/>
                <a:cs typeface="Carlito"/>
              </a:rPr>
              <a:t>expected </a:t>
            </a:r>
            <a:r>
              <a:rPr lang="en-US" spc="-15" dirty="0" smtClean="0">
                <a:solidFill>
                  <a:srgbClr val="404040"/>
                </a:solidFill>
                <a:latin typeface="Carlito"/>
                <a:cs typeface="Carlito"/>
              </a:rPr>
              <a:t>to </a:t>
            </a: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decline</a:t>
            </a:r>
            <a:r>
              <a:rPr lang="en-US" spc="-50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(bearish)</a:t>
            </a:r>
            <a:endParaRPr lang="en-US" dirty="0" smtClean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Sell </a:t>
            </a:r>
            <a:r>
              <a:rPr lang="en-US" spc="-140" dirty="0" smtClean="0">
                <a:solidFill>
                  <a:srgbClr val="404040"/>
                </a:solidFill>
                <a:latin typeface="Arial"/>
                <a:cs typeface="Arial"/>
              </a:rPr>
              <a:t>– </a:t>
            </a: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Hold </a:t>
            </a:r>
            <a:r>
              <a:rPr lang="en-US" spc="-140" dirty="0" smtClean="0">
                <a:solidFill>
                  <a:srgbClr val="404040"/>
                </a:solidFill>
                <a:latin typeface="Arial"/>
                <a:cs typeface="Arial"/>
              </a:rPr>
              <a:t>–</a:t>
            </a:r>
            <a:r>
              <a:rPr lang="en-US" spc="-135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lang="en-US" dirty="0" smtClean="0">
                <a:solidFill>
                  <a:srgbClr val="404040"/>
                </a:solidFill>
                <a:latin typeface="Carlito"/>
                <a:cs typeface="Carlito"/>
              </a:rPr>
              <a:t>Buy</a:t>
            </a:r>
            <a:endParaRPr lang="en-US" dirty="0" smtClean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Short</a:t>
            </a:r>
            <a:r>
              <a:rPr lang="en-US" spc="-40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Selling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Margin Trading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>
                <a:latin typeface="Carlito"/>
              </a:rPr>
              <a:t>Buying on Margin</a:t>
            </a:r>
          </a:p>
          <a:p>
            <a:r>
              <a:rPr lang="en-US" dirty="0" smtClean="0">
                <a:latin typeface="Carlito"/>
              </a:rPr>
              <a:t>– Borrowing part of the total purchase price of a stock from the broker -</a:t>
            </a:r>
          </a:p>
          <a:p>
            <a:r>
              <a:rPr lang="en-US" b="1" dirty="0" smtClean="0">
                <a:latin typeface="Carlito"/>
              </a:rPr>
              <a:t>Broker’s call Loan</a:t>
            </a:r>
          </a:p>
          <a:p>
            <a:r>
              <a:rPr lang="en-US" dirty="0" smtClean="0">
                <a:latin typeface="Carlito"/>
              </a:rPr>
              <a:t>• </a:t>
            </a:r>
            <a:r>
              <a:rPr lang="en-US" b="1" dirty="0" smtClean="0">
                <a:latin typeface="Carlito"/>
              </a:rPr>
              <a:t>Purchase Price = Borrowed Loan + Margin</a:t>
            </a:r>
          </a:p>
          <a:p>
            <a:r>
              <a:rPr lang="en-US" dirty="0" smtClean="0">
                <a:latin typeface="Carlito"/>
              </a:rPr>
              <a:t>– </a:t>
            </a:r>
            <a:r>
              <a:rPr lang="en-US" b="1" dirty="0" smtClean="0">
                <a:latin typeface="Carlito"/>
              </a:rPr>
              <a:t>Margin = the portion of the purchase price contributed by the investor</a:t>
            </a:r>
            <a:endParaRPr lang="en-US" dirty="0">
              <a:latin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What is Financial Market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55600" marR="5080" indent="-342900">
              <a:lnSpc>
                <a:spcPct val="15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dirty="0" smtClean="0">
                <a:solidFill>
                  <a:srgbClr val="404040"/>
                </a:solidFill>
                <a:latin typeface="Times New Roman" pitchFamily="18" charset="0"/>
                <a:cs typeface="Carlito"/>
              </a:rPr>
              <a:t>A </a:t>
            </a:r>
            <a:r>
              <a:rPr lang="en-US" sz="2800" spc="-25" dirty="0" smtClean="0">
                <a:solidFill>
                  <a:srgbClr val="404040"/>
                </a:solidFill>
                <a:latin typeface="Times New Roman" pitchFamily="18" charset="0"/>
                <a:cs typeface="Carlito"/>
              </a:rPr>
              <a:t>market </a:t>
            </a:r>
            <a:r>
              <a:rPr lang="en-US" sz="2800" spc="-10" dirty="0" smtClean="0">
                <a:solidFill>
                  <a:srgbClr val="404040"/>
                </a:solidFill>
                <a:latin typeface="Times New Roman" pitchFamily="18" charset="0"/>
                <a:cs typeface="Carlito"/>
              </a:rPr>
              <a:t>that </a:t>
            </a:r>
            <a:r>
              <a:rPr lang="en-US" sz="2800" spc="-5" dirty="0" smtClean="0">
                <a:solidFill>
                  <a:srgbClr val="404040"/>
                </a:solidFill>
                <a:latin typeface="Times New Roman" pitchFamily="18" charset="0"/>
                <a:cs typeface="Carlito"/>
              </a:rPr>
              <a:t>brings </a:t>
            </a:r>
            <a:r>
              <a:rPr lang="en-US" sz="2800" spc="-20" dirty="0" smtClean="0">
                <a:solidFill>
                  <a:srgbClr val="404040"/>
                </a:solidFill>
                <a:latin typeface="Times New Roman" pitchFamily="18" charset="0"/>
                <a:cs typeface="Carlito"/>
              </a:rPr>
              <a:t>buyers </a:t>
            </a:r>
            <a:r>
              <a:rPr lang="en-US" sz="2800" dirty="0" smtClean="0">
                <a:solidFill>
                  <a:srgbClr val="404040"/>
                </a:solidFill>
                <a:latin typeface="Times New Roman" pitchFamily="18" charset="0"/>
                <a:cs typeface="Carlito"/>
              </a:rPr>
              <a:t>and </a:t>
            </a:r>
            <a:r>
              <a:rPr lang="en-US" sz="2800" spc="-15" dirty="0" smtClean="0">
                <a:solidFill>
                  <a:srgbClr val="404040"/>
                </a:solidFill>
                <a:latin typeface="Times New Roman" pitchFamily="18" charset="0"/>
                <a:cs typeface="Carlito"/>
              </a:rPr>
              <a:t>sellers  </a:t>
            </a:r>
            <a:r>
              <a:rPr lang="en-US" sz="2800" spc="-10" dirty="0" smtClean="0">
                <a:solidFill>
                  <a:srgbClr val="404040"/>
                </a:solidFill>
                <a:latin typeface="Times New Roman" pitchFamily="18" charset="0"/>
                <a:cs typeface="Carlito"/>
              </a:rPr>
              <a:t>together</a:t>
            </a:r>
            <a:endParaRPr lang="en-US" sz="2800" dirty="0" smtClean="0">
              <a:latin typeface="Times New Roman" pitchFamily="18" charset="0"/>
              <a:cs typeface="Carlito"/>
            </a:endParaRPr>
          </a:p>
          <a:p>
            <a:pPr marL="355600" indent="-342900">
              <a:lnSpc>
                <a:spcPct val="150000"/>
              </a:lnSpc>
              <a:spcBef>
                <a:spcPts val="23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spc="-145" dirty="0" smtClean="0">
                <a:solidFill>
                  <a:srgbClr val="404040"/>
                </a:solidFill>
                <a:latin typeface="Times New Roman" pitchFamily="18" charset="0"/>
                <a:cs typeface="Carlito"/>
              </a:rPr>
              <a:t>To </a:t>
            </a:r>
            <a:r>
              <a:rPr lang="en-US" sz="2800" spc="-15" dirty="0" smtClean="0">
                <a:solidFill>
                  <a:srgbClr val="404040"/>
                </a:solidFill>
                <a:latin typeface="Times New Roman" pitchFamily="18" charset="0"/>
                <a:cs typeface="Carlito"/>
              </a:rPr>
              <a:t>trade </a:t>
            </a:r>
            <a:r>
              <a:rPr lang="en-US" sz="2800" spc="-10" dirty="0" smtClean="0">
                <a:solidFill>
                  <a:srgbClr val="404040"/>
                </a:solidFill>
                <a:latin typeface="Times New Roman" pitchFamily="18" charset="0"/>
                <a:cs typeface="Carlito"/>
              </a:rPr>
              <a:t>in </a:t>
            </a:r>
            <a:r>
              <a:rPr lang="en-US" sz="2800" spc="-5" dirty="0" smtClean="0">
                <a:solidFill>
                  <a:srgbClr val="404040"/>
                </a:solidFill>
                <a:latin typeface="Times New Roman" pitchFamily="18" charset="0"/>
                <a:cs typeface="Carlito"/>
              </a:rPr>
              <a:t>financial</a:t>
            </a:r>
            <a:r>
              <a:rPr lang="en-US" sz="2800" spc="170" dirty="0" smtClean="0">
                <a:solidFill>
                  <a:srgbClr val="404040"/>
                </a:solidFill>
                <a:latin typeface="Times New Roman" pitchFamily="18" charset="0"/>
                <a:cs typeface="Carlito"/>
              </a:rPr>
              <a:t> </a:t>
            </a:r>
            <a:r>
              <a:rPr lang="en-US" sz="2800" spc="-5" dirty="0" smtClean="0">
                <a:solidFill>
                  <a:srgbClr val="404040"/>
                </a:solidFill>
                <a:latin typeface="Times New Roman" pitchFamily="18" charset="0"/>
                <a:cs typeface="Carlito"/>
              </a:rPr>
              <a:t>assets</a:t>
            </a:r>
            <a:endParaRPr lang="en-US" sz="2800" dirty="0" smtClean="0">
              <a:latin typeface="Times New Roman" pitchFamily="18" charset="0"/>
              <a:cs typeface="Carlito"/>
            </a:endParaRPr>
          </a:p>
          <a:p>
            <a:pPr marL="355600" indent="-342900">
              <a:lnSpc>
                <a:spcPct val="150000"/>
              </a:lnSpc>
              <a:spcBef>
                <a:spcPts val="23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spc="-10" dirty="0" smtClean="0">
                <a:solidFill>
                  <a:srgbClr val="404040"/>
                </a:solidFill>
                <a:latin typeface="Times New Roman" pitchFamily="18" charset="0"/>
                <a:cs typeface="Carlito"/>
              </a:rPr>
              <a:t>Most </a:t>
            </a:r>
            <a:r>
              <a:rPr lang="en-US" sz="2800" spc="-5" dirty="0" smtClean="0">
                <a:solidFill>
                  <a:srgbClr val="404040"/>
                </a:solidFill>
                <a:latin typeface="Times New Roman" pitchFamily="18" charset="0"/>
                <a:cs typeface="Carlito"/>
              </a:rPr>
              <a:t>commonly used:</a:t>
            </a:r>
            <a:endParaRPr lang="en-US" sz="2800" dirty="0" smtClean="0">
              <a:latin typeface="Times New Roman" pitchFamily="18" charset="0"/>
              <a:cs typeface="Carlito"/>
            </a:endParaRPr>
          </a:p>
          <a:p>
            <a:pPr marL="355600">
              <a:lnSpc>
                <a:spcPct val="150000"/>
              </a:lnSpc>
              <a:spcBef>
                <a:spcPts val="2100"/>
              </a:spcBef>
            </a:pPr>
            <a:r>
              <a:rPr lang="en-US" sz="2400" spc="-10" dirty="0" smtClean="0">
                <a:solidFill>
                  <a:srgbClr val="404040"/>
                </a:solidFill>
                <a:latin typeface="Times New Roman" pitchFamily="18" charset="0"/>
                <a:cs typeface="Carlito"/>
              </a:rPr>
              <a:t>money </a:t>
            </a:r>
            <a:r>
              <a:rPr lang="en-US" sz="2400" spc="-20" dirty="0" smtClean="0">
                <a:solidFill>
                  <a:srgbClr val="404040"/>
                </a:solidFill>
                <a:latin typeface="Times New Roman" pitchFamily="18" charset="0"/>
                <a:cs typeface="Carlito"/>
              </a:rPr>
              <a:t>markets </a:t>
            </a:r>
            <a:r>
              <a:rPr lang="en-US" sz="2400" spc="-5" dirty="0" smtClean="0">
                <a:solidFill>
                  <a:srgbClr val="404040"/>
                </a:solidFill>
                <a:latin typeface="Times New Roman" pitchFamily="18" charset="0"/>
                <a:cs typeface="Carlito"/>
              </a:rPr>
              <a:t>and </a:t>
            </a:r>
            <a:r>
              <a:rPr lang="en-US" sz="2400" spc="-15" dirty="0" smtClean="0">
                <a:solidFill>
                  <a:srgbClr val="404040"/>
                </a:solidFill>
                <a:latin typeface="Times New Roman" pitchFamily="18" charset="0"/>
                <a:cs typeface="Carlito"/>
              </a:rPr>
              <a:t>capital</a:t>
            </a:r>
            <a:r>
              <a:rPr lang="en-US" sz="2400" spc="45" dirty="0" smtClean="0">
                <a:solidFill>
                  <a:srgbClr val="404040"/>
                </a:solidFill>
                <a:latin typeface="Times New Roman" pitchFamily="18" charset="0"/>
                <a:cs typeface="Carlito"/>
              </a:rPr>
              <a:t> </a:t>
            </a:r>
            <a:r>
              <a:rPr lang="en-US" sz="2400" spc="-15" dirty="0" smtClean="0">
                <a:solidFill>
                  <a:srgbClr val="404040"/>
                </a:solidFill>
                <a:latin typeface="Times New Roman" pitchFamily="18" charset="0"/>
                <a:cs typeface="Carlito"/>
              </a:rPr>
              <a:t>markets</a:t>
            </a:r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types of account with the brokerage firm: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Cash Account</a:t>
            </a:r>
          </a:p>
          <a:p>
            <a:r>
              <a:rPr lang="en-US" dirty="0" smtClean="0"/>
              <a:t>– A regular brokerage account in which the customer is </a:t>
            </a:r>
            <a:r>
              <a:rPr lang="en-US" dirty="0" smtClean="0"/>
              <a:t>required to </a:t>
            </a:r>
            <a:r>
              <a:rPr lang="en-US" dirty="0" smtClean="0"/>
              <a:t>pay for securities by cash when a purchase is made.</a:t>
            </a:r>
          </a:p>
          <a:p>
            <a:r>
              <a:rPr lang="en-US" b="1" dirty="0" smtClean="0"/>
              <a:t>Margin </a:t>
            </a:r>
            <a:r>
              <a:rPr lang="en-US" b="1" dirty="0" smtClean="0"/>
              <a:t>Account</a:t>
            </a:r>
          </a:p>
          <a:p>
            <a:r>
              <a:rPr lang="en-US" dirty="0" smtClean="0"/>
              <a:t>– An account that needs to be maintained to purchase security </a:t>
            </a:r>
            <a:r>
              <a:rPr lang="en-US" dirty="0" smtClean="0"/>
              <a:t>in margin </a:t>
            </a:r>
            <a:r>
              <a:rPr lang="en-US" dirty="0" smtClean="0"/>
              <a:t>from the </a:t>
            </a:r>
            <a:r>
              <a:rPr lang="en-US" dirty="0" smtClean="0"/>
              <a:t>broker</a:t>
            </a:r>
            <a:endParaRPr lang="en-U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Margin Call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latin typeface="Carlito"/>
              </a:rPr>
              <a:t>Margin Call Price/Trigger Price</a:t>
            </a:r>
          </a:p>
          <a:p>
            <a:r>
              <a:rPr lang="en-US" dirty="0" smtClean="0">
                <a:latin typeface="Carlito"/>
              </a:rPr>
              <a:t>– The price below or above which there will be a Margin call</a:t>
            </a:r>
          </a:p>
          <a:p>
            <a:r>
              <a:rPr lang="en-US" dirty="0" smtClean="0">
                <a:latin typeface="Carlito"/>
              </a:rPr>
              <a:t>– Depends on long and short position</a:t>
            </a:r>
          </a:p>
          <a:p>
            <a:r>
              <a:rPr lang="en-US" dirty="0" smtClean="0">
                <a:latin typeface="Carlito"/>
              </a:rPr>
              <a:t>• </a:t>
            </a:r>
            <a:r>
              <a:rPr lang="en-US" b="1" dirty="0" smtClean="0">
                <a:latin typeface="Carlito"/>
              </a:rPr>
              <a:t>For Long Position</a:t>
            </a:r>
          </a:p>
          <a:p>
            <a:r>
              <a:rPr lang="en-US" dirty="0" smtClean="0">
                <a:latin typeface="Carlito"/>
              </a:rPr>
              <a:t>– Margin call is made if price falls below a Margin Call</a:t>
            </a:r>
          </a:p>
          <a:p>
            <a:r>
              <a:rPr lang="en-US" dirty="0" smtClean="0">
                <a:latin typeface="Carlito"/>
              </a:rPr>
              <a:t>Price/Trigger Price</a:t>
            </a:r>
          </a:p>
          <a:p>
            <a:r>
              <a:rPr lang="en-US" dirty="0" smtClean="0">
                <a:latin typeface="Carlito"/>
              </a:rPr>
              <a:t>• </a:t>
            </a:r>
            <a:r>
              <a:rPr lang="en-US" b="1" dirty="0" smtClean="0">
                <a:latin typeface="Carlito"/>
              </a:rPr>
              <a:t>How far the price will have to fall for a Margin call?</a:t>
            </a:r>
          </a:p>
          <a:p>
            <a:r>
              <a:rPr lang="en-US" dirty="0" smtClean="0">
                <a:latin typeface="Carlito"/>
              </a:rPr>
              <a:t>– </a:t>
            </a:r>
            <a:r>
              <a:rPr lang="en-US" b="1" dirty="0" smtClean="0">
                <a:latin typeface="Carlito"/>
              </a:rPr>
              <a:t>The broker issues margin call at that price when IM=MM</a:t>
            </a:r>
          </a:p>
          <a:p>
            <a:r>
              <a:rPr lang="en-US" dirty="0" smtClean="0">
                <a:latin typeface="Carlito"/>
              </a:rPr>
              <a:t>– Lets see an example</a:t>
            </a:r>
            <a:endParaRPr lang="en-US" dirty="0">
              <a:latin typeface="Carlito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533400"/>
            <a:ext cx="77724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Example: Tata Motors (bullish)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b="1" dirty="0" smtClean="0"/>
              <a:t>Beginning Investment Value=$10000 (100 shares @ $100 each)</a:t>
            </a:r>
          </a:p>
          <a:p>
            <a:pPr>
              <a:buNone/>
            </a:pPr>
            <a:r>
              <a:rPr lang="en-US" dirty="0" smtClean="0"/>
              <a:t>• Investors invest price increase by 30%</a:t>
            </a:r>
          </a:p>
          <a:p>
            <a:pPr>
              <a:buNone/>
            </a:pPr>
            <a:r>
              <a:rPr lang="en-US" dirty="0" smtClean="0"/>
              <a:t>• Borrowed Loan =$10000 @ 9% p.a.</a:t>
            </a:r>
          </a:p>
          <a:p>
            <a:pPr>
              <a:buNone/>
            </a:pPr>
            <a:r>
              <a:rPr lang="en-US" dirty="0" smtClean="0"/>
              <a:t>• Total Investment Value =$20000 (200 shares)</a:t>
            </a:r>
          </a:p>
          <a:p>
            <a:pPr>
              <a:buNone/>
            </a:pPr>
            <a:r>
              <a:rPr lang="en-US" dirty="0" smtClean="0"/>
              <a:t>• Ending Investment Value =$26000 (1.3*$20000)</a:t>
            </a:r>
          </a:p>
          <a:p>
            <a:pPr>
              <a:buNone/>
            </a:pPr>
            <a:r>
              <a:rPr lang="en-US" dirty="0" smtClean="0"/>
              <a:t>• Interest on loan = $900(9% of $10000)</a:t>
            </a:r>
          </a:p>
          <a:p>
            <a:pPr>
              <a:buNone/>
            </a:pPr>
            <a:r>
              <a:rPr lang="en-US" dirty="0" smtClean="0"/>
              <a:t>• Total Payment = $10900</a:t>
            </a:r>
          </a:p>
          <a:p>
            <a:r>
              <a:rPr lang="en-US" dirty="0" smtClean="0"/>
              <a:t>• </a:t>
            </a:r>
            <a:r>
              <a:rPr lang="en-US" b="1" dirty="0" smtClean="0"/>
              <a:t>Ending Investment Value after paying loan =$26000-$10900 =$15100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• What is the rate of return earned by the investor</a:t>
            </a:r>
            <a:r>
              <a:rPr lang="en-US" dirty="0" smtClean="0"/>
              <a:t>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If maintenance margin 30% when investor would get a margin call?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Money Market  VS. Capital market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000" b="1" spc="-10" dirty="0" smtClean="0">
                <a:solidFill>
                  <a:srgbClr val="6F2F9F"/>
                </a:solidFill>
                <a:latin typeface="Carlito"/>
                <a:cs typeface="Carlito"/>
              </a:rPr>
              <a:t>Capital</a:t>
            </a:r>
            <a:r>
              <a:rPr lang="en-US" sz="3000" b="1" spc="-20" dirty="0" smtClean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lang="en-US" sz="3000" b="1" spc="-25" dirty="0" smtClean="0">
                <a:solidFill>
                  <a:srgbClr val="6F2F9F"/>
                </a:solidFill>
                <a:latin typeface="Carlito"/>
                <a:cs typeface="Carlito"/>
              </a:rPr>
              <a:t>market</a:t>
            </a:r>
            <a:endParaRPr lang="en-US" sz="3000" dirty="0" smtClean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615"/>
              </a:spcBef>
              <a:buFont typeface="Arial"/>
              <a:buChar char="–"/>
              <a:tabLst>
                <a:tab pos="756920" algn="l"/>
              </a:tabLst>
            </a:pPr>
            <a:r>
              <a:rPr lang="en-US" spc="-10" dirty="0" smtClean="0">
                <a:solidFill>
                  <a:srgbClr val="404040"/>
                </a:solidFill>
                <a:latin typeface="Carlito"/>
                <a:cs typeface="Carlito"/>
              </a:rPr>
              <a:t>Buyers </a:t>
            </a:r>
            <a:r>
              <a:rPr lang="en-US" dirty="0" smtClean="0">
                <a:solidFill>
                  <a:srgbClr val="404040"/>
                </a:solidFill>
                <a:latin typeface="Carlito"/>
                <a:cs typeface="Carlito"/>
              </a:rPr>
              <a:t>and </a:t>
            </a:r>
            <a:r>
              <a:rPr lang="en-US" spc="-10" dirty="0" smtClean="0">
                <a:solidFill>
                  <a:srgbClr val="404040"/>
                </a:solidFill>
                <a:latin typeface="Carlito"/>
                <a:cs typeface="Carlito"/>
              </a:rPr>
              <a:t>sellers </a:t>
            </a:r>
            <a:r>
              <a:rPr lang="en-US" spc="-15" dirty="0" smtClean="0">
                <a:solidFill>
                  <a:srgbClr val="404040"/>
                </a:solidFill>
                <a:latin typeface="Carlito"/>
                <a:cs typeface="Carlito"/>
              </a:rPr>
              <a:t>engage </a:t>
            </a:r>
            <a:r>
              <a:rPr lang="en-US" dirty="0" smtClean="0">
                <a:solidFill>
                  <a:srgbClr val="404040"/>
                </a:solidFill>
                <a:latin typeface="Carlito"/>
                <a:cs typeface="Carlito"/>
              </a:rPr>
              <a:t>in </a:t>
            </a:r>
            <a:r>
              <a:rPr lang="en-US" spc="-10" dirty="0" smtClean="0">
                <a:solidFill>
                  <a:srgbClr val="404040"/>
                </a:solidFill>
                <a:latin typeface="Carlito"/>
                <a:cs typeface="Carlito"/>
              </a:rPr>
              <a:t>trade </a:t>
            </a: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of financial</a:t>
            </a:r>
            <a:r>
              <a:rPr lang="en-US" spc="-35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securities</a:t>
            </a:r>
            <a:endParaRPr lang="en-US" dirty="0" smtClean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lang="en-US" spc="-10" dirty="0" smtClean="0">
                <a:solidFill>
                  <a:srgbClr val="404040"/>
                </a:solidFill>
                <a:latin typeface="Carlito"/>
                <a:cs typeface="Carlito"/>
              </a:rPr>
              <a:t>Participants </a:t>
            </a:r>
            <a:r>
              <a:rPr lang="en-US" dirty="0" smtClean="0">
                <a:solidFill>
                  <a:srgbClr val="404040"/>
                </a:solidFill>
                <a:latin typeface="Carlito"/>
                <a:cs typeface="Carlito"/>
              </a:rPr>
              <a:t>- individuals </a:t>
            </a: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and</a:t>
            </a:r>
            <a:r>
              <a:rPr lang="en-US" spc="-55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institutions.</a:t>
            </a:r>
            <a:endParaRPr lang="en-US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000" b="1" spc="-10" dirty="0" smtClean="0">
                <a:solidFill>
                  <a:srgbClr val="6F2F9F"/>
                </a:solidFill>
                <a:latin typeface="Carlito"/>
                <a:cs typeface="Carlito"/>
              </a:rPr>
              <a:t>Money</a:t>
            </a:r>
            <a:r>
              <a:rPr lang="en-US" sz="3000" b="1" spc="-20" dirty="0" smtClean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lang="en-US" sz="3000" b="1" spc="-25" dirty="0" smtClean="0">
                <a:solidFill>
                  <a:srgbClr val="6F2F9F"/>
                </a:solidFill>
                <a:latin typeface="Carlito"/>
                <a:cs typeface="Carlito"/>
              </a:rPr>
              <a:t>market</a:t>
            </a:r>
            <a:endParaRPr lang="en-US" sz="3000" dirty="0" smtClean="0">
              <a:latin typeface="Carlito"/>
              <a:cs typeface="Carlito"/>
            </a:endParaRPr>
          </a:p>
          <a:p>
            <a:pPr marL="756285" marR="461009" lvl="1" indent="-287020">
              <a:lnSpc>
                <a:spcPct val="100000"/>
              </a:lnSpc>
              <a:spcBef>
                <a:spcPts val="610"/>
              </a:spcBef>
              <a:buFont typeface="Arial"/>
              <a:buChar char="–"/>
              <a:tabLst>
                <a:tab pos="756920" algn="l"/>
              </a:tabLst>
            </a:pPr>
            <a:r>
              <a:rPr lang="en-US" dirty="0" smtClean="0">
                <a:solidFill>
                  <a:srgbClr val="404040"/>
                </a:solidFill>
                <a:latin typeface="Carlito"/>
                <a:cs typeface="Carlito"/>
              </a:rPr>
              <a:t>Securities and </a:t>
            </a: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financial instruments </a:t>
            </a:r>
            <a:r>
              <a:rPr lang="en-US" dirty="0" smtClean="0">
                <a:solidFill>
                  <a:srgbClr val="404040"/>
                </a:solidFill>
                <a:latin typeface="Carlito"/>
                <a:cs typeface="Carlito"/>
              </a:rPr>
              <a:t>with</a:t>
            </a:r>
            <a:r>
              <a:rPr lang="en-US" spc="-135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short-term  maturities </a:t>
            </a:r>
            <a:r>
              <a:rPr lang="en-US" spc="-15" dirty="0" smtClean="0">
                <a:solidFill>
                  <a:srgbClr val="404040"/>
                </a:solidFill>
                <a:latin typeface="Carlito"/>
                <a:cs typeface="Carlito"/>
              </a:rPr>
              <a:t>are</a:t>
            </a:r>
            <a:r>
              <a:rPr lang="en-US" spc="-45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pc="-10" dirty="0" smtClean="0">
                <a:solidFill>
                  <a:srgbClr val="404040"/>
                </a:solidFill>
                <a:latin typeface="Carlito"/>
                <a:cs typeface="Carlito"/>
              </a:rPr>
              <a:t>traded</a:t>
            </a:r>
            <a:endParaRPr lang="en-US" dirty="0" smtClean="0">
              <a:latin typeface="Carlito"/>
              <a:cs typeface="Carlito"/>
            </a:endParaRPr>
          </a:p>
          <a:p>
            <a:pPr marL="756285" marR="367665" lvl="1" indent="-287020">
              <a:lnSpc>
                <a:spcPct val="112900"/>
              </a:lnSpc>
              <a:spcBef>
                <a:spcPts val="209"/>
              </a:spcBef>
              <a:buFont typeface="Arial"/>
              <a:buChar char="–"/>
              <a:tabLst>
                <a:tab pos="756920" algn="l"/>
              </a:tabLst>
            </a:pP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Financial assets </a:t>
            </a:r>
            <a:r>
              <a:rPr lang="en-US" spc="-20" dirty="0" smtClean="0">
                <a:solidFill>
                  <a:srgbClr val="404040"/>
                </a:solidFill>
                <a:latin typeface="Carlito"/>
                <a:cs typeface="Carlito"/>
              </a:rPr>
              <a:t>like </a:t>
            </a: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treasury bills, </a:t>
            </a:r>
            <a:r>
              <a:rPr lang="en-US" spc="-10" dirty="0" smtClean="0">
                <a:solidFill>
                  <a:srgbClr val="404040"/>
                </a:solidFill>
                <a:latin typeface="Carlito"/>
                <a:cs typeface="Carlito"/>
              </a:rPr>
              <a:t>certificates </a:t>
            </a: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of  deposits, </a:t>
            </a:r>
            <a:r>
              <a:rPr lang="en-US" spc="-10" dirty="0" smtClean="0">
                <a:solidFill>
                  <a:srgbClr val="404040"/>
                </a:solidFill>
                <a:latin typeface="Carlito"/>
                <a:cs typeface="Carlito"/>
              </a:rPr>
              <a:t>commercial </a:t>
            </a: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paper </a:t>
            </a:r>
            <a:r>
              <a:rPr lang="en-US" dirty="0" smtClean="0">
                <a:solidFill>
                  <a:srgbClr val="404040"/>
                </a:solidFill>
                <a:latin typeface="Carlito"/>
                <a:cs typeface="Carlito"/>
              </a:rPr>
              <a:t>and </a:t>
            </a:r>
            <a:r>
              <a:rPr lang="en-US" spc="-20" dirty="0" smtClean="0">
                <a:solidFill>
                  <a:srgbClr val="404040"/>
                </a:solidFill>
                <a:latin typeface="Carlito"/>
                <a:cs typeface="Carlito"/>
              </a:rPr>
              <a:t>bankers'</a:t>
            </a:r>
            <a:r>
              <a:rPr lang="en-US" spc="-70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pc="-5" dirty="0" smtClean="0">
                <a:solidFill>
                  <a:srgbClr val="404040"/>
                </a:solidFill>
                <a:latin typeface="Carlito"/>
                <a:cs typeface="Carlito"/>
              </a:rPr>
              <a:t>acceptance</a:t>
            </a:r>
            <a:endParaRPr lang="en-US" dirty="0" smtClean="0">
              <a:latin typeface="Carlito"/>
              <a:cs typeface="Carlito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How Firm Issue Securities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55600" indent="-342900">
              <a:lnSpc>
                <a:spcPct val="100000"/>
              </a:lnSpc>
              <a:spcBef>
                <a:spcPts val="186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200" b="1" spc="-5" dirty="0" smtClean="0">
                <a:solidFill>
                  <a:srgbClr val="6F2F9F"/>
                </a:solidFill>
                <a:latin typeface="Carlito"/>
                <a:cs typeface="Carlito"/>
              </a:rPr>
              <a:t>Primary</a:t>
            </a:r>
            <a:r>
              <a:rPr lang="en-US" sz="3200" b="1" dirty="0" smtClean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lang="en-US" sz="3200" b="1" spc="-20" dirty="0" smtClean="0">
                <a:solidFill>
                  <a:srgbClr val="6F2F9F"/>
                </a:solidFill>
                <a:latin typeface="Carlito"/>
                <a:cs typeface="Carlito"/>
              </a:rPr>
              <a:t>market</a:t>
            </a:r>
            <a:endParaRPr lang="en-US" sz="3200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515"/>
              </a:spcBef>
              <a:buChar char="-"/>
              <a:tabLst>
                <a:tab pos="354965" algn="l"/>
                <a:tab pos="355600" algn="l"/>
              </a:tabLst>
            </a:pPr>
            <a:r>
              <a:rPr lang="en-US" sz="2800" spc="-5" dirty="0" smtClean="0">
                <a:solidFill>
                  <a:srgbClr val="404040"/>
                </a:solidFill>
                <a:latin typeface="Carlito"/>
                <a:cs typeface="Carlito"/>
              </a:rPr>
              <a:t>Issue of new securities </a:t>
            </a:r>
            <a:r>
              <a:rPr lang="en-US" sz="2800" spc="-15" dirty="0" smtClean="0">
                <a:solidFill>
                  <a:srgbClr val="404040"/>
                </a:solidFill>
                <a:latin typeface="Carlito"/>
                <a:cs typeface="Carlito"/>
              </a:rPr>
              <a:t>to </a:t>
            </a:r>
            <a:r>
              <a:rPr lang="en-US" sz="2800" spc="-5" dirty="0" smtClean="0">
                <a:solidFill>
                  <a:srgbClr val="404040"/>
                </a:solidFill>
                <a:latin typeface="Carlito"/>
                <a:cs typeface="Carlito"/>
              </a:rPr>
              <a:t>public </a:t>
            </a:r>
            <a:r>
              <a:rPr lang="en-US" sz="2800" spc="-10" dirty="0" smtClean="0">
                <a:solidFill>
                  <a:srgbClr val="404040"/>
                </a:solidFill>
                <a:latin typeface="Carlito"/>
                <a:cs typeface="Carlito"/>
              </a:rPr>
              <a:t>through</a:t>
            </a:r>
            <a:r>
              <a:rPr lang="en-US" sz="2800" spc="-35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800" spc="-5" dirty="0" smtClean="0">
                <a:solidFill>
                  <a:srgbClr val="404040"/>
                </a:solidFill>
                <a:latin typeface="Carlito"/>
                <a:cs typeface="Carlito"/>
              </a:rPr>
              <a:t>underwriter</a:t>
            </a:r>
            <a:endParaRPr lang="en-US" sz="2800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445"/>
              </a:spcBef>
              <a:buChar char="-"/>
              <a:tabLst>
                <a:tab pos="354965" algn="l"/>
                <a:tab pos="355600" algn="l"/>
              </a:tabLst>
            </a:pPr>
            <a:r>
              <a:rPr lang="en-US" sz="2800" spc="-10" dirty="0" smtClean="0">
                <a:solidFill>
                  <a:srgbClr val="404040"/>
                </a:solidFill>
                <a:latin typeface="Carlito"/>
                <a:cs typeface="Carlito"/>
              </a:rPr>
              <a:t>Receive proceeds </a:t>
            </a:r>
            <a:r>
              <a:rPr lang="en-US" sz="2800" spc="-15" dirty="0" smtClean="0">
                <a:solidFill>
                  <a:srgbClr val="404040"/>
                </a:solidFill>
                <a:latin typeface="Carlito"/>
                <a:cs typeface="Carlito"/>
              </a:rPr>
              <a:t>from</a:t>
            </a:r>
            <a:r>
              <a:rPr lang="en-US" sz="2800" spc="-45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800" spc="-5" dirty="0" smtClean="0">
                <a:solidFill>
                  <a:srgbClr val="404040"/>
                </a:solidFill>
                <a:latin typeface="Carlito"/>
                <a:cs typeface="Carlito"/>
              </a:rPr>
              <a:t>sale</a:t>
            </a:r>
            <a:endParaRPr lang="en-US" sz="2800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200" b="1" spc="-5" dirty="0" smtClean="0">
                <a:solidFill>
                  <a:srgbClr val="6F2F9F"/>
                </a:solidFill>
                <a:latin typeface="Carlito"/>
                <a:cs typeface="Carlito"/>
              </a:rPr>
              <a:t>Secondary</a:t>
            </a:r>
            <a:r>
              <a:rPr lang="en-US" sz="3200" b="1" spc="10" dirty="0" smtClean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lang="en-US" sz="3200" b="1" spc="-25" dirty="0" smtClean="0">
                <a:solidFill>
                  <a:srgbClr val="6F2F9F"/>
                </a:solidFill>
                <a:latin typeface="Carlito"/>
                <a:cs typeface="Carlito"/>
              </a:rPr>
              <a:t>market</a:t>
            </a:r>
            <a:endParaRPr lang="en-US" sz="3200" dirty="0" smtClean="0">
              <a:latin typeface="Carlito"/>
              <a:cs typeface="Carlito"/>
            </a:endParaRPr>
          </a:p>
          <a:p>
            <a:pPr marL="445134" indent="-433070">
              <a:lnSpc>
                <a:spcPct val="100000"/>
              </a:lnSpc>
              <a:spcBef>
                <a:spcPts val="1520"/>
              </a:spcBef>
              <a:buChar char="-"/>
              <a:tabLst>
                <a:tab pos="445134" algn="l"/>
                <a:tab pos="445770" algn="l"/>
              </a:tabLst>
            </a:pPr>
            <a:r>
              <a:rPr lang="en-US" sz="2800" spc="-30" dirty="0" smtClean="0">
                <a:solidFill>
                  <a:srgbClr val="404040"/>
                </a:solidFill>
                <a:latin typeface="Carlito"/>
                <a:cs typeface="Carlito"/>
              </a:rPr>
              <a:t>Trading </a:t>
            </a:r>
            <a:r>
              <a:rPr lang="en-US" sz="2800" spc="-5" dirty="0" smtClean="0">
                <a:solidFill>
                  <a:srgbClr val="404040"/>
                </a:solidFill>
                <a:latin typeface="Carlito"/>
                <a:cs typeface="Carlito"/>
              </a:rPr>
              <a:t>of already- issued securities </a:t>
            </a:r>
            <a:r>
              <a:rPr lang="en-US" sz="2800" dirty="0" smtClean="0">
                <a:solidFill>
                  <a:srgbClr val="404040"/>
                </a:solidFill>
                <a:latin typeface="Carlito"/>
                <a:cs typeface="Carlito"/>
              </a:rPr>
              <a:t>among</a:t>
            </a:r>
            <a:r>
              <a:rPr lang="en-US" sz="2800" spc="-25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800" spc="-20" dirty="0" smtClean="0">
                <a:solidFill>
                  <a:srgbClr val="404040"/>
                </a:solidFill>
                <a:latin typeface="Carlito"/>
                <a:cs typeface="Carlito"/>
              </a:rPr>
              <a:t>investors</a:t>
            </a:r>
            <a:endParaRPr lang="en-US" sz="2800" dirty="0" smtClean="0">
              <a:latin typeface="Carlito"/>
              <a:cs typeface="Carlito"/>
            </a:endParaRPr>
          </a:p>
          <a:p>
            <a:pPr marL="445134" indent="-433070">
              <a:lnSpc>
                <a:spcPct val="100000"/>
              </a:lnSpc>
              <a:spcBef>
                <a:spcPts val="1445"/>
              </a:spcBef>
              <a:buChar char="-"/>
              <a:tabLst>
                <a:tab pos="445134" algn="l"/>
                <a:tab pos="445770" algn="l"/>
              </a:tabLst>
            </a:pPr>
            <a:r>
              <a:rPr lang="en-US" sz="2800" spc="-5" dirty="0" smtClean="0">
                <a:solidFill>
                  <a:srgbClr val="404040"/>
                </a:solidFill>
                <a:latin typeface="Carlito"/>
                <a:cs typeface="Carlito"/>
              </a:rPr>
              <a:t>Doesn't </a:t>
            </a:r>
            <a:r>
              <a:rPr lang="en-US" sz="2800" spc="-10" dirty="0" smtClean="0">
                <a:solidFill>
                  <a:srgbClr val="404040"/>
                </a:solidFill>
                <a:latin typeface="Carlito"/>
                <a:cs typeface="Carlito"/>
              </a:rPr>
              <a:t>receive proceeds </a:t>
            </a:r>
            <a:r>
              <a:rPr lang="en-US" sz="2800" spc="-15" dirty="0" smtClean="0">
                <a:solidFill>
                  <a:srgbClr val="404040"/>
                </a:solidFill>
                <a:latin typeface="Carlito"/>
                <a:cs typeface="Carlito"/>
              </a:rPr>
              <a:t>from</a:t>
            </a:r>
            <a:r>
              <a:rPr lang="en-US" sz="2800" spc="-25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800" spc="-5" dirty="0" smtClean="0">
                <a:solidFill>
                  <a:srgbClr val="404040"/>
                </a:solidFill>
                <a:latin typeface="Carlito"/>
                <a:cs typeface="Carlito"/>
              </a:rPr>
              <a:t>sale</a:t>
            </a:r>
            <a:endParaRPr lang="en-US" sz="2800" dirty="0" smtClean="0">
              <a:latin typeface="Carlito"/>
              <a:cs typeface="Carlito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55600" indent="-342900">
              <a:lnSpc>
                <a:spcPct val="100000"/>
              </a:lnSpc>
              <a:spcBef>
                <a:spcPts val="4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dirty="0" smtClean="0">
                <a:solidFill>
                  <a:srgbClr val="6F2F9F"/>
                </a:solidFill>
                <a:latin typeface="Carlito"/>
                <a:cs typeface="Carlito"/>
              </a:rPr>
              <a:t>Primary </a:t>
            </a:r>
            <a:r>
              <a:rPr lang="en-US" sz="2800" b="1" spc="-25" dirty="0" smtClean="0">
                <a:solidFill>
                  <a:srgbClr val="6F2F9F"/>
                </a:solidFill>
                <a:latin typeface="Carlito"/>
                <a:cs typeface="Carlito"/>
              </a:rPr>
              <a:t>market </a:t>
            </a:r>
            <a:r>
              <a:rPr lang="en-US" sz="2800" b="1" dirty="0" smtClean="0">
                <a:solidFill>
                  <a:srgbClr val="6F2F9F"/>
                </a:solidFill>
                <a:latin typeface="Carlito"/>
                <a:cs typeface="Carlito"/>
              </a:rPr>
              <a:t>issuing</a:t>
            </a:r>
            <a:r>
              <a:rPr lang="en-US" sz="2800" b="1" spc="-80" dirty="0" smtClean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lang="en-US" sz="2800" b="1" dirty="0" smtClean="0">
                <a:solidFill>
                  <a:srgbClr val="6F2F9F"/>
                </a:solidFill>
                <a:latin typeface="Carlito"/>
                <a:cs typeface="Carlito"/>
              </a:rPr>
              <a:t>bonds</a:t>
            </a:r>
            <a:endParaRPr lang="en-US" sz="2800" b="1" dirty="0" smtClean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lang="en-US" sz="2800" b="1" spc="-5" dirty="0" smtClean="0">
                <a:solidFill>
                  <a:srgbClr val="404040"/>
                </a:solidFill>
                <a:latin typeface="Carlito"/>
                <a:cs typeface="Carlito"/>
              </a:rPr>
              <a:t>-</a:t>
            </a:r>
            <a:r>
              <a:rPr lang="en-US" sz="2800" b="1" spc="-5" dirty="0" smtClean="0">
                <a:solidFill>
                  <a:srgbClr val="974707"/>
                </a:solidFill>
                <a:latin typeface="Carlito"/>
                <a:cs typeface="Carlito"/>
              </a:rPr>
              <a:t>Public</a:t>
            </a:r>
            <a:r>
              <a:rPr lang="en-US" sz="2800" b="1" spc="-20" dirty="0" smtClean="0">
                <a:solidFill>
                  <a:srgbClr val="974707"/>
                </a:solidFill>
                <a:latin typeface="Carlito"/>
                <a:cs typeface="Carlito"/>
              </a:rPr>
              <a:t> </a:t>
            </a:r>
            <a:r>
              <a:rPr lang="en-US" sz="2800" b="1" spc="-15" dirty="0" smtClean="0">
                <a:solidFill>
                  <a:srgbClr val="974707"/>
                </a:solidFill>
                <a:latin typeface="Carlito"/>
                <a:cs typeface="Carlito"/>
              </a:rPr>
              <a:t>offering</a:t>
            </a:r>
            <a:endParaRPr lang="en-US" sz="2800" b="1" dirty="0" smtClean="0">
              <a:latin typeface="Carlito"/>
              <a:cs typeface="Carlito"/>
            </a:endParaRPr>
          </a:p>
          <a:p>
            <a:pPr marL="12700" marR="26670">
              <a:lnSpc>
                <a:spcPts val="3240"/>
              </a:lnSpc>
              <a:spcBef>
                <a:spcPts val="770"/>
              </a:spcBef>
            </a:pPr>
            <a:r>
              <a:rPr lang="en-US" sz="2800" b="1" dirty="0" smtClean="0">
                <a:solidFill>
                  <a:srgbClr val="404040"/>
                </a:solidFill>
                <a:latin typeface="Carlito"/>
                <a:cs typeface="Carlito"/>
              </a:rPr>
              <a:t>Issue </a:t>
            </a:r>
            <a:r>
              <a:rPr lang="en-US" sz="2800" b="1" spc="-5" dirty="0" smtClean="0">
                <a:solidFill>
                  <a:srgbClr val="404040"/>
                </a:solidFill>
                <a:latin typeface="Carlito"/>
                <a:cs typeface="Carlito"/>
              </a:rPr>
              <a:t>of bonds sold </a:t>
            </a:r>
            <a:r>
              <a:rPr lang="en-US" sz="2800" b="1" spc="-15" dirty="0" smtClean="0">
                <a:solidFill>
                  <a:srgbClr val="404040"/>
                </a:solidFill>
                <a:latin typeface="Carlito"/>
                <a:cs typeface="Carlito"/>
              </a:rPr>
              <a:t>to </a:t>
            </a:r>
            <a:r>
              <a:rPr lang="en-US" sz="2800" b="1" spc="-20" dirty="0" smtClean="0">
                <a:solidFill>
                  <a:srgbClr val="404040"/>
                </a:solidFill>
                <a:latin typeface="Carlito"/>
                <a:cs typeface="Carlito"/>
              </a:rPr>
              <a:t>general </a:t>
            </a:r>
            <a:r>
              <a:rPr lang="en-US" sz="2800" b="1" spc="-15" dirty="0" smtClean="0">
                <a:solidFill>
                  <a:srgbClr val="404040"/>
                </a:solidFill>
                <a:latin typeface="Carlito"/>
                <a:cs typeface="Carlito"/>
              </a:rPr>
              <a:t>investing </a:t>
            </a:r>
            <a:r>
              <a:rPr lang="en-US" sz="2800" b="1" spc="-10" dirty="0" smtClean="0">
                <a:solidFill>
                  <a:srgbClr val="404040"/>
                </a:solidFill>
                <a:latin typeface="Carlito"/>
                <a:cs typeface="Carlito"/>
              </a:rPr>
              <a:t>public that  can </a:t>
            </a:r>
            <a:r>
              <a:rPr lang="en-US" sz="2800" b="1" dirty="0" smtClean="0">
                <a:solidFill>
                  <a:srgbClr val="404040"/>
                </a:solidFill>
                <a:latin typeface="Carlito"/>
                <a:cs typeface="Carlito"/>
              </a:rPr>
              <a:t>then </a:t>
            </a:r>
            <a:r>
              <a:rPr lang="en-US" sz="2800" b="1" spc="-10" dirty="0" smtClean="0">
                <a:solidFill>
                  <a:srgbClr val="404040"/>
                </a:solidFill>
                <a:latin typeface="Carlito"/>
                <a:cs typeface="Carlito"/>
              </a:rPr>
              <a:t>traded </a:t>
            </a:r>
            <a:r>
              <a:rPr lang="en-US" sz="2800" b="1" spc="-5" dirty="0" smtClean="0">
                <a:solidFill>
                  <a:srgbClr val="404040"/>
                </a:solidFill>
                <a:latin typeface="Carlito"/>
                <a:cs typeface="Carlito"/>
              </a:rPr>
              <a:t>on </a:t>
            </a:r>
            <a:r>
              <a:rPr lang="en-US" sz="2800" b="1" spc="-10" dirty="0" smtClean="0">
                <a:solidFill>
                  <a:srgbClr val="404040"/>
                </a:solidFill>
                <a:latin typeface="Carlito"/>
                <a:cs typeface="Carlito"/>
              </a:rPr>
              <a:t>secondary</a:t>
            </a:r>
            <a:r>
              <a:rPr lang="en-US" sz="2800" b="1" spc="-40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800" b="1" spc="-20" dirty="0" smtClean="0">
                <a:solidFill>
                  <a:srgbClr val="404040"/>
                </a:solidFill>
                <a:latin typeface="Carlito"/>
                <a:cs typeface="Carlito"/>
              </a:rPr>
              <a:t>market</a:t>
            </a:r>
            <a:endParaRPr lang="en-US" sz="2800" b="1" dirty="0" smtClean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lang="en-US" sz="2800" b="1" spc="-15" dirty="0" smtClean="0">
                <a:solidFill>
                  <a:srgbClr val="404040"/>
                </a:solidFill>
                <a:latin typeface="Carlito"/>
                <a:cs typeface="Carlito"/>
              </a:rPr>
              <a:t>-</a:t>
            </a:r>
            <a:r>
              <a:rPr lang="en-US" sz="2800" b="1" spc="-15" dirty="0" smtClean="0">
                <a:solidFill>
                  <a:srgbClr val="974707"/>
                </a:solidFill>
                <a:latin typeface="Carlito"/>
                <a:cs typeface="Carlito"/>
              </a:rPr>
              <a:t>Private</a:t>
            </a:r>
            <a:r>
              <a:rPr lang="en-US" sz="2800" b="1" spc="-40" dirty="0" smtClean="0">
                <a:solidFill>
                  <a:srgbClr val="974707"/>
                </a:solidFill>
                <a:latin typeface="Carlito"/>
                <a:cs typeface="Carlito"/>
              </a:rPr>
              <a:t> </a:t>
            </a:r>
            <a:r>
              <a:rPr lang="en-US" sz="2800" b="1" spc="-10" dirty="0" smtClean="0">
                <a:solidFill>
                  <a:srgbClr val="974707"/>
                </a:solidFill>
                <a:latin typeface="Carlito"/>
                <a:cs typeface="Carlito"/>
              </a:rPr>
              <a:t>placement</a:t>
            </a:r>
            <a:endParaRPr lang="en-US" sz="2800" b="1" dirty="0" smtClean="0">
              <a:latin typeface="Carlito"/>
              <a:cs typeface="Carlito"/>
            </a:endParaRPr>
          </a:p>
          <a:p>
            <a:pPr marL="12700" marR="5080">
              <a:lnSpc>
                <a:spcPts val="3240"/>
              </a:lnSpc>
              <a:spcBef>
                <a:spcPts val="770"/>
              </a:spcBef>
            </a:pPr>
            <a:r>
              <a:rPr lang="en-US" sz="2800" b="1" dirty="0" smtClean="0">
                <a:solidFill>
                  <a:srgbClr val="404040"/>
                </a:solidFill>
                <a:latin typeface="Carlito"/>
                <a:cs typeface="Carlito"/>
              </a:rPr>
              <a:t>Issue </a:t>
            </a:r>
            <a:r>
              <a:rPr lang="en-US" sz="2800" b="1" spc="-10" dirty="0" smtClean="0">
                <a:solidFill>
                  <a:srgbClr val="404040"/>
                </a:solidFill>
                <a:latin typeface="Carlito"/>
                <a:cs typeface="Carlito"/>
              </a:rPr>
              <a:t>that usually </a:t>
            </a:r>
            <a:r>
              <a:rPr lang="en-US" sz="2800" b="1" dirty="0" smtClean="0">
                <a:solidFill>
                  <a:srgbClr val="404040"/>
                </a:solidFill>
                <a:latin typeface="Carlito"/>
                <a:cs typeface="Carlito"/>
              </a:rPr>
              <a:t>is </a:t>
            </a:r>
            <a:r>
              <a:rPr lang="en-US" sz="2800" b="1" spc="-5" dirty="0" smtClean="0">
                <a:solidFill>
                  <a:srgbClr val="404040"/>
                </a:solidFill>
                <a:latin typeface="Carlito"/>
                <a:cs typeface="Carlito"/>
              </a:rPr>
              <a:t>sold </a:t>
            </a:r>
            <a:r>
              <a:rPr lang="en-US" sz="2800" b="1" spc="-10" dirty="0" smtClean="0">
                <a:solidFill>
                  <a:srgbClr val="404040"/>
                </a:solidFill>
                <a:latin typeface="Carlito"/>
                <a:cs typeface="Carlito"/>
              </a:rPr>
              <a:t>to </a:t>
            </a:r>
            <a:r>
              <a:rPr lang="en-US" sz="2800" b="1" spc="-5" dirty="0" smtClean="0">
                <a:solidFill>
                  <a:srgbClr val="404040"/>
                </a:solidFill>
                <a:latin typeface="Carlito"/>
                <a:cs typeface="Carlito"/>
              </a:rPr>
              <a:t>one or </a:t>
            </a:r>
            <a:r>
              <a:rPr lang="en-US" sz="2800" b="1" spc="-35" dirty="0" smtClean="0">
                <a:solidFill>
                  <a:srgbClr val="404040"/>
                </a:solidFill>
                <a:latin typeface="Carlito"/>
                <a:cs typeface="Carlito"/>
              </a:rPr>
              <a:t>few </a:t>
            </a:r>
            <a:r>
              <a:rPr lang="en-US" sz="2800" b="1" spc="-5" dirty="0" smtClean="0">
                <a:solidFill>
                  <a:srgbClr val="404040"/>
                </a:solidFill>
                <a:latin typeface="Carlito"/>
                <a:cs typeface="Carlito"/>
              </a:rPr>
              <a:t>institutional  </a:t>
            </a:r>
            <a:r>
              <a:rPr lang="en-US" sz="2800" b="1" spc="-25" dirty="0" smtClean="0">
                <a:solidFill>
                  <a:srgbClr val="404040"/>
                </a:solidFill>
                <a:latin typeface="Carlito"/>
                <a:cs typeface="Carlito"/>
              </a:rPr>
              <a:t>investors</a:t>
            </a:r>
            <a:endParaRPr lang="en-US" sz="2800" b="1" dirty="0" smtClean="0">
              <a:latin typeface="Carlito"/>
              <a:cs typeface="Carlito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Investment Banking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55600" indent="-342900">
              <a:lnSpc>
                <a:spcPct val="100000"/>
              </a:lnSpc>
              <a:spcBef>
                <a:spcPts val="4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b="1" spc="-5" dirty="0" smtClean="0">
                <a:solidFill>
                  <a:srgbClr val="6F2F9F"/>
                </a:solidFill>
                <a:latin typeface="Carlito"/>
                <a:cs typeface="Carlito"/>
              </a:rPr>
              <a:t>Underwriter</a:t>
            </a:r>
            <a:endParaRPr lang="en-US" sz="2400" b="1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25"/>
              </a:spcBef>
              <a:buChar char="-"/>
              <a:tabLst>
                <a:tab pos="354965" algn="l"/>
                <a:tab pos="355600" algn="l"/>
              </a:tabLst>
            </a:pPr>
            <a:r>
              <a:rPr lang="en-US" sz="2400" b="1" spc="-15" dirty="0" smtClean="0">
                <a:solidFill>
                  <a:srgbClr val="404040"/>
                </a:solidFill>
                <a:latin typeface="Carlito"/>
                <a:cs typeface="Carlito"/>
              </a:rPr>
              <a:t>Investment </a:t>
            </a:r>
            <a:r>
              <a:rPr lang="en-US" sz="2400" b="1" spc="-25" dirty="0" smtClean="0">
                <a:solidFill>
                  <a:srgbClr val="404040"/>
                </a:solidFill>
                <a:latin typeface="Carlito"/>
                <a:cs typeface="Carlito"/>
              </a:rPr>
              <a:t>bankers </a:t>
            </a:r>
            <a:r>
              <a:rPr lang="en-US" sz="2400" b="1" dirty="0" smtClean="0">
                <a:solidFill>
                  <a:srgbClr val="404040"/>
                </a:solidFill>
                <a:latin typeface="Carlito"/>
                <a:cs typeface="Carlito"/>
              </a:rPr>
              <a:t>who </a:t>
            </a:r>
            <a:r>
              <a:rPr lang="en-US" sz="2400" b="1" spc="-20" dirty="0" smtClean="0">
                <a:solidFill>
                  <a:srgbClr val="404040"/>
                </a:solidFill>
                <a:latin typeface="Carlito"/>
                <a:cs typeface="Carlito"/>
              </a:rPr>
              <a:t>market </a:t>
            </a:r>
            <a:r>
              <a:rPr lang="en-US" sz="2400" b="1" dirty="0" smtClean="0">
                <a:solidFill>
                  <a:srgbClr val="404040"/>
                </a:solidFill>
                <a:latin typeface="Carlito"/>
                <a:cs typeface="Carlito"/>
              </a:rPr>
              <a:t>the </a:t>
            </a:r>
            <a:r>
              <a:rPr lang="en-US" sz="2400" b="1" spc="-5" dirty="0" smtClean="0">
                <a:solidFill>
                  <a:srgbClr val="404040"/>
                </a:solidFill>
                <a:latin typeface="Carlito"/>
                <a:cs typeface="Carlito"/>
              </a:rPr>
              <a:t>public</a:t>
            </a:r>
            <a:r>
              <a:rPr lang="en-US" sz="2400" b="1" spc="-60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400" b="1" spc="-15" dirty="0" smtClean="0">
                <a:solidFill>
                  <a:srgbClr val="404040"/>
                </a:solidFill>
                <a:latin typeface="Carlito"/>
                <a:cs typeface="Carlito"/>
              </a:rPr>
              <a:t>offerings</a:t>
            </a:r>
            <a:endParaRPr lang="en-US" sz="2400" b="1" dirty="0" smtClean="0">
              <a:latin typeface="Carlito"/>
              <a:cs typeface="Carlito"/>
            </a:endParaRPr>
          </a:p>
          <a:p>
            <a:pPr marL="431800" indent="-419100">
              <a:lnSpc>
                <a:spcPct val="100000"/>
              </a:lnSpc>
              <a:spcBef>
                <a:spcPts val="325"/>
              </a:spcBef>
              <a:buChar char="-"/>
              <a:tabLst>
                <a:tab pos="431165" algn="l"/>
                <a:tab pos="431800" algn="l"/>
              </a:tabLst>
            </a:pPr>
            <a:r>
              <a:rPr lang="en-US" sz="2400" b="1" spc="-5" dirty="0" smtClean="0">
                <a:solidFill>
                  <a:srgbClr val="404040"/>
                </a:solidFill>
                <a:latin typeface="Carlito"/>
                <a:cs typeface="Carlito"/>
              </a:rPr>
              <a:t>Help securities </a:t>
            </a:r>
            <a:r>
              <a:rPr lang="en-US" sz="2400" b="1" spc="-10" dirty="0" smtClean="0">
                <a:solidFill>
                  <a:srgbClr val="404040"/>
                </a:solidFill>
                <a:latin typeface="Carlito"/>
                <a:cs typeface="Carlito"/>
              </a:rPr>
              <a:t>issuers </a:t>
            </a:r>
            <a:r>
              <a:rPr lang="en-US" sz="2400" b="1" dirty="0" smtClean="0">
                <a:solidFill>
                  <a:srgbClr val="404040"/>
                </a:solidFill>
                <a:latin typeface="Carlito"/>
                <a:cs typeface="Carlito"/>
              </a:rPr>
              <a:t>lessen their</a:t>
            </a:r>
            <a:r>
              <a:rPr lang="en-US" sz="2400" b="1" spc="-90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400" b="1" dirty="0" smtClean="0">
                <a:solidFill>
                  <a:srgbClr val="404040"/>
                </a:solidFill>
                <a:latin typeface="Carlito"/>
                <a:cs typeface="Carlito"/>
              </a:rPr>
              <a:t>risk</a:t>
            </a:r>
            <a:endParaRPr lang="en-US" sz="2400" b="1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b="1" spc="-15" dirty="0" smtClean="0">
                <a:solidFill>
                  <a:srgbClr val="6F2F9F"/>
                </a:solidFill>
                <a:latin typeface="Carlito"/>
                <a:cs typeface="Carlito"/>
              </a:rPr>
              <a:t>Red</a:t>
            </a:r>
            <a:r>
              <a:rPr lang="en-US" sz="2400" b="1" spc="-25" dirty="0" smtClean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lang="en-US" sz="2400" b="1" dirty="0" smtClean="0">
                <a:solidFill>
                  <a:srgbClr val="6F2F9F"/>
                </a:solidFill>
                <a:latin typeface="Carlito"/>
                <a:cs typeface="Carlito"/>
              </a:rPr>
              <a:t>herring</a:t>
            </a:r>
            <a:endParaRPr lang="en-US" sz="2400" b="1" dirty="0" smtClean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lang="en-US" sz="2400" b="1" dirty="0" smtClean="0">
                <a:solidFill>
                  <a:srgbClr val="404040"/>
                </a:solidFill>
                <a:latin typeface="Carlito"/>
                <a:cs typeface="Carlito"/>
              </a:rPr>
              <a:t>- </a:t>
            </a:r>
            <a:r>
              <a:rPr lang="en-US" sz="2400" b="1" spc="-5" dirty="0" smtClean="0">
                <a:solidFill>
                  <a:srgbClr val="404040"/>
                </a:solidFill>
                <a:latin typeface="Carlito"/>
                <a:cs typeface="Carlito"/>
              </a:rPr>
              <a:t>Preliminary</a:t>
            </a:r>
            <a:r>
              <a:rPr lang="en-US" sz="2400" b="1" spc="-15" dirty="0" smtClean="0">
                <a:solidFill>
                  <a:srgbClr val="404040"/>
                </a:solidFill>
                <a:latin typeface="Carlito"/>
                <a:cs typeface="Carlito"/>
              </a:rPr>
              <a:t> prospectus</a:t>
            </a:r>
            <a:endParaRPr lang="en-US" sz="2400" b="1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b="1" spc="-5" dirty="0" smtClean="0">
                <a:solidFill>
                  <a:srgbClr val="6F2F9F"/>
                </a:solidFill>
                <a:latin typeface="Carlito"/>
                <a:cs typeface="Carlito"/>
              </a:rPr>
              <a:t>Prospectus</a:t>
            </a:r>
            <a:endParaRPr lang="en-US" sz="2400" b="1" dirty="0" smtClean="0">
              <a:latin typeface="Carlito"/>
              <a:cs typeface="Carlito"/>
            </a:endParaRPr>
          </a:p>
          <a:p>
            <a:pPr marL="193675" indent="-181610">
              <a:lnSpc>
                <a:spcPct val="100000"/>
              </a:lnSpc>
              <a:spcBef>
                <a:spcPts val="325"/>
              </a:spcBef>
              <a:buChar char="-"/>
              <a:tabLst>
                <a:tab pos="194310" algn="l"/>
              </a:tabLst>
            </a:pPr>
            <a:r>
              <a:rPr lang="en-US" sz="2400" b="1" spc="-5" dirty="0" smtClean="0">
                <a:solidFill>
                  <a:srgbClr val="404040"/>
                </a:solidFill>
                <a:latin typeface="Carlito"/>
                <a:cs typeface="Carlito"/>
              </a:rPr>
              <a:t>Final </a:t>
            </a:r>
            <a:r>
              <a:rPr lang="en-US" sz="2400" b="1" spc="-20" dirty="0" smtClean="0">
                <a:solidFill>
                  <a:srgbClr val="404040"/>
                </a:solidFill>
                <a:latin typeface="Carlito"/>
                <a:cs typeface="Carlito"/>
              </a:rPr>
              <a:t>form </a:t>
            </a:r>
            <a:r>
              <a:rPr lang="en-US" sz="2400" b="1" dirty="0" smtClean="0">
                <a:solidFill>
                  <a:srgbClr val="404040"/>
                </a:solidFill>
                <a:latin typeface="Carlito"/>
                <a:cs typeface="Carlito"/>
              </a:rPr>
              <a:t>of </a:t>
            </a:r>
            <a:r>
              <a:rPr lang="en-US" sz="2400" b="1" spc="-20" dirty="0" smtClean="0">
                <a:solidFill>
                  <a:srgbClr val="404040"/>
                </a:solidFill>
                <a:latin typeface="Carlito"/>
                <a:cs typeface="Carlito"/>
              </a:rPr>
              <a:t>statement </a:t>
            </a:r>
            <a:r>
              <a:rPr lang="en-US" sz="2400" b="1" spc="-10" dirty="0" smtClean="0">
                <a:solidFill>
                  <a:srgbClr val="404040"/>
                </a:solidFill>
                <a:latin typeface="Carlito"/>
                <a:cs typeface="Carlito"/>
              </a:rPr>
              <a:t>accepted by </a:t>
            </a:r>
            <a:r>
              <a:rPr lang="en-US" sz="2400" b="1" dirty="0" smtClean="0">
                <a:solidFill>
                  <a:srgbClr val="404040"/>
                </a:solidFill>
                <a:latin typeface="Carlito"/>
                <a:cs typeface="Carlito"/>
              </a:rPr>
              <a:t>the</a:t>
            </a:r>
            <a:r>
              <a:rPr lang="en-US" sz="2400" b="1" spc="-55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400" b="1" spc="-15" dirty="0" smtClean="0">
                <a:solidFill>
                  <a:srgbClr val="404040"/>
                </a:solidFill>
                <a:latin typeface="Carlito"/>
                <a:cs typeface="Carlito"/>
              </a:rPr>
              <a:t>SEC</a:t>
            </a:r>
            <a:endParaRPr lang="en-US" sz="2400" b="1" dirty="0" smtClean="0">
              <a:latin typeface="Carlito"/>
              <a:cs typeface="Carlito"/>
            </a:endParaRPr>
          </a:p>
          <a:p>
            <a:pPr marL="193675" indent="-181610">
              <a:lnSpc>
                <a:spcPct val="100000"/>
              </a:lnSpc>
              <a:spcBef>
                <a:spcPts val="325"/>
              </a:spcBef>
              <a:buChar char="-"/>
              <a:tabLst>
                <a:tab pos="194310" algn="l"/>
              </a:tabLst>
            </a:pPr>
            <a:r>
              <a:rPr lang="en-US" sz="2400" b="1" spc="-20" dirty="0" smtClean="0">
                <a:solidFill>
                  <a:srgbClr val="404040"/>
                </a:solidFill>
                <a:latin typeface="Carlito"/>
                <a:cs typeface="Carlito"/>
              </a:rPr>
              <a:t>Offered </a:t>
            </a:r>
            <a:r>
              <a:rPr lang="en-US" sz="2400" b="1" spc="-5" dirty="0" smtClean="0">
                <a:solidFill>
                  <a:srgbClr val="404040"/>
                </a:solidFill>
                <a:latin typeface="Carlito"/>
                <a:cs typeface="Carlito"/>
              </a:rPr>
              <a:t>price of securities</a:t>
            </a:r>
            <a:r>
              <a:rPr lang="en-US" sz="2400" b="1" spc="-40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400" b="1" dirty="0" smtClean="0">
                <a:solidFill>
                  <a:srgbClr val="404040"/>
                </a:solidFill>
                <a:latin typeface="Carlito"/>
                <a:cs typeface="Carlito"/>
              </a:rPr>
              <a:t>announced</a:t>
            </a:r>
            <a:endParaRPr lang="en-US" sz="2400" b="1" dirty="0" smtClean="0">
              <a:latin typeface="Carlito"/>
              <a:cs typeface="Carlito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Shelf Registration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Font typeface="Arial"/>
              <a:buChar char="–"/>
              <a:tabLst>
                <a:tab pos="299720" algn="l"/>
              </a:tabLst>
            </a:pPr>
            <a:r>
              <a:rPr lang="en-US" sz="2400" b="1" spc="-15" dirty="0" smtClean="0">
                <a:solidFill>
                  <a:srgbClr val="404040"/>
                </a:solidFill>
                <a:latin typeface="Carlito"/>
                <a:cs typeface="Carlito"/>
              </a:rPr>
              <a:t>SEC </a:t>
            </a:r>
            <a:r>
              <a:rPr lang="en-US" sz="2400" b="1" spc="-5" dirty="0" smtClean="0">
                <a:solidFill>
                  <a:srgbClr val="404040"/>
                </a:solidFill>
                <a:latin typeface="Carlito"/>
                <a:cs typeface="Carlito"/>
              </a:rPr>
              <a:t>Rule</a:t>
            </a:r>
            <a:r>
              <a:rPr lang="en-US" sz="2400" b="1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400" b="1" spc="-5" dirty="0" smtClean="0">
                <a:solidFill>
                  <a:srgbClr val="404040"/>
                </a:solidFill>
                <a:latin typeface="Carlito"/>
                <a:cs typeface="Carlito"/>
              </a:rPr>
              <a:t>415:</a:t>
            </a:r>
            <a:endParaRPr lang="en-US" sz="2400" b="1" dirty="0" smtClean="0">
              <a:latin typeface="Carlito"/>
              <a:cs typeface="Carlito"/>
            </a:endParaRPr>
          </a:p>
          <a:p>
            <a:pPr marL="378460" indent="-365760">
              <a:lnSpc>
                <a:spcPct val="100000"/>
              </a:lnSpc>
              <a:spcBef>
                <a:spcPts val="2485"/>
              </a:spcBef>
              <a:buFont typeface="Arial"/>
              <a:buChar char="–"/>
              <a:tabLst>
                <a:tab pos="377825" algn="l"/>
                <a:tab pos="378460" algn="l"/>
              </a:tabLst>
            </a:pPr>
            <a:r>
              <a:rPr lang="en-US" sz="2400" b="1" spc="-10" dirty="0" smtClean="0">
                <a:solidFill>
                  <a:srgbClr val="404040"/>
                </a:solidFill>
                <a:latin typeface="Carlito"/>
                <a:cs typeface="Carlito"/>
              </a:rPr>
              <a:t>Allows firms </a:t>
            </a:r>
            <a:r>
              <a:rPr lang="en-US" sz="2400" b="1" spc="-20" dirty="0" smtClean="0">
                <a:solidFill>
                  <a:srgbClr val="404040"/>
                </a:solidFill>
                <a:latin typeface="Carlito"/>
                <a:cs typeface="Carlito"/>
              </a:rPr>
              <a:t>to register</a:t>
            </a:r>
            <a:r>
              <a:rPr lang="en-US" sz="2400" b="1" spc="75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400" b="1" spc="-10" dirty="0" smtClean="0">
                <a:solidFill>
                  <a:srgbClr val="404040"/>
                </a:solidFill>
                <a:latin typeface="Carlito"/>
                <a:cs typeface="Carlito"/>
              </a:rPr>
              <a:t>securities</a:t>
            </a:r>
            <a:endParaRPr lang="en-US" sz="2400" b="1" dirty="0" smtClean="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spcBef>
                <a:spcPts val="2475"/>
              </a:spcBef>
              <a:buFont typeface="Arial"/>
              <a:buChar char="–"/>
              <a:tabLst>
                <a:tab pos="299720" algn="l"/>
              </a:tabLst>
            </a:pPr>
            <a:r>
              <a:rPr lang="en-US" sz="2400" b="1" spc="-15" dirty="0" smtClean="0">
                <a:solidFill>
                  <a:srgbClr val="404040"/>
                </a:solidFill>
                <a:latin typeface="Carlito"/>
                <a:cs typeface="Carlito"/>
              </a:rPr>
              <a:t>Gradually </a:t>
            </a:r>
            <a:r>
              <a:rPr lang="en-US" sz="2400" b="1" spc="-10" dirty="0" smtClean="0">
                <a:solidFill>
                  <a:srgbClr val="404040"/>
                </a:solidFill>
                <a:latin typeface="Carlito"/>
                <a:cs typeface="Carlito"/>
              </a:rPr>
              <a:t>sell </a:t>
            </a:r>
            <a:r>
              <a:rPr lang="en-US" sz="2400" b="1" spc="-5" dirty="0" smtClean="0">
                <a:solidFill>
                  <a:srgbClr val="404040"/>
                </a:solidFill>
                <a:latin typeface="Carlito"/>
                <a:cs typeface="Carlito"/>
              </a:rPr>
              <a:t>them </a:t>
            </a:r>
            <a:r>
              <a:rPr lang="en-US" sz="2400" b="1" spc="-25" dirty="0" smtClean="0">
                <a:solidFill>
                  <a:srgbClr val="404040"/>
                </a:solidFill>
                <a:latin typeface="Carlito"/>
                <a:cs typeface="Carlito"/>
              </a:rPr>
              <a:t>for </a:t>
            </a:r>
            <a:r>
              <a:rPr lang="en-US" sz="2400" b="1" spc="-10" dirty="0" smtClean="0">
                <a:solidFill>
                  <a:srgbClr val="404040"/>
                </a:solidFill>
                <a:latin typeface="Carlito"/>
                <a:cs typeface="Carlito"/>
              </a:rPr>
              <a:t>two</a:t>
            </a:r>
            <a:r>
              <a:rPr lang="en-US" sz="2400" b="1" spc="35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400" b="1" spc="-20" dirty="0" smtClean="0">
                <a:solidFill>
                  <a:srgbClr val="404040"/>
                </a:solidFill>
                <a:latin typeface="Carlito"/>
                <a:cs typeface="Carlito"/>
              </a:rPr>
              <a:t>years</a:t>
            </a:r>
            <a:endParaRPr lang="en-US" sz="2400" b="1" dirty="0" smtClean="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spcBef>
                <a:spcPts val="2485"/>
              </a:spcBef>
              <a:buFont typeface="Arial"/>
              <a:buChar char="–"/>
              <a:tabLst>
                <a:tab pos="299720" algn="l"/>
              </a:tabLst>
            </a:pPr>
            <a:r>
              <a:rPr lang="en-US" sz="2400" b="1" spc="-10" dirty="0" smtClean="0">
                <a:solidFill>
                  <a:srgbClr val="404040"/>
                </a:solidFill>
                <a:latin typeface="Carlito"/>
                <a:cs typeface="Carlito"/>
              </a:rPr>
              <a:t>Can </a:t>
            </a:r>
            <a:r>
              <a:rPr lang="en-US" sz="2400" b="1" spc="-5" dirty="0" smtClean="0">
                <a:solidFill>
                  <a:srgbClr val="404040"/>
                </a:solidFill>
                <a:latin typeface="Carlito"/>
                <a:cs typeface="Carlito"/>
              </a:rPr>
              <a:t>be </a:t>
            </a:r>
            <a:r>
              <a:rPr lang="en-US" sz="2400" b="1" spc="-10" dirty="0" smtClean="0">
                <a:solidFill>
                  <a:srgbClr val="404040"/>
                </a:solidFill>
                <a:latin typeface="Carlito"/>
                <a:cs typeface="Carlito"/>
              </a:rPr>
              <a:t>sold </a:t>
            </a:r>
            <a:r>
              <a:rPr lang="en-US" sz="2400" b="1" spc="-5" dirty="0" smtClean="0">
                <a:solidFill>
                  <a:srgbClr val="404040"/>
                </a:solidFill>
                <a:latin typeface="Carlito"/>
                <a:cs typeface="Carlito"/>
              </a:rPr>
              <a:t>in </a:t>
            </a:r>
            <a:r>
              <a:rPr lang="en-US" sz="2400" b="1" spc="-10" dirty="0" smtClean="0">
                <a:solidFill>
                  <a:srgbClr val="404040"/>
                </a:solidFill>
                <a:latin typeface="Carlito"/>
                <a:cs typeface="Carlito"/>
              </a:rPr>
              <a:t>short</a:t>
            </a:r>
            <a:r>
              <a:rPr lang="en-US" sz="2400" b="1" spc="45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400" b="1" spc="-10" dirty="0" smtClean="0">
                <a:solidFill>
                  <a:srgbClr val="404040"/>
                </a:solidFill>
                <a:latin typeface="Carlito"/>
                <a:cs typeface="Carlito"/>
              </a:rPr>
              <a:t>notice</a:t>
            </a:r>
            <a:endParaRPr lang="en-US" sz="2400" b="1" dirty="0" smtClean="0">
              <a:latin typeface="Carlito"/>
              <a:cs typeface="Carlito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Private Placement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spc="-5" dirty="0" smtClean="0">
                <a:solidFill>
                  <a:srgbClr val="404040"/>
                </a:solidFill>
                <a:latin typeface="Carlito"/>
                <a:cs typeface="Carlito"/>
              </a:rPr>
              <a:t>Sells </a:t>
            </a:r>
            <a:r>
              <a:rPr lang="en-US" sz="2800" b="1" spc="-10" dirty="0" smtClean="0">
                <a:solidFill>
                  <a:srgbClr val="404040"/>
                </a:solidFill>
                <a:latin typeface="Carlito"/>
                <a:cs typeface="Carlito"/>
              </a:rPr>
              <a:t>share directly </a:t>
            </a:r>
            <a:r>
              <a:rPr lang="en-US" sz="2800" b="1" spc="-15" dirty="0" smtClean="0">
                <a:solidFill>
                  <a:srgbClr val="404040"/>
                </a:solidFill>
                <a:latin typeface="Carlito"/>
                <a:cs typeface="Carlito"/>
              </a:rPr>
              <a:t>to </a:t>
            </a:r>
            <a:r>
              <a:rPr lang="en-US" sz="2800" b="1" spc="-5" dirty="0" smtClean="0">
                <a:solidFill>
                  <a:srgbClr val="404040"/>
                </a:solidFill>
                <a:latin typeface="Carlito"/>
                <a:cs typeface="Carlito"/>
              </a:rPr>
              <a:t>small </a:t>
            </a:r>
            <a:r>
              <a:rPr lang="en-US" sz="2800" b="1" spc="-15" dirty="0" smtClean="0">
                <a:solidFill>
                  <a:srgbClr val="404040"/>
                </a:solidFill>
                <a:latin typeface="Carlito"/>
                <a:cs typeface="Carlito"/>
              </a:rPr>
              <a:t>group </a:t>
            </a:r>
            <a:r>
              <a:rPr lang="en-US" sz="2800" b="1" spc="-5" dirty="0" smtClean="0">
                <a:solidFill>
                  <a:srgbClr val="404040"/>
                </a:solidFill>
                <a:latin typeface="Carlito"/>
                <a:cs typeface="Carlito"/>
              </a:rPr>
              <a:t>of</a:t>
            </a:r>
            <a:r>
              <a:rPr lang="en-US" sz="2800" b="1" spc="10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800" b="1" spc="-10" dirty="0" smtClean="0">
                <a:solidFill>
                  <a:srgbClr val="404040"/>
                </a:solidFill>
                <a:latin typeface="Carlito"/>
                <a:cs typeface="Carlito"/>
              </a:rPr>
              <a:t>institutional</a:t>
            </a:r>
            <a:endParaRPr lang="en-US" sz="2800" b="1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5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spc="-30" dirty="0" smtClean="0">
                <a:solidFill>
                  <a:srgbClr val="404040"/>
                </a:solidFill>
                <a:latin typeface="Carlito"/>
                <a:cs typeface="Carlito"/>
              </a:rPr>
              <a:t>Far </a:t>
            </a:r>
            <a:r>
              <a:rPr lang="en-US" sz="2800" b="1" spc="-5" dirty="0" smtClean="0">
                <a:solidFill>
                  <a:srgbClr val="404040"/>
                </a:solidFill>
                <a:latin typeface="Carlito"/>
                <a:cs typeface="Carlito"/>
              </a:rPr>
              <a:t>cheaper </a:t>
            </a:r>
            <a:r>
              <a:rPr lang="en-US" sz="2800" b="1" dirty="0" smtClean="0">
                <a:solidFill>
                  <a:srgbClr val="404040"/>
                </a:solidFill>
                <a:latin typeface="Carlito"/>
                <a:cs typeface="Carlito"/>
              </a:rPr>
              <a:t>than </a:t>
            </a:r>
            <a:r>
              <a:rPr lang="en-US" sz="2800" b="1" spc="-10" dirty="0" smtClean="0">
                <a:solidFill>
                  <a:srgbClr val="404040"/>
                </a:solidFill>
                <a:latin typeface="Carlito"/>
                <a:cs typeface="Carlito"/>
              </a:rPr>
              <a:t>public </a:t>
            </a:r>
            <a:r>
              <a:rPr lang="en-US" sz="2800" b="1" spc="-15" dirty="0" smtClean="0">
                <a:solidFill>
                  <a:srgbClr val="404040"/>
                </a:solidFill>
                <a:latin typeface="Carlito"/>
                <a:cs typeface="Carlito"/>
              </a:rPr>
              <a:t>offering</a:t>
            </a:r>
            <a:endParaRPr lang="en-US" sz="2800" b="1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5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b="1" spc="-5" dirty="0" smtClean="0">
                <a:solidFill>
                  <a:srgbClr val="404040"/>
                </a:solidFill>
                <a:latin typeface="Carlito"/>
                <a:cs typeface="Carlito"/>
              </a:rPr>
              <a:t>Less </a:t>
            </a:r>
            <a:r>
              <a:rPr lang="en-US" sz="2800" b="1" spc="-10" dirty="0" smtClean="0">
                <a:solidFill>
                  <a:srgbClr val="404040"/>
                </a:solidFill>
                <a:latin typeface="Carlito"/>
                <a:cs typeface="Carlito"/>
              </a:rPr>
              <a:t>suitable </a:t>
            </a:r>
            <a:r>
              <a:rPr lang="en-US" sz="2800" b="1" spc="-25" dirty="0" smtClean="0">
                <a:solidFill>
                  <a:srgbClr val="404040"/>
                </a:solidFill>
                <a:latin typeface="Carlito"/>
                <a:cs typeface="Carlito"/>
              </a:rPr>
              <a:t>for </a:t>
            </a:r>
            <a:r>
              <a:rPr lang="en-US" sz="2800" b="1" spc="-20" dirty="0" smtClean="0">
                <a:solidFill>
                  <a:srgbClr val="404040"/>
                </a:solidFill>
                <a:latin typeface="Carlito"/>
                <a:cs typeface="Carlito"/>
              </a:rPr>
              <a:t>large </a:t>
            </a:r>
            <a:r>
              <a:rPr lang="en-US" sz="2800" b="1" spc="-15" dirty="0" smtClean="0">
                <a:solidFill>
                  <a:srgbClr val="404040"/>
                </a:solidFill>
                <a:latin typeface="Carlito"/>
                <a:cs typeface="Carlito"/>
              </a:rPr>
              <a:t>offering</a:t>
            </a:r>
            <a:endParaRPr lang="en-US" sz="2800" b="1" dirty="0" smtClean="0">
              <a:latin typeface="Carlito"/>
              <a:cs typeface="Carlito"/>
            </a:endParaRPr>
          </a:p>
          <a:p>
            <a:pPr marL="355600" marR="360045" indent="-342900">
              <a:lnSpc>
                <a:spcPct val="150000"/>
              </a:lnSpc>
              <a:spcBef>
                <a:spcPts val="720"/>
              </a:spcBef>
              <a:buChar char="•"/>
              <a:tabLst>
                <a:tab pos="354965" algn="l"/>
                <a:tab pos="355600" algn="l"/>
              </a:tabLst>
            </a:pPr>
            <a:r>
              <a:rPr lang="en-US" sz="2800" b="1" spc="-55" dirty="0" smtClean="0">
                <a:solidFill>
                  <a:srgbClr val="404040"/>
                </a:solidFill>
                <a:latin typeface="Arial"/>
                <a:cs typeface="Arial"/>
              </a:rPr>
              <a:t>Don’t </a:t>
            </a:r>
            <a:r>
              <a:rPr lang="en-US" sz="2800" b="1" spc="-70" dirty="0" smtClean="0">
                <a:solidFill>
                  <a:srgbClr val="404040"/>
                </a:solidFill>
                <a:latin typeface="Arial"/>
                <a:cs typeface="Arial"/>
              </a:rPr>
              <a:t>trade </a:t>
            </a:r>
            <a:r>
              <a:rPr lang="en-US" sz="2800" b="1" spc="-45" dirty="0" smtClean="0">
                <a:solidFill>
                  <a:srgbClr val="404040"/>
                </a:solidFill>
                <a:latin typeface="Arial"/>
                <a:cs typeface="Arial"/>
              </a:rPr>
              <a:t>in </a:t>
            </a:r>
            <a:r>
              <a:rPr lang="en-US" sz="2800" b="1" spc="-155" dirty="0" smtClean="0">
                <a:solidFill>
                  <a:srgbClr val="404040"/>
                </a:solidFill>
                <a:latin typeface="Arial"/>
                <a:cs typeface="Arial"/>
              </a:rPr>
              <a:t>secondary </a:t>
            </a:r>
            <a:r>
              <a:rPr lang="en-US" sz="2800" b="1" spc="-90" dirty="0" smtClean="0">
                <a:solidFill>
                  <a:srgbClr val="404040"/>
                </a:solidFill>
                <a:latin typeface="Arial"/>
                <a:cs typeface="Arial"/>
              </a:rPr>
              <a:t>market </a:t>
            </a:r>
            <a:r>
              <a:rPr lang="en-US" sz="2800" b="1" spc="-85" dirty="0" smtClean="0">
                <a:solidFill>
                  <a:srgbClr val="404040"/>
                </a:solidFill>
                <a:latin typeface="Arial"/>
                <a:cs typeface="Arial"/>
              </a:rPr>
              <a:t>which</a:t>
            </a:r>
            <a:r>
              <a:rPr lang="en-US" sz="2800" b="1" spc="-600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lang="en-US" sz="2800" b="1" spc="-135" dirty="0" smtClean="0">
                <a:solidFill>
                  <a:srgbClr val="404040"/>
                </a:solidFill>
                <a:latin typeface="Arial"/>
                <a:cs typeface="Arial"/>
              </a:rPr>
              <a:t>reduce  </a:t>
            </a:r>
            <a:r>
              <a:rPr lang="en-US" sz="2800" b="1" spc="-5" dirty="0" smtClean="0">
                <a:solidFill>
                  <a:srgbClr val="404040"/>
                </a:solidFill>
                <a:latin typeface="Carlito"/>
                <a:cs typeface="Carlito"/>
              </a:rPr>
              <a:t>their</a:t>
            </a:r>
            <a:r>
              <a:rPr lang="en-US" sz="2800" b="1" spc="-15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800" b="1" spc="-10" dirty="0" smtClean="0">
                <a:solidFill>
                  <a:srgbClr val="404040"/>
                </a:solidFill>
                <a:latin typeface="Carlito"/>
                <a:cs typeface="Carlito"/>
              </a:rPr>
              <a:t>liquidity</a:t>
            </a:r>
            <a:endParaRPr lang="en-US" sz="2800" b="1" dirty="0" smtClean="0">
              <a:latin typeface="Carlito"/>
              <a:cs typeface="Carlito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How Securities are Traded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55600" indent="-342900" algn="ctr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3200" b="1" spc="-10" dirty="0" smtClean="0">
                <a:solidFill>
                  <a:srgbClr val="0070C0"/>
                </a:solidFill>
                <a:latin typeface="Carlito"/>
                <a:cs typeface="Carlito"/>
              </a:rPr>
              <a:t>Types of market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b="1" spc="-10" dirty="0" smtClean="0">
                <a:solidFill>
                  <a:srgbClr val="6F2F9F"/>
                </a:solidFill>
                <a:latin typeface="Carlito"/>
                <a:cs typeface="Carlito"/>
              </a:rPr>
              <a:t>Direct </a:t>
            </a:r>
            <a:r>
              <a:rPr lang="en-US" sz="2400" b="1" spc="-15" dirty="0" smtClean="0">
                <a:solidFill>
                  <a:srgbClr val="6F2F9F"/>
                </a:solidFill>
                <a:latin typeface="Carlito"/>
                <a:cs typeface="Carlito"/>
              </a:rPr>
              <a:t>Search</a:t>
            </a:r>
            <a:r>
              <a:rPr lang="en-US" sz="2400" b="1" spc="20" dirty="0" smtClean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lang="en-US" sz="2400" b="1" spc="-15" dirty="0" smtClean="0">
                <a:solidFill>
                  <a:srgbClr val="6F2F9F"/>
                </a:solidFill>
                <a:latin typeface="Carlito"/>
                <a:cs typeface="Carlito"/>
              </a:rPr>
              <a:t>Markets</a:t>
            </a:r>
            <a:endParaRPr lang="en-US" sz="2400" b="1" dirty="0" smtClean="0">
              <a:latin typeface="Carlito"/>
              <a:cs typeface="Carlito"/>
            </a:endParaRPr>
          </a:p>
          <a:p>
            <a:pPr marL="349250" indent="-337185">
              <a:lnSpc>
                <a:spcPct val="100000"/>
              </a:lnSpc>
              <a:spcBef>
                <a:spcPts val="1945"/>
              </a:spcBef>
              <a:buChar char="-"/>
              <a:tabLst>
                <a:tab pos="349250" algn="l"/>
                <a:tab pos="349885" algn="l"/>
              </a:tabLst>
            </a:pPr>
            <a:r>
              <a:rPr lang="en-US" sz="2400" spc="-20" dirty="0" smtClean="0">
                <a:solidFill>
                  <a:srgbClr val="404040"/>
                </a:solidFill>
                <a:latin typeface="Carlito"/>
                <a:cs typeface="Carlito"/>
              </a:rPr>
              <a:t>Buyers </a:t>
            </a:r>
            <a:r>
              <a:rPr lang="en-US" sz="2400" dirty="0" smtClean="0">
                <a:solidFill>
                  <a:srgbClr val="404040"/>
                </a:solidFill>
                <a:latin typeface="Carlito"/>
                <a:cs typeface="Carlito"/>
              </a:rPr>
              <a:t>and </a:t>
            </a:r>
            <a:r>
              <a:rPr lang="en-US" sz="2400" spc="-15" dirty="0" smtClean="0">
                <a:solidFill>
                  <a:srgbClr val="404040"/>
                </a:solidFill>
                <a:latin typeface="Carlito"/>
                <a:cs typeface="Carlito"/>
              </a:rPr>
              <a:t>sellers </a:t>
            </a:r>
            <a:r>
              <a:rPr lang="en-US" sz="2400" spc="-5" dirty="0" smtClean="0">
                <a:solidFill>
                  <a:srgbClr val="404040"/>
                </a:solidFill>
                <a:latin typeface="Carlito"/>
                <a:cs typeface="Carlito"/>
              </a:rPr>
              <a:t>seek </a:t>
            </a:r>
            <a:r>
              <a:rPr lang="en-US" sz="2400" dirty="0" smtClean="0">
                <a:solidFill>
                  <a:srgbClr val="404040"/>
                </a:solidFill>
                <a:latin typeface="Carlito"/>
                <a:cs typeface="Carlito"/>
              </a:rPr>
              <a:t>each</a:t>
            </a:r>
            <a:r>
              <a:rPr lang="en-US" sz="2400" spc="-70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400" spc="-5" dirty="0" smtClean="0">
                <a:solidFill>
                  <a:srgbClr val="404040"/>
                </a:solidFill>
                <a:latin typeface="Carlito"/>
                <a:cs typeface="Carlito"/>
              </a:rPr>
              <a:t>other</a:t>
            </a:r>
            <a:endParaRPr lang="en-US" sz="2400" dirty="0" smtClean="0">
              <a:latin typeface="Carlito"/>
              <a:cs typeface="Carlito"/>
            </a:endParaRPr>
          </a:p>
          <a:p>
            <a:pPr marL="349250" indent="-337185">
              <a:lnSpc>
                <a:spcPct val="100000"/>
              </a:lnSpc>
              <a:spcBef>
                <a:spcPts val="1945"/>
              </a:spcBef>
              <a:buChar char="-"/>
              <a:tabLst>
                <a:tab pos="349250" algn="l"/>
                <a:tab pos="349885" algn="l"/>
              </a:tabLst>
            </a:pPr>
            <a:r>
              <a:rPr lang="en-US" sz="2400" spc="-20" dirty="0" smtClean="0">
                <a:solidFill>
                  <a:srgbClr val="404040"/>
                </a:solidFill>
                <a:latin typeface="Carlito"/>
                <a:cs typeface="Carlito"/>
              </a:rPr>
              <a:t>For </a:t>
            </a:r>
            <a:r>
              <a:rPr lang="en-US" sz="2400" spc="5" dirty="0" smtClean="0">
                <a:solidFill>
                  <a:srgbClr val="404040"/>
                </a:solidFill>
                <a:latin typeface="Carlito"/>
                <a:cs typeface="Carlito"/>
              </a:rPr>
              <a:t>e.g. </a:t>
            </a:r>
            <a:r>
              <a:rPr lang="en-US" sz="2400" spc="-5" dirty="0" smtClean="0">
                <a:solidFill>
                  <a:srgbClr val="404040"/>
                </a:solidFill>
                <a:latin typeface="Carlito"/>
                <a:cs typeface="Carlito"/>
              </a:rPr>
              <a:t>Sale of used</a:t>
            </a:r>
            <a:r>
              <a:rPr lang="en-US" sz="2400" spc="-15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400" spc="-25" dirty="0" smtClean="0">
                <a:solidFill>
                  <a:srgbClr val="404040"/>
                </a:solidFill>
                <a:latin typeface="Carlito"/>
                <a:cs typeface="Carlito"/>
              </a:rPr>
              <a:t>refrigerator</a:t>
            </a:r>
            <a:endParaRPr lang="en-US" sz="2400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9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b="1" spc="-25" dirty="0" smtClean="0">
                <a:solidFill>
                  <a:srgbClr val="6F2F9F"/>
                </a:solidFill>
                <a:latin typeface="Carlito"/>
                <a:cs typeface="Carlito"/>
              </a:rPr>
              <a:t>Brokered</a:t>
            </a:r>
            <a:r>
              <a:rPr lang="en-US" sz="2400" b="1" dirty="0" smtClean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lang="en-US" sz="2400" b="1" spc="-20" dirty="0" smtClean="0">
                <a:solidFill>
                  <a:srgbClr val="6F2F9F"/>
                </a:solidFill>
                <a:latin typeface="Carlito"/>
                <a:cs typeface="Carlito"/>
              </a:rPr>
              <a:t>Markets</a:t>
            </a:r>
            <a:endParaRPr lang="en-US" sz="2400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945"/>
              </a:spcBef>
              <a:buChar char="-"/>
              <a:tabLst>
                <a:tab pos="354965" algn="l"/>
                <a:tab pos="355600" algn="l"/>
              </a:tabLst>
            </a:pPr>
            <a:r>
              <a:rPr lang="en-US" sz="2400" spc="-30" dirty="0" smtClean="0">
                <a:solidFill>
                  <a:srgbClr val="404040"/>
                </a:solidFill>
                <a:latin typeface="Carlito"/>
                <a:cs typeface="Carlito"/>
              </a:rPr>
              <a:t>Brokers </a:t>
            </a:r>
            <a:r>
              <a:rPr lang="en-US" sz="2400" spc="-10" dirty="0" smtClean="0">
                <a:solidFill>
                  <a:srgbClr val="404040"/>
                </a:solidFill>
                <a:latin typeface="Carlito"/>
                <a:cs typeface="Carlito"/>
              </a:rPr>
              <a:t>search </a:t>
            </a:r>
            <a:r>
              <a:rPr lang="en-US" sz="2400" spc="-5" dirty="0" smtClean="0">
                <a:solidFill>
                  <a:srgbClr val="404040"/>
                </a:solidFill>
                <a:latin typeface="Carlito"/>
                <a:cs typeface="Carlito"/>
              </a:rPr>
              <a:t>out </a:t>
            </a:r>
            <a:r>
              <a:rPr lang="en-US" sz="2400" spc="-20" dirty="0" smtClean="0">
                <a:solidFill>
                  <a:srgbClr val="404040"/>
                </a:solidFill>
                <a:latin typeface="Carlito"/>
                <a:cs typeface="Carlito"/>
              </a:rPr>
              <a:t>buyers </a:t>
            </a:r>
            <a:r>
              <a:rPr lang="en-US" sz="2400" dirty="0" smtClean="0">
                <a:solidFill>
                  <a:srgbClr val="404040"/>
                </a:solidFill>
                <a:latin typeface="Carlito"/>
                <a:cs typeface="Carlito"/>
              </a:rPr>
              <a:t>and</a:t>
            </a:r>
            <a:r>
              <a:rPr lang="en-US" sz="2400" spc="-50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400" spc="-15" dirty="0" smtClean="0">
                <a:solidFill>
                  <a:srgbClr val="404040"/>
                </a:solidFill>
                <a:latin typeface="Carlito"/>
                <a:cs typeface="Carlito"/>
              </a:rPr>
              <a:t>sellers</a:t>
            </a:r>
            <a:endParaRPr lang="en-US" sz="2400" dirty="0" smtClean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950"/>
              </a:spcBef>
              <a:buChar char="-"/>
              <a:tabLst>
                <a:tab pos="354965" algn="l"/>
                <a:tab pos="355600" algn="l"/>
              </a:tabLst>
            </a:pPr>
            <a:r>
              <a:rPr lang="en-US" sz="2400" spc="-20" dirty="0" smtClean="0">
                <a:solidFill>
                  <a:srgbClr val="404040"/>
                </a:solidFill>
                <a:latin typeface="Carlito"/>
                <a:cs typeface="Carlito"/>
              </a:rPr>
              <a:t>For </a:t>
            </a:r>
            <a:r>
              <a:rPr lang="en-US" sz="2400" spc="5" dirty="0" smtClean="0">
                <a:solidFill>
                  <a:srgbClr val="404040"/>
                </a:solidFill>
                <a:latin typeface="Carlito"/>
                <a:cs typeface="Carlito"/>
              </a:rPr>
              <a:t>e.g. </a:t>
            </a:r>
            <a:r>
              <a:rPr lang="en-US" sz="2400" spc="-5" dirty="0" smtClean="0">
                <a:solidFill>
                  <a:srgbClr val="404040"/>
                </a:solidFill>
                <a:latin typeface="Carlito"/>
                <a:cs typeface="Carlito"/>
              </a:rPr>
              <a:t>Primary </a:t>
            </a:r>
            <a:r>
              <a:rPr lang="en-US" sz="2400" spc="-20" dirty="0" smtClean="0">
                <a:solidFill>
                  <a:srgbClr val="404040"/>
                </a:solidFill>
                <a:latin typeface="Carlito"/>
                <a:cs typeface="Carlito"/>
              </a:rPr>
              <a:t>market </a:t>
            </a:r>
            <a:r>
              <a:rPr lang="en-US" sz="2400" spc="-15" dirty="0" smtClean="0">
                <a:solidFill>
                  <a:srgbClr val="404040"/>
                </a:solidFill>
                <a:latin typeface="Carlito"/>
                <a:cs typeface="Carlito"/>
              </a:rPr>
              <a:t>(Investment</a:t>
            </a:r>
            <a:r>
              <a:rPr lang="en-US" sz="2400" spc="-10" dirty="0" smtClean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lang="en-US" sz="2400" spc="-25" dirty="0" smtClean="0">
                <a:solidFill>
                  <a:srgbClr val="404040"/>
                </a:solidFill>
                <a:latin typeface="Carlito"/>
                <a:cs typeface="Carlito"/>
              </a:rPr>
              <a:t>bankers)</a:t>
            </a:r>
            <a:endParaRPr lang="en-US" sz="2400" dirty="0" smtClean="0">
              <a:latin typeface="Carlito"/>
              <a:cs typeface="Carlito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81</TotalTime>
  <Words>815</Words>
  <Application>Microsoft Office PowerPoint</Application>
  <PresentationFormat>On-screen Show (4:3)</PresentationFormat>
  <Paragraphs>141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Equity</vt:lpstr>
      <vt:lpstr>How Securities are Traded</vt:lpstr>
      <vt:lpstr>What is Financial Market</vt:lpstr>
      <vt:lpstr>Money Market  VS. Capital market</vt:lpstr>
      <vt:lpstr>How Firm Issue Securities</vt:lpstr>
      <vt:lpstr>Slide 5</vt:lpstr>
      <vt:lpstr>Investment Banking</vt:lpstr>
      <vt:lpstr>Shelf Registration</vt:lpstr>
      <vt:lpstr>Private Placement</vt:lpstr>
      <vt:lpstr>How Securities are Traded</vt:lpstr>
      <vt:lpstr>Slide 10</vt:lpstr>
      <vt:lpstr>Bid &amp; Ask Price</vt:lpstr>
      <vt:lpstr>Types of Order</vt:lpstr>
      <vt:lpstr>Slide 13</vt:lpstr>
      <vt:lpstr>Price Contingent Order</vt:lpstr>
      <vt:lpstr>Trading Mechanism</vt:lpstr>
      <vt:lpstr>Trading Cost</vt:lpstr>
      <vt:lpstr>Circuit Breaker</vt:lpstr>
      <vt:lpstr>Long vs. Short sale</vt:lpstr>
      <vt:lpstr>Margin Trading</vt:lpstr>
      <vt:lpstr>Slide 20</vt:lpstr>
      <vt:lpstr>Margin Call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Securities are Traded</dc:title>
  <dc:creator>Anhar</dc:creator>
  <cp:lastModifiedBy>Anhar</cp:lastModifiedBy>
  <cp:revision>31</cp:revision>
  <dcterms:created xsi:type="dcterms:W3CDTF">2020-06-07T14:35:36Z</dcterms:created>
  <dcterms:modified xsi:type="dcterms:W3CDTF">2020-06-07T15:57:12Z</dcterms:modified>
</cp:coreProperties>
</file>