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6" r:id="rId5"/>
    <p:sldId id="277" r:id="rId6"/>
    <p:sldId id="274" r:id="rId7"/>
    <p:sldId id="271" r:id="rId8"/>
    <p:sldId id="259" r:id="rId9"/>
    <p:sldId id="272" r:id="rId10"/>
    <p:sldId id="275" r:id="rId11"/>
    <p:sldId id="261" r:id="rId12"/>
    <p:sldId id="264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Liver and biliary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0" t="2360" r="7965" b="9144"/>
          <a:stretch/>
        </p:blipFill>
        <p:spPr>
          <a:xfrm>
            <a:off x="685800" y="228600"/>
            <a:ext cx="64008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4" t="64565" r="4530" b="17917"/>
          <a:stretch/>
        </p:blipFill>
        <p:spPr>
          <a:xfrm>
            <a:off x="457199" y="4944919"/>
            <a:ext cx="8135983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4" t="41209" r="4530" b="48281"/>
          <a:stretch/>
        </p:blipFill>
        <p:spPr>
          <a:xfrm>
            <a:off x="457198" y="6139543"/>
            <a:ext cx="813598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bile salts</a:t>
            </a:r>
          </a:p>
        </p:txBody>
      </p:sp>
      <p:pic>
        <p:nvPicPr>
          <p:cNvPr id="5124" name="Picture 4" descr="Gastrointestinal Physiology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2222"/>
          <a:stretch/>
        </p:blipFill>
        <p:spPr bwMode="auto">
          <a:xfrm>
            <a:off x="295120" y="1417638"/>
            <a:ext cx="8553759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444" y="3810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132"/>
                </a:solidFill>
                <a:latin typeface="Source Sans Pro"/>
              </a:rPr>
              <a:t> Gallstone</a:t>
            </a:r>
            <a:endParaRPr lang="en-US" b="1" i="0" dirty="0">
              <a:solidFill>
                <a:srgbClr val="333132"/>
              </a:solidFill>
              <a:effectLst/>
              <a:latin typeface="Source Sans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45678"/>
            <a:ext cx="8153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Gallstones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solid particles that form from bile cholesterol and bilirubin in the gallbladder.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48972"/>
            <a:ext cx="335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two main kinds are: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Cholesterol stones.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These are usually yellow-green in color. They're the most common kind, accounting for 80% of gallstones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/>
              <a:t> They form when there is too much cholesterol in the bile.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Pigment stones.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These stones are smaller and darker. They're made up </a:t>
            </a:r>
            <a:r>
              <a:rPr lang="en-US" sz="1600" dirty="0" smtClean="0"/>
              <a:t>when </a:t>
            </a:r>
            <a:r>
              <a:rPr lang="en-US" sz="1600" dirty="0"/>
              <a:t>there is excess bilirubin in the </a:t>
            </a:r>
            <a:r>
              <a:rPr lang="en-US" sz="1600" dirty="0" smtClean="0"/>
              <a:t>bile.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4648200" cy="4800600"/>
          </a:xfrm>
          <a:prstGeom prst="rect">
            <a:avLst/>
          </a:prstGeom>
        </p:spPr>
      </p:pic>
      <p:pic>
        <p:nvPicPr>
          <p:cNvPr id="3" name="Picture 2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2133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hareChat - Funny, Romantic, Videos, Shayari, Quotes | Messaging ap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"/>
          <a:stretch/>
        </p:blipFill>
        <p:spPr bwMode="auto">
          <a:xfrm>
            <a:off x="5638800" y="914400"/>
            <a:ext cx="3048626" cy="39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6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ver anatomy 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4"/>
          <a:stretch/>
        </p:blipFill>
        <p:spPr bwMode="auto">
          <a:xfrm>
            <a:off x="533399" y="609600"/>
            <a:ext cx="820086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ER ANATOMY AND PHYSIOLOGY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7986" r="5035" b="84236"/>
          <a:stretch/>
        </p:blipFill>
        <p:spPr bwMode="auto">
          <a:xfrm>
            <a:off x="1115783" y="10886"/>
            <a:ext cx="705394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354" y="548580"/>
            <a:ext cx="8686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liver is an </a:t>
            </a:r>
            <a:r>
              <a:rPr lang="en-US" sz="2400" b="1" dirty="0"/>
              <a:t>accessory digestive organ </a:t>
            </a:r>
            <a:r>
              <a:rPr lang="en-US" sz="2400" dirty="0"/>
              <a:t>that produces </a:t>
            </a:r>
            <a:r>
              <a:rPr lang="en-US" sz="2400" b="1" dirty="0"/>
              <a:t>bile</a:t>
            </a:r>
            <a:r>
              <a:rPr lang="en-US" sz="2400" dirty="0"/>
              <a:t>, a fluid </a:t>
            </a:r>
            <a:r>
              <a:rPr lang="en-US" sz="2400" dirty="0" smtClean="0"/>
              <a:t>which </a:t>
            </a:r>
            <a:r>
              <a:rPr lang="en-US" sz="2400" dirty="0"/>
              <a:t>helps </a:t>
            </a:r>
            <a:r>
              <a:rPr lang="en-US" sz="2400" dirty="0" smtClean="0"/>
              <a:t>in breakdown </a:t>
            </a:r>
            <a:r>
              <a:rPr lang="en-US" sz="2400" dirty="0"/>
              <a:t>of fat</a:t>
            </a:r>
            <a:r>
              <a:rPr lang="en-US" sz="24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 </a:t>
            </a:r>
            <a:r>
              <a:rPr lang="en-US" sz="2400" dirty="0" smtClean="0"/>
              <a:t>It is </a:t>
            </a:r>
            <a:r>
              <a:rPr lang="en-US" sz="2400" dirty="0"/>
              <a:t>both the </a:t>
            </a:r>
            <a:r>
              <a:rPr lang="en-US" sz="2400" b="1" dirty="0" smtClean="0"/>
              <a:t>heaviest</a:t>
            </a:r>
            <a:r>
              <a:rPr lang="en-US" sz="2400" dirty="0" smtClean="0"/>
              <a:t> (</a:t>
            </a:r>
            <a:r>
              <a:rPr lang="en-US" sz="2400" dirty="0"/>
              <a:t>weighs approximately </a:t>
            </a:r>
            <a:r>
              <a:rPr lang="en-US" sz="2400" b="1" dirty="0"/>
              <a:t>1.5 </a:t>
            </a:r>
            <a:r>
              <a:rPr lang="en-US" sz="2400" b="1" dirty="0" smtClean="0"/>
              <a:t>kg</a:t>
            </a:r>
            <a:r>
              <a:rPr lang="en-US" sz="2400" dirty="0" smtClean="0"/>
              <a:t>) </a:t>
            </a:r>
            <a:r>
              <a:rPr lang="en-US" sz="2400" dirty="0"/>
              <a:t>internal organ and the </a:t>
            </a:r>
            <a:r>
              <a:rPr lang="en-US" sz="2400" b="1" dirty="0"/>
              <a:t>largest gland </a:t>
            </a:r>
            <a:r>
              <a:rPr lang="en-US" sz="2400" dirty="0"/>
              <a:t>in the human </a:t>
            </a:r>
            <a:r>
              <a:rPr lang="en-US" sz="2400" dirty="0" smtClean="0"/>
              <a:t>body.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Located in the </a:t>
            </a:r>
            <a:r>
              <a:rPr lang="en-US" sz="2400" b="1" dirty="0"/>
              <a:t>right upper quadrant </a:t>
            </a:r>
            <a:r>
              <a:rPr lang="en-US" sz="2400" dirty="0"/>
              <a:t>of the abdominal cavity, it rests just below the diaphragm, to the right of the stomach and overlies the gallbladder</a:t>
            </a:r>
            <a:r>
              <a:rPr lang="en-US" sz="24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3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Connected </a:t>
            </a:r>
            <a:r>
              <a:rPr lang="en-US" sz="2400" dirty="0"/>
              <a:t>to</a:t>
            </a:r>
            <a:r>
              <a:rPr lang="en-US" sz="2400" b="1" dirty="0"/>
              <a:t> two </a:t>
            </a:r>
            <a:r>
              <a:rPr lang="en-US" sz="2400" dirty="0"/>
              <a:t>large blood vessels: the </a:t>
            </a:r>
            <a:r>
              <a:rPr lang="en-US" sz="2400" b="1" dirty="0"/>
              <a:t>hepatic artery </a:t>
            </a:r>
            <a:r>
              <a:rPr lang="en-US" sz="2400" dirty="0"/>
              <a:t>and the </a:t>
            </a:r>
            <a:r>
              <a:rPr lang="en-US" sz="2400" b="1" dirty="0"/>
              <a:t>portal </a:t>
            </a:r>
            <a:r>
              <a:rPr lang="en-US" sz="2400" dirty="0" smtClean="0"/>
              <a:t>vein. The </a:t>
            </a:r>
            <a:r>
              <a:rPr lang="en-US" sz="2400" b="1" dirty="0"/>
              <a:t>hepatic artery </a:t>
            </a:r>
            <a:r>
              <a:rPr lang="en-US" sz="2400" dirty="0"/>
              <a:t>carries oxygen-rich blood </a:t>
            </a:r>
            <a:r>
              <a:rPr lang="en-US" sz="2400" b="1" dirty="0"/>
              <a:t>from the aorta </a:t>
            </a:r>
            <a:r>
              <a:rPr lang="en-US" sz="2400" dirty="0"/>
              <a:t>via the celiac plexus, whereas the </a:t>
            </a:r>
            <a:r>
              <a:rPr lang="en-US" sz="2400" b="1" dirty="0"/>
              <a:t>portal vein </a:t>
            </a:r>
            <a:r>
              <a:rPr lang="en-US" sz="2400" dirty="0"/>
              <a:t>carries blood rich in </a:t>
            </a:r>
            <a:r>
              <a:rPr lang="en-US" sz="2400" b="1" dirty="0"/>
              <a:t>digested nutrient</a:t>
            </a:r>
            <a:r>
              <a:rPr lang="en-US" sz="2400" dirty="0"/>
              <a:t>s from the entire </a:t>
            </a:r>
            <a:r>
              <a:rPr lang="en-US" sz="2400" b="1" dirty="0"/>
              <a:t>gastrointestinal tract </a:t>
            </a:r>
            <a:r>
              <a:rPr lang="en-US" sz="2400" dirty="0"/>
              <a:t>and also from the spleen and </a:t>
            </a:r>
            <a:r>
              <a:rPr lang="en-US" sz="2400" dirty="0" smtClean="0"/>
              <a:t>pancreas.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liver is grossly divided into two parts when viewed from above – </a:t>
            </a:r>
            <a:r>
              <a:rPr lang="en-US" sz="2400" b="1" dirty="0"/>
              <a:t>a right and a left lobe</a:t>
            </a:r>
            <a:r>
              <a:rPr lang="en-US" sz="2400" dirty="0"/>
              <a:t> - and four parts when viewed from below (</a:t>
            </a:r>
            <a:r>
              <a:rPr lang="en-US" sz="2400" b="1" dirty="0"/>
              <a:t>left, right, caudate, and quadrate lobes</a:t>
            </a:r>
            <a:r>
              <a:rPr lang="en-US" sz="24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5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/>
              <a:t>falciform</a:t>
            </a:r>
            <a:r>
              <a:rPr lang="en-US" sz="2400" b="1" dirty="0"/>
              <a:t> ligament </a:t>
            </a:r>
            <a:r>
              <a:rPr lang="en-US" sz="2400" dirty="0"/>
              <a:t>divides the liver into a left and right </a:t>
            </a:r>
            <a:r>
              <a:rPr lang="en-US" sz="2400" dirty="0" smtClean="0"/>
              <a:t>lobe.</a:t>
            </a:r>
          </a:p>
        </p:txBody>
      </p:sp>
    </p:spTree>
    <p:extLst>
      <p:ext uri="{BB962C8B-B14F-4D97-AF65-F5344CB8AC3E}">
        <p14:creationId xmlns:p14="http://schemas.microsoft.com/office/powerpoint/2010/main" val="39163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18"/>
          <a:stretch/>
        </p:blipFill>
        <p:spPr>
          <a:xfrm>
            <a:off x="381000" y="152400"/>
            <a:ext cx="8077200" cy="653751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562600" y="4572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829" y="320488"/>
            <a:ext cx="1219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Hepatic artery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2895600" cy="36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Hepatic Circulation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564282" cy="6004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6004913"/>
            <a:ext cx="2895600" cy="36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Hepatic Circulation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2" r="5992" b="2612"/>
          <a:stretch/>
        </p:blipFill>
        <p:spPr>
          <a:xfrm>
            <a:off x="381000" y="210456"/>
            <a:ext cx="828675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ctions of the liver Hormonal metabolism - ppt video onlin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r="55451" b="7569"/>
          <a:stretch/>
        </p:blipFill>
        <p:spPr bwMode="auto">
          <a:xfrm>
            <a:off x="1447800" y="457200"/>
            <a:ext cx="5867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68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Pathway of bile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268"/>
            <a:ext cx="8610600" cy="61725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800" dirty="0" smtClean="0"/>
              <a:t>Biliary </a:t>
            </a:r>
            <a:r>
              <a:rPr lang="en-US" sz="2800" dirty="0"/>
              <a:t>tree is the arboreal branches of the bile ducts.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bile produced in the </a:t>
            </a:r>
            <a:r>
              <a:rPr lang="en-US" sz="2400" b="1" dirty="0"/>
              <a:t>liver</a:t>
            </a:r>
            <a:r>
              <a:rPr lang="en-US" sz="2400" dirty="0"/>
              <a:t> is collected in bile </a:t>
            </a:r>
            <a:r>
              <a:rPr lang="en-US" sz="2400" b="1" dirty="0" err="1"/>
              <a:t>canaliculi</a:t>
            </a:r>
            <a:r>
              <a:rPr lang="en-US" sz="2400" dirty="0"/>
              <a:t>, which merge to form </a:t>
            </a:r>
            <a:r>
              <a:rPr lang="en-US" sz="2400" b="1" dirty="0"/>
              <a:t>bile ducts</a:t>
            </a:r>
            <a:r>
              <a:rPr lang="en-US" sz="2400" dirty="0"/>
              <a:t>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Within </a:t>
            </a:r>
            <a:r>
              <a:rPr lang="en-US" sz="2400" dirty="0"/>
              <a:t>the liver, these ducts are called </a:t>
            </a:r>
            <a:r>
              <a:rPr lang="en-US" sz="2400" b="1" dirty="0" smtClean="0"/>
              <a:t>intra hepatic</a:t>
            </a:r>
            <a:r>
              <a:rPr lang="en-US" sz="2400" dirty="0" smtClean="0"/>
              <a:t> </a:t>
            </a:r>
            <a:r>
              <a:rPr lang="en-US" sz="2400" dirty="0"/>
              <a:t>(within the liver) bile ducts, and once they exit the liver they are considered </a:t>
            </a:r>
            <a:r>
              <a:rPr lang="en-US" sz="2400" b="1" dirty="0" smtClean="0"/>
              <a:t>extra hepatic</a:t>
            </a:r>
            <a:r>
              <a:rPr lang="en-US" sz="2400" dirty="0" smtClean="0"/>
              <a:t> </a:t>
            </a:r>
            <a:r>
              <a:rPr lang="en-US" sz="2400" dirty="0"/>
              <a:t>(outside the liver).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intra hepatic </a:t>
            </a:r>
            <a:r>
              <a:rPr lang="en-US" sz="2400" dirty="0"/>
              <a:t>ducts eventually drain into the </a:t>
            </a:r>
            <a:r>
              <a:rPr lang="en-US" sz="2400" b="1" dirty="0"/>
              <a:t>right and left hepatic ducts</a:t>
            </a:r>
            <a:r>
              <a:rPr lang="en-US" sz="2400" dirty="0"/>
              <a:t>, which merge to form the </a:t>
            </a:r>
            <a:r>
              <a:rPr lang="en-US" sz="2400" b="1" dirty="0"/>
              <a:t>common hepatic duct</a:t>
            </a:r>
            <a:r>
              <a:rPr lang="en-US" sz="2400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/>
              <a:t>cystic duct </a:t>
            </a:r>
            <a:r>
              <a:rPr lang="en-US" sz="2400" dirty="0"/>
              <a:t>from the </a:t>
            </a:r>
            <a:r>
              <a:rPr lang="en-US" sz="2400" b="1" dirty="0"/>
              <a:t>gallbladder</a:t>
            </a:r>
            <a:r>
              <a:rPr lang="en-US" sz="2400" dirty="0"/>
              <a:t> joins with the </a:t>
            </a:r>
            <a:r>
              <a:rPr lang="en-US" sz="2400" b="1" dirty="0"/>
              <a:t>common hepatic duct</a:t>
            </a:r>
            <a:r>
              <a:rPr lang="en-US" sz="2400" dirty="0"/>
              <a:t> to form the </a:t>
            </a:r>
            <a:r>
              <a:rPr lang="en-US" sz="2400" b="1" dirty="0"/>
              <a:t>common bile duct</a:t>
            </a:r>
            <a:r>
              <a:rPr lang="en-US" sz="2400" dirty="0" smtClean="0"/>
              <a:t>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n-US" dirty="0" smtClean="0"/>
              <a:t>  Bile </a:t>
            </a:r>
            <a:r>
              <a:rPr lang="en-US" dirty="0"/>
              <a:t>either drains directly into the duodenum via the common bile duct, or is temporarily stored in the gallbladder via the cystic duct. </a:t>
            </a:r>
            <a:endParaRPr lang="en-US" dirty="0" smtClean="0"/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</a:rPr>
              <a:t>About </a:t>
            </a:r>
            <a:r>
              <a:rPr lang="en-US" sz="2000" b="1" dirty="0">
                <a:latin typeface="Arial" panose="020B0604020202020204" pitchFamily="34" charset="0"/>
              </a:rPr>
              <a:t>400 to 800 ml </a:t>
            </a:r>
            <a:r>
              <a:rPr lang="en-US" dirty="0">
                <a:latin typeface="Arial" panose="020B0604020202020204" pitchFamily="34" charset="0"/>
              </a:rPr>
              <a:t>of bile is produced per day in adult human beings.</a:t>
            </a:r>
          </a:p>
          <a:p>
            <a:pPr marL="342900" lvl="2" indent="-34290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em Cell Populations Giving Rise to Liver, Biliary Tree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9548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212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</vt:lpstr>
      <vt:lpstr>Wingdings</vt:lpstr>
      <vt:lpstr>Office Theme</vt:lpstr>
      <vt:lpstr>Liver and biliary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 of bile secretion</vt:lpstr>
      <vt:lpstr>PowerPoint Presentation</vt:lpstr>
      <vt:lpstr>PowerPoint Presentation</vt:lpstr>
      <vt:lpstr>Functions of bile salts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functions of liver</dc:title>
  <dc:creator>Administrator</dc:creator>
  <cp:lastModifiedBy>anamul onu</cp:lastModifiedBy>
  <cp:revision>96</cp:revision>
  <dcterms:created xsi:type="dcterms:W3CDTF">2006-08-16T00:00:00Z</dcterms:created>
  <dcterms:modified xsi:type="dcterms:W3CDTF">2020-04-16T13:43:57Z</dcterms:modified>
</cp:coreProperties>
</file>