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sldIdLst>
    <p:sldId id="257" r:id="rId2"/>
    <p:sldId id="258" r:id="rId3"/>
    <p:sldId id="260" r:id="rId4"/>
    <p:sldId id="262" r:id="rId5"/>
    <p:sldId id="268"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2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2914E-A330-429F-A42E-C7112F512DCE}" type="datetimeFigureOut">
              <a:rPr lang="en-US" smtClean="0"/>
              <a:pPr/>
              <a:t>11/30/2020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36316-7213-4022-81FA-1E383B463DC7}" type="slidenum">
              <a:rPr lang="en-US" smtClean="0"/>
              <a:pPr/>
              <a:t>‹#›</a:t>
            </a:fld>
            <a:endParaRPr lang="en-US"/>
          </a:p>
        </p:txBody>
      </p:sp>
    </p:spTree>
    <p:extLst>
      <p:ext uri="{BB962C8B-B14F-4D97-AF65-F5344CB8AC3E}">
        <p14:creationId xmlns:p14="http://schemas.microsoft.com/office/powerpoint/2010/main" val="116275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36316-7213-4022-81FA-1E383B463DC7}" type="slidenum">
              <a:rPr lang="en-US" smtClean="0"/>
              <a:pPr/>
              <a:t>4</a:t>
            </a:fld>
            <a:endParaRPr lang="en-US"/>
          </a:p>
        </p:txBody>
      </p:sp>
    </p:spTree>
    <p:extLst>
      <p:ext uri="{BB962C8B-B14F-4D97-AF65-F5344CB8AC3E}">
        <p14:creationId xmlns:p14="http://schemas.microsoft.com/office/powerpoint/2010/main" val="150936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336316-7213-4022-81FA-1E383B463DC7}" type="slidenum">
              <a:rPr lang="en-US" smtClean="0"/>
              <a:pPr/>
              <a:t>5</a:t>
            </a:fld>
            <a:endParaRPr lang="en-US"/>
          </a:p>
        </p:txBody>
      </p:sp>
    </p:spTree>
    <p:extLst>
      <p:ext uri="{BB962C8B-B14F-4D97-AF65-F5344CB8AC3E}">
        <p14:creationId xmlns:p14="http://schemas.microsoft.com/office/powerpoint/2010/main" val="276415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143446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152441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73051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332151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36155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397395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209006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73999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245010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263169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4508A-A803-4D74-AA1C-749D45E92C6F}"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08E7C-CD8F-4B3A-BD16-456614D6D4C4}" type="slidenum">
              <a:rPr lang="en-US" smtClean="0"/>
              <a:pPr/>
              <a:t>‹#›</a:t>
            </a:fld>
            <a:endParaRPr lang="en-US"/>
          </a:p>
        </p:txBody>
      </p:sp>
    </p:spTree>
    <p:extLst>
      <p:ext uri="{BB962C8B-B14F-4D97-AF65-F5344CB8AC3E}">
        <p14:creationId xmlns:p14="http://schemas.microsoft.com/office/powerpoint/2010/main" val="63089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24508A-A803-4D74-AA1C-749D45E92C6F}" type="datetimeFigureOut">
              <a:rPr lang="en-US" smtClean="0"/>
              <a:pPr/>
              <a:t>11/30/2020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A08E7C-CD8F-4B3A-BD16-456614D6D4C4}" type="slidenum">
              <a:rPr lang="en-US" smtClean="0"/>
              <a:pPr/>
              <a:t>‹#›</a:t>
            </a:fld>
            <a:endParaRPr lang="en-US"/>
          </a:p>
        </p:txBody>
      </p:sp>
    </p:spTree>
    <p:extLst>
      <p:ext uri="{BB962C8B-B14F-4D97-AF65-F5344CB8AC3E}">
        <p14:creationId xmlns:p14="http://schemas.microsoft.com/office/powerpoint/2010/main" val="25089090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25472" y="2286000"/>
            <a:ext cx="5334000" cy="1143000"/>
          </a:xfrm>
        </p:spPr>
        <p:txBody>
          <a:bodyPr>
            <a:normAutofit fontScale="90000"/>
          </a:bodyPr>
          <a:lstStyle/>
          <a:p>
            <a:r>
              <a:rPr lang="en-US" b="1" dirty="0" smtClean="0">
                <a:solidFill>
                  <a:schemeClr val="bg1"/>
                </a:solidFill>
                <a:latin typeface="Times New Roman" pitchFamily="18" charset="0"/>
                <a:cs typeface="Times New Roman" pitchFamily="18" charset="0"/>
              </a:rPr>
              <a:t>               </a:t>
            </a:r>
            <a:r>
              <a:rPr lang="en-US" sz="4000" b="1" dirty="0" smtClean="0">
                <a:solidFill>
                  <a:schemeClr val="bg1"/>
                </a:solidFill>
                <a:latin typeface="Times New Roman" pitchFamily="18" charset="0"/>
                <a:cs typeface="Times New Roman" pitchFamily="18" charset="0"/>
              </a:rPr>
              <a:t>Topic: </a:t>
            </a:r>
            <a:br>
              <a:rPr lang="en-US" sz="4000" b="1" dirty="0" smtClean="0">
                <a:solidFill>
                  <a:schemeClr val="bg1"/>
                </a:solidFill>
                <a:latin typeface="Times New Roman" pitchFamily="18" charset="0"/>
                <a:cs typeface="Times New Roman" pitchFamily="18" charset="0"/>
              </a:rPr>
            </a:br>
            <a:r>
              <a:rPr lang="en-US" sz="4000" b="1" dirty="0">
                <a:solidFill>
                  <a:schemeClr val="bg1"/>
                </a:solidFill>
                <a:latin typeface="Times New Roman" pitchFamily="18" charset="0"/>
                <a:cs typeface="Times New Roman" pitchFamily="18" charset="0"/>
              </a:rPr>
              <a:t>  </a:t>
            </a:r>
            <a:r>
              <a:rPr lang="en-US" sz="4000" b="1" dirty="0" smtClean="0">
                <a:solidFill>
                  <a:schemeClr val="bg1"/>
                </a:solidFill>
                <a:latin typeface="Times New Roman" pitchFamily="18" charset="0"/>
                <a:cs typeface="Times New Roman" pitchFamily="18" charset="0"/>
              </a:rPr>
              <a:t>      </a:t>
            </a:r>
            <a:br>
              <a:rPr lang="en-US" sz="4000" b="1" dirty="0" smtClean="0">
                <a:solidFill>
                  <a:schemeClr val="bg1"/>
                </a:solidFill>
                <a:latin typeface="Times New Roman" pitchFamily="18" charset="0"/>
                <a:cs typeface="Times New Roman" pitchFamily="18" charset="0"/>
              </a:rPr>
            </a:br>
            <a:r>
              <a:rPr lang="en-US" sz="4000" b="1" dirty="0" smtClean="0">
                <a:solidFill>
                  <a:schemeClr val="bg1"/>
                </a:solidFill>
                <a:latin typeface="Times New Roman" pitchFamily="18" charset="0"/>
                <a:cs typeface="Times New Roman" pitchFamily="18" charset="0"/>
              </a:rPr>
              <a:t>        Chapter 13</a:t>
            </a:r>
            <a:br>
              <a:rPr lang="en-US" sz="4000" b="1" dirty="0" smtClean="0">
                <a:solidFill>
                  <a:schemeClr val="bg1"/>
                </a:solidFill>
                <a:latin typeface="Times New Roman" pitchFamily="18" charset="0"/>
                <a:cs typeface="Times New Roman" pitchFamily="18" charset="0"/>
              </a:rPr>
            </a:br>
            <a:endParaRPr lang="en-US" sz="40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77672" y="3666305"/>
            <a:ext cx="8229600" cy="1080448"/>
          </a:xfrm>
        </p:spPr>
        <p:txBody>
          <a:bodyPr>
            <a:normAutofit fontScale="70000" lnSpcReduction="20000"/>
          </a:bodyPr>
          <a:lstStyle/>
          <a:p>
            <a:pPr marL="0" indent="0">
              <a:buNone/>
            </a:pPr>
            <a:r>
              <a:rPr lang="en-US" sz="4400" b="1" dirty="0" smtClean="0">
                <a:latin typeface="Times New Roman" panose="02020603050405020304" pitchFamily="18" charset="0"/>
                <a:cs typeface="Times New Roman" panose="02020603050405020304" pitchFamily="18" charset="0"/>
              </a:rPr>
              <a:t>    </a:t>
            </a:r>
            <a:r>
              <a:rPr lang="en-US" sz="5200" b="1" dirty="0">
                <a:solidFill>
                  <a:schemeClr val="bg1"/>
                </a:solidFill>
                <a:latin typeface="Times New Roman" panose="02020603050405020304" pitchFamily="18" charset="0"/>
                <a:cs typeface="Times New Roman" panose="02020603050405020304" pitchFamily="18" charset="0"/>
              </a:rPr>
              <a:t>Products and services for customers </a:t>
            </a:r>
          </a:p>
          <a:p>
            <a:pPr marL="0" indent="0">
              <a:buNone/>
            </a:pPr>
            <a:r>
              <a:rPr lang="en-US" sz="4400" b="1" dirty="0" smtClean="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905000" y="2971800"/>
            <a:ext cx="4572000" cy="1323439"/>
          </a:xfrm>
          <a:prstGeom prst="rect">
            <a:avLst/>
          </a:prstGeom>
        </p:spPr>
        <p:txBody>
          <a:bodyPr>
            <a:spAutoFit/>
          </a:bodyPr>
          <a:lstStyle/>
          <a:p>
            <a:endParaRPr lang="en-US" sz="4400" b="1" dirty="0" smtClean="0">
              <a:solidFill>
                <a:schemeClr val="bg1"/>
              </a:solidFill>
              <a:latin typeface="Times New Roman" pitchFamily="18" charset="0"/>
              <a:cs typeface="Times New Roman" pitchFamily="18" charset="0"/>
            </a:endParaRP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5" name="Rectangle 4"/>
          <p:cNvSpPr/>
          <p:nvPr/>
        </p:nvSpPr>
        <p:spPr>
          <a:xfrm>
            <a:off x="1905000" y="533400"/>
            <a:ext cx="5677836" cy="646331"/>
          </a:xfrm>
          <a:prstGeom prst="rect">
            <a:avLst/>
          </a:prstGeom>
        </p:spPr>
        <p:txBody>
          <a:bodyPr wrap="none">
            <a:spAutoFit/>
          </a:bodyPr>
          <a:lstStyle/>
          <a:p>
            <a:r>
              <a:rPr lang="en-US" sz="3600" u="sng" dirty="0" smtClean="0">
                <a:solidFill>
                  <a:schemeClr val="accent5">
                    <a:lumMod val="75000"/>
                  </a:schemeClr>
                </a:solidFill>
                <a:latin typeface="Times New Roman" panose="02020603050405020304" pitchFamily="18" charset="0"/>
                <a:cs typeface="Times New Roman" panose="02020603050405020304" pitchFamily="18" charset="0"/>
              </a:rPr>
              <a:t>3. </a:t>
            </a:r>
            <a:r>
              <a:rPr lang="en-US" sz="3600" b="1" u="sng" dirty="0">
                <a:solidFill>
                  <a:schemeClr val="accent5">
                    <a:lumMod val="75000"/>
                  </a:schemeClr>
                </a:solidFill>
                <a:latin typeface="Times New Roman" panose="02020603050405020304" pitchFamily="18" charset="0"/>
                <a:cs typeface="Times New Roman" panose="02020603050405020304" pitchFamily="18" charset="0"/>
              </a:rPr>
              <a:t>Production of innovation </a:t>
            </a:r>
          </a:p>
        </p:txBody>
      </p:sp>
      <p:sp>
        <p:nvSpPr>
          <p:cNvPr id="6" name="Rectangle 5"/>
          <p:cNvSpPr/>
          <p:nvPr/>
        </p:nvSpPr>
        <p:spPr>
          <a:xfrm>
            <a:off x="990600" y="1690689"/>
            <a:ext cx="4572000" cy="1323439"/>
          </a:xfrm>
          <a:prstGeom prst="rect">
            <a:avLst/>
          </a:prstGeom>
        </p:spPr>
        <p:txBody>
          <a:bodyPr>
            <a:spAutoFit/>
          </a:bodyPr>
          <a:lstStyle/>
          <a:p>
            <a:r>
              <a:rPr lang="en-US" dirty="0" smtClean="0">
                <a:solidFill>
                  <a:srgbClr val="4D5156"/>
                </a:solidFill>
                <a:latin typeface="arial" panose="020B0604020202020204" pitchFamily="34" charset="0"/>
              </a:rPr>
              <a:t>-</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development of new products, </a:t>
            </a:r>
            <a:r>
              <a:rPr lang="en-US" sz="2000" dirty="0" smtClean="0">
                <a:latin typeface="Times New Roman" panose="02020603050405020304" pitchFamily="18" charset="0"/>
                <a:cs typeface="Times New Roman" panose="02020603050405020304" pitchFamily="18" charset="0"/>
              </a:rPr>
              <a:t>changes </a:t>
            </a:r>
            <a:r>
              <a:rPr lang="en-US" sz="2000" dirty="0">
                <a:latin typeface="Times New Roman" panose="02020603050405020304" pitchFamily="18" charset="0"/>
                <a:cs typeface="Times New Roman" panose="02020603050405020304" pitchFamily="18" charset="0"/>
              </a:rPr>
              <a:t>in design of established products, or use of new materials or components in the </a:t>
            </a:r>
            <a:r>
              <a:rPr lang="en-US" sz="2000" b="1" dirty="0">
                <a:latin typeface="Times New Roman" panose="02020603050405020304" pitchFamily="18" charset="0"/>
                <a:cs typeface="Times New Roman" panose="02020603050405020304" pitchFamily="18" charset="0"/>
              </a:rPr>
              <a:t>manufacture</a:t>
            </a:r>
            <a:r>
              <a:rPr lang="en-US" sz="2000" dirty="0">
                <a:latin typeface="Times New Roman" panose="02020603050405020304" pitchFamily="18" charset="0"/>
                <a:cs typeface="Times New Roman" panose="02020603050405020304" pitchFamily="18" charset="0"/>
              </a:rPr>
              <a:t> of established products</a:t>
            </a:r>
            <a:r>
              <a:rPr lang="en-US" dirty="0">
                <a:solidFill>
                  <a:srgbClr val="4D5156"/>
                </a:solidFill>
                <a:latin typeface="arial" panose="020B0604020202020204" pitchFamily="34" charset="0"/>
              </a:rPr>
              <a:t>. </a:t>
            </a:r>
            <a:endParaRPr lang="en-US" dirty="0"/>
          </a:p>
        </p:txBody>
      </p:sp>
      <p:sp>
        <p:nvSpPr>
          <p:cNvPr id="7" name="Rectangle 6"/>
          <p:cNvSpPr/>
          <p:nvPr/>
        </p:nvSpPr>
        <p:spPr>
          <a:xfrm>
            <a:off x="2457918" y="3845136"/>
            <a:ext cx="4572000" cy="1323439"/>
          </a:xfrm>
          <a:prstGeom prst="rect">
            <a:avLst/>
          </a:prstGeom>
        </p:spPr>
        <p:txBody>
          <a:bodyPr>
            <a:spAutoFit/>
          </a:bodyPr>
          <a:lstStyle/>
          <a:p>
            <a:pPr>
              <a:buFont typeface="Arial" pitchFamily="34" charset="0"/>
              <a:buChar char="•"/>
            </a:pPr>
            <a:r>
              <a:rPr lang="en-US" sz="2000" dirty="0">
                <a:latin typeface="Times New Roman" panose="02020603050405020304" pitchFamily="18" charset="0"/>
                <a:cs typeface="Times New Roman" panose="02020603050405020304" pitchFamily="18" charset="0"/>
              </a:rPr>
              <a:t>Congruent innovation</a:t>
            </a:r>
          </a:p>
          <a:p>
            <a:pPr>
              <a:buFont typeface="Arial" pitchFamily="34" charset="0"/>
              <a:buChar char="•"/>
            </a:pPr>
            <a:r>
              <a:rPr lang="en-US" sz="2000" dirty="0">
                <a:latin typeface="Times New Roman" panose="02020603050405020304" pitchFamily="18" charset="0"/>
                <a:cs typeface="Times New Roman" panose="02020603050405020304" pitchFamily="18" charset="0"/>
              </a:rPr>
              <a:t>Continuous innovation</a:t>
            </a:r>
          </a:p>
          <a:p>
            <a:pPr>
              <a:buFont typeface="Arial" pitchFamily="34" charset="0"/>
              <a:buChar char="•"/>
            </a:pPr>
            <a:r>
              <a:rPr lang="en-US" sz="2000" dirty="0">
                <a:latin typeface="Times New Roman" panose="02020603050405020304" pitchFamily="18" charset="0"/>
                <a:cs typeface="Times New Roman" panose="02020603050405020304" pitchFamily="18" charset="0"/>
              </a:rPr>
              <a:t>Dynamically  continuous innovation</a:t>
            </a:r>
          </a:p>
          <a:p>
            <a:pPr>
              <a:buFont typeface="Arial" pitchFamily="34" charset="0"/>
              <a:buChar char="•"/>
            </a:pPr>
            <a:r>
              <a:rPr lang="en-US" sz="2000" dirty="0">
                <a:latin typeface="Times New Roman" panose="02020603050405020304" pitchFamily="18" charset="0"/>
                <a:cs typeface="Times New Roman" panose="02020603050405020304" pitchFamily="18" charset="0"/>
              </a:rPr>
              <a:t>Discontinuous </a:t>
            </a:r>
          </a:p>
        </p:txBody>
      </p:sp>
      <p:sp>
        <p:nvSpPr>
          <p:cNvPr id="8" name="TextBox 7"/>
          <p:cNvSpPr txBox="1"/>
          <p:nvPr/>
        </p:nvSpPr>
        <p:spPr>
          <a:xfrm>
            <a:off x="2590800" y="3304848"/>
            <a:ext cx="443911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Types Of Innovation:</a:t>
            </a:r>
            <a:endParaRPr lang="en-US" sz="28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48006"/>
            <a:ext cx="2667001" cy="40141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 y="3886231"/>
            <a:ext cx="2460193" cy="2951914"/>
          </a:xfrm>
          <a:prstGeom prst="rect">
            <a:avLst/>
          </a:prstGeom>
        </p:spPr>
      </p:pic>
    </p:spTree>
    <p:extLst>
      <p:ext uri="{BB962C8B-B14F-4D97-AF65-F5344CB8AC3E}">
        <p14:creationId xmlns:p14="http://schemas.microsoft.com/office/powerpoint/2010/main" val="50107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28600" y="352616"/>
            <a:ext cx="8458200" cy="637097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1.Congruent  </a:t>
            </a:r>
            <a:r>
              <a:rPr lang="en-US" sz="2400" b="1" dirty="0">
                <a:solidFill>
                  <a:schemeClr val="bg1"/>
                </a:solidFill>
                <a:latin typeface="Times New Roman" panose="02020603050405020304" pitchFamily="18" charset="0"/>
                <a:cs typeface="Times New Roman" panose="02020603050405020304" pitchFamily="18" charset="0"/>
              </a:rPr>
              <a:t>Innovation </a:t>
            </a:r>
            <a:r>
              <a:rPr lang="en-US" sz="2400" dirty="0">
                <a:solidFill>
                  <a:schemeClr val="bg1"/>
                </a:solidFill>
                <a:latin typeface="Times New Roman" panose="02020603050405020304" pitchFamily="18" charset="0"/>
                <a:cs typeface="Times New Roman" panose="02020603050405020304" pitchFamily="18" charset="0"/>
              </a:rPr>
              <a:t>:  The change in the size and  shape of the product </a:t>
            </a:r>
          </a:p>
          <a:p>
            <a:r>
              <a:rPr lang="en-US" sz="2400" b="1" dirty="0">
                <a:solidFill>
                  <a:schemeClr val="bg1"/>
                </a:solidFill>
                <a:latin typeface="Times New Roman" panose="02020603050405020304" pitchFamily="18" charset="0"/>
                <a:cs typeface="Times New Roman" panose="02020603050405020304" pitchFamily="18" charset="0"/>
              </a:rPr>
              <a:t>Example</a:t>
            </a:r>
            <a:r>
              <a:rPr lang="en-US" sz="2400" dirty="0">
                <a:solidFill>
                  <a:schemeClr val="bg1"/>
                </a:solidFill>
                <a:latin typeface="Times New Roman" panose="02020603050405020304" pitchFamily="18" charset="0"/>
                <a:cs typeface="Times New Roman" panose="02020603050405020304" pitchFamily="18" charset="0"/>
              </a:rPr>
              <a:t> : new packaging</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b="1" dirty="0" smtClean="0">
                <a:solidFill>
                  <a:schemeClr val="bg1"/>
                </a:solidFill>
                <a:latin typeface="Times New Roman" panose="02020603050405020304" pitchFamily="18" charset="0"/>
                <a:cs typeface="Times New Roman" panose="02020603050405020304" pitchFamily="18" charset="0"/>
              </a:rPr>
              <a:t>2.Continuous </a:t>
            </a:r>
            <a:r>
              <a:rPr lang="en-US" sz="2400" b="1" dirty="0">
                <a:solidFill>
                  <a:schemeClr val="bg1"/>
                </a:solidFill>
                <a:latin typeface="Times New Roman" panose="02020603050405020304" pitchFamily="18" charset="0"/>
                <a:cs typeface="Times New Roman" panose="02020603050405020304" pitchFamily="18" charset="0"/>
              </a:rPr>
              <a:t>innovation : </a:t>
            </a:r>
          </a:p>
          <a:p>
            <a:r>
              <a:rPr lang="en-US" sz="2400" dirty="0">
                <a:solidFill>
                  <a:schemeClr val="bg1"/>
                </a:solidFill>
                <a:latin typeface="Times New Roman" panose="02020603050405020304" pitchFamily="18" charset="0"/>
                <a:cs typeface="Times New Roman" panose="02020603050405020304" pitchFamily="18" charset="0"/>
              </a:rPr>
              <a:t>Change in  consumption </a:t>
            </a:r>
          </a:p>
          <a:p>
            <a:r>
              <a:rPr lang="en-US" sz="2400" b="1" dirty="0">
                <a:solidFill>
                  <a:schemeClr val="bg1"/>
                </a:solidFill>
                <a:latin typeface="Times New Roman" panose="02020603050405020304" pitchFamily="18" charset="0"/>
                <a:cs typeface="Times New Roman" panose="02020603050405020304" pitchFamily="18" charset="0"/>
              </a:rPr>
              <a:t>Example </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one time use plate </a:t>
            </a:r>
          </a:p>
          <a:p>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3.Dynamically </a:t>
            </a:r>
            <a:r>
              <a:rPr lang="en-US" sz="2400" b="1" dirty="0">
                <a:latin typeface="Times New Roman" panose="02020603050405020304" pitchFamily="18" charset="0"/>
                <a:cs typeface="Times New Roman" panose="02020603050405020304" pitchFamily="18" charset="0"/>
              </a:rPr>
              <a:t>continuous innovation : </a:t>
            </a:r>
          </a:p>
          <a:p>
            <a:r>
              <a:rPr lang="en-US" sz="2400" dirty="0">
                <a:latin typeface="Times New Roman" panose="02020603050405020304" pitchFamily="18" charset="0"/>
                <a:cs typeface="Times New Roman" panose="02020603050405020304" pitchFamily="18" charset="0"/>
              </a:rPr>
              <a:t>A  big  change </a:t>
            </a:r>
          </a:p>
          <a:p>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 central AC  , laptop ( a component that is different than the computer but has all the functions of a computer</a:t>
            </a:r>
          </a:p>
          <a:p>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4.Discontinuous </a:t>
            </a:r>
            <a:r>
              <a:rPr lang="en-US" sz="2400" b="1" dirty="0">
                <a:latin typeface="Times New Roman" panose="02020603050405020304" pitchFamily="18" charset="0"/>
                <a:cs typeface="Times New Roman" panose="02020603050405020304" pitchFamily="18" charset="0"/>
              </a:rPr>
              <a:t>innovation </a:t>
            </a:r>
            <a:r>
              <a:rPr lang="en-US" sz="2400" dirty="0">
                <a:latin typeface="Times New Roman" panose="02020603050405020304" pitchFamily="18" charset="0"/>
                <a:cs typeface="Times New Roman" panose="02020603050405020304" pitchFamily="18" charset="0"/>
              </a:rPr>
              <a:t>:  something that’s totally  new in the market </a:t>
            </a:r>
          </a:p>
          <a:p>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 Power </a:t>
            </a:r>
            <a:r>
              <a:rPr lang="en-US" sz="2400" dirty="0" smtClean="0">
                <a:latin typeface="Times New Roman" panose="02020603050405020304" pitchFamily="18" charset="0"/>
                <a:cs typeface="Times New Roman" panose="02020603050405020304" pitchFamily="18" charset="0"/>
              </a:rPr>
              <a:t>bank </a:t>
            </a:r>
            <a:r>
              <a:rPr lang="en-US" sz="2400" dirty="0">
                <a:latin typeface="Times New Roman" panose="02020603050405020304" pitchFamily="18" charset="0"/>
                <a:cs typeface="Times New Roman" panose="02020603050405020304" pitchFamily="18" charset="0"/>
              </a:rPr>
              <a:t>, Smart watch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925" y="930540"/>
            <a:ext cx="3648075" cy="3108060"/>
          </a:xfrm>
          <a:prstGeom prst="rect">
            <a:avLst/>
          </a:prstGeom>
        </p:spPr>
      </p:pic>
    </p:spTree>
    <p:extLst>
      <p:ext uri="{BB962C8B-B14F-4D97-AF65-F5344CB8AC3E}">
        <p14:creationId xmlns:p14="http://schemas.microsoft.com/office/powerpoint/2010/main" val="68152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1905000" y="365126"/>
            <a:ext cx="5867400" cy="1077218"/>
          </a:xfrm>
          <a:prstGeom prst="rect">
            <a:avLst/>
          </a:prstGeom>
        </p:spPr>
        <p:txBody>
          <a:bodyPr wrap="square">
            <a:spAutoFit/>
          </a:bodyPr>
          <a:lstStyle/>
          <a:p>
            <a:r>
              <a:rPr lang="en-US" sz="3200" b="1" dirty="0">
                <a:solidFill>
                  <a:schemeClr val="accent5">
                    <a:lumMod val="75000"/>
                  </a:schemeClr>
                </a:solidFill>
                <a:latin typeface="Times New Roman" panose="02020603050405020304" pitchFamily="18" charset="0"/>
                <a:cs typeface="Times New Roman" panose="02020603050405020304" pitchFamily="18" charset="0"/>
              </a:rPr>
              <a:t>Analyzing product components  and adaptation </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628650" y="1690687"/>
            <a:ext cx="4572000" cy="1738938"/>
          </a:xfrm>
          <a:prstGeom prst="rect">
            <a:avLst/>
          </a:prstGeom>
        </p:spPr>
        <p:txBody>
          <a:bodyPr>
            <a:spAutoFit/>
          </a:bodyPr>
          <a:lstStyle/>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There are three components: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1.Core Component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2.Packaging Component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3.Support Services Component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4548116" y="3604161"/>
            <a:ext cx="4572000" cy="3253839"/>
          </a:xfrm>
          <a:prstGeom prst="rect">
            <a:avLst/>
          </a:prstGeom>
        </p:spPr>
        <p:txBody>
          <a:bodyPr>
            <a:spAutoFit/>
          </a:bodyPr>
          <a:lstStyle/>
          <a:p>
            <a:pPr>
              <a:lnSpc>
                <a:spcPct val="107000"/>
              </a:lnSpc>
            </a:pPr>
            <a:r>
              <a:rPr lang="en-US" sz="32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1.Core Components:</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core components consists of the physical product. The platform that contains the essential technology and it’s design and functional features. It is on the product platform that product variations can be added or deleted to satisfy local differences.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 y="3276600"/>
            <a:ext cx="4521958" cy="3581400"/>
          </a:xfrm>
          <a:prstGeom prst="rect">
            <a:avLst/>
          </a:prstGeom>
        </p:spPr>
      </p:pic>
    </p:spTree>
    <p:extLst>
      <p:ext uri="{BB962C8B-B14F-4D97-AF65-F5344CB8AC3E}">
        <p14:creationId xmlns:p14="http://schemas.microsoft.com/office/powerpoint/2010/main" val="39401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7" name="Rectangle 6"/>
          <p:cNvSpPr/>
          <p:nvPr/>
        </p:nvSpPr>
        <p:spPr>
          <a:xfrm>
            <a:off x="1828800" y="340105"/>
            <a:ext cx="6324600" cy="3451138"/>
          </a:xfrm>
          <a:prstGeom prst="rect">
            <a:avLst/>
          </a:prstGeom>
        </p:spPr>
        <p:txBody>
          <a:bodyPr wrap="square">
            <a:spAutoFit/>
          </a:bodyPr>
          <a:lstStyle/>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Japan, Nestle</a:t>
            </a: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originally sold the same kind of corn flakes it sells in the United States, but Japanese children ate them mostly as snacks instead of for breakfast. To move the product into the larger breakfast market, Nestle reformulated its cereals to more closely fit Japanese taste.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Japanese traditionally eat fish and rice for breakfast, so Nestle developed cereals with familiar tastes- seaweed, carrots, and zucchini and coconut and papaya. The result was a 12 percent share of the growing breakfast cereal market.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933339"/>
            <a:ext cx="5410200" cy="2782564"/>
          </a:xfrm>
          <a:prstGeom prst="rect">
            <a:avLst/>
          </a:prstGeom>
        </p:spPr>
      </p:pic>
    </p:spTree>
    <p:extLst>
      <p:ext uri="{BB962C8B-B14F-4D97-AF65-F5344CB8AC3E}">
        <p14:creationId xmlns:p14="http://schemas.microsoft.com/office/powerpoint/2010/main" val="216646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5" name="Rectangle 4"/>
          <p:cNvSpPr/>
          <p:nvPr/>
        </p:nvSpPr>
        <p:spPr>
          <a:xfrm>
            <a:off x="381000" y="238063"/>
            <a:ext cx="5791200" cy="5196423"/>
          </a:xfrm>
          <a:prstGeom prst="rect">
            <a:avLst/>
          </a:prstGeom>
        </p:spPr>
        <p:txBody>
          <a:bodyPr wrap="square">
            <a:spAutoFit/>
          </a:bodyPr>
          <a:lstStyle/>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02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Brazilian market</a:t>
            </a: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where fresh orange juice is plentiful, general foods changed the flavor of its presweetened powdered juice substitute, Tang, from the traditional orange to passion fruit and other flavors. Changing flavor or fragrance is often necessary to bring a product in line with what is expected in a culture.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03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Household cleansers with the traditional pine odor and hints of ammonia or chlorine popular in </a:t>
            </a:r>
            <a:r>
              <a:rPr lang="en-US"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 market</a:t>
            </a: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were not successful when introduced in Japan. Many </a:t>
            </a:r>
            <a:r>
              <a:rPr lang="en-US"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Japanese</a:t>
            </a: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sleep on the floor on futons with their heads close to surface they have cleaned, so a citrus fragrance is more pleasing.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061" y="1219200"/>
            <a:ext cx="2830079" cy="4038600"/>
          </a:xfrm>
          <a:prstGeom prst="rect">
            <a:avLst/>
          </a:prstGeom>
        </p:spPr>
      </p:pic>
    </p:spTree>
    <p:extLst>
      <p:ext uri="{BB962C8B-B14F-4D97-AF65-F5344CB8AC3E}">
        <p14:creationId xmlns:p14="http://schemas.microsoft.com/office/powerpoint/2010/main" val="26500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5" name="Rectangle 4"/>
          <p:cNvSpPr/>
          <p:nvPr/>
        </p:nvSpPr>
        <p:spPr>
          <a:xfrm>
            <a:off x="228600" y="76200"/>
            <a:ext cx="8915400" cy="4834209"/>
          </a:xfrm>
          <a:prstGeom prst="rect">
            <a:avLst/>
          </a:prstGeom>
        </p:spPr>
        <p:txBody>
          <a:bodyPr wrap="square">
            <a:spAutoFit/>
          </a:bodyPr>
          <a:lstStyle/>
          <a:p>
            <a:pPr>
              <a:lnSpc>
                <a:spcPct val="107000"/>
              </a:lnSpc>
            </a:pPr>
            <a:r>
              <a:rPr lang="en-US" sz="2400" b="1" i="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2.Packaging Component: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packaging component includes style features, packaging, labeling, trademarks. brand name quality, price and all other aspects of a product’s package. Packaging components frequently require both discretionary and mandatory changes.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01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Hong Kong Disneyland, the jungle cruise ride commentary is delivered in Cantonese, Mandarin, and English. Several countries component requiring country of origin labeling for food products.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02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One </a:t>
            </a: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company’s red-circle trademark was popular in some countries but was rejected in parts of Asia, where it conjured up images of Japanese flag.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4572001"/>
            <a:ext cx="7048500" cy="2291686"/>
          </a:xfrm>
          <a:prstGeom prst="rect">
            <a:avLst/>
          </a:prstGeom>
        </p:spPr>
      </p:pic>
    </p:spTree>
    <p:extLst>
      <p:ext uri="{BB962C8B-B14F-4D97-AF65-F5344CB8AC3E}">
        <p14:creationId xmlns:p14="http://schemas.microsoft.com/office/powerpoint/2010/main" val="165914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05600"/>
          </a:xfrm>
        </p:spPr>
      </p:pic>
      <p:sp>
        <p:nvSpPr>
          <p:cNvPr id="5" name="Rectangle 4"/>
          <p:cNvSpPr/>
          <p:nvPr/>
        </p:nvSpPr>
        <p:spPr>
          <a:xfrm>
            <a:off x="-6824" y="0"/>
            <a:ext cx="6089176" cy="7205114"/>
          </a:xfrm>
          <a:prstGeom prst="rect">
            <a:avLst/>
          </a:prstGeom>
        </p:spPr>
        <p:txBody>
          <a:bodyPr wrap="square">
            <a:spAutoFit/>
          </a:bodyPr>
          <a:lstStyle/>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Example:03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Yellow flowers used in another company trademark were rejected in Mexico, where a yellow flower symbolizes death or disrespect.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Example:04</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well-known baby-food producer that introduced small jars of baby food in Africa, complete with labels featuring a picture of baby, experienced the classic example of misinterpreted symbols. The company was absolutely horrified to find that consumers thought the jars contained ground-up babies.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Example:05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China, though not a problem of literacy per se, burgle, a German children’s cereal brand that features cartoon drawings of dogs, cats, birds, monkeys, and other animals on the package, was located in the pet foods section of a supermarket. The label had no Chinese, and store personnel were unfamiliar with the product.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352" y="2438400"/>
            <a:ext cx="3061647" cy="3784600"/>
          </a:xfrm>
          <a:prstGeom prst="rect">
            <a:avLst/>
          </a:prstGeom>
        </p:spPr>
      </p:pic>
    </p:spTree>
    <p:extLst>
      <p:ext uri="{BB962C8B-B14F-4D97-AF65-F5344CB8AC3E}">
        <p14:creationId xmlns:p14="http://schemas.microsoft.com/office/powerpoint/2010/main" val="3017215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28600" y="3581400"/>
            <a:ext cx="6477000" cy="2858411"/>
          </a:xfrm>
          <a:prstGeom prst="rect">
            <a:avLst/>
          </a:prstGeom>
        </p:spPr>
        <p:txBody>
          <a:bodyPr wrap="square">
            <a:spAutoFit/>
          </a:bodyPr>
          <a:lstStyle/>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 06</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Japan, a poorly packaged product conveys an impression of poor quality to the Japanese. Lever brothers sells LUX Soap in stylish boxes in Japan because more than half of all soap cakes there are purchased during the tow gift-giving seasons.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Size of the package is also a factor that may make a difference to success in Japan.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124200" y="261483"/>
            <a:ext cx="5867400" cy="2858411"/>
          </a:xfrm>
          <a:prstGeom prst="rect">
            <a:avLst/>
          </a:prstGeom>
        </p:spPr>
        <p:txBody>
          <a:bodyPr wrap="square">
            <a:spAutoFit/>
          </a:bodyPr>
          <a:lstStyle/>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Example:05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China, though not a problem of literacy per se, burgle, a German children’s cereal brand that features cartoon drawings of dogs, cats, birds, monkeys, and other animals on the package, was located in the pet foods section of a supermarket. The label had no Chinese, and store personnel were unfamiliar with the product.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381378"/>
            <a:ext cx="2590799" cy="3350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5126"/>
            <a:ext cx="3124199" cy="3216273"/>
          </a:xfrm>
          <a:prstGeom prst="rect">
            <a:avLst/>
          </a:prstGeom>
        </p:spPr>
      </p:pic>
    </p:spTree>
    <p:extLst>
      <p:ext uri="{BB962C8B-B14F-4D97-AF65-F5344CB8AC3E}">
        <p14:creationId xmlns:p14="http://schemas.microsoft.com/office/powerpoint/2010/main" val="27196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5" name="Rectangle 4"/>
          <p:cNvSpPr/>
          <p:nvPr/>
        </p:nvSpPr>
        <p:spPr>
          <a:xfrm>
            <a:off x="628650" y="359439"/>
            <a:ext cx="8458200" cy="4537845"/>
          </a:xfrm>
          <a:prstGeom prst="rect">
            <a:avLst/>
          </a:prstGeom>
        </p:spPr>
        <p:txBody>
          <a:bodyPr wrap="square">
            <a:spAutoFit/>
          </a:bodyPr>
          <a:lstStyle/>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07</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Soft Drinks are sold in smaller-size cans than in the United States to accommodate the smaller Japanese hand.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08</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Japan most food is sold fresh or in clear packaging, while cans are considered dirty.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09</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When Campbell introduced soups to the Japanese market, it decided to go with a cleaner, more expensive pop-top opener.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050" y="4672084"/>
            <a:ext cx="5867400" cy="2150659"/>
          </a:xfrm>
          <a:prstGeom prst="rect">
            <a:avLst/>
          </a:prstGeom>
        </p:spPr>
      </p:pic>
    </p:spTree>
    <p:extLst>
      <p:ext uri="{BB962C8B-B14F-4D97-AF65-F5344CB8AC3E}">
        <p14:creationId xmlns:p14="http://schemas.microsoft.com/office/powerpoint/2010/main" val="96674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5" name="Rectangle 4"/>
          <p:cNvSpPr/>
          <p:nvPr/>
        </p:nvSpPr>
        <p:spPr>
          <a:xfrm>
            <a:off x="304800" y="567351"/>
            <a:ext cx="8210550" cy="4406143"/>
          </a:xfrm>
          <a:prstGeom prst="rect">
            <a:avLst/>
          </a:prstGeom>
        </p:spPr>
        <p:txBody>
          <a:bodyPr wrap="square">
            <a:spAutoFit/>
          </a:bodyPr>
          <a:lstStyle/>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10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857250" algn="l"/>
              </a:tabLst>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Saudi Arabia, product names must be specific. “hot Chili” will not do; it must be “ Special Hot Chili.” Prices are required to be printed on the labels in Venezuela, but in Chile putting prices on labels or in any way suggesting retail prices  is illegal.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a:t>
            </a: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Coca-Cola ran into a legal problem in Brazil with its Diet Coke. Brazilian law interprets diet to have medicinal qualities. Under the law, producers must give the daily recommended consumption on the labels of all medicines. Coca-Cola had to get special approval to get around this restriction.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532194"/>
            <a:ext cx="5562600" cy="2325806"/>
          </a:xfrm>
          <a:prstGeom prst="rect">
            <a:avLst/>
          </a:prstGeom>
        </p:spPr>
      </p:pic>
    </p:spTree>
    <p:extLst>
      <p:ext uri="{BB962C8B-B14F-4D97-AF65-F5344CB8AC3E}">
        <p14:creationId xmlns:p14="http://schemas.microsoft.com/office/powerpoint/2010/main" val="317752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572000" cy="1143000"/>
          </a:xfrm>
        </p:spPr>
        <p:txBody>
          <a:bodyPr>
            <a:normAutofit/>
          </a:bodyPr>
          <a:lstStyle/>
          <a:p>
            <a:endParaRPr lang="en-US" b="1" dirty="0">
              <a:solidFill>
                <a:schemeClr val="tx1"/>
              </a:solidFill>
              <a:latin typeface="Times New Roman" pitchFamily="18" charset="0"/>
              <a:cs typeface="Times New Roman" pitchFamily="18" charset="0"/>
            </a:endParaRPr>
          </a:p>
        </p:txBody>
      </p:sp>
      <p:sp>
        <p:nvSpPr>
          <p:cNvPr id="9" name="Rectangle 8"/>
          <p:cNvSpPr/>
          <p:nvPr/>
        </p:nvSpPr>
        <p:spPr>
          <a:xfrm>
            <a:off x="-457200" y="3532762"/>
            <a:ext cx="8991600" cy="954107"/>
          </a:xfrm>
          <a:prstGeom prst="rect">
            <a:avLst/>
          </a:prstGeom>
        </p:spPr>
        <p:txBody>
          <a:bodyPr wrap="square">
            <a:spAutoFit/>
          </a:bodyPr>
          <a:lstStyle/>
          <a:p>
            <a:endParaRPr lang="en-US" sz="2800" b="1" dirty="0">
              <a:solidFill>
                <a:schemeClr val="bg1"/>
              </a:solidFill>
              <a:latin typeface="Times New Roman" panose="02020603050405020304" pitchFamily="18" charset="0"/>
              <a:cs typeface="Times New Roman" panose="02020603050405020304" pitchFamily="18" charset="0"/>
            </a:endParaRPr>
          </a:p>
          <a:p>
            <a:r>
              <a:rPr lang="en-US" sz="2800" b="1" dirty="0"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7200" y="571500"/>
            <a:ext cx="5255767" cy="613245"/>
          </a:xfrm>
          <a:prstGeom prst="rect">
            <a:avLst/>
          </a:prstGeom>
        </p:spPr>
        <p:txBody>
          <a:bodyPr wrap="square">
            <a:spAutoFit/>
          </a:bodyPr>
          <a:lstStyle/>
          <a:p>
            <a:pPr>
              <a:lnSpc>
                <a:spcPct val="115000"/>
              </a:lnSpc>
              <a:spcAft>
                <a:spcPts val="1000"/>
              </a:spcAft>
            </a:pPr>
            <a:endParaRPr lang="en-US" sz="3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67436" y="1382334"/>
            <a:ext cx="274434" cy="530594"/>
          </a:xfrm>
          <a:prstGeom prst="rect">
            <a:avLst/>
          </a:prstGeom>
        </p:spPr>
        <p:txBody>
          <a:bodyPr wrap="none">
            <a:spAutoFit/>
          </a:bodyPr>
          <a:lstStyle/>
          <a:p>
            <a:pPr>
              <a:lnSpc>
                <a:spcPct val="107000"/>
              </a:lnSpc>
              <a:spcAft>
                <a:spcPts val="800"/>
              </a:spcAft>
              <a:tabLst>
                <a:tab pos="1609725" algn="l"/>
              </a:tabLst>
            </a:pPr>
            <a:r>
              <a:rPr lang="en-US"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57200" y="859304"/>
            <a:ext cx="5529618" cy="461665"/>
          </a:xfrm>
          <a:prstGeom prst="rect">
            <a:avLst/>
          </a:prstGeom>
          <a:noFill/>
        </p:spPr>
        <p:txBody>
          <a:bodyPr wrap="square" rtlCol="0">
            <a:spAutoFit/>
          </a:bodyPr>
          <a:lstStyle/>
          <a:p>
            <a:endParaRPr lang="en-US" sz="24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flipH="1">
            <a:off x="3733800" y="3572197"/>
            <a:ext cx="5715000" cy="707886"/>
          </a:xfrm>
          <a:prstGeom prst="rect">
            <a:avLst/>
          </a:prstGeom>
          <a:noFill/>
        </p:spPr>
        <p:txBody>
          <a:bodyPr wrap="square" rtlCol="0">
            <a:spAutoFit/>
          </a:bodyPr>
          <a:lstStyle/>
          <a:p>
            <a:endParaRPr lang="en-US"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733800" y="4280083"/>
            <a:ext cx="5851478" cy="461665"/>
          </a:xfrm>
          <a:prstGeom prst="rect">
            <a:avLst/>
          </a:prstGeom>
        </p:spPr>
        <p:txBody>
          <a:bodyPr wrap="square">
            <a:spAutoFit/>
          </a:bodyPr>
          <a:lstStyle/>
          <a:p>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3764507" y="5111080"/>
            <a:ext cx="571500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7162800"/>
          </a:xfrm>
          <a:prstGeom prst="rect">
            <a:avLst/>
          </a:prstGeom>
        </p:spPr>
      </p:pic>
      <p:sp>
        <p:nvSpPr>
          <p:cNvPr id="14" name="Rectangle 13"/>
          <p:cNvSpPr/>
          <p:nvPr/>
        </p:nvSpPr>
        <p:spPr>
          <a:xfrm>
            <a:off x="30708" y="2044049"/>
            <a:ext cx="4846092" cy="985270"/>
          </a:xfrm>
          <a:prstGeom prst="rect">
            <a:avLst/>
          </a:prstGeom>
        </p:spPr>
        <p:txBody>
          <a:bodyPr wrap="square">
            <a:spAutoFit/>
          </a:bodyPr>
          <a:lstStyle/>
          <a:p>
            <a:pPr>
              <a:lnSpc>
                <a:spcPct val="107000"/>
              </a:lnSpc>
              <a:spcAft>
                <a:spcPts val="800"/>
              </a:spcAft>
            </a:pPr>
            <a:endPar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p:cNvSpPr txBox="1"/>
          <p:nvPr/>
        </p:nvSpPr>
        <p:spPr>
          <a:xfrm>
            <a:off x="5783239" y="4911044"/>
            <a:ext cx="1752600" cy="369332"/>
          </a:xfrm>
          <a:prstGeom prst="rect">
            <a:avLst/>
          </a:prstGeom>
          <a:noFill/>
        </p:spPr>
        <p:txBody>
          <a:bodyPr wrap="square" rtlCol="0">
            <a:spAutoFit/>
          </a:bodyPr>
          <a:lstStyle/>
          <a:p>
            <a:endParaRPr lang="en-US" dirty="0"/>
          </a:p>
        </p:txBody>
      </p:sp>
      <p:sp>
        <p:nvSpPr>
          <p:cNvPr id="16" name="TextBox 15"/>
          <p:cNvSpPr txBox="1"/>
          <p:nvPr/>
        </p:nvSpPr>
        <p:spPr>
          <a:xfrm flipH="1">
            <a:off x="4621188" y="6095837"/>
            <a:ext cx="4076701"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Both are different </a:t>
            </a:r>
          </a:p>
        </p:txBody>
      </p:sp>
      <p:sp>
        <p:nvSpPr>
          <p:cNvPr id="6" name="Rectangle 5"/>
          <p:cNvSpPr/>
          <p:nvPr/>
        </p:nvSpPr>
        <p:spPr>
          <a:xfrm>
            <a:off x="2481682" y="2010575"/>
            <a:ext cx="3818353" cy="646331"/>
          </a:xfrm>
          <a:prstGeom prst="rect">
            <a:avLst/>
          </a:prstGeom>
        </p:spPr>
        <p:txBody>
          <a:bodyPr wrap="none">
            <a:spAutoFit/>
          </a:bodyPr>
          <a:lstStyle/>
          <a:p>
            <a:pPr algn="ctr"/>
            <a:r>
              <a:rPr lang="en-US" sz="3600" b="1" dirty="0">
                <a:latin typeface="Times New Roman" panose="02020603050405020304" pitchFamily="18" charset="0"/>
                <a:cs typeface="Times New Roman" panose="02020603050405020304" pitchFamily="18" charset="0"/>
              </a:rPr>
              <a:t>Product &amp; Service</a:t>
            </a:r>
          </a:p>
        </p:txBody>
      </p:sp>
      <p:sp>
        <p:nvSpPr>
          <p:cNvPr id="11" name="Rectangle 10"/>
          <p:cNvSpPr/>
          <p:nvPr/>
        </p:nvSpPr>
        <p:spPr>
          <a:xfrm>
            <a:off x="211883" y="2645248"/>
            <a:ext cx="4572000" cy="2431435"/>
          </a:xfrm>
          <a:prstGeom prst="rect">
            <a:avLst/>
          </a:prstGeom>
        </p:spPr>
        <p:txBody>
          <a:bodyPr>
            <a:spAutoFit/>
          </a:bodyPr>
          <a:lstStyle/>
          <a:p>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Product :</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p>
          <a:p>
            <a:pPr>
              <a:buFontTx/>
              <a:buChar char="-"/>
            </a:pP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Satisfying need</a:t>
            </a:r>
          </a:p>
          <a:p>
            <a:pPr>
              <a:buFontTx/>
              <a:buChar char="-"/>
            </a:pPr>
            <a:endParaRPr lang="en-US" sz="2000" b="1" dirty="0">
              <a:latin typeface="Times New Roman" panose="02020603050405020304" pitchFamily="18" charset="0"/>
              <a:cs typeface="Times New Roman" panose="02020603050405020304" pitchFamily="18" charset="0"/>
            </a:endParaRPr>
          </a:p>
          <a:p>
            <a:pPr>
              <a:buFontTx/>
              <a:buChar char="-"/>
            </a:pPr>
            <a:r>
              <a:rPr lang="en-US" sz="2000" b="1" dirty="0">
                <a:latin typeface="Times New Roman" panose="02020603050405020304" pitchFamily="18" charset="0"/>
                <a:cs typeface="Times New Roman" panose="02020603050405020304" pitchFamily="18" charset="0"/>
              </a:rPr>
              <a:t> Not  all product need to be  defect free as long as it  satisfies </a:t>
            </a:r>
          </a:p>
          <a:p>
            <a:r>
              <a:rPr lang="en-US" sz="2000" b="1" dirty="0">
                <a:latin typeface="Times New Roman" panose="02020603050405020304" pitchFamily="18" charset="0"/>
                <a:cs typeface="Times New Roman" panose="02020603050405020304" pitchFamily="18" charset="0"/>
              </a:rPr>
              <a:t>need  </a:t>
            </a:r>
          </a:p>
        </p:txBody>
      </p:sp>
      <p:sp>
        <p:nvSpPr>
          <p:cNvPr id="12" name="Rectangle 11"/>
          <p:cNvSpPr/>
          <p:nvPr/>
        </p:nvSpPr>
        <p:spPr>
          <a:xfrm>
            <a:off x="5066178" y="2718108"/>
            <a:ext cx="4572000" cy="2123658"/>
          </a:xfrm>
          <a:prstGeom prst="rect">
            <a:avLst/>
          </a:prstGeom>
        </p:spPr>
        <p:txBody>
          <a:bodyPr>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Service :</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chemeClr val="accent4">
                  <a:lumMod val="75000"/>
                </a:schemeClr>
              </a:solidFill>
              <a:latin typeface="Times New Roman" panose="02020603050405020304" pitchFamily="18" charset="0"/>
              <a:cs typeface="Times New Roman" panose="02020603050405020304" pitchFamily="18" charset="0"/>
            </a:endParaRPr>
          </a:p>
          <a:p>
            <a:pPr>
              <a:buFontTx/>
              <a:buChar char="-"/>
            </a:pPr>
            <a:r>
              <a:rPr lang="en-US" sz="2000" b="1" dirty="0">
                <a:latin typeface="Times New Roman" panose="02020603050405020304" pitchFamily="18" charset="0"/>
                <a:cs typeface="Times New Roman" panose="02020603050405020304" pitchFamily="18" charset="0"/>
              </a:rPr>
              <a:t>Quality </a:t>
            </a:r>
          </a:p>
          <a:p>
            <a:r>
              <a:rPr lang="en-US" sz="2000" b="1" dirty="0">
                <a:latin typeface="Times New Roman" panose="02020603050405020304" pitchFamily="18" charset="0"/>
                <a:cs typeface="Times New Roman" panose="02020603050405020304" pitchFamily="18" charset="0"/>
              </a:rPr>
              <a:t>   - quality is judged from two </a:t>
            </a:r>
            <a:r>
              <a:rPr lang="en-US" sz="2000" b="1" dirty="0" smtClean="0">
                <a:latin typeface="Times New Roman" panose="02020603050405020304" pitchFamily="18" charset="0"/>
                <a:cs typeface="Times New Roman" panose="02020603050405020304" pitchFamily="18" charset="0"/>
              </a:rPr>
              <a:t>  perspective</a:t>
            </a:r>
            <a:endParaRPr lang="en-US" sz="20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p>
        </p:txBody>
      </p:sp>
      <p:sp>
        <p:nvSpPr>
          <p:cNvPr id="19" name="Rectangle 18"/>
          <p:cNvSpPr/>
          <p:nvPr/>
        </p:nvSpPr>
        <p:spPr>
          <a:xfrm>
            <a:off x="2557510" y="5818839"/>
            <a:ext cx="4572000" cy="1015663"/>
          </a:xfrm>
          <a:prstGeom prst="rect">
            <a:avLst/>
          </a:prstGeom>
        </p:spPr>
        <p:txBody>
          <a:bodyPr>
            <a:spAutoFit/>
          </a:bodyPr>
          <a:lstStyle/>
          <a:p>
            <a:r>
              <a:rPr lang="en-US" sz="2000" b="1" dirty="0">
                <a:latin typeface="Times New Roman" panose="02020603050405020304" pitchFamily="18" charset="0"/>
                <a:cs typeface="Times New Roman" panose="02020603050405020304" pitchFamily="18" charset="0"/>
              </a:rPr>
              <a:t>Service provider </a:t>
            </a:r>
          </a:p>
          <a:p>
            <a:r>
              <a:rPr lang="en-US" sz="2000" b="1" dirty="0" smtClean="0">
                <a:latin typeface="Times New Roman" panose="02020603050405020304" pitchFamily="18" charset="0"/>
                <a:cs typeface="Times New Roman" panose="02020603050405020304" pitchFamily="18" charset="0"/>
              </a:rPr>
              <a:t>                        =   </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Service receiver </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187" y="4486869"/>
            <a:ext cx="4370413" cy="152018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05" y="5134172"/>
            <a:ext cx="2482105" cy="18801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1638299" y="1071154"/>
            <a:ext cx="5867400" cy="2858539"/>
          </a:xfrm>
          <a:prstGeom prst="rect">
            <a:avLst/>
          </a:prstGeom>
        </p:spPr>
        <p:txBody>
          <a:bodyPr wrap="square">
            <a:spAutoFit/>
          </a:bodyPr>
          <a:lstStyle/>
          <a:p>
            <a:pPr>
              <a:lnSpc>
                <a:spcPct val="107000"/>
              </a:lnSpc>
            </a:pPr>
            <a:r>
              <a:rPr lang="en-US" sz="2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12</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Under the New Chinese labeling law, food products must have their name, contents, and other specific listed clearly in Chinese printed directly on the package –no temporary labels are allowed.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793" y="3429000"/>
            <a:ext cx="4648555" cy="3348114"/>
          </a:xfrm>
          <a:prstGeom prst="rect">
            <a:avLst/>
          </a:prstGeom>
        </p:spPr>
      </p:pic>
    </p:spTree>
    <p:extLst>
      <p:ext uri="{BB962C8B-B14F-4D97-AF65-F5344CB8AC3E}">
        <p14:creationId xmlns:p14="http://schemas.microsoft.com/office/powerpoint/2010/main" val="3441220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3.Support Services Component: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143000"/>
            <a:ext cx="8686800" cy="4351338"/>
          </a:xfrm>
        </p:spPr>
        <p:txBody>
          <a:bodyPr>
            <a:normAutofit fontScale="47500" lnSpcReduction="20000"/>
          </a:bodyPr>
          <a:lstStyle/>
          <a:p>
            <a:pPr marL="0" indent="0">
              <a:buNone/>
            </a:pPr>
            <a:endParaRPr lang="en-US" dirty="0"/>
          </a:p>
          <a:p>
            <a:pPr marL="0" indent="0">
              <a:buNone/>
            </a:pPr>
            <a:endParaRPr lang="en-US" dirty="0"/>
          </a:p>
          <a:p>
            <a:pPr marL="0" indent="0">
              <a:buNone/>
            </a:pPr>
            <a:r>
              <a:rPr lang="en-US" sz="4200" dirty="0">
                <a:latin typeface="Times New Roman" panose="02020603050405020304" pitchFamily="18" charset="0"/>
                <a:cs typeface="Times New Roman" panose="02020603050405020304" pitchFamily="18" charset="0"/>
              </a:rPr>
              <a:t>The support Service Component includes repair and maintenance, instructions, installation, warranties, deliveries, and he availability of spare parts.  </a:t>
            </a:r>
          </a:p>
          <a:p>
            <a:pPr marL="0" indent="0">
              <a:buNone/>
            </a:pPr>
            <a:endParaRPr lang="en-US" sz="4200" dirty="0">
              <a:latin typeface="Times New Roman" panose="02020603050405020304" pitchFamily="18" charset="0"/>
              <a:cs typeface="Times New Roman" panose="02020603050405020304" pitchFamily="18" charset="0"/>
            </a:endParaRPr>
          </a:p>
          <a:p>
            <a:r>
              <a:rPr lang="en-US" sz="4200" b="1" dirty="0">
                <a:latin typeface="Times New Roman" panose="02020603050405020304" pitchFamily="18" charset="0"/>
                <a:cs typeface="Times New Roman" panose="02020603050405020304" pitchFamily="18" charset="0"/>
              </a:rPr>
              <a:t>Example:01</a:t>
            </a:r>
            <a:endParaRPr lang="en-US" sz="4200" dirty="0">
              <a:latin typeface="Times New Roman" panose="02020603050405020304" pitchFamily="18" charset="0"/>
              <a:cs typeface="Times New Roman" panose="02020603050405020304" pitchFamily="18" charset="0"/>
            </a:endParaRPr>
          </a:p>
          <a:p>
            <a:pPr marL="0" indent="0">
              <a:buNone/>
            </a:pPr>
            <a:endParaRPr lang="en-US" sz="4200" dirty="0">
              <a:latin typeface="Times New Roman" panose="02020603050405020304" pitchFamily="18" charset="0"/>
              <a:cs typeface="Times New Roman" panose="02020603050405020304" pitchFamily="18" charset="0"/>
            </a:endParaRPr>
          </a:p>
          <a:p>
            <a:r>
              <a:rPr lang="en-US" sz="4200" dirty="0">
                <a:latin typeface="Times New Roman" panose="02020603050405020304" pitchFamily="18" charset="0"/>
                <a:cs typeface="Times New Roman" panose="02020603050405020304" pitchFamily="18" charset="0"/>
              </a:rPr>
              <a:t>In the United States, a consumer has the option of obtaining service from the company or from scores of competitive service retailer ready to repair and maintain anything from automobiles to lawn mowers. Equally available are repair parts from company-owned or licensed outlets </a:t>
            </a:r>
            <a:r>
              <a:rPr lang="en-US" sz="4200" dirty="0" err="1">
                <a:latin typeface="Times New Roman" panose="02020603050405020304" pitchFamily="18" charset="0"/>
                <a:cs typeface="Times New Roman" panose="02020603050405020304" pitchFamily="18" charset="0"/>
              </a:rPr>
              <a:t>ot</a:t>
            </a:r>
            <a:r>
              <a:rPr lang="en-US" sz="4200" dirty="0">
                <a:latin typeface="Times New Roman" panose="02020603050405020304" pitchFamily="18" charset="0"/>
                <a:cs typeface="Times New Roman" panose="02020603050405020304" pitchFamily="18" charset="0"/>
              </a:rPr>
              <a:t> the local hardware store. Consumers is a developing country and in many developed countries may not have even one of the possibilities for repair and maintenance available in the United States, and independent service providers can be used to enhance brand and product quality.</a:t>
            </a:r>
          </a:p>
          <a:p>
            <a:pPr marL="0" indent="0">
              <a:buNone/>
            </a:pPr>
            <a:endParaRPr lang="en-US" sz="4200" dirty="0">
              <a:latin typeface="Times New Roman" panose="02020603050405020304" pitchFamily="18" charset="0"/>
              <a:cs typeface="Times New Roman" panose="02020603050405020304" pitchFamily="18" charset="0"/>
            </a:endParaRPr>
          </a:p>
          <a:p>
            <a:endParaRPr lang="en-US" sz="4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029200"/>
            <a:ext cx="3638550" cy="1752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850" y="4864100"/>
            <a:ext cx="3333750" cy="1993900"/>
          </a:xfrm>
          <a:prstGeom prst="rect">
            <a:avLst/>
          </a:prstGeom>
        </p:spPr>
      </p:pic>
    </p:spTree>
    <p:extLst>
      <p:ext uri="{BB962C8B-B14F-4D97-AF65-F5344CB8AC3E}">
        <p14:creationId xmlns:p14="http://schemas.microsoft.com/office/powerpoint/2010/main" val="808760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2534" y="533400"/>
            <a:ext cx="7886700" cy="4351338"/>
          </a:xfrm>
        </p:spPr>
        <p:txBody>
          <a:bodyPr/>
          <a:lstStyle/>
          <a:p>
            <a:r>
              <a:rPr lang="en-US" sz="2000" b="1" dirty="0">
                <a:latin typeface="Times New Roman" panose="02020603050405020304" pitchFamily="18" charset="0"/>
                <a:cs typeface="Times New Roman" panose="02020603050405020304" pitchFamily="18" charset="0"/>
              </a:rPr>
              <a:t>Example: 02</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United States products may have to adjusted to require less frequent maintenance, and special attention must be given to features that may be taken for granted. </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Example: 03</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rural Africa, consumers had trouble understanding that Vaseline Intensive Care lotion is absorbed into the skin. Absorbed was changed to soaks into, and the confusion was eliminated</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114800"/>
            <a:ext cx="3776734"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114800"/>
            <a:ext cx="4000500" cy="2715904"/>
          </a:xfrm>
          <a:prstGeom prst="rect">
            <a:avLst/>
          </a:prstGeom>
        </p:spPr>
      </p:pic>
    </p:spTree>
    <p:extLst>
      <p:ext uri="{BB962C8B-B14F-4D97-AF65-F5344CB8AC3E}">
        <p14:creationId xmlns:p14="http://schemas.microsoft.com/office/powerpoint/2010/main" val="344796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762000"/>
            <a:ext cx="7886700" cy="4351338"/>
          </a:xfrm>
        </p:spPr>
        <p:txBody>
          <a:bodyPr>
            <a:normAutofit/>
          </a:bodyPr>
          <a:lstStyle/>
          <a:p>
            <a:r>
              <a:rPr lang="en-US" sz="2400" b="1" dirty="0">
                <a:latin typeface="Times New Roman" panose="02020603050405020304" pitchFamily="18" charset="0"/>
                <a:cs typeface="Times New Roman" panose="02020603050405020304" pitchFamily="18" charset="0"/>
              </a:rPr>
              <a:t>Example: 04</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Brazilians have successfully overcome the low literacy and technical skills of users of the sophisticated military tanks it sells to Third World countries.  </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971800"/>
            <a:ext cx="6553200" cy="3886200"/>
          </a:xfrm>
          <a:prstGeom prst="rect">
            <a:avLst/>
          </a:prstGeom>
        </p:spPr>
      </p:pic>
    </p:spTree>
    <p:extLst>
      <p:ext uri="{BB962C8B-B14F-4D97-AF65-F5344CB8AC3E}">
        <p14:creationId xmlns:p14="http://schemas.microsoft.com/office/powerpoint/2010/main" val="1205297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0925" y="533400"/>
            <a:ext cx="7886700" cy="4351338"/>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Example:05</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The manufacturers include videocassette players and videotapes with detailed repair instructions as part of the standard instruction package. They also minimize spare parts problems by using standardized, off-the-shelf parts available throughout the world. And, cultural performances come into play even in service manuals.</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094582"/>
            <a:ext cx="5334000" cy="3580311"/>
          </a:xfrm>
          <a:prstGeom prst="rect">
            <a:avLst/>
          </a:prstGeom>
        </p:spPr>
      </p:pic>
    </p:spTree>
    <p:extLst>
      <p:ext uri="{BB962C8B-B14F-4D97-AF65-F5344CB8AC3E}">
        <p14:creationId xmlns:p14="http://schemas.microsoft.com/office/powerpoint/2010/main" val="261633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7886700" cy="4351338"/>
          </a:xfrm>
        </p:spPr>
        <p:txBody>
          <a:bodyPr>
            <a:normAutofit/>
          </a:bodyPr>
          <a:lstStyle/>
          <a:p>
            <a:r>
              <a:rPr lang="en-US" sz="2000" b="1" dirty="0">
                <a:latin typeface="Times New Roman" panose="02020603050405020304" pitchFamily="18" charset="0"/>
                <a:cs typeface="Times New Roman" panose="02020603050405020304" pitchFamily="18" charset="0"/>
              </a:rPr>
              <a:t>Example:06</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Microsoft’s Xbox and its competitors products must be considered increasingly in the marketing of a variety of high-tech products. Sales of the Xbox had lagged those of Sony’s and Nintendo’s game consoles in Japan. </a:t>
            </a:r>
          </a:p>
          <a:p>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762000" y="3031080"/>
            <a:ext cx="4953000" cy="4373505"/>
          </a:xfrm>
          <a:prstGeom prst="rect">
            <a:avLst/>
          </a:prstGeom>
        </p:spPr>
        <p:txBody>
          <a:bodyPr wrap="square">
            <a:spAutoFit/>
          </a:bodyPr>
          <a:lstStyle/>
          <a:p>
            <a:pPr>
              <a:lnSpc>
                <a:spcPct val="107000"/>
              </a:lnSpc>
            </a:pPr>
            <a:r>
              <a:rPr lang="en-US" sz="20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 07</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Microsoft diagnosed the problem as a lack of games that particularly attract Japanese gamers and therefore developed a series of games to fill that gap. An early offering, a role playing game called LOST ODYSSEY, was developed by an all-Japanese Team.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895600"/>
            <a:ext cx="3505200" cy="3962400"/>
          </a:xfrm>
          <a:prstGeom prst="rect">
            <a:avLst/>
          </a:prstGeom>
        </p:spPr>
      </p:pic>
    </p:spTree>
    <p:extLst>
      <p:ext uri="{BB962C8B-B14F-4D97-AF65-F5344CB8AC3E}">
        <p14:creationId xmlns:p14="http://schemas.microsoft.com/office/powerpoint/2010/main" val="1575749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2"/>
                </a:solidFill>
                <a:latin typeface="Times New Roman" panose="02020603050405020304" pitchFamily="18" charset="0"/>
                <a:cs typeface="Times New Roman" panose="02020603050405020304" pitchFamily="18" charset="0"/>
              </a:rPr>
              <a:t>Product support  service</a:t>
            </a:r>
            <a:r>
              <a:rPr lang="en-US" sz="3600" b="1" u="sng" dirty="0">
                <a:solidFill>
                  <a:schemeClr val="accent2"/>
                </a:solidFill>
              </a:rPr>
              <a:t/>
            </a:r>
            <a:br>
              <a:rPr lang="en-US" sz="3600" b="1" u="sng" dirty="0">
                <a:solidFill>
                  <a:schemeClr val="accent2"/>
                </a:solidFill>
              </a:rPr>
            </a:br>
            <a:endParaRPr lang="en-US" dirty="0"/>
          </a:p>
        </p:txBody>
      </p:sp>
      <p:sp>
        <p:nvSpPr>
          <p:cNvPr id="3" name="Content Placeholder 2"/>
          <p:cNvSpPr>
            <a:spLocks noGrp="1"/>
          </p:cNvSpPr>
          <p:nvPr>
            <p:ph idx="1"/>
          </p:nvPr>
        </p:nvSpPr>
        <p:spPr/>
        <p:txBody>
          <a:bodyPr/>
          <a:lstStyle/>
          <a:p>
            <a:pPr marL="0" indent="0">
              <a:buNone/>
            </a:pPr>
            <a:endParaRPr lang="en-US" sz="2000" b="1" u="sng" dirty="0">
              <a:solidFill>
                <a:schemeClr val="accent2"/>
              </a:solidFill>
            </a:endParaRPr>
          </a:p>
          <a:p>
            <a:r>
              <a:rPr lang="en-US" sz="2400" dirty="0" smtClean="0">
                <a:latin typeface="Times New Roman" panose="02020603050405020304" pitchFamily="18" charset="0"/>
                <a:cs typeface="Times New Roman" panose="02020603050405020304" pitchFamily="18" charset="0"/>
              </a:rPr>
              <a:t>Along </a:t>
            </a:r>
            <a:r>
              <a:rPr lang="en-US" sz="2400" dirty="0">
                <a:latin typeface="Times New Roman" panose="02020603050405020304" pitchFamily="18" charset="0"/>
                <a:cs typeface="Times New Roman" panose="02020603050405020304" pitchFamily="18" charset="0"/>
              </a:rPr>
              <a:t>with the product ,guarantee and  warranty  are provided .</a:t>
            </a:r>
          </a:p>
          <a:p>
            <a:r>
              <a:rPr lang="en-US" sz="2400" dirty="0">
                <a:latin typeface="Times New Roman" panose="02020603050405020304" pitchFamily="18" charset="0"/>
                <a:cs typeface="Times New Roman" panose="02020603050405020304" pitchFamily="18" charset="0"/>
              </a:rPr>
              <a:t>  In foreign countries they even give extra </a:t>
            </a:r>
            <a:r>
              <a:rPr lang="en-US" sz="2400" dirty="0" smtClean="0">
                <a:latin typeface="Times New Roman" panose="02020603050405020304" pitchFamily="18" charset="0"/>
                <a:cs typeface="Times New Roman" panose="02020603050405020304" pitchFamily="18" charset="0"/>
              </a:rPr>
              <a:t>product</a:t>
            </a:r>
          </a:p>
          <a:p>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562" y="3581400"/>
            <a:ext cx="8077200" cy="3276600"/>
          </a:xfrm>
          <a:prstGeom prst="rect">
            <a:avLst/>
          </a:prstGeom>
        </p:spPr>
      </p:pic>
    </p:spTree>
    <p:extLst>
      <p:ext uri="{BB962C8B-B14F-4D97-AF65-F5344CB8AC3E}">
        <p14:creationId xmlns:p14="http://schemas.microsoft.com/office/powerpoint/2010/main" val="159058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2"/>
                </a:solidFill>
                <a:latin typeface="Times New Roman" panose="02020603050405020304" pitchFamily="18" charset="0"/>
                <a:cs typeface="Times New Roman" panose="02020603050405020304" pitchFamily="18" charset="0"/>
              </a:rPr>
              <a:t>Marketing Consumer  Service Globally </a:t>
            </a:r>
            <a:br>
              <a:rPr lang="en-US" b="1" u="sng" dirty="0">
                <a:solidFill>
                  <a:schemeClr val="accent2"/>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Service  </a:t>
            </a:r>
            <a:r>
              <a:rPr lang="en-US" sz="3600" dirty="0">
                <a:latin typeface="Times New Roman" panose="02020603050405020304" pitchFamily="18" charset="0"/>
                <a:cs typeface="Times New Roman" panose="02020603050405020304" pitchFamily="18" charset="0"/>
              </a:rPr>
              <a:t>Characteristics</a:t>
            </a:r>
          </a:p>
          <a:p>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Barriers  </a:t>
            </a:r>
            <a:r>
              <a:rPr lang="en-US" sz="3600" dirty="0">
                <a:latin typeface="Times New Roman" panose="02020603050405020304" pitchFamily="18" charset="0"/>
                <a:cs typeface="Times New Roman" panose="02020603050405020304" pitchFamily="18" charset="0"/>
              </a:rPr>
              <a:t>for  service </a:t>
            </a:r>
          </a:p>
          <a:p>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886200"/>
            <a:ext cx="4267200" cy="29808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8622"/>
            <a:ext cx="4800600" cy="3039378"/>
          </a:xfrm>
          <a:prstGeom prst="rect">
            <a:avLst/>
          </a:prstGeom>
        </p:spPr>
      </p:pic>
    </p:spTree>
    <p:extLst>
      <p:ext uri="{BB962C8B-B14F-4D97-AF65-F5344CB8AC3E}">
        <p14:creationId xmlns:p14="http://schemas.microsoft.com/office/powerpoint/2010/main" val="4050855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Service </a:t>
            </a:r>
            <a:r>
              <a:rPr lang="en-US" sz="3600" b="1" dirty="0" smtClean="0">
                <a:solidFill>
                  <a:srgbClr val="7030A0"/>
                </a:solidFill>
                <a:latin typeface="Times New Roman" panose="02020603050405020304" pitchFamily="18" charset="0"/>
                <a:cs typeface="Times New Roman" panose="02020603050405020304" pitchFamily="18" charset="0"/>
              </a:rPr>
              <a:t>Characteristics </a:t>
            </a:r>
            <a:r>
              <a:rPr lang="en-US" sz="3600" b="1" dirty="0">
                <a:solidFill>
                  <a:srgbClr val="7030A0"/>
                </a:solidFill>
                <a:latin typeface="Times New Roman" panose="02020603050405020304" pitchFamily="18" charset="0"/>
                <a:cs typeface="Times New Roman" panose="02020603050405020304" pitchFamily="18" charset="0"/>
              </a:rPr>
              <a:t/>
            </a:r>
            <a:br>
              <a:rPr lang="en-US" sz="3600" b="1" dirty="0">
                <a:solidFill>
                  <a:srgbClr val="7030A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9124950" cy="4351338"/>
          </a:xfrm>
        </p:spPr>
        <p:txBody>
          <a:bodyPr>
            <a:normAutofit/>
          </a:bodyPr>
          <a:lstStyle/>
          <a:p>
            <a:pPr marL="0" indent="0">
              <a:buNone/>
            </a:pPr>
            <a:r>
              <a:rPr lang="en-US" sz="2400" b="1" u="sng" dirty="0">
                <a:solidFill>
                  <a:schemeClr val="accent2"/>
                </a:solidFill>
                <a:latin typeface="Times New Roman" panose="02020603050405020304" pitchFamily="18" charset="0"/>
                <a:cs typeface="Times New Roman" panose="02020603050405020304" pitchFamily="18" charset="0"/>
              </a:rPr>
              <a:t>Intangible  :</a:t>
            </a:r>
          </a:p>
          <a:p>
            <a:pPr marL="0" indent="0">
              <a:buNone/>
            </a:pPr>
            <a:r>
              <a:rPr lang="en-US" sz="2400" dirty="0">
                <a:latin typeface="Times New Roman" panose="02020603050405020304" pitchFamily="18" charset="0"/>
                <a:cs typeface="Times New Roman" panose="02020603050405020304" pitchFamily="18" charset="0"/>
              </a:rPr>
              <a:t> service cannot be seen </a:t>
            </a:r>
          </a:p>
          <a:p>
            <a:pPr marL="0" indent="0">
              <a:buNone/>
            </a:pPr>
            <a:r>
              <a:rPr lang="en-US" sz="2400" b="1" u="sng" dirty="0">
                <a:solidFill>
                  <a:schemeClr val="accent4">
                    <a:lumMod val="50000"/>
                  </a:schemeClr>
                </a:solidFill>
                <a:latin typeface="Times New Roman" panose="02020603050405020304" pitchFamily="18" charset="0"/>
                <a:cs typeface="Times New Roman" panose="02020603050405020304" pitchFamily="18" charset="0"/>
              </a:rPr>
              <a:t>Perishable </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service cannot be stored </a:t>
            </a:r>
          </a:p>
          <a:p>
            <a:pPr marL="0" indent="0">
              <a:buNone/>
            </a:pPr>
            <a:r>
              <a:rPr lang="en-US" sz="2400" b="1" u="sng" dirty="0">
                <a:solidFill>
                  <a:schemeClr val="accent3">
                    <a:lumMod val="50000"/>
                  </a:schemeClr>
                </a:solidFill>
                <a:latin typeface="Times New Roman" panose="02020603050405020304" pitchFamily="18" charset="0"/>
                <a:cs typeface="Times New Roman" panose="02020603050405020304" pitchFamily="18" charset="0"/>
              </a:rPr>
              <a:t>Inseparable : </a:t>
            </a:r>
          </a:p>
          <a:p>
            <a:pPr marL="0" indent="0">
              <a:buNone/>
            </a:pPr>
            <a:r>
              <a:rPr lang="en-US" sz="2400" dirty="0">
                <a:latin typeface="Times New Roman" panose="02020603050405020304" pitchFamily="18" charset="0"/>
                <a:cs typeface="Times New Roman" panose="02020603050405020304" pitchFamily="18" charset="0"/>
              </a:rPr>
              <a:t>service cannot be </a:t>
            </a:r>
          </a:p>
          <a:p>
            <a:pPr marL="0" indent="0">
              <a:buNone/>
            </a:pPr>
            <a:r>
              <a:rPr lang="en-US" sz="2400" dirty="0">
                <a:latin typeface="Times New Roman" panose="02020603050405020304" pitchFamily="18" charset="0"/>
                <a:cs typeface="Times New Roman" panose="02020603050405020304" pitchFamily="18" charset="0"/>
              </a:rPr>
              <a:t>separated from the</a:t>
            </a:r>
          </a:p>
          <a:p>
            <a:pPr marL="0" indent="0">
              <a:buNone/>
            </a:pPr>
            <a:r>
              <a:rPr lang="en-US" sz="2400" dirty="0">
                <a:latin typeface="Times New Roman" panose="02020603050405020304" pitchFamily="18" charset="0"/>
                <a:cs typeface="Times New Roman" panose="02020603050405020304" pitchFamily="18" charset="0"/>
              </a:rPr>
              <a:t> service provider </a:t>
            </a:r>
          </a:p>
          <a:p>
            <a:pPr marL="0" indent="0">
              <a:buNone/>
            </a:pPr>
            <a:endParaRPr lang="en-US" sz="2400" b="1" u="sng" dirty="0">
              <a:solidFill>
                <a:schemeClr val="accent2"/>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5904" y="5388569"/>
            <a:ext cx="4572000" cy="1200329"/>
          </a:xfrm>
          <a:prstGeom prst="rect">
            <a:avLst/>
          </a:prstGeom>
        </p:spPr>
        <p:txBody>
          <a:bodyPr>
            <a:spAutoFit/>
          </a:bodyPr>
          <a:lstStyle/>
          <a:p>
            <a:pPr marL="342900" indent="-342900"/>
            <a:r>
              <a:rPr lang="en-US" sz="2400" b="1" u="sng" dirty="0">
                <a:solidFill>
                  <a:schemeClr val="tx2"/>
                </a:solidFill>
                <a:latin typeface="Times New Roman" panose="02020603050405020304" pitchFamily="18" charset="0"/>
                <a:cs typeface="Times New Roman" panose="02020603050405020304" pitchFamily="18" charset="0"/>
              </a:rPr>
              <a:t>Variable : </a:t>
            </a:r>
          </a:p>
          <a:p>
            <a:pPr marL="342900" indent="-342900"/>
            <a:r>
              <a:rPr lang="en-US" sz="2400" dirty="0">
                <a:latin typeface="Times New Roman" panose="02020603050405020304" pitchFamily="18" charset="0"/>
                <a:cs typeface="Times New Roman" panose="02020603050405020304" pitchFamily="18" charset="0"/>
              </a:rPr>
              <a:t>It varies from person</a:t>
            </a:r>
          </a:p>
          <a:p>
            <a:pPr marL="342900" indent="-342900"/>
            <a:r>
              <a:rPr lang="en-US" sz="2400" dirty="0">
                <a:latin typeface="Times New Roman" panose="02020603050405020304" pitchFamily="18" charset="0"/>
                <a:cs typeface="Times New Roman" panose="02020603050405020304" pitchFamily="18" charset="0"/>
              </a:rPr>
              <a:t> to person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2572549"/>
            <a:ext cx="5177051" cy="3810381"/>
          </a:xfrm>
          <a:prstGeom prst="rect">
            <a:avLst/>
          </a:prstGeom>
        </p:spPr>
      </p:pic>
    </p:spTree>
    <p:extLst>
      <p:ext uri="{BB962C8B-B14F-4D97-AF65-F5344CB8AC3E}">
        <p14:creationId xmlns:p14="http://schemas.microsoft.com/office/powerpoint/2010/main" val="2555147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5">
                    <a:lumMod val="75000"/>
                  </a:schemeClr>
                </a:solidFill>
                <a:latin typeface="Times New Roman" panose="02020603050405020304" pitchFamily="18" charset="0"/>
                <a:cs typeface="Times New Roman" panose="02020603050405020304" pitchFamily="18" charset="0"/>
              </a:rPr>
              <a:t>Barriers  for service </a:t>
            </a:r>
            <a:br>
              <a:rPr lang="en-US" sz="3600" b="1" u="sng" dirty="0">
                <a:solidFill>
                  <a:schemeClr val="accent5">
                    <a:lumMod val="75000"/>
                  </a:schemeClr>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19200"/>
            <a:ext cx="4953000" cy="4351338"/>
          </a:xfrm>
        </p:spPr>
        <p:txBody>
          <a:bodyPr>
            <a:normAutofit fontScale="92500" lnSpcReduction="10000"/>
          </a:bodyPr>
          <a:lstStyle/>
          <a:p>
            <a:pPr marL="0" indent="0">
              <a:buNone/>
            </a:pPr>
            <a:endParaRPr lang="en-US" sz="2400" dirty="0"/>
          </a:p>
          <a:p>
            <a:pPr marL="0" indent="0">
              <a:buNone/>
            </a:pPr>
            <a:r>
              <a:rPr lang="en-US" sz="2000" b="1" dirty="0" smtClean="0">
                <a:latin typeface="Times New Roman" panose="02020603050405020304" pitchFamily="18" charset="0"/>
                <a:cs typeface="Times New Roman" panose="02020603050405020304" pitchFamily="18" charset="0"/>
              </a:rPr>
              <a:t>1.Protectionism:</a:t>
            </a:r>
          </a:p>
          <a:p>
            <a:pPr marL="0" indent="0">
              <a:buNone/>
            </a:pPr>
            <a:r>
              <a:rPr lang="en-US" sz="2000" b="1"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standards </a:t>
            </a:r>
            <a:r>
              <a:rPr lang="en-US" sz="2000" dirty="0">
                <a:latin typeface="Times New Roman" panose="02020603050405020304" pitchFamily="18" charset="0"/>
                <a:cs typeface="Times New Roman" panose="02020603050405020304" pitchFamily="18" charset="0"/>
              </a:rPr>
              <a:t>must be maintained , products must be affordable &amp; tax must given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2.Restriction  </a:t>
            </a:r>
            <a:r>
              <a:rPr lang="en-US" sz="2000" b="1" dirty="0">
                <a:latin typeface="Times New Roman" panose="02020603050405020304" pitchFamily="18" charset="0"/>
                <a:cs typeface="Times New Roman" panose="02020603050405020304" pitchFamily="18" charset="0"/>
              </a:rPr>
              <a:t>or trans-border data </a:t>
            </a:r>
            <a:r>
              <a:rPr lang="en-US" sz="2000" b="1" dirty="0" smtClean="0">
                <a:latin typeface="Times New Roman" panose="02020603050405020304" pitchFamily="18" charset="0"/>
                <a:cs typeface="Times New Roman" panose="02020603050405020304" pitchFamily="18" charset="0"/>
              </a:rPr>
              <a:t>flow:</a:t>
            </a:r>
          </a:p>
          <a:p>
            <a:pPr marL="0" indent="0">
              <a:buNone/>
            </a:pPr>
            <a:r>
              <a:rPr lang="en-US" sz="2000" dirty="0">
                <a:latin typeface="Times New Roman" panose="02020603050405020304" pitchFamily="18" charset="0"/>
                <a:cs typeface="Times New Roman" panose="02020603050405020304" pitchFamily="18" charset="0"/>
              </a:rPr>
              <a:t>Electronically data must not be transferred</a:t>
            </a:r>
          </a:p>
          <a:p>
            <a:pPr marL="0" indent="0">
              <a:buNone/>
            </a:pPr>
            <a:r>
              <a:rPr lang="en-US" sz="2000" b="1" dirty="0" smtClean="0">
                <a:latin typeface="Times New Roman" panose="02020603050405020304" pitchFamily="18" charset="0"/>
                <a:cs typeface="Times New Roman" panose="02020603050405020304" pitchFamily="18" charset="0"/>
              </a:rPr>
              <a:t>3.Protection </a:t>
            </a:r>
            <a:r>
              <a:rPr lang="en-US" sz="2000" b="1" dirty="0">
                <a:latin typeface="Times New Roman" panose="02020603050405020304" pitchFamily="18" charset="0"/>
                <a:cs typeface="Times New Roman" panose="02020603050405020304" pitchFamily="18" charset="0"/>
              </a:rPr>
              <a:t>of  intellectual property </a:t>
            </a:r>
            <a:r>
              <a:rPr lang="en-US" sz="2000" b="1"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Protecting songs , lyrics ,other such properties from getting copied </a:t>
            </a:r>
          </a:p>
          <a:p>
            <a:pPr marL="0" indent="0">
              <a:buNone/>
            </a:pPr>
            <a:r>
              <a:rPr lang="en-US" sz="2000" b="1" dirty="0" smtClean="0">
                <a:latin typeface="Times New Roman" panose="02020603050405020304" pitchFamily="18" charset="0"/>
                <a:cs typeface="Times New Roman" panose="02020603050405020304" pitchFamily="18" charset="0"/>
              </a:rPr>
              <a:t>4.</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Cultural barrier  </a:t>
            </a:r>
            <a:r>
              <a:rPr lang="en-US" sz="2000" b="1" dirty="0" smtClean="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adoption </a:t>
            </a:r>
            <a:r>
              <a:rPr lang="en-US" sz="2000" b="1"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At </a:t>
            </a:r>
            <a:r>
              <a:rPr lang="en-US" sz="2000" dirty="0" err="1">
                <a:latin typeface="Times New Roman" panose="02020603050405020304" pitchFamily="18" charset="0"/>
                <a:cs typeface="Times New Roman" panose="02020603050405020304" pitchFamily="18" charset="0"/>
              </a:rPr>
              <a:t>Mc</a:t>
            </a:r>
            <a:r>
              <a:rPr lang="en-US" sz="2000" dirty="0">
                <a:latin typeface="Times New Roman" panose="02020603050405020304" pitchFamily="18" charset="0"/>
                <a:cs typeface="Times New Roman" panose="02020603050405020304" pitchFamily="18" charset="0"/>
              </a:rPr>
              <a:t> Donald's in USA , only people of good appearance are hired , which might be favored by other countries</a:t>
            </a:r>
            <a:endParaRPr lang="en-US" sz="2000" b="1"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endParaRPr lang="ko-KR" altLang="en-US" sz="1800" b="1" dirty="0">
              <a:cs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087" y="2362200"/>
            <a:ext cx="3657600" cy="3463131"/>
          </a:xfrm>
          <a:prstGeom prst="rect">
            <a:avLst/>
          </a:prstGeom>
        </p:spPr>
      </p:pic>
    </p:spTree>
    <p:extLst>
      <p:ext uri="{BB962C8B-B14F-4D97-AF65-F5344CB8AC3E}">
        <p14:creationId xmlns:p14="http://schemas.microsoft.com/office/powerpoint/2010/main" val="297073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8286"/>
            <a:ext cx="8229600" cy="1143000"/>
          </a:xfrm>
        </p:spPr>
        <p:txBody>
          <a:bodyPr>
            <a:normAutofit/>
          </a:bodyPr>
          <a:lstStyle/>
          <a:p>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
        <p:nvSpPr>
          <p:cNvPr id="7" name="TextBox 6"/>
          <p:cNvSpPr txBox="1"/>
          <p:nvPr/>
        </p:nvSpPr>
        <p:spPr>
          <a:xfrm>
            <a:off x="1066800" y="5486400"/>
            <a:ext cx="287258"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9" name="TextBox 8"/>
          <p:cNvSpPr txBox="1"/>
          <p:nvPr/>
        </p:nvSpPr>
        <p:spPr>
          <a:xfrm>
            <a:off x="3536616" y="76200"/>
            <a:ext cx="5599562" cy="2677656"/>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endParaRPr lang="en-US" sz="2800" dirty="0"/>
          </a:p>
          <a:p>
            <a:endParaRPr lang="en-US" sz="2800" b="1"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123218" y="5384083"/>
            <a:ext cx="5430464" cy="369332"/>
          </a:xfrm>
          <a:prstGeom prst="rect">
            <a:avLst/>
          </a:prstGeom>
        </p:spPr>
        <p:txBody>
          <a:bodyPr wrap="square">
            <a:spAutoFit/>
          </a:bodyPr>
          <a:lstStyle/>
          <a:p>
            <a:r>
              <a:rPr lang="en-US" dirty="0" smtClean="0">
                <a:latin typeface="Times New Roman" panose="02020603050405020304" pitchFamily="18" charset="0"/>
                <a:ea typeface="Calibri" panose="020F0502020204030204" pitchFamily="34" charset="0"/>
              </a:rPr>
              <a:t>.</a:t>
            </a:r>
            <a:endParaRPr lang="en-US" dirty="0"/>
          </a:p>
        </p:txBody>
      </p:sp>
      <p:sp>
        <p:nvSpPr>
          <p:cNvPr id="5" name="TextBox 4"/>
          <p:cNvSpPr txBox="1"/>
          <p:nvPr/>
        </p:nvSpPr>
        <p:spPr>
          <a:xfrm>
            <a:off x="123218" y="4593016"/>
            <a:ext cx="4829782" cy="461665"/>
          </a:xfrm>
          <a:prstGeom prst="rect">
            <a:avLst/>
          </a:prstGeom>
          <a:no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97798" y="645152"/>
            <a:ext cx="7467600" cy="5909310"/>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Quality product:</a:t>
            </a:r>
          </a:p>
          <a:p>
            <a:endParaRPr lang="en-US" sz="36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delivery of that product or service which meets the customer satisfaction,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requirements </a:t>
            </a:r>
            <a:r>
              <a:rPr lang="en-US" sz="2400" dirty="0">
                <a:latin typeface="Times New Roman" panose="02020603050405020304" pitchFamily="18" charset="0"/>
                <a:cs typeface="Times New Roman" panose="02020603050405020304" pitchFamily="18" charset="0"/>
              </a:rPr>
              <a:t>and needs of the customer under specified standards and </a:t>
            </a:r>
            <a:r>
              <a:rPr lang="en-US" sz="2400" dirty="0" smtClean="0">
                <a:latin typeface="Times New Roman" panose="02020603050405020304" pitchFamily="18" charset="0"/>
                <a:cs typeface="Times New Roman" panose="02020603050405020304" pitchFamily="18" charset="0"/>
              </a:rPr>
              <a:t>specifications</a:t>
            </a:r>
          </a:p>
          <a:p>
            <a:r>
              <a:rPr lang="en-US" sz="2400" dirty="0" smtClean="0">
                <a:latin typeface="Times New Roman" panose="02020603050405020304" pitchFamily="18" charset="0"/>
                <a:cs typeface="Times New Roman" panose="02020603050405020304" pitchFamily="18" charset="0"/>
              </a:rPr>
              <a:t>-No Defect</a:t>
            </a:r>
          </a:p>
          <a:p>
            <a:r>
              <a:rPr lang="en-US" sz="2400" dirty="0" smtClean="0">
                <a:latin typeface="Times New Roman" panose="02020603050405020304" pitchFamily="18" charset="0"/>
                <a:cs typeface="Times New Roman" panose="02020603050405020304" pitchFamily="18" charset="0"/>
              </a:rPr>
              <a:t>-Customer Demand Full-Fill</a:t>
            </a:r>
          </a:p>
          <a:p>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Types of Quality:</a:t>
            </a: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1.Market-Perceived Quality</a:t>
            </a:r>
          </a:p>
          <a:p>
            <a:r>
              <a:rPr lang="en-US" sz="2400" b="1" dirty="0" smtClean="0">
                <a:latin typeface="Times New Roman" panose="02020603050405020304" pitchFamily="18" charset="0"/>
                <a:cs typeface="Times New Roman" panose="02020603050405020304" pitchFamily="18" charset="0"/>
              </a:rPr>
              <a:t>2.Performance Quality</a:t>
            </a:r>
          </a:p>
          <a:p>
            <a:endParaRPr lang="en-US" sz="2400" b="1" dirty="0" smtClean="0">
              <a:latin typeface="Times New Roman" panose="02020603050405020304" pitchFamily="18" charset="0"/>
              <a:cs typeface="Times New Roman" panose="02020603050405020304" pitchFamily="18" charset="0"/>
            </a:endParaRP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221" y="3581400"/>
            <a:ext cx="2857500" cy="30622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4593015"/>
            <a:ext cx="2209800" cy="219493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Brands in International Markets</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1.Global Brands</a:t>
            </a:r>
          </a:p>
          <a:p>
            <a:pPr marL="0" indent="0">
              <a:buNone/>
            </a:pPr>
            <a:r>
              <a:rPr lang="en-US" sz="3600" dirty="0" smtClean="0">
                <a:latin typeface="Times New Roman" panose="02020603050405020304" pitchFamily="18" charset="0"/>
                <a:cs typeface="Times New Roman" panose="02020603050405020304" pitchFamily="18" charset="0"/>
              </a:rPr>
              <a:t>2.NationalBrands</a:t>
            </a:r>
          </a:p>
          <a:p>
            <a:pPr marL="0" indent="0">
              <a:buNone/>
            </a:pPr>
            <a:r>
              <a:rPr lang="en-US" sz="3600" dirty="0" smtClean="0">
                <a:latin typeface="Times New Roman" panose="02020603050405020304" pitchFamily="18" charset="0"/>
                <a:cs typeface="Times New Roman" panose="02020603050405020304" pitchFamily="18" charset="0"/>
              </a:rPr>
              <a:t>3.Private Brands</a:t>
            </a:r>
          </a:p>
          <a:p>
            <a:pPr marL="0" indent="0">
              <a:buNone/>
            </a:pPr>
            <a:r>
              <a:rPr lang="en-US" sz="3600" dirty="0" smtClean="0">
                <a:latin typeface="Times New Roman" panose="02020603050405020304" pitchFamily="18" charset="0"/>
                <a:cs typeface="Times New Roman" panose="02020603050405020304" pitchFamily="18" charset="0"/>
              </a:rPr>
              <a:t>4.Local Brands</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371600"/>
            <a:ext cx="5791200" cy="4191000"/>
          </a:xfrm>
          <a:prstGeom prst="rect">
            <a:avLst/>
          </a:prstGeom>
        </p:spPr>
      </p:pic>
    </p:spTree>
    <p:extLst>
      <p:ext uri="{BB962C8B-B14F-4D97-AF65-F5344CB8AC3E}">
        <p14:creationId xmlns:p14="http://schemas.microsoft.com/office/powerpoint/2010/main" val="3212694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Brands:</a:t>
            </a:r>
            <a:endParaRPr lang="en-US" dirty="0"/>
          </a:p>
        </p:txBody>
      </p:sp>
      <p:sp>
        <p:nvSpPr>
          <p:cNvPr id="3" name="Content Placeholder 2"/>
          <p:cNvSpPr>
            <a:spLocks noGrp="1"/>
          </p:cNvSpPr>
          <p:nvPr>
            <p:ph idx="1"/>
          </p:nvPr>
        </p:nvSpPr>
        <p:spPr/>
        <p:txBody>
          <a:bodyPr/>
          <a:lstStyle/>
          <a:p>
            <a:pPr marL="0" indent="0">
              <a:buNone/>
            </a:pPr>
            <a:r>
              <a:rPr lang="en-US" dirty="0" smtClean="0"/>
              <a:t>-Are </a:t>
            </a:r>
            <a:r>
              <a:rPr lang="en-US" dirty="0"/>
              <a:t>products or services that are recognized pretty much worldwide. Companies that use </a:t>
            </a:r>
            <a:r>
              <a:rPr lang="en-US" b="1" dirty="0"/>
              <a:t>global branding</a:t>
            </a:r>
            <a:r>
              <a:rPr lang="en-US" dirty="0"/>
              <a:t> use the same, or at least a very similar, marketing strategy to promote the </a:t>
            </a:r>
            <a:r>
              <a:rPr lang="en-US" b="1" dirty="0"/>
              <a:t>brand</a:t>
            </a:r>
            <a:r>
              <a:rPr lang="en-US" dirty="0"/>
              <a:t> everywhere the </a:t>
            </a:r>
            <a:r>
              <a:rPr lang="en-US" b="1" dirty="0"/>
              <a:t>brand</a:t>
            </a:r>
            <a:r>
              <a:rPr lang="en-US" dirty="0"/>
              <a:t> is offered, regardless of the country or region.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0" y="3276600"/>
            <a:ext cx="9118979" cy="3209925"/>
          </a:xfrm>
          <a:prstGeom prst="rect">
            <a:avLst/>
          </a:prstGeom>
        </p:spPr>
      </p:pic>
    </p:spTree>
    <p:extLst>
      <p:ext uri="{BB962C8B-B14F-4D97-AF65-F5344CB8AC3E}">
        <p14:creationId xmlns:p14="http://schemas.microsoft.com/office/powerpoint/2010/main" val="103188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National Brands: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3943350" cy="4351338"/>
          </a:xfrm>
        </p:spPr>
        <p:txBody>
          <a:bodyPr/>
          <a:lstStyle/>
          <a:p>
            <a:pPr marL="0" indent="0">
              <a:buNone/>
            </a:pPr>
            <a:r>
              <a:rPr lang="en-US" dirty="0" smtClean="0"/>
              <a:t>-Is </a:t>
            </a:r>
            <a:r>
              <a:rPr lang="en-US" dirty="0"/>
              <a:t>distributed nationally under a </a:t>
            </a:r>
            <a:r>
              <a:rPr lang="en-US" b="1" dirty="0"/>
              <a:t>brand</a:t>
            </a:r>
            <a:r>
              <a:rPr lang="en-US" dirty="0"/>
              <a:t> name - owned by a producer or distributor </a:t>
            </a:r>
            <a:r>
              <a:rPr lang="en-US" dirty="0" smtClean="0"/>
              <a:t>– </a:t>
            </a:r>
          </a:p>
          <a:p>
            <a:pPr marL="0" indent="0">
              <a:buNone/>
            </a:pPr>
            <a:r>
              <a:rPr lang="en-US" dirty="0"/>
              <a:t>-</a:t>
            </a:r>
            <a:r>
              <a:rPr lang="en-US" dirty="0" smtClean="0"/>
              <a:t>as </a:t>
            </a:r>
            <a:r>
              <a:rPr lang="en-US" dirty="0"/>
              <a:t>opposed to local </a:t>
            </a:r>
            <a:r>
              <a:rPr lang="en-US" b="1" dirty="0"/>
              <a:t>brands</a:t>
            </a:r>
            <a:r>
              <a:rPr lang="en-US" dirty="0"/>
              <a:t> (products distributed only in some areas of a country), and to </a:t>
            </a:r>
            <a:r>
              <a:rPr lang="en-US" dirty="0" smtClean="0"/>
              <a:t>private</a:t>
            </a:r>
          </a:p>
          <a:p>
            <a:pPr marL="0" indent="0">
              <a:buNone/>
            </a:pPr>
            <a:r>
              <a:rPr lang="en-US" dirty="0" smtClean="0"/>
              <a:t>-</a:t>
            </a:r>
            <a:r>
              <a:rPr lang="en-US" dirty="0"/>
              <a:t>label </a:t>
            </a:r>
            <a:r>
              <a:rPr lang="en-US" b="1" dirty="0"/>
              <a:t>brands</a:t>
            </a:r>
            <a:r>
              <a:rPr lang="en-US" dirty="0"/>
              <a:t> (products that carry the </a:t>
            </a:r>
            <a:r>
              <a:rPr lang="en-US" b="1" dirty="0"/>
              <a:t>brand</a:t>
            </a:r>
            <a:r>
              <a:rPr lang="en-US" dirty="0"/>
              <a:t> of the retailer rather than the producer.)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209800"/>
            <a:ext cx="4343400" cy="2895600"/>
          </a:xfrm>
          <a:prstGeom prst="rect">
            <a:avLst/>
          </a:prstGeom>
        </p:spPr>
      </p:pic>
    </p:spTree>
    <p:extLst>
      <p:ext uri="{BB962C8B-B14F-4D97-AF65-F5344CB8AC3E}">
        <p14:creationId xmlns:p14="http://schemas.microsoft.com/office/powerpoint/2010/main" val="3958557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Private Brands: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consumer product that is developed exclusively for a specific retailer for sale in its store</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a:t>
            </a:r>
            <a:r>
              <a:rPr lang="en-US" sz="2400" b="1" dirty="0" smtClean="0">
                <a:latin typeface="Times New Roman" panose="02020603050405020304" pitchFamily="18" charset="0"/>
                <a:cs typeface="Times New Roman" panose="02020603050405020304" pitchFamily="18" charset="0"/>
              </a:rPr>
              <a:t>xamples</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store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brand</a:t>
            </a:r>
            <a:r>
              <a:rPr lang="en-US" sz="2400" dirty="0">
                <a:latin typeface="Times New Roman" panose="02020603050405020304" pitchFamily="18" charset="0"/>
                <a:cs typeface="Times New Roman" panose="02020603050405020304" pitchFamily="18" charset="0"/>
              </a:rPr>
              <a:t> groceries,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textiles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medical products.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540" y="2605881"/>
            <a:ext cx="4242890" cy="2790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 y="4800600"/>
            <a:ext cx="4876800" cy="2041478"/>
          </a:xfrm>
          <a:prstGeom prst="rect">
            <a:avLst/>
          </a:prstGeom>
        </p:spPr>
      </p:pic>
    </p:spTree>
    <p:extLst>
      <p:ext uri="{BB962C8B-B14F-4D97-AF65-F5344CB8AC3E}">
        <p14:creationId xmlns:p14="http://schemas.microsoft.com/office/powerpoint/2010/main" val="721953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Local Brands: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t> -</a:t>
            </a:r>
            <a:r>
              <a:rPr lang="en-US" sz="2400" dirty="0" smtClean="0">
                <a:latin typeface="Times New Roman" panose="02020603050405020304" pitchFamily="18" charset="0"/>
                <a:cs typeface="Times New Roman" panose="02020603050405020304" pitchFamily="18" charset="0"/>
              </a:rPr>
              <a:t>Marketed </a:t>
            </a:r>
            <a:r>
              <a:rPr lang="en-US" sz="2400" dirty="0">
                <a:latin typeface="Times New Roman" panose="02020603050405020304" pitchFamily="18" charset="0"/>
                <a:cs typeface="Times New Roman" panose="02020603050405020304" pitchFamily="18" charset="0"/>
              </a:rPr>
              <a:t>(distributed and promoted) in and/or developed for a relatively small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restricted </a:t>
            </a:r>
            <a:r>
              <a:rPr lang="en-US" sz="2400" dirty="0">
                <a:latin typeface="Times New Roman" panose="02020603050405020304" pitchFamily="18" charset="0"/>
                <a:cs typeface="Times New Roman" panose="02020603050405020304" pitchFamily="18" charset="0"/>
              </a:rPr>
              <a:t>geographical area.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may be called a regional </a:t>
            </a:r>
            <a:r>
              <a:rPr lang="en-US" sz="2400" b="1" dirty="0">
                <a:latin typeface="Times New Roman" panose="02020603050405020304" pitchFamily="18" charset="0"/>
                <a:cs typeface="Times New Roman" panose="02020603050405020304" pitchFamily="18" charset="0"/>
              </a:rPr>
              <a:t>brand</a:t>
            </a:r>
            <a:r>
              <a:rPr lang="en-US" sz="2400" dirty="0">
                <a:latin typeface="Times New Roman" panose="02020603050405020304" pitchFamily="18" charset="0"/>
                <a:cs typeface="Times New Roman" panose="02020603050405020304" pitchFamily="18" charset="0"/>
              </a:rPr>
              <a:t> if the area encompasses more than one metropolitan market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962" y="4001294"/>
            <a:ext cx="5172075" cy="2814637"/>
          </a:xfrm>
          <a:prstGeom prst="rect">
            <a:avLst/>
          </a:prstGeom>
        </p:spPr>
      </p:pic>
    </p:spTree>
    <p:extLst>
      <p:ext uri="{BB962C8B-B14F-4D97-AF65-F5344CB8AC3E}">
        <p14:creationId xmlns:p14="http://schemas.microsoft.com/office/powerpoint/2010/main" val="869957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9296399" cy="6705600"/>
          </a:xfrm>
        </p:spPr>
      </p:pic>
    </p:spTree>
    <p:extLst>
      <p:ext uri="{BB962C8B-B14F-4D97-AF65-F5344CB8AC3E}">
        <p14:creationId xmlns:p14="http://schemas.microsoft.com/office/powerpoint/2010/main" val="2754739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a:xfrm>
            <a:off x="4876800" y="3925712"/>
            <a:ext cx="4572000" cy="490199"/>
          </a:xfrm>
          <a:prstGeom prst="rect">
            <a:avLst/>
          </a:prstGeom>
        </p:spPr>
        <p:txBody>
          <a:bodyPr>
            <a:spAutoFit/>
          </a:bodyPr>
          <a:lstStyle/>
          <a:p>
            <a:pPr>
              <a:lnSpc>
                <a:spcPct val="115000"/>
              </a:lnSpc>
              <a:spcAft>
                <a:spcPts val="10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727812" y="5631396"/>
            <a:ext cx="4572000" cy="490199"/>
          </a:xfrm>
          <a:prstGeom prst="rect">
            <a:avLst/>
          </a:prstGeom>
        </p:spPr>
        <p:txBody>
          <a:bodyPr>
            <a:spAutoFit/>
          </a:bodyPr>
          <a:lstStyle/>
          <a:p>
            <a:pPr>
              <a:lnSpc>
                <a:spcPct val="115000"/>
              </a:lnSpc>
              <a:spcAft>
                <a:spcPts val="10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3563281" y="4055757"/>
            <a:ext cx="6096001" cy="1143000"/>
          </a:xfrm>
        </p:spPr>
        <p:txBody>
          <a:bodyPr>
            <a:noAutofit/>
          </a:bodyPr>
          <a:lstStyle/>
          <a:p>
            <a:r>
              <a:rPr lang="en-US" sz="4000" b="1" dirty="0" smtClean="0">
                <a:solidFill>
                  <a:schemeClr val="bg1"/>
                </a:solidFill>
                <a:latin typeface="Times New Roman" panose="02020603050405020304" pitchFamily="18" charset="0"/>
                <a:cs typeface="Times New Roman" panose="02020603050405020304" pitchFamily="18" charset="0"/>
              </a:rPr>
              <a:t/>
            </a:r>
            <a:br>
              <a:rPr lang="en-US" sz="4000" b="1" dirty="0" smtClean="0">
                <a:solidFill>
                  <a:schemeClr val="bg1"/>
                </a:solidFill>
                <a:latin typeface="Times New Roman" panose="02020603050405020304" pitchFamily="18" charset="0"/>
                <a:cs typeface="Times New Roman" panose="02020603050405020304" pitchFamily="18" charset="0"/>
              </a:rPr>
            </a:b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2400" y="961774"/>
            <a:ext cx="7431363" cy="468077"/>
          </a:xfrm>
          <a:prstGeom prst="rect">
            <a:avLst/>
          </a:prstGeom>
        </p:spPr>
        <p:txBody>
          <a:bodyPr wrap="square">
            <a:spAutoFit/>
          </a:bodyPr>
          <a:lstStyle/>
          <a:p>
            <a:pPr marR="0" lvl="0">
              <a:lnSpc>
                <a:spcPct val="107000"/>
              </a:lnSpc>
              <a:spcBef>
                <a:spcPts val="0"/>
              </a:spcBef>
              <a:spcAft>
                <a:spcPts val="800"/>
              </a:spcAft>
              <a:tabLst>
                <a:tab pos="1609725" algn="l"/>
              </a:tabLst>
            </a:pPr>
            <a:r>
              <a:rPr lang="en-US" sz="2400" dirty="0" smtClean="0">
                <a:latin typeface="Times New Roman" panose="02020603050405020304" pitchFamily="18" charset="0"/>
                <a:ea typeface="Calibri" panose="020F0502020204030204" pitchFamily="34" charset="0"/>
              </a:rPr>
              <a:t> </a:t>
            </a:r>
            <a:endParaRPr lang="en-US" sz="2400" dirty="0"/>
          </a:p>
        </p:txBody>
      </p:sp>
      <p:sp>
        <p:nvSpPr>
          <p:cNvPr id="2" name="Rectangle 1"/>
          <p:cNvSpPr/>
          <p:nvPr/>
        </p:nvSpPr>
        <p:spPr>
          <a:xfrm>
            <a:off x="3563281" y="4567323"/>
            <a:ext cx="5352119" cy="1815882"/>
          </a:xfrm>
          <a:prstGeom prst="rect">
            <a:avLst/>
          </a:prstGeom>
        </p:spPr>
        <p:txBody>
          <a:bodyPr wrap="square">
            <a:spAutoFit/>
          </a:bodyPr>
          <a:lstStyle/>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350901" y="46490"/>
            <a:ext cx="9097899" cy="4832092"/>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When we export a product we must keep in mind</a:t>
            </a:r>
          </a:p>
          <a:p>
            <a:endParaRPr lang="en-US" sz="3200" dirty="0">
              <a:solidFill>
                <a:srgbClr val="002060"/>
              </a:solidFill>
              <a:latin typeface="Times New Roman" panose="02020603050405020304" pitchFamily="18" charset="0"/>
              <a:cs typeface="Times New Roman" panose="02020603050405020304" pitchFamily="18" charset="0"/>
            </a:endParaRPr>
          </a:p>
          <a:p>
            <a:endParaRPr lang="en-US" sz="2400" b="1" dirty="0">
              <a:solidFill>
                <a:srgbClr val="002060"/>
              </a:solidFill>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a:latin typeface="Times New Roman" panose="02020603050405020304" pitchFamily="18" charset="0"/>
                <a:cs typeface="Times New Roman" panose="02020603050405020304" pitchFamily="18" charset="0"/>
              </a:rPr>
              <a:t>Electronic product </a:t>
            </a:r>
            <a:r>
              <a:rPr lang="en-US" sz="2000" dirty="0">
                <a:latin typeface="Times New Roman" panose="02020603050405020304" pitchFamily="18" charset="0"/>
                <a:cs typeface="Times New Roman" panose="02020603050405020304" pitchFamily="18" charset="0"/>
              </a:rPr>
              <a:t>-  Voltage system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a:latin typeface="Times New Roman" panose="02020603050405020304" pitchFamily="18" charset="0"/>
                <a:cs typeface="Times New Roman" panose="02020603050405020304" pitchFamily="18" charset="0"/>
              </a:rPr>
              <a:t>Label</a:t>
            </a:r>
            <a:r>
              <a:rPr lang="en-US" sz="2000" dirty="0">
                <a:latin typeface="Times New Roman" panose="02020603050405020304" pitchFamily="18" charset="0"/>
                <a:cs typeface="Times New Roman" panose="02020603050405020304" pitchFamily="18" charset="0"/>
              </a:rPr>
              <a:t>  -Agree labeling  laws</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a:latin typeface="Times New Roman" panose="02020603050405020304" pitchFamily="18" charset="0"/>
                <a:cs typeface="Times New Roman" panose="02020603050405020304" pitchFamily="18" charset="0"/>
              </a:rPr>
              <a:t>Product name - </a:t>
            </a:r>
            <a:r>
              <a:rPr lang="en-US" sz="2000" dirty="0">
                <a:latin typeface="Times New Roman" panose="02020603050405020304" pitchFamily="18" charset="0"/>
                <a:cs typeface="Times New Roman" panose="02020603050405020304" pitchFamily="18" charset="0"/>
              </a:rPr>
              <a:t>must not get translated into something wrong</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a:latin typeface="Times New Roman" panose="02020603050405020304" pitchFamily="18" charset="0"/>
                <a:cs typeface="Times New Roman" panose="02020603050405020304" pitchFamily="18" charset="0"/>
              </a:rPr>
              <a:t>Low income country -</a:t>
            </a:r>
            <a:r>
              <a:rPr lang="en-US" sz="2000" dirty="0">
                <a:latin typeface="Times New Roman" panose="02020603050405020304" pitchFamily="18" charset="0"/>
                <a:cs typeface="Times New Roman" panose="02020603050405020304" pitchFamily="18" charset="0"/>
              </a:rPr>
              <a:t>different size</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a:latin typeface="Times New Roman" panose="02020603050405020304" pitchFamily="18" charset="0"/>
                <a:cs typeface="Times New Roman" panose="02020603050405020304" pitchFamily="18" charset="0"/>
              </a:rPr>
              <a:t>Sensitive product - </a:t>
            </a:r>
            <a:r>
              <a:rPr lang="en-US" sz="2000" dirty="0">
                <a:latin typeface="Times New Roman" panose="02020603050405020304" pitchFamily="18" charset="0"/>
                <a:cs typeface="Times New Roman" panose="02020603050405020304" pitchFamily="18" charset="0"/>
              </a:rPr>
              <a:t>sent them in  prepared way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a:latin typeface="Times New Roman" panose="02020603050405020304" pitchFamily="18" charset="0"/>
                <a:cs typeface="Times New Roman" panose="02020603050405020304" pitchFamily="18" charset="0"/>
              </a:rPr>
              <a:t>Assemble product -</a:t>
            </a:r>
            <a:r>
              <a:rPr lang="en-US" sz="2000" dirty="0">
                <a:latin typeface="Times New Roman" panose="02020603050405020304" pitchFamily="18" charset="0"/>
                <a:cs typeface="Times New Roman" panose="02020603050405020304" pitchFamily="18" charset="0"/>
              </a:rPr>
              <a:t>Walton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4878582"/>
            <a:ext cx="6876461" cy="19640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positphotos_50104645-stock-photo-white-stage-strips-background.jpg"/>
          <p:cNvPicPr>
            <a:picLocks noGrp="1" noChangeAspect="1"/>
          </p:cNvPicPr>
          <p:nvPr>
            <p:ph idx="1"/>
          </p:nvPr>
        </p:nvPicPr>
        <p:blipFill>
          <a:blip r:embed="rId3"/>
          <a:stretch>
            <a:fillRect/>
          </a:stretch>
        </p:blipFill>
        <p:spPr>
          <a:xfrm>
            <a:off x="0" y="-6061"/>
            <a:ext cx="9144000" cy="6858000"/>
          </a:xfrm>
        </p:spPr>
      </p:pic>
      <p:sp>
        <p:nvSpPr>
          <p:cNvPr id="5" name="TextBox 4"/>
          <p:cNvSpPr txBox="1"/>
          <p:nvPr/>
        </p:nvSpPr>
        <p:spPr>
          <a:xfrm>
            <a:off x="-620831" y="660410"/>
            <a:ext cx="7239000" cy="707886"/>
          </a:xfrm>
          <a:prstGeom prst="rect">
            <a:avLst/>
          </a:prstGeom>
          <a:noFill/>
        </p:spPr>
        <p:txBody>
          <a:bodyPr wrap="square" rtlCol="0">
            <a:spAutoFit/>
          </a:bodyPr>
          <a:lstStyle/>
          <a:p>
            <a:endParaRPr lang="en-US" sz="4000" b="1" dirty="0">
              <a:latin typeface="Times New Roman" pitchFamily="18" charset="0"/>
              <a:cs typeface="Times New Roman" pitchFamily="18" charset="0"/>
            </a:endParaRPr>
          </a:p>
        </p:txBody>
      </p:sp>
      <p:sp>
        <p:nvSpPr>
          <p:cNvPr id="7" name="Rectangle 6"/>
          <p:cNvSpPr/>
          <p:nvPr/>
        </p:nvSpPr>
        <p:spPr>
          <a:xfrm>
            <a:off x="228600" y="2819400"/>
            <a:ext cx="4038600" cy="461665"/>
          </a:xfrm>
          <a:prstGeom prst="rect">
            <a:avLst/>
          </a:prstGeom>
        </p:spPr>
        <p:txBody>
          <a:bodyPr wrap="square">
            <a:spAutoFit/>
          </a:bodyPr>
          <a:lstStyle/>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1" name="TextBox 10"/>
          <p:cNvSpPr txBox="1"/>
          <p:nvPr/>
        </p:nvSpPr>
        <p:spPr>
          <a:xfrm>
            <a:off x="5105400" y="4580453"/>
            <a:ext cx="4038600" cy="646331"/>
          </a:xfrm>
          <a:prstGeom prst="rect">
            <a:avLst/>
          </a:prstGeom>
          <a:noFill/>
        </p:spPr>
        <p:txBody>
          <a:bodyPr wrap="square" rtlCol="0">
            <a:spAutoFit/>
          </a:bodyPr>
          <a:lstStyle/>
          <a:p>
            <a:r>
              <a:rPr lang="en-US" dirty="0" smtClean="0"/>
              <a:t> </a:t>
            </a:r>
          </a:p>
          <a:p>
            <a:endParaRPr lang="en-US" dirty="0"/>
          </a:p>
        </p:txBody>
      </p:sp>
      <p:sp>
        <p:nvSpPr>
          <p:cNvPr id="3" name="Rectangle 2"/>
          <p:cNvSpPr/>
          <p:nvPr/>
        </p:nvSpPr>
        <p:spPr>
          <a:xfrm>
            <a:off x="2286000" y="2075553"/>
            <a:ext cx="4572000" cy="358816"/>
          </a:xfrm>
          <a:prstGeom prst="rect">
            <a:avLst/>
          </a:prstGeom>
        </p:spPr>
        <p:txBody>
          <a:bodyPr>
            <a:spAutoFit/>
          </a:bodyPr>
          <a:lstStyle/>
          <a:p>
            <a:pPr>
              <a:lnSpc>
                <a:spcPct val="115000"/>
              </a:lnSpc>
              <a:spcAft>
                <a:spcPts val="10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21775" y="1692276"/>
            <a:ext cx="4841545" cy="928459"/>
          </a:xfrm>
          <a:prstGeom prst="rect">
            <a:avLst/>
          </a:prstGeom>
        </p:spPr>
        <p:txBody>
          <a:bodyPr wrap="square">
            <a:spAutoFit/>
          </a:bodyPr>
          <a:lstStyle/>
          <a:p>
            <a:pPr>
              <a:lnSpc>
                <a:spcPct val="115000"/>
              </a:lnSpc>
              <a:spcAft>
                <a:spcPts val="10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8600" y="287794"/>
            <a:ext cx="4572000" cy="369332"/>
          </a:xfrm>
          <a:prstGeom prst="rect">
            <a:avLst/>
          </a:prstGeom>
        </p:spPr>
        <p:txBody>
          <a:bodyPr>
            <a:spAutoFit/>
          </a:bodyPr>
          <a:lstStyle/>
          <a:p>
            <a:r>
              <a:rPr lang="en-US" dirty="0" smtClean="0">
                <a:latin typeface="Times New Roman" panose="02020603050405020304" pitchFamily="18" charset="0"/>
                <a:ea typeface="Calibri" panose="020F0502020204030204" pitchFamily="34" charset="0"/>
              </a:rPr>
              <a:t> </a:t>
            </a:r>
            <a:endParaRPr lang="en-US" dirty="0"/>
          </a:p>
        </p:txBody>
      </p:sp>
      <p:sp>
        <p:nvSpPr>
          <p:cNvPr id="8" name="Rectangle 7"/>
          <p:cNvSpPr/>
          <p:nvPr/>
        </p:nvSpPr>
        <p:spPr>
          <a:xfrm>
            <a:off x="258170" y="778340"/>
            <a:ext cx="4572000" cy="523220"/>
          </a:xfrm>
          <a:prstGeom prst="rect">
            <a:avLst/>
          </a:prstGeom>
        </p:spPr>
        <p:txBody>
          <a:bodyPr>
            <a:spAutoFit/>
          </a:bodyPr>
          <a:lstStyle/>
          <a:p>
            <a:endParaRPr lang="en-US" sz="2800" dirty="0" smtClean="0">
              <a:latin typeface="Algerian" panose="04020705040A02060702" pitchFamily="82" charset="0"/>
              <a:ea typeface="Calibri" panose="020F0502020204030204" pitchFamily="34" charset="0"/>
              <a:cs typeface="Times New Roman" panose="02020603050405020304" pitchFamily="18" charset="0"/>
            </a:endParaRPr>
          </a:p>
        </p:txBody>
      </p:sp>
      <p:sp>
        <p:nvSpPr>
          <p:cNvPr id="10" name="Rectangle 9"/>
          <p:cNvSpPr/>
          <p:nvPr/>
        </p:nvSpPr>
        <p:spPr>
          <a:xfrm>
            <a:off x="4488976" y="2928764"/>
            <a:ext cx="4572000" cy="523220"/>
          </a:xfrm>
          <a:prstGeom prst="rect">
            <a:avLst/>
          </a:prstGeom>
        </p:spPr>
        <p:txBody>
          <a:bodyPr>
            <a:spAutoFit/>
          </a:bodyPr>
          <a:lstStyle/>
          <a:p>
            <a:endParaRPr lang="en-US" sz="2800" dirty="0" smtClean="0">
              <a:latin typeface="Algerian" panose="04020705040A02060702" pitchFamily="82" charset="0"/>
              <a:ea typeface="Calibri" panose="020F0502020204030204" pitchFamily="34" charset="0"/>
            </a:endParaRPr>
          </a:p>
        </p:txBody>
      </p:sp>
      <p:sp>
        <p:nvSpPr>
          <p:cNvPr id="17" name="Rectangle 16"/>
          <p:cNvSpPr/>
          <p:nvPr/>
        </p:nvSpPr>
        <p:spPr>
          <a:xfrm>
            <a:off x="162067" y="4223078"/>
            <a:ext cx="4901253" cy="553357"/>
          </a:xfrm>
          <a:prstGeom prst="rect">
            <a:avLst/>
          </a:prstGeom>
        </p:spPr>
        <p:txBody>
          <a:bodyPr wrap="square">
            <a:spAutoFit/>
          </a:bodyPr>
          <a:lstStyle/>
          <a:p>
            <a:pPr marL="457200" marR="0">
              <a:lnSpc>
                <a:spcPct val="107000"/>
              </a:lnSpc>
              <a:spcBef>
                <a:spcPts val="0"/>
              </a:spcBef>
              <a:spcAft>
                <a:spcPts val="800"/>
              </a:spcAft>
              <a:tabLst>
                <a:tab pos="1609725" algn="l"/>
              </a:tabLst>
            </a:pPr>
            <a:endParaRPr lang="en-US" sz="2800" dirty="0" smtClean="0">
              <a:latin typeface="Algerian" panose="04020705040A02060702" pitchFamily="82" charset="0"/>
              <a:ea typeface="Calibri" panose="020F0502020204030204" pitchFamily="34" charset="0"/>
              <a:cs typeface="Times New Roman" panose="02020603050405020304" pitchFamily="18" charset="0"/>
            </a:endParaRPr>
          </a:p>
        </p:txBody>
      </p:sp>
      <p:sp>
        <p:nvSpPr>
          <p:cNvPr id="15" name="Rectangle 14"/>
          <p:cNvSpPr/>
          <p:nvPr/>
        </p:nvSpPr>
        <p:spPr>
          <a:xfrm>
            <a:off x="62552" y="103966"/>
            <a:ext cx="4767618" cy="1138773"/>
          </a:xfrm>
          <a:prstGeom prst="rect">
            <a:avLst/>
          </a:prstGeom>
          <a:noFill/>
        </p:spPr>
        <p:txBody>
          <a:bodyPr wrap="square" lIns="91440" tIns="45720" rIns="91440" bIns="45720">
            <a:spAutoFit/>
          </a:bodyPr>
          <a:lstStyle/>
          <a:p>
            <a:pPr algn="ctr"/>
            <a:endPar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708760" y="845373"/>
            <a:ext cx="4572000" cy="4524315"/>
          </a:xfrm>
          <a:prstGeom prst="rect">
            <a:avLst/>
          </a:prstGeom>
        </p:spPr>
        <p:txBody>
          <a:bodyPr>
            <a:spAutoFit/>
          </a:bodyPr>
          <a:lstStyle/>
          <a:p>
            <a:r>
              <a:rPr lang="en-US" sz="2400" b="1" dirty="0">
                <a:solidFill>
                  <a:srgbClr val="002060"/>
                </a:solidFill>
                <a:latin typeface="Times New Roman" panose="02020603050405020304" pitchFamily="18" charset="0"/>
                <a:cs typeface="Times New Roman" panose="02020603050405020304" pitchFamily="18" charset="0"/>
              </a:rPr>
              <a:t>Green marketing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a:t>
            </a:r>
          </a:p>
          <a:p>
            <a:r>
              <a:rPr lang="en-US" sz="2400" dirty="0" smtClean="0">
                <a:solidFill>
                  <a:srgbClr val="002060"/>
                </a:solidFill>
                <a:latin typeface="Times New Roman" panose="02020603050405020304" pitchFamily="18" charset="0"/>
                <a:cs typeface="Times New Roman" panose="02020603050405020304" pitchFamily="18" charset="0"/>
              </a:rPr>
              <a:t>-Refers </a:t>
            </a:r>
            <a:r>
              <a:rPr lang="en-US" sz="2400" dirty="0">
                <a:solidFill>
                  <a:srgbClr val="002060"/>
                </a:solidFill>
                <a:latin typeface="Times New Roman" panose="02020603050405020304" pitchFamily="18" charset="0"/>
                <a:cs typeface="Times New Roman" panose="02020603050405020304" pitchFamily="18" charset="0"/>
              </a:rPr>
              <a:t>to the process of promoting products or services based on their environmental benefits. </a:t>
            </a:r>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smtClean="0">
                <a:solidFill>
                  <a:srgbClr val="002060"/>
                </a:solidFill>
                <a:latin typeface="Times New Roman" panose="02020603050405020304" pitchFamily="18" charset="0"/>
                <a:cs typeface="Times New Roman" panose="02020603050405020304" pitchFamily="18" charset="0"/>
              </a:rPr>
              <a:t>Example:</a:t>
            </a:r>
          </a:p>
          <a:p>
            <a:r>
              <a:rPr lang="en-US" sz="2400" dirty="0" smtClean="0">
                <a:solidFill>
                  <a:srgbClr val="002060"/>
                </a:solidFill>
                <a:latin typeface="Times New Roman" panose="02020603050405020304" pitchFamily="18" charset="0"/>
                <a:cs typeface="Times New Roman" panose="02020603050405020304" pitchFamily="18" charset="0"/>
              </a:rPr>
              <a:t>Such </a:t>
            </a:r>
            <a:r>
              <a:rPr lang="en-US" sz="2400" dirty="0">
                <a:solidFill>
                  <a:srgbClr val="002060"/>
                </a:solidFill>
                <a:latin typeface="Times New Roman" panose="02020603050405020304" pitchFamily="18" charset="0"/>
                <a:cs typeface="Times New Roman" panose="02020603050405020304" pitchFamily="18" charset="0"/>
              </a:rPr>
              <a:t>a product or service may be environmentally friendly in itself or produced in an environmentally friendly way. This can include products: Manufactured in a sustainable fashion.</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209" y="1528072"/>
            <a:ext cx="3863239" cy="45008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746"/>
            <a:ext cx="9144000" cy="6858000"/>
          </a:xfrm>
        </p:spPr>
      </p:pic>
      <p:sp>
        <p:nvSpPr>
          <p:cNvPr id="4" name="Rectangle 3"/>
          <p:cNvSpPr/>
          <p:nvPr/>
        </p:nvSpPr>
        <p:spPr>
          <a:xfrm>
            <a:off x="366215" y="136690"/>
            <a:ext cx="4572000" cy="374077"/>
          </a:xfrm>
          <a:prstGeom prst="rect">
            <a:avLst/>
          </a:prstGeom>
        </p:spPr>
        <p:txBody>
          <a:bodyPr>
            <a:spAutoFit/>
          </a:bodyPr>
          <a:lstStyle/>
          <a:p>
            <a:pPr>
              <a:lnSpc>
                <a:spcPct val="107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469108" y="915077"/>
            <a:ext cx="4572000" cy="1015663"/>
          </a:xfrm>
          <a:prstGeom prst="rect">
            <a:avLst/>
          </a:prstGeom>
        </p:spPr>
        <p:txBody>
          <a:bodyPr>
            <a:spAutoFit/>
          </a:bodyPr>
          <a:lstStyle/>
          <a:p>
            <a:r>
              <a:rPr lang="en-US" sz="2000" dirty="0" smtClean="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Innovation </a:t>
            </a:r>
            <a:r>
              <a:rPr lang="en-US" sz="2000" dirty="0" smtClean="0">
                <a:latin typeface="Times New Roman" panose="02020603050405020304" pitchFamily="18" charset="0"/>
                <a:cs typeface="Times New Roman" panose="02020603050405020304" pitchFamily="18" charset="0"/>
              </a:rPr>
              <a:t>of product </a:t>
            </a:r>
            <a:r>
              <a:rPr lang="en-US" sz="2000" dirty="0">
                <a:latin typeface="Times New Roman" panose="02020603050405020304" pitchFamily="18" charset="0"/>
                <a:cs typeface="Times New Roman" panose="02020603050405020304" pitchFamily="18" charset="0"/>
              </a:rPr>
              <a:t>&amp; adaptation </a:t>
            </a:r>
            <a:endParaRPr lang="en-US" sz="2000" dirty="0" smtClean="0">
              <a:latin typeface="Times New Roman" panose="02020603050405020304" pitchFamily="18" charset="0"/>
              <a:cs typeface="Times New Roman" panose="02020603050405020304" pitchFamily="18" charset="0"/>
            </a:endParaRPr>
          </a:p>
          <a:p>
            <a:r>
              <a:rPr lang="en-US" sz="20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2. </a:t>
            </a:r>
            <a:r>
              <a:rPr lang="en-US" sz="2000" dirty="0">
                <a:latin typeface="Times New Roman" panose="02020603050405020304" pitchFamily="18" charset="0"/>
                <a:cs typeface="Times New Roman" panose="02020603050405020304" pitchFamily="18" charset="0"/>
              </a:rPr>
              <a:t>Diffusion of product </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3. </a:t>
            </a:r>
            <a:r>
              <a:rPr lang="en-US" sz="2000" dirty="0">
                <a:latin typeface="Times New Roman" panose="02020603050405020304" pitchFamily="18" charset="0"/>
                <a:cs typeface="Times New Roman" panose="02020603050405020304" pitchFamily="18" charset="0"/>
              </a:rPr>
              <a:t>Production of innovation</a:t>
            </a:r>
          </a:p>
        </p:txBody>
      </p:sp>
      <p:sp>
        <p:nvSpPr>
          <p:cNvPr id="8" name="Rectangle 7"/>
          <p:cNvSpPr/>
          <p:nvPr/>
        </p:nvSpPr>
        <p:spPr>
          <a:xfrm>
            <a:off x="2086228" y="405755"/>
            <a:ext cx="3917612" cy="584775"/>
          </a:xfrm>
          <a:prstGeom prst="rect">
            <a:avLst/>
          </a:prstGeom>
        </p:spPr>
        <p:txBody>
          <a:bodyPr wrap="none">
            <a:spAutoFit/>
          </a:bodyPr>
          <a:lstStyle/>
          <a:p>
            <a:pPr algn="ctr"/>
            <a:r>
              <a:rPr lang="en-US" sz="3200" b="1" u="sng" dirty="0">
                <a:latin typeface="Times New Roman" panose="02020603050405020304" pitchFamily="18" charset="0"/>
                <a:cs typeface="Times New Roman" panose="02020603050405020304" pitchFamily="18" charset="0"/>
              </a:rPr>
              <a:t>Product and Culture </a:t>
            </a:r>
          </a:p>
        </p:txBody>
      </p:sp>
      <p:sp>
        <p:nvSpPr>
          <p:cNvPr id="10" name="Rectangle 9"/>
          <p:cNvSpPr/>
          <p:nvPr/>
        </p:nvSpPr>
        <p:spPr>
          <a:xfrm>
            <a:off x="152400" y="2214256"/>
            <a:ext cx="6248400" cy="954107"/>
          </a:xfrm>
          <a:prstGeom prst="rect">
            <a:avLst/>
          </a:prstGeom>
        </p:spPr>
        <p:txBody>
          <a:bodyPr wrap="square">
            <a:spAutoFit/>
          </a:bodyPr>
          <a:lstStyle/>
          <a:p>
            <a:r>
              <a:rPr lang="en-US" sz="2800" b="1" u="sng" dirty="0" smtClean="0">
                <a:latin typeface="Times New Roman" panose="02020603050405020304" pitchFamily="18" charset="0"/>
                <a:cs typeface="Times New Roman" panose="02020603050405020304" pitchFamily="18" charset="0"/>
              </a:rPr>
              <a:t>1. </a:t>
            </a:r>
            <a:r>
              <a:rPr lang="en-US" sz="2800" b="1" u="sng" dirty="0">
                <a:latin typeface="Times New Roman" panose="02020603050405020304" pitchFamily="18" charset="0"/>
                <a:cs typeface="Times New Roman" panose="02020603050405020304" pitchFamily="18" charset="0"/>
              </a:rPr>
              <a:t>Innovative product  &amp; adaptation </a:t>
            </a:r>
          </a:p>
          <a:p>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359391" y="2857103"/>
            <a:ext cx="4572000" cy="3477875"/>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 The new product that came into the market  must  create awareness  .</a:t>
            </a:r>
          </a:p>
          <a:p>
            <a:r>
              <a:rPr lang="en-US" sz="2000" dirty="0">
                <a:latin typeface="Times New Roman" panose="02020603050405020304" pitchFamily="18" charset="0"/>
                <a:cs typeface="Times New Roman" panose="02020603050405020304" pitchFamily="18" charset="0"/>
              </a:rPr>
              <a:t> It shouldn’t have any rumors about it otherwise no one would buy the product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Some products might be in different stages of the “product life cycle “ in </a:t>
            </a:r>
          </a:p>
          <a:p>
            <a:r>
              <a:rPr lang="en-US" sz="2000" dirty="0">
                <a:latin typeface="Times New Roman" panose="02020603050405020304" pitchFamily="18" charset="0"/>
                <a:cs typeface="Times New Roman" panose="02020603050405020304" pitchFamily="18" charset="0"/>
              </a:rPr>
              <a:t>different </a:t>
            </a:r>
            <a:r>
              <a:rPr lang="en-US" sz="2000" dirty="0" smtClean="0">
                <a:latin typeface="Times New Roman" panose="02020603050405020304" pitchFamily="18" charset="0"/>
                <a:cs typeface="Times New Roman" panose="02020603050405020304" pitchFamily="18" charset="0"/>
              </a:rPr>
              <a:t>countries</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Example: 4G in Bangladesh is new ,but in Europe it is old.</a:t>
            </a:r>
            <a:endParaRPr lang="en-US" sz="20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391" y="3494847"/>
            <a:ext cx="4212609" cy="3457575"/>
          </a:xfrm>
          <a:prstGeom prst="rect">
            <a:avLst/>
          </a:prstGeom>
        </p:spPr>
      </p:pic>
    </p:spTree>
    <p:extLst>
      <p:ext uri="{BB962C8B-B14F-4D97-AF65-F5344CB8AC3E}">
        <p14:creationId xmlns:p14="http://schemas.microsoft.com/office/powerpoint/2010/main" val="3759571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sp>
        <p:nvSpPr>
          <p:cNvPr id="3" name="Rectangle 2"/>
          <p:cNvSpPr/>
          <p:nvPr/>
        </p:nvSpPr>
        <p:spPr>
          <a:xfrm>
            <a:off x="2600326" y="232340"/>
            <a:ext cx="4891083" cy="646331"/>
          </a:xfrm>
          <a:prstGeom prst="rect">
            <a:avLst/>
          </a:prstGeom>
        </p:spPr>
        <p:txBody>
          <a:bodyPr wrap="none">
            <a:spAutoFit/>
          </a:bodyPr>
          <a:lstStyle/>
          <a:p>
            <a:r>
              <a:rPr lang="en-US" sz="3600" b="1" u="sng" dirty="0">
                <a:solidFill>
                  <a:schemeClr val="bg1"/>
                </a:solidFill>
                <a:latin typeface="Times New Roman" panose="02020603050405020304" pitchFamily="18" charset="0"/>
                <a:cs typeface="Times New Roman" panose="02020603050405020304" pitchFamily="18" charset="0"/>
              </a:rPr>
              <a:t>Diffusion of Innovation </a:t>
            </a:r>
          </a:p>
        </p:txBody>
      </p:sp>
      <p:sp>
        <p:nvSpPr>
          <p:cNvPr id="7" name="Rectangle 6"/>
          <p:cNvSpPr/>
          <p:nvPr/>
        </p:nvSpPr>
        <p:spPr>
          <a:xfrm>
            <a:off x="314326" y="1240346"/>
            <a:ext cx="4572000" cy="1938992"/>
          </a:xfrm>
          <a:prstGeom prst="rect">
            <a:avLst/>
          </a:prstGeom>
        </p:spPr>
        <p:txBody>
          <a:bodyPr>
            <a:spAutoFit/>
          </a:bodyPr>
          <a:lstStyle/>
          <a:p>
            <a:r>
              <a:rPr lang="en-US" sz="2400" dirty="0">
                <a:solidFill>
                  <a:schemeClr val="bg1"/>
                </a:solidFill>
                <a:latin typeface="Times New Roman" panose="02020603050405020304" pitchFamily="18" charset="0"/>
                <a:cs typeface="Times New Roman" panose="02020603050405020304" pitchFamily="18" charset="0"/>
              </a:rPr>
              <a:t>Negative / positive  acceptance </a:t>
            </a:r>
          </a:p>
          <a:p>
            <a:r>
              <a:rPr lang="en-US" sz="2400" dirty="0">
                <a:solidFill>
                  <a:schemeClr val="bg1"/>
                </a:solidFill>
                <a:latin typeface="Times New Roman" panose="02020603050405020304" pitchFamily="18" charset="0"/>
                <a:cs typeface="Times New Roman" panose="02020603050405020304" pitchFamily="18" charset="0"/>
              </a:rPr>
              <a:t>           -some country might take it positively</a:t>
            </a:r>
          </a:p>
          <a:p>
            <a:r>
              <a:rPr lang="en-US" sz="2400" dirty="0">
                <a:solidFill>
                  <a:schemeClr val="bg1"/>
                </a:solidFill>
                <a:latin typeface="Times New Roman" panose="02020603050405020304" pitchFamily="18" charset="0"/>
                <a:cs typeface="Times New Roman" panose="02020603050405020304" pitchFamily="18" charset="0"/>
              </a:rPr>
              <a:t>           -some country might take it negatively</a:t>
            </a:r>
          </a:p>
        </p:txBody>
      </p:sp>
      <p:sp>
        <p:nvSpPr>
          <p:cNvPr id="8" name="TextBox 7"/>
          <p:cNvSpPr txBox="1"/>
          <p:nvPr/>
        </p:nvSpPr>
        <p:spPr>
          <a:xfrm>
            <a:off x="5019956" y="988408"/>
            <a:ext cx="3809718" cy="2246769"/>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Example: 1</a:t>
            </a:r>
          </a:p>
          <a:p>
            <a:r>
              <a:rPr lang="en-US" sz="2000" dirty="0" smtClean="0">
                <a:solidFill>
                  <a:schemeClr val="bg1"/>
                </a:solidFill>
                <a:latin typeface="Times New Roman" panose="02020603050405020304" pitchFamily="18" charset="0"/>
                <a:cs typeface="Times New Roman" panose="02020603050405020304" pitchFamily="18" charset="0"/>
              </a:rPr>
              <a:t>People couldn’t accept the use of oven easily.</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smtClean="0">
                <a:solidFill>
                  <a:schemeClr val="bg1"/>
                </a:solidFill>
                <a:latin typeface="Times New Roman" panose="02020603050405020304" pitchFamily="18" charset="0"/>
                <a:cs typeface="Times New Roman" panose="02020603050405020304" pitchFamily="18" charset="0"/>
              </a:rPr>
              <a:t>Example:2</a:t>
            </a:r>
          </a:p>
          <a:p>
            <a:r>
              <a:rPr lang="en-US" sz="2000" dirty="0" smtClean="0">
                <a:solidFill>
                  <a:schemeClr val="bg1"/>
                </a:solidFill>
                <a:latin typeface="Times New Roman" panose="02020603050405020304" pitchFamily="18" charset="0"/>
                <a:cs typeface="Times New Roman" panose="02020603050405020304" pitchFamily="18" charset="0"/>
              </a:rPr>
              <a:t>People accept kindergarten for kids easily.</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399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929"/>
            <a:ext cx="9144000" cy="6858000"/>
          </a:xfrm>
        </p:spPr>
      </p:pic>
      <p:sp>
        <p:nvSpPr>
          <p:cNvPr id="3" name="Rectangle 2"/>
          <p:cNvSpPr/>
          <p:nvPr/>
        </p:nvSpPr>
        <p:spPr>
          <a:xfrm>
            <a:off x="1565512" y="355803"/>
            <a:ext cx="6012976" cy="3785652"/>
          </a:xfrm>
          <a:prstGeom prst="rect">
            <a:avLst/>
          </a:prstGeom>
        </p:spPr>
        <p:txBody>
          <a:bodyPr wrap="square">
            <a:spAutoFit/>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4 Crucial </a:t>
            </a:r>
            <a:r>
              <a:rPr lang="en-US" sz="3600" b="1" dirty="0">
                <a:solidFill>
                  <a:srgbClr val="002060"/>
                </a:solidFill>
                <a:latin typeface="Times New Roman" panose="02020603050405020304" pitchFamily="18" charset="0"/>
                <a:cs typeface="Times New Roman" panose="02020603050405020304" pitchFamily="18" charset="0"/>
              </a:rPr>
              <a:t>elements in </a:t>
            </a:r>
            <a:r>
              <a:rPr lang="en-US" sz="3600" b="1" dirty="0" smtClean="0">
                <a:solidFill>
                  <a:srgbClr val="002060"/>
                </a:solidFill>
                <a:latin typeface="Times New Roman" panose="02020603050405020304" pitchFamily="18" charset="0"/>
                <a:cs typeface="Times New Roman" panose="02020603050405020304" pitchFamily="18" charset="0"/>
              </a:rPr>
              <a:t>Diffusion </a:t>
            </a:r>
            <a:r>
              <a:rPr lang="en-US" sz="3600" b="1" dirty="0">
                <a:solidFill>
                  <a:srgbClr val="002060"/>
                </a:solidFill>
                <a:latin typeface="Times New Roman" panose="02020603050405020304" pitchFamily="18" charset="0"/>
                <a:cs typeface="Times New Roman" panose="02020603050405020304" pitchFamily="18" charset="0"/>
              </a:rPr>
              <a:t>of new ideas  are</a:t>
            </a:r>
          </a:p>
          <a:p>
            <a:pPr algn="ct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a:p>
            <a:pPr algn="ct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1.An </a:t>
            </a:r>
            <a:r>
              <a:rPr lang="en-US" sz="2400" b="1" dirty="0">
                <a:latin typeface="Times New Roman" panose="02020603050405020304" pitchFamily="18" charset="0"/>
                <a:cs typeface="Times New Roman" panose="02020603050405020304" pitchFamily="18" charset="0"/>
              </a:rPr>
              <a:t>innovation </a:t>
            </a:r>
          </a:p>
          <a:p>
            <a:r>
              <a:rPr lang="en-US" sz="2400" b="1" dirty="0" smtClean="0">
                <a:latin typeface="Times New Roman" panose="02020603050405020304" pitchFamily="18" charset="0"/>
                <a:cs typeface="Times New Roman" panose="02020603050405020304" pitchFamily="18" charset="0"/>
              </a:rPr>
              <a:t>2.Which </a:t>
            </a:r>
            <a:r>
              <a:rPr lang="en-US" sz="2400" b="1" dirty="0">
                <a:latin typeface="Times New Roman" panose="02020603050405020304" pitchFamily="18" charset="0"/>
                <a:cs typeface="Times New Roman" panose="02020603050405020304" pitchFamily="18" charset="0"/>
              </a:rPr>
              <a:t>is communicated  through certain channels </a:t>
            </a:r>
          </a:p>
          <a:p>
            <a:r>
              <a:rPr lang="en-US" sz="2400" b="1" dirty="0" smtClean="0">
                <a:latin typeface="Times New Roman" panose="02020603050405020304" pitchFamily="18" charset="0"/>
                <a:cs typeface="Times New Roman" panose="02020603050405020304" pitchFamily="18" charset="0"/>
              </a:rPr>
              <a:t>3.Over </a:t>
            </a:r>
            <a:r>
              <a:rPr lang="en-US" sz="2400" b="1" dirty="0">
                <a:latin typeface="Times New Roman" panose="02020603050405020304" pitchFamily="18" charset="0"/>
                <a:cs typeface="Times New Roman" panose="02020603050405020304" pitchFamily="18" charset="0"/>
              </a:rPr>
              <a:t>time</a:t>
            </a:r>
          </a:p>
          <a:p>
            <a:r>
              <a:rPr lang="en-US" sz="2400" b="1" dirty="0" smtClean="0">
                <a:latin typeface="Times New Roman" panose="02020603050405020304" pitchFamily="18" charset="0"/>
                <a:cs typeface="Times New Roman" panose="02020603050405020304" pitchFamily="18" charset="0"/>
              </a:rPr>
              <a:t>4.Among </a:t>
            </a:r>
            <a:r>
              <a:rPr lang="en-US" sz="2400" b="1" dirty="0">
                <a:latin typeface="Times New Roman" panose="02020603050405020304" pitchFamily="18" charset="0"/>
                <a:cs typeface="Times New Roman" panose="02020603050405020304" pitchFamily="18" charset="0"/>
              </a:rPr>
              <a:t>the members of social system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 y="4267200"/>
            <a:ext cx="4273313" cy="2590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199" y="4267199"/>
            <a:ext cx="4876802" cy="2561871"/>
          </a:xfrm>
          <a:prstGeom prst="rect">
            <a:avLst/>
          </a:prstGeom>
        </p:spPr>
      </p:pic>
    </p:spTree>
    <p:extLst>
      <p:ext uri="{BB962C8B-B14F-4D97-AF65-F5344CB8AC3E}">
        <p14:creationId xmlns:p14="http://schemas.microsoft.com/office/powerpoint/2010/main" val="3341533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3412"/>
            <a:ext cx="9220200" cy="6857999"/>
          </a:xfrm>
        </p:spPr>
      </p:pic>
      <p:sp>
        <p:nvSpPr>
          <p:cNvPr id="5" name="Rectangle 4"/>
          <p:cNvSpPr/>
          <p:nvPr/>
        </p:nvSpPr>
        <p:spPr>
          <a:xfrm>
            <a:off x="2286000" y="-9310769"/>
            <a:ext cx="4572000" cy="8990282"/>
          </a:xfrm>
          <a:prstGeom prst="rect">
            <a:avLst/>
          </a:prstGeom>
        </p:spPr>
        <p:txBody>
          <a:bodyPr>
            <a:spAutoFit/>
          </a:bodyPr>
          <a:lstStyle/>
          <a:p>
            <a:pPr>
              <a:spcAft>
                <a:spcPts val="750"/>
              </a:spcAft>
            </a:pPr>
            <a:r>
              <a:rPr lang="en-US" b="1" dirty="0">
                <a:solidFill>
                  <a:srgbClr val="000000"/>
                </a:solidFill>
                <a:latin typeface="Times New Roman" panose="02020603050405020304" pitchFamily="18" charset="0"/>
                <a:ea typeface="Times New Roman" panose="02020603050405020304" pitchFamily="18" charset="0"/>
              </a:rPr>
              <a:t>Strategy Implementation:</a:t>
            </a:r>
            <a:endParaRPr lang="en-US" dirty="0">
              <a:latin typeface="Times New Roman" panose="02020603050405020304" pitchFamily="18" charset="0"/>
              <a:ea typeface="Times New Roman" panose="02020603050405020304" pitchFamily="18" charset="0"/>
            </a:endParaRPr>
          </a:p>
          <a:p>
            <a:pPr>
              <a:spcAft>
                <a:spcPts val="750"/>
              </a:spcAft>
            </a:pPr>
            <a:r>
              <a:rPr lang="en-US" b="1" dirty="0">
                <a:solidFill>
                  <a:srgbClr val="000000"/>
                </a:solidFill>
                <a:latin typeface="Times New Roman" panose="02020603050405020304" pitchFamily="18" charset="0"/>
                <a:ea typeface="Times New Roman" panose="02020603050405020304" pitchFamily="18" charset="0"/>
              </a:rPr>
              <a:t>1.They started small</a:t>
            </a:r>
            <a:endParaRPr lang="en-US" dirty="0">
              <a:latin typeface="Times New Roman" panose="02020603050405020304" pitchFamily="18" charset="0"/>
              <a:ea typeface="Times New Roman" panose="02020603050405020304" pitchFamily="18" charset="0"/>
            </a:endParaRPr>
          </a:p>
          <a:p>
            <a:pPr>
              <a:spcAft>
                <a:spcPts val="750"/>
              </a:spcAft>
            </a:pPr>
            <a:r>
              <a:rPr lang="en-US" dirty="0">
                <a:solidFill>
                  <a:srgbClr val="000000"/>
                </a:solidFill>
                <a:latin typeface="Times New Roman" panose="02020603050405020304" pitchFamily="18" charset="0"/>
                <a:ea typeface="Times New Roman" panose="02020603050405020304" pitchFamily="18" charset="0"/>
              </a:rPr>
              <a:t>The Rothschild family is the richest family in the world but it was not so 200 years ago. The Rothschild family international dynasty was started small by Mayer </a:t>
            </a:r>
            <a:r>
              <a:rPr lang="en-US" dirty="0" err="1">
                <a:solidFill>
                  <a:srgbClr val="000000"/>
                </a:solidFill>
                <a:latin typeface="Times New Roman" panose="02020603050405020304" pitchFamily="18" charset="0"/>
                <a:ea typeface="Times New Roman" panose="02020603050405020304" pitchFamily="18" charset="0"/>
              </a:rPr>
              <a:t>Amschel</a:t>
            </a:r>
            <a:r>
              <a:rPr lang="en-US" dirty="0">
                <a:solidFill>
                  <a:srgbClr val="000000"/>
                </a:solidFill>
                <a:latin typeface="Times New Roman" panose="02020603050405020304" pitchFamily="18" charset="0"/>
                <a:ea typeface="Times New Roman" panose="02020603050405020304" pitchFamily="18" charset="0"/>
              </a:rPr>
              <a:t> Rothschild; who was nothing but a small money lender. But from that humble beginning; he grew into what is today known as the </a:t>
            </a:r>
            <a:r>
              <a:rPr lang="en-US" b="1" dirty="0">
                <a:solidFill>
                  <a:srgbClr val="000000"/>
                </a:solidFill>
                <a:latin typeface="Times New Roman" panose="02020603050405020304" pitchFamily="18" charset="0"/>
                <a:ea typeface="Times New Roman" panose="02020603050405020304" pitchFamily="18" charset="0"/>
              </a:rPr>
              <a:t>Rothschild Dynasty</a:t>
            </a:r>
            <a:r>
              <a:rPr lang="en-US" dirty="0">
                <a:solidFill>
                  <a:srgbClr val="000000"/>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nSpc>
                <a:spcPct val="107000"/>
              </a:lnSpc>
              <a:spcAft>
                <a:spcPts val="75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They are ambitious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Ambition has been the engine that has propelled the Rothschild family to the pinnacle of fortune and fame. Mayer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Amschel</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Rothschild was ambitious and that trait helped him into the corridors of power. This single trait has made Rothschild the most.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US" dirty="0">
                <a:solidFill>
                  <a:srgbClr val="000000"/>
                </a:solidFill>
                <a:latin typeface="Times New Roman" panose="02020603050405020304" pitchFamily="18" charset="0"/>
                <a:ea typeface="Times New Roman" panose="02020603050405020304" pitchFamily="18" charset="0"/>
              </a:rPr>
              <a:t>3.</a:t>
            </a:r>
            <a:r>
              <a:rPr lang="en-US" b="1" dirty="0">
                <a:solidFill>
                  <a:srgbClr val="000000"/>
                </a:solidFill>
                <a:latin typeface="Times New Roman" panose="02020603050405020304" pitchFamily="18" charset="0"/>
                <a:ea typeface="Times New Roman" panose="02020603050405020304" pitchFamily="18" charset="0"/>
              </a:rPr>
              <a:t> They are focused</a:t>
            </a:r>
            <a:endParaRPr lang="en-US" dirty="0">
              <a:latin typeface="Times New Roman" panose="02020603050405020304" pitchFamily="18" charset="0"/>
              <a:ea typeface="Times New Roman" panose="02020603050405020304" pitchFamily="18" charset="0"/>
            </a:endParaRPr>
          </a:p>
          <a:p>
            <a:pPr>
              <a:lnSpc>
                <a:spcPct val="107000"/>
              </a:lnSpc>
              <a:spcAft>
                <a:spcPts val="75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Almost all successful entrepreneurs emphasize the need to concentrate your effort. I came to appreciate this single concept of concentration after studying the Rothschild. For over 200 years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US" dirty="0">
                <a:solidFill>
                  <a:srgbClr val="000000"/>
                </a:solidFill>
                <a:latin typeface="Times New Roman" panose="02020603050405020304" pitchFamily="18" charset="0"/>
                <a:ea typeface="Times New Roman" panose="02020603050405020304" pitchFamily="18" charset="0"/>
              </a:rPr>
              <a:t>4.</a:t>
            </a:r>
            <a:r>
              <a:rPr lang="en-US" b="1" dirty="0">
                <a:solidFill>
                  <a:srgbClr val="000000"/>
                </a:solidFill>
                <a:latin typeface="Times New Roman" panose="02020603050405020304" pitchFamily="18" charset="0"/>
                <a:ea typeface="Times New Roman" panose="02020603050405020304" pitchFamily="18" charset="0"/>
              </a:rPr>
              <a:t> They built a </a:t>
            </a:r>
            <a:r>
              <a:rPr lang="en-US" b="1" dirty="0" smtClean="0">
                <a:solidFill>
                  <a:srgbClr val="000000"/>
                </a:solidFill>
                <a:latin typeface="Times New Roman" panose="02020603050405020304" pitchFamily="18" charset="0"/>
                <a:ea typeface="Times New Roman" panose="02020603050405020304" pitchFamily="18" charset="0"/>
              </a:rPr>
              <a:t>brand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US"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5</a:t>
            </a:r>
            <a:r>
              <a:rPr lang="en-US" dirty="0">
                <a:solidFill>
                  <a:srgbClr val="000000"/>
                </a:solidFill>
                <a:latin typeface="Times New Roman" panose="02020603050405020304" pitchFamily="18" charset="0"/>
                <a:ea typeface="Times New Roman" panose="02020603050405020304" pitchFamily="18" charset="0"/>
              </a:rPr>
              <a:t>.</a:t>
            </a:r>
            <a:r>
              <a:rPr lang="en-US" b="1" dirty="0">
                <a:solidFill>
                  <a:srgbClr val="000000"/>
                </a:solidFill>
                <a:latin typeface="Times New Roman" panose="02020603050405020304" pitchFamily="18" charset="0"/>
                <a:ea typeface="Times New Roman" panose="02020603050405020304" pitchFamily="18" charset="0"/>
              </a:rPr>
              <a:t> They respected the family </a:t>
            </a:r>
            <a:r>
              <a:rPr lang="en-US" b="1" dirty="0" smtClean="0">
                <a:solidFill>
                  <a:srgbClr val="000000"/>
                </a:solidFill>
                <a:latin typeface="Times New Roman" panose="02020603050405020304" pitchFamily="18" charset="0"/>
                <a:ea typeface="Times New Roman" panose="02020603050405020304" pitchFamily="18" charset="0"/>
              </a:rPr>
              <a:t>value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 They are strategic in their leadership </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style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They had a long term </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plan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 Marriage Policy between relatives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099" y="487683"/>
            <a:ext cx="3648501" cy="3785652"/>
          </a:xfrm>
          <a:prstGeom prst="rect">
            <a:avLst/>
          </a:prstGeom>
        </p:spPr>
        <p:txBody>
          <a:bodyPr wrap="square">
            <a:spAutoFit/>
          </a:bodyPr>
          <a:lstStyle/>
          <a:p>
            <a:pPr algn="ctr"/>
            <a:r>
              <a:rPr lang="en-US" sz="3600" b="1" u="sng" dirty="0">
                <a:solidFill>
                  <a:schemeClr val="accent5">
                    <a:lumMod val="75000"/>
                  </a:schemeClr>
                </a:solidFill>
                <a:latin typeface="Times New Roman" panose="02020603050405020304" pitchFamily="18" charset="0"/>
                <a:cs typeface="Times New Roman" panose="02020603050405020304" pitchFamily="18" charset="0"/>
              </a:rPr>
              <a:t>Three extraneous variables</a:t>
            </a:r>
          </a:p>
          <a:p>
            <a:endParaRPr lang="en-US" sz="2400" b="1" dirty="0">
              <a:latin typeface="Times New Roman" panose="02020603050405020304" pitchFamily="18" charset="0"/>
              <a:cs typeface="Times New Roman" panose="02020603050405020304" pitchFamily="18" charset="0"/>
            </a:endParaRPr>
          </a:p>
          <a:p>
            <a:pPr>
              <a:buFont typeface="Arial" pitchFamily="34" charset="0"/>
              <a:buChar char="•"/>
            </a:pPr>
            <a:r>
              <a:rPr lang="en-US" sz="2400" dirty="0">
                <a:latin typeface="Times New Roman" panose="02020603050405020304" pitchFamily="18" charset="0"/>
                <a:cs typeface="Times New Roman" panose="02020603050405020304" pitchFamily="18" charset="0"/>
              </a:rPr>
              <a:t>The degree of perceived newness</a:t>
            </a:r>
          </a:p>
          <a:p>
            <a:pPr>
              <a:buFont typeface="Arial" pitchFamily="34" charset="0"/>
              <a:buChar char="•"/>
            </a:pPr>
            <a:r>
              <a:rPr lang="en-US" sz="2400" dirty="0">
                <a:latin typeface="Times New Roman" panose="02020603050405020304" pitchFamily="18" charset="0"/>
                <a:cs typeface="Times New Roman" panose="02020603050405020304" pitchFamily="18" charset="0"/>
              </a:rPr>
              <a:t>The perceived attributes of innovation</a:t>
            </a:r>
          </a:p>
          <a:p>
            <a:pPr>
              <a:buFont typeface="Arial" pitchFamily="34" charset="0"/>
              <a:buChar char="•"/>
            </a:pPr>
            <a:r>
              <a:rPr lang="en-US" sz="2400" dirty="0">
                <a:latin typeface="Times New Roman" panose="02020603050405020304" pitchFamily="18" charset="0"/>
                <a:cs typeface="Times New Roman" panose="02020603050405020304" pitchFamily="18" charset="0"/>
              </a:rPr>
              <a:t>The method to  communicate the idea  </a:t>
            </a:r>
          </a:p>
        </p:txBody>
      </p:sp>
      <p:sp>
        <p:nvSpPr>
          <p:cNvPr id="11" name="Rectangle 10"/>
          <p:cNvSpPr/>
          <p:nvPr/>
        </p:nvSpPr>
        <p:spPr>
          <a:xfrm>
            <a:off x="4770035" y="764682"/>
            <a:ext cx="4572000" cy="3600986"/>
          </a:xfrm>
          <a:prstGeom prst="rect">
            <a:avLst/>
          </a:prstGeom>
        </p:spPr>
        <p:txBody>
          <a:bodyPr>
            <a:spAutoFit/>
          </a:bodyPr>
          <a:lstStyle/>
          <a:p>
            <a:pPr algn="ctr"/>
            <a:r>
              <a:rPr lang="en-US" sz="3600" b="1" u="sng" dirty="0">
                <a:solidFill>
                  <a:schemeClr val="accent5">
                    <a:lumMod val="75000"/>
                  </a:schemeClr>
                </a:solidFill>
                <a:latin typeface="Times New Roman" panose="02020603050405020304" pitchFamily="18" charset="0"/>
                <a:cs typeface="Times New Roman" panose="02020603050405020304" pitchFamily="18" charset="0"/>
              </a:rPr>
              <a:t>Five characteristics</a:t>
            </a:r>
          </a:p>
          <a:p>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a:p>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p>
          <a:p>
            <a:pPr>
              <a:buFont typeface="Arial" pitchFamily="34" charset="0"/>
              <a:buChar char="•"/>
            </a:pPr>
            <a:r>
              <a:rPr lang="en-US" sz="2400" dirty="0">
                <a:latin typeface="Times New Roman" panose="02020603050405020304" pitchFamily="18" charset="0"/>
                <a:cs typeface="Times New Roman" panose="02020603050405020304" pitchFamily="18" charset="0"/>
              </a:rPr>
              <a:t>Relative advantage</a:t>
            </a:r>
          </a:p>
          <a:p>
            <a:pPr>
              <a:buFont typeface="Arial" pitchFamily="34" charset="0"/>
              <a:buChar char="•"/>
            </a:pPr>
            <a:r>
              <a:rPr lang="en-US" sz="2400" dirty="0">
                <a:latin typeface="Times New Roman" panose="02020603050405020304" pitchFamily="18" charset="0"/>
                <a:cs typeface="Times New Roman" panose="02020603050405020304" pitchFamily="18" charset="0"/>
              </a:rPr>
              <a:t>Compatibility</a:t>
            </a:r>
          </a:p>
          <a:p>
            <a:pPr>
              <a:buFont typeface="Arial" pitchFamily="34" charset="0"/>
              <a:buChar char="•"/>
            </a:pPr>
            <a:r>
              <a:rPr lang="en-US" sz="2400" dirty="0">
                <a:latin typeface="Times New Roman" panose="02020603050405020304" pitchFamily="18" charset="0"/>
                <a:cs typeface="Times New Roman" panose="02020603050405020304" pitchFamily="18" charset="0"/>
              </a:rPr>
              <a:t>Complexity</a:t>
            </a:r>
          </a:p>
          <a:p>
            <a:pPr>
              <a:buFont typeface="Arial" pitchFamily="34" charset="0"/>
              <a:buChar char="•"/>
            </a:pPr>
            <a:r>
              <a:rPr lang="en-US" sz="2400" dirty="0">
                <a:latin typeface="Times New Roman" panose="02020603050405020304" pitchFamily="18" charset="0"/>
                <a:cs typeface="Times New Roman" panose="02020603050405020304" pitchFamily="18" charset="0"/>
              </a:rPr>
              <a:t>Trial </a:t>
            </a:r>
            <a:r>
              <a:rPr lang="en-US" sz="2400" dirty="0" smtClean="0">
                <a:latin typeface="Times New Roman" panose="02020603050405020304" pitchFamily="18" charset="0"/>
                <a:cs typeface="Times New Roman" panose="02020603050405020304" pitchFamily="18" charset="0"/>
              </a:rPr>
              <a:t>ability</a:t>
            </a:r>
          </a:p>
          <a:p>
            <a:pPr>
              <a:buFont typeface="Arial" pitchFamily="34" charset="0"/>
              <a:buChar cha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Communicability.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 y="4516282"/>
            <a:ext cx="2696001" cy="2143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191000"/>
            <a:ext cx="3467100" cy="26670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100" y="4395893"/>
            <a:ext cx="2923749" cy="2458694"/>
          </a:xfrm>
          <a:prstGeom prst="rect">
            <a:avLst/>
          </a:prstGeom>
        </p:spPr>
      </p:pic>
    </p:spTree>
    <p:extLst>
      <p:ext uri="{BB962C8B-B14F-4D97-AF65-F5344CB8AC3E}">
        <p14:creationId xmlns:p14="http://schemas.microsoft.com/office/powerpoint/2010/main" val="851143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1686</TotalTime>
  <Words>1108</Words>
  <Application>Microsoft Office PowerPoint</Application>
  <PresentationFormat>On-screen Show (4:3)</PresentationFormat>
  <Paragraphs>305</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맑은 고딕</vt:lpstr>
      <vt:lpstr>Algerian</vt:lpstr>
      <vt:lpstr>Arial</vt:lpstr>
      <vt:lpstr>Arial</vt:lpstr>
      <vt:lpstr>Calibri</vt:lpstr>
      <vt:lpstr>Calibri Light</vt:lpstr>
      <vt:lpstr>Times New Roman</vt:lpstr>
      <vt:lpstr>Office Theme</vt:lpstr>
      <vt:lpstr>               Topic:                   Chapter 13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3.Support Services Component: </vt:lpstr>
      <vt:lpstr>PowerPoint Presentation</vt:lpstr>
      <vt:lpstr>PowerPoint Presentation</vt:lpstr>
      <vt:lpstr>PowerPoint Presentation</vt:lpstr>
      <vt:lpstr>PowerPoint Presentation</vt:lpstr>
      <vt:lpstr>Product support  service </vt:lpstr>
      <vt:lpstr>Marketing Consumer  Service Globally  </vt:lpstr>
      <vt:lpstr>Service Characteristics  </vt:lpstr>
      <vt:lpstr>Barriers  for service  </vt:lpstr>
      <vt:lpstr>Brands in International Markets:</vt:lpstr>
      <vt:lpstr>Global Brands:</vt:lpstr>
      <vt:lpstr>National Brands:</vt:lpstr>
      <vt:lpstr>Private Brands:</vt:lpstr>
      <vt:lpstr>Local Brands: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dc:title>
  <dc:creator>Windows User</dc:creator>
  <cp:lastModifiedBy>Lenovo</cp:lastModifiedBy>
  <cp:revision>163</cp:revision>
  <dcterms:created xsi:type="dcterms:W3CDTF">2019-04-07T17:08:05Z</dcterms:created>
  <dcterms:modified xsi:type="dcterms:W3CDTF">2020-11-30T05:47:25Z</dcterms:modified>
</cp:coreProperties>
</file>