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89" r:id="rId6"/>
    <p:sldId id="290" r:id="rId7"/>
    <p:sldId id="291" r:id="rId8"/>
    <p:sldId id="292" r:id="rId9"/>
    <p:sldId id="293" r:id="rId10"/>
    <p:sldId id="260" r:id="rId11"/>
    <p:sldId id="294" r:id="rId12"/>
    <p:sldId id="262" r:id="rId13"/>
    <p:sldId id="263" r:id="rId14"/>
    <p:sldId id="264" r:id="rId15"/>
    <p:sldId id="265" r:id="rId16"/>
    <p:sldId id="266" r:id="rId17"/>
    <p:sldId id="267" r:id="rId18"/>
    <p:sldId id="268" r:id="rId19"/>
    <p:sldId id="269" r:id="rId20"/>
    <p:sldId id="270" r:id="rId21"/>
    <p:sldId id="271" r:id="rId22"/>
    <p:sldId id="272" r:id="rId23"/>
    <p:sldId id="295" r:id="rId24"/>
    <p:sldId id="296" r:id="rId25"/>
    <p:sldId id="297" r:id="rId26"/>
    <p:sldId id="298" r:id="rId27"/>
    <p:sldId id="299" r:id="rId28"/>
    <p:sldId id="300" r:id="rId29"/>
    <p:sldId id="277"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4291" autoAdjust="0"/>
  </p:normalViewPr>
  <p:slideViewPr>
    <p:cSldViewPr snapToGrid="0">
      <p:cViewPr varScale="1">
        <p:scale>
          <a:sx n="68" d="100"/>
          <a:sy n="68" d="100"/>
        </p:scale>
        <p:origin x="116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172033-A7AE-4FC1-8AEA-43C1653506FE}"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103F8-9DF3-4BC9-AC5E-0A05FE9D4FA5}" type="slidenum">
              <a:rPr lang="en-US" smtClean="0"/>
              <a:t>‹#›</a:t>
            </a:fld>
            <a:endParaRPr lang="en-US"/>
          </a:p>
        </p:txBody>
      </p:sp>
    </p:spTree>
    <p:extLst>
      <p:ext uri="{BB962C8B-B14F-4D97-AF65-F5344CB8AC3E}">
        <p14:creationId xmlns:p14="http://schemas.microsoft.com/office/powerpoint/2010/main" val="3664905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172033-A7AE-4FC1-8AEA-43C1653506FE}"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103F8-9DF3-4BC9-AC5E-0A05FE9D4FA5}" type="slidenum">
              <a:rPr lang="en-US" smtClean="0"/>
              <a:t>‹#›</a:t>
            </a:fld>
            <a:endParaRPr lang="en-US"/>
          </a:p>
        </p:txBody>
      </p:sp>
    </p:spTree>
    <p:extLst>
      <p:ext uri="{BB962C8B-B14F-4D97-AF65-F5344CB8AC3E}">
        <p14:creationId xmlns:p14="http://schemas.microsoft.com/office/powerpoint/2010/main" val="3650975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172033-A7AE-4FC1-8AEA-43C1653506FE}"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103F8-9DF3-4BC9-AC5E-0A05FE9D4FA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3104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172033-A7AE-4FC1-8AEA-43C1653506FE}"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103F8-9DF3-4BC9-AC5E-0A05FE9D4FA5}" type="slidenum">
              <a:rPr lang="en-US" smtClean="0"/>
              <a:t>‹#›</a:t>
            </a:fld>
            <a:endParaRPr lang="en-US"/>
          </a:p>
        </p:txBody>
      </p:sp>
    </p:spTree>
    <p:extLst>
      <p:ext uri="{BB962C8B-B14F-4D97-AF65-F5344CB8AC3E}">
        <p14:creationId xmlns:p14="http://schemas.microsoft.com/office/powerpoint/2010/main" val="3108684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172033-A7AE-4FC1-8AEA-43C1653506FE}"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103F8-9DF3-4BC9-AC5E-0A05FE9D4FA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69564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172033-A7AE-4FC1-8AEA-43C1653506FE}"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103F8-9DF3-4BC9-AC5E-0A05FE9D4FA5}" type="slidenum">
              <a:rPr lang="en-US" smtClean="0"/>
              <a:t>‹#›</a:t>
            </a:fld>
            <a:endParaRPr lang="en-US"/>
          </a:p>
        </p:txBody>
      </p:sp>
    </p:spTree>
    <p:extLst>
      <p:ext uri="{BB962C8B-B14F-4D97-AF65-F5344CB8AC3E}">
        <p14:creationId xmlns:p14="http://schemas.microsoft.com/office/powerpoint/2010/main" val="17742523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172033-A7AE-4FC1-8AEA-43C1653506FE}"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103F8-9DF3-4BC9-AC5E-0A05FE9D4FA5}" type="slidenum">
              <a:rPr lang="en-US" smtClean="0"/>
              <a:t>‹#›</a:t>
            </a:fld>
            <a:endParaRPr lang="en-US"/>
          </a:p>
        </p:txBody>
      </p:sp>
    </p:spTree>
    <p:extLst>
      <p:ext uri="{BB962C8B-B14F-4D97-AF65-F5344CB8AC3E}">
        <p14:creationId xmlns:p14="http://schemas.microsoft.com/office/powerpoint/2010/main" val="332494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172033-A7AE-4FC1-8AEA-43C1653506FE}"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103F8-9DF3-4BC9-AC5E-0A05FE9D4FA5}" type="slidenum">
              <a:rPr lang="en-US" smtClean="0"/>
              <a:t>‹#›</a:t>
            </a:fld>
            <a:endParaRPr lang="en-US"/>
          </a:p>
        </p:txBody>
      </p:sp>
    </p:spTree>
    <p:extLst>
      <p:ext uri="{BB962C8B-B14F-4D97-AF65-F5344CB8AC3E}">
        <p14:creationId xmlns:p14="http://schemas.microsoft.com/office/powerpoint/2010/main" val="1075579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172033-A7AE-4FC1-8AEA-43C1653506FE}"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103F8-9DF3-4BC9-AC5E-0A05FE9D4FA5}" type="slidenum">
              <a:rPr lang="en-US" smtClean="0"/>
              <a:t>‹#›</a:t>
            </a:fld>
            <a:endParaRPr lang="en-US"/>
          </a:p>
        </p:txBody>
      </p:sp>
    </p:spTree>
    <p:extLst>
      <p:ext uri="{BB962C8B-B14F-4D97-AF65-F5344CB8AC3E}">
        <p14:creationId xmlns:p14="http://schemas.microsoft.com/office/powerpoint/2010/main" val="1998868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172033-A7AE-4FC1-8AEA-43C1653506FE}"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103F8-9DF3-4BC9-AC5E-0A05FE9D4FA5}" type="slidenum">
              <a:rPr lang="en-US" smtClean="0"/>
              <a:t>‹#›</a:t>
            </a:fld>
            <a:endParaRPr lang="en-US"/>
          </a:p>
        </p:txBody>
      </p:sp>
    </p:spTree>
    <p:extLst>
      <p:ext uri="{BB962C8B-B14F-4D97-AF65-F5344CB8AC3E}">
        <p14:creationId xmlns:p14="http://schemas.microsoft.com/office/powerpoint/2010/main" val="3062698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172033-A7AE-4FC1-8AEA-43C1653506FE}" type="datetimeFigureOut">
              <a:rPr lang="en-US" smtClean="0"/>
              <a:t>5/17/2024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103F8-9DF3-4BC9-AC5E-0A05FE9D4FA5}" type="slidenum">
              <a:rPr lang="en-US" smtClean="0"/>
              <a:t>‹#›</a:t>
            </a:fld>
            <a:endParaRPr lang="en-US"/>
          </a:p>
        </p:txBody>
      </p:sp>
    </p:spTree>
    <p:extLst>
      <p:ext uri="{BB962C8B-B14F-4D97-AF65-F5344CB8AC3E}">
        <p14:creationId xmlns:p14="http://schemas.microsoft.com/office/powerpoint/2010/main" val="1286250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172033-A7AE-4FC1-8AEA-43C1653506FE}" type="datetimeFigureOut">
              <a:rPr lang="en-US" smtClean="0"/>
              <a:t>5/17/2024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6103F8-9DF3-4BC9-AC5E-0A05FE9D4FA5}" type="slidenum">
              <a:rPr lang="en-US" smtClean="0"/>
              <a:t>‹#›</a:t>
            </a:fld>
            <a:endParaRPr lang="en-US"/>
          </a:p>
        </p:txBody>
      </p:sp>
    </p:spTree>
    <p:extLst>
      <p:ext uri="{BB962C8B-B14F-4D97-AF65-F5344CB8AC3E}">
        <p14:creationId xmlns:p14="http://schemas.microsoft.com/office/powerpoint/2010/main" val="2663258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172033-A7AE-4FC1-8AEA-43C1653506FE}" type="datetimeFigureOut">
              <a:rPr lang="en-US" smtClean="0"/>
              <a:t>5/17/2024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6103F8-9DF3-4BC9-AC5E-0A05FE9D4FA5}" type="slidenum">
              <a:rPr lang="en-US" smtClean="0"/>
              <a:t>‹#›</a:t>
            </a:fld>
            <a:endParaRPr lang="en-US"/>
          </a:p>
        </p:txBody>
      </p:sp>
    </p:spTree>
    <p:extLst>
      <p:ext uri="{BB962C8B-B14F-4D97-AF65-F5344CB8AC3E}">
        <p14:creationId xmlns:p14="http://schemas.microsoft.com/office/powerpoint/2010/main" val="2099615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172033-A7AE-4FC1-8AEA-43C1653506FE}" type="datetimeFigureOut">
              <a:rPr lang="en-US" smtClean="0"/>
              <a:t>5/17/2024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6103F8-9DF3-4BC9-AC5E-0A05FE9D4FA5}" type="slidenum">
              <a:rPr lang="en-US" smtClean="0"/>
              <a:t>‹#›</a:t>
            </a:fld>
            <a:endParaRPr lang="en-US"/>
          </a:p>
        </p:txBody>
      </p:sp>
    </p:spTree>
    <p:extLst>
      <p:ext uri="{BB962C8B-B14F-4D97-AF65-F5344CB8AC3E}">
        <p14:creationId xmlns:p14="http://schemas.microsoft.com/office/powerpoint/2010/main" val="3605747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172033-A7AE-4FC1-8AEA-43C1653506FE}" type="datetimeFigureOut">
              <a:rPr lang="en-US" smtClean="0"/>
              <a:t>5/17/2024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103F8-9DF3-4BC9-AC5E-0A05FE9D4FA5}" type="slidenum">
              <a:rPr lang="en-US" smtClean="0"/>
              <a:t>‹#›</a:t>
            </a:fld>
            <a:endParaRPr lang="en-US"/>
          </a:p>
        </p:txBody>
      </p:sp>
    </p:spTree>
    <p:extLst>
      <p:ext uri="{BB962C8B-B14F-4D97-AF65-F5344CB8AC3E}">
        <p14:creationId xmlns:p14="http://schemas.microsoft.com/office/powerpoint/2010/main" val="424138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172033-A7AE-4FC1-8AEA-43C1653506FE}" type="datetimeFigureOut">
              <a:rPr lang="en-US" smtClean="0"/>
              <a:t>5/17/2024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103F8-9DF3-4BC9-AC5E-0A05FE9D4FA5}" type="slidenum">
              <a:rPr lang="en-US" smtClean="0"/>
              <a:t>‹#›</a:t>
            </a:fld>
            <a:endParaRPr lang="en-US"/>
          </a:p>
        </p:txBody>
      </p:sp>
    </p:spTree>
    <p:extLst>
      <p:ext uri="{BB962C8B-B14F-4D97-AF65-F5344CB8AC3E}">
        <p14:creationId xmlns:p14="http://schemas.microsoft.com/office/powerpoint/2010/main" val="3731968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8172033-A7AE-4FC1-8AEA-43C1653506FE}" type="datetimeFigureOut">
              <a:rPr lang="en-US" smtClean="0"/>
              <a:t>5/17/2024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F6103F8-9DF3-4BC9-AC5E-0A05FE9D4FA5}" type="slidenum">
              <a:rPr lang="en-US" smtClean="0"/>
              <a:t>‹#›</a:t>
            </a:fld>
            <a:endParaRPr lang="en-US"/>
          </a:p>
        </p:txBody>
      </p:sp>
    </p:spTree>
    <p:extLst>
      <p:ext uri="{BB962C8B-B14F-4D97-AF65-F5344CB8AC3E}">
        <p14:creationId xmlns:p14="http://schemas.microsoft.com/office/powerpoint/2010/main" val="1679159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cribbr.com/dissertation/methodology/" TargetMode="External"/><Relationship Id="rId7" Type="http://schemas.openxmlformats.org/officeDocument/2006/relationships/hyperlink" Target="https://www.scribbr.com/dissertation/write-conclusion/" TargetMode="External"/><Relationship Id="rId2" Type="http://schemas.openxmlformats.org/officeDocument/2006/relationships/hyperlink" Target="https://www.scribbr.com/dissertation/introduction-structure/" TargetMode="External"/><Relationship Id="rId1" Type="http://schemas.openxmlformats.org/officeDocument/2006/relationships/slideLayout" Target="../slideLayouts/slideLayout2.xml"/><Relationship Id="rId6" Type="http://schemas.openxmlformats.org/officeDocument/2006/relationships/hyperlink" Target="https://www.scribbr.com/dissertation/results/" TargetMode="External"/><Relationship Id="rId5" Type="http://schemas.openxmlformats.org/officeDocument/2006/relationships/hyperlink" Target="https://www.scribbr.com/methodology/survey-research/#step-three-design-the-survey-questions" TargetMode="External"/><Relationship Id="rId4" Type="http://schemas.openxmlformats.org/officeDocument/2006/relationships/hyperlink" Target="https://www.scribbr.com/methodology/semi-structured-interview/"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A286C-D232-4C1F-7C59-0EC7A9F8E435}"/>
              </a:ext>
            </a:extLst>
          </p:cNvPr>
          <p:cNvSpPr>
            <a:spLocks noGrp="1"/>
          </p:cNvSpPr>
          <p:nvPr>
            <p:ph type="ctrTitle"/>
          </p:nvPr>
        </p:nvSpPr>
        <p:spPr>
          <a:xfrm>
            <a:off x="450166" y="1448972"/>
            <a:ext cx="9062988" cy="1518651"/>
          </a:xfrm>
        </p:spPr>
        <p:txBody>
          <a:bodyPr/>
          <a:lstStyle/>
          <a:p>
            <a:r>
              <a:rPr lang="en-US" sz="4000" dirty="0"/>
              <a:t>Qualitative Data Analysis </a:t>
            </a:r>
            <a:br>
              <a:rPr lang="en-US" sz="4000" dirty="0"/>
            </a:br>
            <a:r>
              <a:rPr lang="en-US" sz="4000" dirty="0"/>
              <a:t>and Ethical Issues</a:t>
            </a:r>
          </a:p>
        </p:txBody>
      </p:sp>
      <p:sp>
        <p:nvSpPr>
          <p:cNvPr id="3" name="Subtitle 2">
            <a:extLst>
              <a:ext uri="{FF2B5EF4-FFF2-40B4-BE49-F238E27FC236}">
                <a16:creationId xmlns:a16="http://schemas.microsoft.com/office/drawing/2014/main" id="{9C5DBC04-186B-1FDB-4DC7-A5889556B8D0}"/>
              </a:ext>
            </a:extLst>
          </p:cNvPr>
          <p:cNvSpPr>
            <a:spLocks noGrp="1"/>
          </p:cNvSpPr>
          <p:nvPr>
            <p:ph type="subTitle" idx="1"/>
          </p:nvPr>
        </p:nvSpPr>
        <p:spPr>
          <a:xfrm>
            <a:off x="1549270" y="3429000"/>
            <a:ext cx="7766936" cy="1677572"/>
          </a:xfrm>
        </p:spPr>
        <p:txBody>
          <a:bodyPr>
            <a:normAutofit/>
          </a:bodyPr>
          <a:lstStyle/>
          <a:p>
            <a:r>
              <a:rPr lang="en-US" sz="2800" b="1" dirty="0">
                <a:solidFill>
                  <a:srgbClr val="FF0000"/>
                </a:solidFill>
              </a:rPr>
              <a:t>Md. Fouad Hossain </a:t>
            </a:r>
            <a:r>
              <a:rPr lang="en-US" sz="2800" b="1" dirty="0" err="1">
                <a:solidFill>
                  <a:srgbClr val="FF0000"/>
                </a:solidFill>
              </a:rPr>
              <a:t>Sarker</a:t>
            </a:r>
            <a:endParaRPr lang="en-US" sz="2800" b="1" dirty="0">
              <a:solidFill>
                <a:srgbClr val="FF0000"/>
              </a:solidFill>
            </a:endParaRPr>
          </a:p>
          <a:p>
            <a:r>
              <a:rPr lang="en-US" sz="2800" b="1" dirty="0">
                <a:solidFill>
                  <a:srgbClr val="FF0000"/>
                </a:solidFill>
              </a:rPr>
              <a:t> Associate Professor</a:t>
            </a:r>
          </a:p>
          <a:p>
            <a:r>
              <a:rPr lang="en-US" sz="2800" b="1" dirty="0">
                <a:solidFill>
                  <a:srgbClr val="FF0000"/>
                </a:solidFill>
              </a:rPr>
              <a:t>Daffodil International University</a:t>
            </a:r>
          </a:p>
          <a:p>
            <a:endParaRPr lang="en-US" dirty="0"/>
          </a:p>
        </p:txBody>
      </p:sp>
    </p:spTree>
    <p:extLst>
      <p:ext uri="{BB962C8B-B14F-4D97-AF65-F5344CB8AC3E}">
        <p14:creationId xmlns:p14="http://schemas.microsoft.com/office/powerpoint/2010/main" val="155905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A286C-D232-4C1F-7C59-0EC7A9F8E435}"/>
              </a:ext>
            </a:extLst>
          </p:cNvPr>
          <p:cNvSpPr>
            <a:spLocks noGrp="1"/>
          </p:cNvSpPr>
          <p:nvPr>
            <p:ph type="ctrTitle"/>
          </p:nvPr>
        </p:nvSpPr>
        <p:spPr>
          <a:xfrm>
            <a:off x="770929" y="597876"/>
            <a:ext cx="10958731" cy="773724"/>
          </a:xfrm>
        </p:spPr>
        <p:txBody>
          <a:bodyPr/>
          <a:lstStyle/>
          <a:p>
            <a:pPr algn="ctr"/>
            <a:r>
              <a:rPr lang="en-US" sz="4000" b="1" dirty="0"/>
              <a:t>Inductive Approaches</a:t>
            </a:r>
          </a:p>
        </p:txBody>
      </p:sp>
      <p:pic>
        <p:nvPicPr>
          <p:cNvPr id="4" name="Picture 3">
            <a:extLst>
              <a:ext uri="{FF2B5EF4-FFF2-40B4-BE49-F238E27FC236}">
                <a16:creationId xmlns:a16="http://schemas.microsoft.com/office/drawing/2014/main" id="{657EEDBA-DA41-BD0A-45C8-E04B12DF3496}"/>
              </a:ext>
            </a:extLst>
          </p:cNvPr>
          <p:cNvPicPr>
            <a:picLocks noChangeAspect="1"/>
          </p:cNvPicPr>
          <p:nvPr/>
        </p:nvPicPr>
        <p:blipFill>
          <a:blip r:embed="rId2"/>
          <a:stretch>
            <a:fillRect/>
          </a:stretch>
        </p:blipFill>
        <p:spPr>
          <a:xfrm>
            <a:off x="678541" y="1371600"/>
            <a:ext cx="10834917" cy="3978446"/>
          </a:xfrm>
          <a:prstGeom prst="rect">
            <a:avLst/>
          </a:prstGeom>
        </p:spPr>
      </p:pic>
      <p:sp>
        <p:nvSpPr>
          <p:cNvPr id="6" name="TextBox 5">
            <a:extLst>
              <a:ext uri="{FF2B5EF4-FFF2-40B4-BE49-F238E27FC236}">
                <a16:creationId xmlns:a16="http://schemas.microsoft.com/office/drawing/2014/main" id="{C3E15337-DF8D-6242-2520-2C3E786CA745}"/>
              </a:ext>
            </a:extLst>
          </p:cNvPr>
          <p:cNvSpPr txBox="1"/>
          <p:nvPr/>
        </p:nvSpPr>
        <p:spPr>
          <a:xfrm>
            <a:off x="4135902" y="5486400"/>
            <a:ext cx="7377556" cy="369332"/>
          </a:xfrm>
          <a:prstGeom prst="rect">
            <a:avLst/>
          </a:prstGeom>
          <a:noFill/>
        </p:spPr>
        <p:txBody>
          <a:bodyPr wrap="square">
            <a:spAutoFit/>
          </a:bodyPr>
          <a:lstStyle/>
          <a:p>
            <a:pPr algn="r"/>
            <a:r>
              <a:rPr lang="en-US" b="1" dirty="0"/>
              <a:t>http://dx.doi.org/10.1007/s42413-024-00207-2</a:t>
            </a:r>
          </a:p>
        </p:txBody>
      </p:sp>
    </p:spTree>
    <p:extLst>
      <p:ext uri="{BB962C8B-B14F-4D97-AF65-F5344CB8AC3E}">
        <p14:creationId xmlns:p14="http://schemas.microsoft.com/office/powerpoint/2010/main" val="908685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A286C-D232-4C1F-7C59-0EC7A9F8E435}"/>
              </a:ext>
            </a:extLst>
          </p:cNvPr>
          <p:cNvSpPr>
            <a:spLocks noGrp="1"/>
          </p:cNvSpPr>
          <p:nvPr>
            <p:ph type="ctrTitle"/>
          </p:nvPr>
        </p:nvSpPr>
        <p:spPr>
          <a:xfrm>
            <a:off x="616634" y="443403"/>
            <a:ext cx="10958731" cy="773724"/>
          </a:xfrm>
        </p:spPr>
        <p:txBody>
          <a:bodyPr/>
          <a:lstStyle/>
          <a:p>
            <a:pPr algn="ctr"/>
            <a:r>
              <a:rPr lang="en-US" sz="4000" b="1" dirty="0"/>
              <a:t>Deductive Approaches</a:t>
            </a:r>
          </a:p>
        </p:txBody>
      </p:sp>
      <p:sp>
        <p:nvSpPr>
          <p:cNvPr id="5" name="TextBox 4">
            <a:extLst>
              <a:ext uri="{FF2B5EF4-FFF2-40B4-BE49-F238E27FC236}">
                <a16:creationId xmlns:a16="http://schemas.microsoft.com/office/drawing/2014/main" id="{A21DD881-22FD-E1D0-5D75-14387767111B}"/>
              </a:ext>
            </a:extLst>
          </p:cNvPr>
          <p:cNvSpPr txBox="1"/>
          <p:nvPr/>
        </p:nvSpPr>
        <p:spPr>
          <a:xfrm>
            <a:off x="1165274" y="1289953"/>
            <a:ext cx="10410091" cy="5386090"/>
          </a:xfrm>
          <a:prstGeom prst="rect">
            <a:avLst/>
          </a:prstGeom>
          <a:noFill/>
        </p:spPr>
        <p:txBody>
          <a:bodyPr wrap="square">
            <a:spAutoFit/>
          </a:bodyPr>
          <a:lstStyle/>
          <a:p>
            <a:pPr algn="just"/>
            <a:r>
              <a:rPr lang="en-US" sz="3200" b="1" dirty="0">
                <a:solidFill>
                  <a:srgbClr val="00B0F0"/>
                </a:solidFill>
              </a:rPr>
              <a:t>Culture shock” model</a:t>
            </a:r>
          </a:p>
          <a:p>
            <a:pPr algn="just"/>
            <a:endParaRPr lang="en-US" sz="2400" dirty="0"/>
          </a:p>
          <a:p>
            <a:pPr algn="just"/>
            <a:r>
              <a:rPr lang="en-US" sz="2400" dirty="0"/>
              <a:t>“Culture shock” model (</a:t>
            </a:r>
            <a:r>
              <a:rPr lang="en-US" sz="2400" dirty="0" err="1"/>
              <a:t>Lysgaard</a:t>
            </a:r>
            <a:r>
              <a:rPr lang="en-US" sz="2400" dirty="0"/>
              <a:t>, 1955; Oberg, 1960) provides a powerful framework to understand intercultural adaptation mechanisms of the students. Oberg (1954, 1960) has identified four phases of a satisfactory adjustment process, which are: </a:t>
            </a:r>
          </a:p>
          <a:p>
            <a:pPr algn="just"/>
            <a:endParaRPr lang="en-US" sz="2400" dirty="0"/>
          </a:p>
          <a:p>
            <a:pPr marL="514350" indent="-514350" algn="just">
              <a:buAutoNum type="romanLcParenBoth"/>
            </a:pPr>
            <a:r>
              <a:rPr lang="en-US" sz="2400" dirty="0"/>
              <a:t>Honeymoon stage (fascination)</a:t>
            </a:r>
          </a:p>
          <a:p>
            <a:pPr marL="514350" indent="-514350" algn="just">
              <a:buAutoNum type="romanLcParenBoth"/>
            </a:pPr>
            <a:r>
              <a:rPr lang="en-US" sz="2400" dirty="0"/>
              <a:t>Crisis stage (facing hostility and aggression)</a:t>
            </a:r>
          </a:p>
          <a:p>
            <a:pPr marL="514350" indent="-514350" algn="just">
              <a:buAutoNum type="romanLcParenBoth"/>
            </a:pPr>
            <a:r>
              <a:rPr lang="en-US" sz="2400" dirty="0"/>
              <a:t>Recovery stage (initial adaptation to the new environment)</a:t>
            </a:r>
          </a:p>
          <a:p>
            <a:pPr marL="514350" indent="-514350" algn="just">
              <a:buAutoNum type="romanLcParenBoth"/>
            </a:pPr>
            <a:r>
              <a:rPr lang="en-US" sz="2400" dirty="0"/>
              <a:t>Adjustment stage (full adjustment).</a:t>
            </a:r>
          </a:p>
          <a:p>
            <a:pPr marL="514350" indent="-514350" algn="just">
              <a:buAutoNum type="romanLcParenBoth"/>
            </a:pPr>
            <a:endParaRPr lang="en-US" sz="2400" dirty="0"/>
          </a:p>
          <a:p>
            <a:pPr algn="just"/>
            <a:r>
              <a:rPr lang="en-US" sz="2400" b="1" dirty="0">
                <a:solidFill>
                  <a:srgbClr val="002060"/>
                </a:solidFill>
              </a:rPr>
              <a:t>Research Work: Pursuing Higher Education: Adaptation Challenges and Coping Strategies of International Students in Bangladesh</a:t>
            </a:r>
          </a:p>
        </p:txBody>
      </p:sp>
    </p:spTree>
    <p:extLst>
      <p:ext uri="{BB962C8B-B14F-4D97-AF65-F5344CB8AC3E}">
        <p14:creationId xmlns:p14="http://schemas.microsoft.com/office/powerpoint/2010/main" val="3844426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6698" y="914402"/>
            <a:ext cx="9349154" cy="3352799"/>
          </a:xfrm>
        </p:spPr>
        <p:txBody>
          <a:bodyPr/>
          <a:lstStyle/>
          <a:p>
            <a:r>
              <a:rPr lang="en-US" sz="3200" b="1" dirty="0"/>
              <a:t>Semantic and a Latent Approach</a:t>
            </a:r>
          </a:p>
          <a:p>
            <a:endParaRPr lang="en-US" dirty="0"/>
          </a:p>
          <a:p>
            <a:r>
              <a:rPr lang="en-US" sz="2400" dirty="0">
                <a:solidFill>
                  <a:srgbClr val="002060"/>
                </a:solidFill>
              </a:rPr>
              <a:t>A semantic approach involves analyzing the clear/unambiguous content of the data.</a:t>
            </a:r>
          </a:p>
          <a:p>
            <a:endParaRPr lang="en-US" sz="2400" dirty="0">
              <a:solidFill>
                <a:srgbClr val="002060"/>
              </a:solidFill>
            </a:endParaRPr>
          </a:p>
          <a:p>
            <a:r>
              <a:rPr lang="en-US" sz="2400" dirty="0">
                <a:solidFill>
                  <a:srgbClr val="002060"/>
                </a:solidFill>
              </a:rPr>
              <a:t>A latent approach involves reading into the subtext and assumptions underlying the data.</a:t>
            </a:r>
          </a:p>
          <a:p>
            <a:endParaRPr lang="en-US" dirty="0"/>
          </a:p>
        </p:txBody>
      </p:sp>
      <p:sp>
        <p:nvSpPr>
          <p:cNvPr id="4" name="Rectangle 3"/>
          <p:cNvSpPr/>
          <p:nvPr/>
        </p:nvSpPr>
        <p:spPr>
          <a:xfrm>
            <a:off x="1426698" y="4570886"/>
            <a:ext cx="9827455" cy="1200329"/>
          </a:xfrm>
          <a:prstGeom prst="rect">
            <a:avLst/>
          </a:prstGeom>
          <a:solidFill>
            <a:schemeClr val="accent3"/>
          </a:solidFill>
        </p:spPr>
        <p:txBody>
          <a:bodyPr wrap="square">
            <a:spAutoFit/>
          </a:bodyPr>
          <a:lstStyle/>
          <a:p>
            <a:r>
              <a:rPr lang="en-US" sz="2400" dirty="0"/>
              <a:t>Once you decided thematic analysis is the right method for analyzing your data, and you’ve thought about the approach you’re going to take, you can follow the six steps developed by Braun and Clarke.</a:t>
            </a:r>
          </a:p>
        </p:txBody>
      </p:sp>
    </p:spTree>
    <p:extLst>
      <p:ext uri="{BB962C8B-B14F-4D97-AF65-F5344CB8AC3E}">
        <p14:creationId xmlns:p14="http://schemas.microsoft.com/office/powerpoint/2010/main" val="1341076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1" y="1752600"/>
            <a:ext cx="6347713" cy="1320800"/>
          </a:xfrm>
        </p:spPr>
        <p:txBody>
          <a:bodyPr>
            <a:normAutofit/>
          </a:bodyPr>
          <a:lstStyle/>
          <a:p>
            <a:r>
              <a:rPr lang="en-US" b="1" dirty="0"/>
              <a:t>Step 1: Familiarization</a:t>
            </a:r>
            <a:endParaRPr lang="en-US" dirty="0"/>
          </a:p>
        </p:txBody>
      </p:sp>
      <p:sp>
        <p:nvSpPr>
          <p:cNvPr id="3" name="Content Placeholder 2"/>
          <p:cNvSpPr>
            <a:spLocks noGrp="1"/>
          </p:cNvSpPr>
          <p:nvPr>
            <p:ph idx="1"/>
          </p:nvPr>
        </p:nvSpPr>
        <p:spPr>
          <a:xfrm>
            <a:off x="1683029" y="2599268"/>
            <a:ext cx="9697734" cy="3649133"/>
          </a:xfrm>
        </p:spPr>
        <p:txBody>
          <a:bodyPr>
            <a:noAutofit/>
          </a:bodyPr>
          <a:lstStyle/>
          <a:p>
            <a:r>
              <a:rPr lang="en-US" sz="2400" dirty="0">
                <a:solidFill>
                  <a:srgbClr val="002060"/>
                </a:solidFill>
              </a:rPr>
              <a:t>The first step is to get to know our data. It’s important to get a thorough overview of all the data we collected before we start analyzing individual items.</a:t>
            </a:r>
          </a:p>
          <a:p>
            <a:r>
              <a:rPr lang="en-US" sz="2400" dirty="0">
                <a:solidFill>
                  <a:srgbClr val="002060"/>
                </a:solidFill>
              </a:rPr>
              <a:t>This might involve transcribing audio, reading through the text and taking initial notes, and generally looking through the data to get familiar with it.</a:t>
            </a:r>
          </a:p>
        </p:txBody>
      </p:sp>
    </p:spTree>
    <p:extLst>
      <p:ext uri="{BB962C8B-B14F-4D97-AF65-F5344CB8AC3E}">
        <p14:creationId xmlns:p14="http://schemas.microsoft.com/office/powerpoint/2010/main" val="3891881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1" y="914400"/>
            <a:ext cx="6347713" cy="1320800"/>
          </a:xfrm>
        </p:spPr>
        <p:txBody>
          <a:bodyPr>
            <a:normAutofit/>
          </a:bodyPr>
          <a:lstStyle/>
          <a:p>
            <a:r>
              <a:rPr lang="en-US" b="1" dirty="0"/>
              <a:t>Step 2: Coding</a:t>
            </a:r>
            <a:endParaRPr lang="en-US" dirty="0"/>
          </a:p>
        </p:txBody>
      </p:sp>
      <p:sp>
        <p:nvSpPr>
          <p:cNvPr id="3" name="Content Placeholder 2"/>
          <p:cNvSpPr>
            <a:spLocks noGrp="1"/>
          </p:cNvSpPr>
          <p:nvPr>
            <p:ph idx="1"/>
          </p:nvPr>
        </p:nvSpPr>
        <p:spPr>
          <a:xfrm>
            <a:off x="1905000" y="1930401"/>
            <a:ext cx="9686778" cy="3877733"/>
          </a:xfrm>
        </p:spPr>
        <p:txBody>
          <a:bodyPr>
            <a:noAutofit/>
          </a:bodyPr>
          <a:lstStyle/>
          <a:p>
            <a:pPr algn="just"/>
            <a:r>
              <a:rPr lang="en-US" sz="2400" dirty="0">
                <a:solidFill>
                  <a:srgbClr val="002060"/>
                </a:solidFill>
              </a:rPr>
              <a:t>Next up, we need to code the data. Coding means highlighting sections of our text – usually phrases or sentences – and coming up with shorthand labels or “codes” to describe their content.</a:t>
            </a:r>
          </a:p>
          <a:p>
            <a:pPr algn="just"/>
            <a:r>
              <a:rPr lang="en-US" sz="2400" dirty="0">
                <a:solidFill>
                  <a:srgbClr val="002060"/>
                </a:solidFill>
              </a:rPr>
              <a:t>Let’s take a short example text. Say we’re researching perceptions of climate change among conservative voters aged 50 and up, and we have collected data through a series of interviews. An extract from one interview looks like this:</a:t>
            </a:r>
          </a:p>
          <a:p>
            <a:pPr algn="just"/>
            <a:endParaRPr lang="en-US" sz="2800" dirty="0"/>
          </a:p>
        </p:txBody>
      </p:sp>
    </p:spTree>
    <p:extLst>
      <p:ext uri="{BB962C8B-B14F-4D97-AF65-F5344CB8AC3E}">
        <p14:creationId xmlns:p14="http://schemas.microsoft.com/office/powerpoint/2010/main" val="3555945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873699002"/>
              </p:ext>
            </p:extLst>
          </p:nvPr>
        </p:nvGraphicFramePr>
        <p:xfrm>
          <a:off x="672904" y="1709224"/>
          <a:ext cx="10846191" cy="4696496"/>
        </p:xfrm>
        <a:graphic>
          <a:graphicData uri="http://schemas.openxmlformats.org/drawingml/2006/table">
            <a:tbl>
              <a:tblPr>
                <a:tableStyleId>{5940675A-B579-460E-94D1-54222C63F5DA}</a:tableStyleId>
              </a:tblPr>
              <a:tblGrid>
                <a:gridCol w="5965406">
                  <a:extLst>
                    <a:ext uri="{9D8B030D-6E8A-4147-A177-3AD203B41FA5}">
                      <a16:colId xmlns:a16="http://schemas.microsoft.com/office/drawing/2014/main" val="20000"/>
                    </a:ext>
                  </a:extLst>
                </a:gridCol>
                <a:gridCol w="4880785">
                  <a:extLst>
                    <a:ext uri="{9D8B030D-6E8A-4147-A177-3AD203B41FA5}">
                      <a16:colId xmlns:a16="http://schemas.microsoft.com/office/drawing/2014/main" val="20001"/>
                    </a:ext>
                  </a:extLst>
                </a:gridCol>
              </a:tblGrid>
              <a:tr h="341582">
                <a:tc>
                  <a:txBody>
                    <a:bodyPr/>
                    <a:lstStyle/>
                    <a:p>
                      <a:pPr algn="l" fontAlgn="t"/>
                      <a:r>
                        <a:rPr lang="en-US" sz="2800" b="1" dirty="0">
                          <a:effectLst/>
                        </a:rPr>
                        <a:t>Interview extract</a:t>
                      </a:r>
                    </a:p>
                  </a:txBody>
                  <a:tcPr marL="85396" marR="85396" marT="42698" marB="42698">
                    <a:solidFill>
                      <a:schemeClr val="bg1">
                        <a:lumMod val="95000"/>
                      </a:schemeClr>
                    </a:solidFill>
                  </a:tcPr>
                </a:tc>
                <a:tc>
                  <a:txBody>
                    <a:bodyPr/>
                    <a:lstStyle/>
                    <a:p>
                      <a:pPr algn="l" fontAlgn="t"/>
                      <a:r>
                        <a:rPr lang="en-US" sz="2800" b="1" dirty="0">
                          <a:effectLst/>
                        </a:rPr>
                        <a:t>Codes</a:t>
                      </a:r>
                    </a:p>
                  </a:txBody>
                  <a:tcPr marL="85396" marR="85396" marT="42698" marB="42698"/>
                </a:tc>
                <a:extLst>
                  <a:ext uri="{0D108BD9-81ED-4DB2-BD59-A6C34878D82A}">
                    <a16:rowId xmlns:a16="http://schemas.microsoft.com/office/drawing/2014/main" val="10000"/>
                  </a:ext>
                </a:extLst>
              </a:tr>
              <a:tr h="4184380">
                <a:tc>
                  <a:txBody>
                    <a:bodyPr/>
                    <a:lstStyle/>
                    <a:p>
                      <a:pPr fontAlgn="t"/>
                      <a:r>
                        <a:rPr lang="en-US" sz="2400" dirty="0">
                          <a:effectLst/>
                        </a:rPr>
                        <a:t>Personally,</a:t>
                      </a:r>
                      <a:r>
                        <a:rPr lang="en-US" sz="2400" dirty="0">
                          <a:solidFill>
                            <a:srgbClr val="FF0000"/>
                          </a:solidFill>
                          <a:effectLst/>
                        </a:rPr>
                        <a:t> I’m not sure. </a:t>
                      </a:r>
                      <a:r>
                        <a:rPr lang="en-US" sz="2400" dirty="0">
                          <a:effectLst/>
                        </a:rPr>
                        <a:t>I think </a:t>
                      </a:r>
                      <a:r>
                        <a:rPr lang="en-US" sz="2400" b="0" dirty="0">
                          <a:solidFill>
                            <a:schemeClr val="accent3">
                              <a:lumMod val="75000"/>
                            </a:schemeClr>
                          </a:solidFill>
                          <a:effectLst/>
                        </a:rPr>
                        <a:t>the climate is changing</a:t>
                      </a:r>
                      <a:r>
                        <a:rPr lang="en-US" sz="2400" dirty="0">
                          <a:effectLst/>
                        </a:rPr>
                        <a:t>, sure, but </a:t>
                      </a:r>
                      <a:r>
                        <a:rPr lang="en-US" sz="2400" dirty="0">
                          <a:solidFill>
                            <a:srgbClr val="FF0000"/>
                          </a:solidFill>
                          <a:effectLst/>
                        </a:rPr>
                        <a:t>I don’t know why or how. </a:t>
                      </a:r>
                      <a:r>
                        <a:rPr lang="en-US" sz="2400" dirty="0">
                          <a:effectLst/>
                        </a:rPr>
                        <a:t>People say you should trust the experts, but</a:t>
                      </a:r>
                      <a:r>
                        <a:rPr lang="en-US" sz="2400" dirty="0">
                          <a:solidFill>
                            <a:schemeClr val="tx2">
                              <a:lumMod val="60000"/>
                              <a:lumOff val="40000"/>
                            </a:schemeClr>
                          </a:solidFill>
                          <a:effectLst/>
                        </a:rPr>
                        <a:t> who’s to say they don’t have their own reasons for pushing this narrative? </a:t>
                      </a:r>
                      <a:r>
                        <a:rPr lang="en-US" sz="2400" dirty="0">
                          <a:effectLst/>
                        </a:rPr>
                        <a:t>I’m not saying they’re wrong, I’m just saying </a:t>
                      </a:r>
                      <a:r>
                        <a:rPr lang="en-US" sz="2400" dirty="0">
                          <a:solidFill>
                            <a:schemeClr val="tx2">
                              <a:lumMod val="60000"/>
                              <a:lumOff val="40000"/>
                            </a:schemeClr>
                          </a:solidFill>
                          <a:effectLst/>
                        </a:rPr>
                        <a:t>there’s reasons not to 100% trust them</a:t>
                      </a:r>
                      <a:r>
                        <a:rPr lang="en-US" sz="2400" dirty="0">
                          <a:effectLst/>
                        </a:rPr>
                        <a:t>. The facts keep changing – </a:t>
                      </a:r>
                      <a:r>
                        <a:rPr lang="en-US" sz="2400" dirty="0">
                          <a:solidFill>
                            <a:srgbClr val="FFC000"/>
                          </a:solidFill>
                          <a:effectLst/>
                        </a:rPr>
                        <a:t>it used to be called global warming.</a:t>
                      </a:r>
                    </a:p>
                  </a:txBody>
                  <a:tcPr marL="85396" marR="85396" marT="42698" marB="42698">
                    <a:solidFill>
                      <a:schemeClr val="bg1">
                        <a:lumMod val="95000"/>
                      </a:schemeClr>
                    </a:solidFill>
                  </a:tcPr>
                </a:tc>
                <a:tc>
                  <a:txBody>
                    <a:bodyPr/>
                    <a:lstStyle/>
                    <a:p>
                      <a:r>
                        <a:rPr lang="en-US" sz="2400" b="0" i="0" kern="1200" dirty="0">
                          <a:solidFill>
                            <a:srgbClr val="FF0000"/>
                          </a:solidFill>
                          <a:effectLst/>
                          <a:latin typeface="+mn-lt"/>
                          <a:ea typeface="+mn-ea"/>
                          <a:cs typeface="+mn-cs"/>
                        </a:rPr>
                        <a:t>Uncertainty</a:t>
                      </a:r>
                    </a:p>
                    <a:p>
                      <a:r>
                        <a:rPr lang="en-US" sz="2400" b="0" kern="1200" dirty="0">
                          <a:solidFill>
                            <a:schemeClr val="accent3">
                              <a:lumMod val="75000"/>
                            </a:schemeClr>
                          </a:solidFill>
                          <a:effectLst/>
                          <a:latin typeface="+mn-lt"/>
                          <a:ea typeface="+mn-ea"/>
                          <a:cs typeface="+mn-cs"/>
                        </a:rPr>
                        <a:t>Acknowledgement of climate change</a:t>
                      </a:r>
                    </a:p>
                    <a:p>
                      <a:r>
                        <a:rPr lang="en-US" sz="2400" kern="1200" dirty="0">
                          <a:solidFill>
                            <a:schemeClr val="tx2">
                              <a:lumMod val="60000"/>
                              <a:lumOff val="40000"/>
                            </a:schemeClr>
                          </a:solidFill>
                          <a:effectLst/>
                          <a:latin typeface="+mn-lt"/>
                          <a:ea typeface="+mn-ea"/>
                          <a:cs typeface="+mn-cs"/>
                        </a:rPr>
                        <a:t>Distrust of experts</a:t>
                      </a:r>
                    </a:p>
                    <a:p>
                      <a:r>
                        <a:rPr lang="en-US" sz="2400" kern="1200" dirty="0">
                          <a:solidFill>
                            <a:srgbClr val="FFC000"/>
                          </a:solidFill>
                          <a:effectLst/>
                          <a:latin typeface="+mn-lt"/>
                          <a:ea typeface="+mn-ea"/>
                          <a:cs typeface="+mn-cs"/>
                        </a:rPr>
                        <a:t>Changing terminology</a:t>
                      </a:r>
                    </a:p>
                    <a:p>
                      <a:endParaRPr lang="en-US" sz="2000" dirty="0"/>
                    </a:p>
                  </a:txBody>
                  <a:tcPr marL="85396" marR="85396" marT="42698" marB="42698"/>
                </a:tc>
                <a:extLst>
                  <a:ext uri="{0D108BD9-81ED-4DB2-BD59-A6C34878D82A}">
                    <a16:rowId xmlns:a16="http://schemas.microsoft.com/office/drawing/2014/main" val="10001"/>
                  </a:ext>
                </a:extLst>
              </a:tr>
            </a:tbl>
          </a:graphicData>
        </a:graphic>
      </p:graphicFrame>
      <p:sp>
        <p:nvSpPr>
          <p:cNvPr id="9" name="Rectangle 8"/>
          <p:cNvSpPr/>
          <p:nvPr/>
        </p:nvSpPr>
        <p:spPr>
          <a:xfrm>
            <a:off x="672904" y="821445"/>
            <a:ext cx="6208236" cy="707886"/>
          </a:xfrm>
          <a:prstGeom prst="rect">
            <a:avLst/>
          </a:prstGeom>
        </p:spPr>
        <p:txBody>
          <a:bodyPr wrap="square">
            <a:spAutoFit/>
          </a:bodyPr>
          <a:lstStyle/>
          <a:p>
            <a:r>
              <a:rPr lang="en-US" sz="4000" b="1" dirty="0"/>
              <a:t>Coding Qualitative Data</a:t>
            </a:r>
          </a:p>
        </p:txBody>
      </p:sp>
    </p:spTree>
    <p:extLst>
      <p:ext uri="{BB962C8B-B14F-4D97-AF65-F5344CB8AC3E}">
        <p14:creationId xmlns:p14="http://schemas.microsoft.com/office/powerpoint/2010/main" val="1530426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02201" y="1298917"/>
            <a:ext cx="9787597" cy="5867400"/>
          </a:xfrm>
        </p:spPr>
        <p:txBody>
          <a:bodyPr>
            <a:noAutofit/>
          </a:bodyPr>
          <a:lstStyle/>
          <a:p>
            <a:r>
              <a:rPr lang="en-US" sz="2400" dirty="0">
                <a:solidFill>
                  <a:srgbClr val="002060"/>
                </a:solidFill>
              </a:rPr>
              <a:t>Each code describes the idea or feeling expressed in that part of the text.</a:t>
            </a:r>
          </a:p>
          <a:p>
            <a:r>
              <a:rPr lang="en-US" sz="2400" dirty="0">
                <a:solidFill>
                  <a:srgbClr val="002060"/>
                </a:solidFill>
              </a:rPr>
              <a:t>go through the transcript of every interview and highlight everything that jumps out as relevant or potentially interesting.</a:t>
            </a:r>
          </a:p>
          <a:p>
            <a:r>
              <a:rPr lang="en-US" sz="2400" dirty="0">
                <a:solidFill>
                  <a:srgbClr val="002060"/>
                </a:solidFill>
              </a:rPr>
              <a:t>highlight all the phrases and sentences that match these codes.</a:t>
            </a:r>
          </a:p>
          <a:p>
            <a:r>
              <a:rPr lang="en-US" sz="2400" dirty="0">
                <a:solidFill>
                  <a:srgbClr val="002060"/>
                </a:solidFill>
              </a:rPr>
              <a:t>keep adding new codes as we go through the text.</a:t>
            </a:r>
          </a:p>
          <a:p>
            <a:r>
              <a:rPr lang="en-US" sz="2400" dirty="0">
                <a:solidFill>
                  <a:srgbClr val="002060"/>
                </a:solidFill>
              </a:rPr>
              <a:t>organize all the data into groups identified by code.</a:t>
            </a:r>
          </a:p>
          <a:p>
            <a:r>
              <a:rPr lang="en-US" sz="2400" dirty="0">
                <a:solidFill>
                  <a:srgbClr val="002060"/>
                </a:solidFill>
              </a:rPr>
              <a:t>These codes allow us to gain a  condensed overview of the main points and common meanings that recur throughout the data.</a:t>
            </a:r>
          </a:p>
        </p:txBody>
      </p:sp>
    </p:spTree>
    <p:extLst>
      <p:ext uri="{BB962C8B-B14F-4D97-AF65-F5344CB8AC3E}">
        <p14:creationId xmlns:p14="http://schemas.microsoft.com/office/powerpoint/2010/main" val="1793937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568" y="1214511"/>
            <a:ext cx="8596668" cy="1320800"/>
          </a:xfrm>
        </p:spPr>
        <p:txBody>
          <a:bodyPr>
            <a:normAutofit/>
          </a:bodyPr>
          <a:lstStyle/>
          <a:p>
            <a:r>
              <a:rPr lang="en-US" b="1" dirty="0"/>
              <a:t>Step 3: Generating themes</a:t>
            </a:r>
            <a:endParaRPr lang="en-US" dirty="0"/>
          </a:p>
        </p:txBody>
      </p:sp>
      <p:sp>
        <p:nvSpPr>
          <p:cNvPr id="3" name="Content Placeholder 2"/>
          <p:cNvSpPr>
            <a:spLocks noGrp="1"/>
          </p:cNvSpPr>
          <p:nvPr>
            <p:ph idx="1"/>
          </p:nvPr>
        </p:nvSpPr>
        <p:spPr>
          <a:xfrm>
            <a:off x="1018737" y="2332037"/>
            <a:ext cx="9433559" cy="4525963"/>
          </a:xfrm>
        </p:spPr>
        <p:txBody>
          <a:bodyPr>
            <a:noAutofit/>
          </a:bodyPr>
          <a:lstStyle/>
          <a:p>
            <a:pPr algn="just"/>
            <a:r>
              <a:rPr lang="en-US" sz="2400" dirty="0">
                <a:solidFill>
                  <a:srgbClr val="002060"/>
                </a:solidFill>
              </a:rPr>
              <a:t>Look over the codes we’ve created, identify patterns among them, and start coming up with themes.</a:t>
            </a:r>
          </a:p>
          <a:p>
            <a:pPr algn="just"/>
            <a:r>
              <a:rPr lang="en-US" sz="2400" dirty="0">
                <a:solidFill>
                  <a:srgbClr val="002060"/>
                </a:solidFill>
              </a:rPr>
              <a:t>Themes are generally broader than codes. Most of the time, you’ll combine several codes into a single theme. In our example, we might start combining codes into themes like this:</a:t>
            </a:r>
          </a:p>
        </p:txBody>
      </p:sp>
      <p:sp>
        <p:nvSpPr>
          <p:cNvPr id="4" name="Rectangle 3">
            <a:extLst>
              <a:ext uri="{FF2B5EF4-FFF2-40B4-BE49-F238E27FC236}">
                <a16:creationId xmlns:a16="http://schemas.microsoft.com/office/drawing/2014/main" id="{2552D34A-F461-27CA-35CB-B0F332215E03}"/>
              </a:ext>
            </a:extLst>
          </p:cNvPr>
          <p:cNvSpPr/>
          <p:nvPr/>
        </p:nvSpPr>
        <p:spPr>
          <a:xfrm>
            <a:off x="1519311" y="4698609"/>
            <a:ext cx="2124221" cy="47830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Education </a:t>
            </a:r>
          </a:p>
        </p:txBody>
      </p:sp>
      <p:sp>
        <p:nvSpPr>
          <p:cNvPr id="5" name="Rectangle 4">
            <a:extLst>
              <a:ext uri="{FF2B5EF4-FFF2-40B4-BE49-F238E27FC236}">
                <a16:creationId xmlns:a16="http://schemas.microsoft.com/office/drawing/2014/main" id="{3BA18892-A487-9EF9-8DDD-4EABAB173FDC}"/>
              </a:ext>
            </a:extLst>
          </p:cNvPr>
          <p:cNvSpPr/>
          <p:nvPr/>
        </p:nvSpPr>
        <p:spPr>
          <a:xfrm>
            <a:off x="4459856" y="4726744"/>
            <a:ext cx="2124221" cy="47830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Economic Involvement </a:t>
            </a:r>
          </a:p>
        </p:txBody>
      </p:sp>
      <p:sp>
        <p:nvSpPr>
          <p:cNvPr id="6" name="Rectangle 5">
            <a:extLst>
              <a:ext uri="{FF2B5EF4-FFF2-40B4-BE49-F238E27FC236}">
                <a16:creationId xmlns:a16="http://schemas.microsoft.com/office/drawing/2014/main" id="{BD539889-8C26-01D7-1385-43CFCE057C2C}"/>
              </a:ext>
            </a:extLst>
          </p:cNvPr>
          <p:cNvSpPr/>
          <p:nvPr/>
        </p:nvSpPr>
        <p:spPr>
          <a:xfrm>
            <a:off x="7430088" y="4726744"/>
            <a:ext cx="2124221" cy="47830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Decision Making </a:t>
            </a:r>
          </a:p>
        </p:txBody>
      </p:sp>
      <p:sp>
        <p:nvSpPr>
          <p:cNvPr id="7" name="Rectangle 6">
            <a:extLst>
              <a:ext uri="{FF2B5EF4-FFF2-40B4-BE49-F238E27FC236}">
                <a16:creationId xmlns:a16="http://schemas.microsoft.com/office/drawing/2014/main" id="{B9D4A69D-4048-1985-C1AD-9A3F7A31590A}"/>
              </a:ext>
            </a:extLst>
          </p:cNvPr>
          <p:cNvSpPr/>
          <p:nvPr/>
        </p:nvSpPr>
        <p:spPr>
          <a:xfrm>
            <a:off x="3952634" y="6083421"/>
            <a:ext cx="3565763" cy="47830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Women Empowerment  </a:t>
            </a:r>
          </a:p>
        </p:txBody>
      </p:sp>
      <p:cxnSp>
        <p:nvCxnSpPr>
          <p:cNvPr id="10" name="Straight Arrow Connector 9">
            <a:extLst>
              <a:ext uri="{FF2B5EF4-FFF2-40B4-BE49-F238E27FC236}">
                <a16:creationId xmlns:a16="http://schemas.microsoft.com/office/drawing/2014/main" id="{4587E547-ED35-E216-895D-8D2BEB4A4AD8}"/>
              </a:ext>
            </a:extLst>
          </p:cNvPr>
          <p:cNvCxnSpPr>
            <a:stCxn id="5" idx="2"/>
          </p:cNvCxnSpPr>
          <p:nvPr/>
        </p:nvCxnSpPr>
        <p:spPr>
          <a:xfrm>
            <a:off x="5521967" y="5205046"/>
            <a:ext cx="6636" cy="8783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DBAA631C-E15F-9C0D-4DD6-B73515692BCD}"/>
              </a:ext>
            </a:extLst>
          </p:cNvPr>
          <p:cNvCxnSpPr>
            <a:stCxn id="6" idx="2"/>
          </p:cNvCxnSpPr>
          <p:nvPr/>
        </p:nvCxnSpPr>
        <p:spPr>
          <a:xfrm flipH="1">
            <a:off x="5528603" y="5205046"/>
            <a:ext cx="2963596" cy="8783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04FB2EB6-5B58-20E9-4351-BB6228A61C81}"/>
              </a:ext>
            </a:extLst>
          </p:cNvPr>
          <p:cNvCxnSpPr>
            <a:stCxn id="4" idx="2"/>
          </p:cNvCxnSpPr>
          <p:nvPr/>
        </p:nvCxnSpPr>
        <p:spPr>
          <a:xfrm>
            <a:off x="2581422" y="5176911"/>
            <a:ext cx="2947181" cy="906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5322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4054" y="609600"/>
            <a:ext cx="7599947" cy="1320800"/>
          </a:xfrm>
        </p:spPr>
        <p:txBody>
          <a:bodyPr/>
          <a:lstStyle/>
          <a:p>
            <a:r>
              <a:rPr lang="en-US" b="1" dirty="0"/>
              <a:t>Turning Codes into Themes</a:t>
            </a:r>
            <a:endParaRPr lang="en-US" dirty="0"/>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4676" t="32157" r="14500" b="17803"/>
          <a:stretch/>
        </p:blipFill>
        <p:spPr bwMode="auto">
          <a:xfrm>
            <a:off x="1491175" y="1447801"/>
            <a:ext cx="9791113" cy="5121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5299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7620001" cy="1320800"/>
          </a:xfrm>
        </p:spPr>
        <p:txBody>
          <a:bodyPr>
            <a:normAutofit/>
          </a:bodyPr>
          <a:lstStyle/>
          <a:p>
            <a:r>
              <a:rPr lang="en-US" b="1" dirty="0"/>
              <a:t>Turning Codes into Themes </a:t>
            </a:r>
            <a:r>
              <a:rPr lang="en-US" b="1" dirty="0" err="1"/>
              <a:t>Cont</a:t>
            </a:r>
            <a:r>
              <a:rPr lang="en-US" b="1" dirty="0"/>
              <a:t>…</a:t>
            </a:r>
            <a:endParaRPr lang="en-US" dirty="0"/>
          </a:p>
        </p:txBody>
      </p:sp>
      <p:sp>
        <p:nvSpPr>
          <p:cNvPr id="3" name="Content Placeholder 2"/>
          <p:cNvSpPr>
            <a:spLocks noGrp="1"/>
          </p:cNvSpPr>
          <p:nvPr>
            <p:ph idx="1"/>
          </p:nvPr>
        </p:nvSpPr>
        <p:spPr>
          <a:xfrm>
            <a:off x="2019300" y="1409700"/>
            <a:ext cx="9783494" cy="4991100"/>
          </a:xfrm>
        </p:spPr>
        <p:txBody>
          <a:bodyPr>
            <a:normAutofit/>
          </a:bodyPr>
          <a:lstStyle/>
          <a:p>
            <a:pPr algn="just"/>
            <a:r>
              <a:rPr lang="en-US" sz="2400" dirty="0">
                <a:solidFill>
                  <a:srgbClr val="002060"/>
                </a:solidFill>
              </a:rPr>
              <a:t>At this stage, we might decide that some of our codes are too vague or not relevant enough (for example, because they don’t appear very often in the data), so they can be discarded.</a:t>
            </a:r>
          </a:p>
          <a:p>
            <a:pPr algn="just"/>
            <a:r>
              <a:rPr lang="en-US" sz="2400" dirty="0">
                <a:solidFill>
                  <a:srgbClr val="002060"/>
                </a:solidFill>
              </a:rPr>
              <a:t>Other codes might become themes in their own right. In our example, we decided that the code “uncertainty” made sense as a theme, with some other codes incorporated into it.</a:t>
            </a:r>
          </a:p>
          <a:p>
            <a:pPr algn="just"/>
            <a:r>
              <a:rPr lang="en-US" sz="2400" dirty="0">
                <a:solidFill>
                  <a:srgbClr val="002060"/>
                </a:solidFill>
              </a:rPr>
              <a:t>Again, what we decide will vary according to what we’re trying to find out. We want to create potential themes that tell us something helpful about the data for our purposes.</a:t>
            </a:r>
          </a:p>
          <a:p>
            <a:endParaRPr lang="en-US" dirty="0"/>
          </a:p>
        </p:txBody>
      </p:sp>
    </p:spTree>
    <p:extLst>
      <p:ext uri="{BB962C8B-B14F-4D97-AF65-F5344CB8AC3E}">
        <p14:creationId xmlns:p14="http://schemas.microsoft.com/office/powerpoint/2010/main" val="4002621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A286C-D232-4C1F-7C59-0EC7A9F8E435}"/>
              </a:ext>
            </a:extLst>
          </p:cNvPr>
          <p:cNvSpPr>
            <a:spLocks noGrp="1"/>
          </p:cNvSpPr>
          <p:nvPr>
            <p:ph type="ctrTitle"/>
          </p:nvPr>
        </p:nvSpPr>
        <p:spPr>
          <a:xfrm>
            <a:off x="1463040" y="998805"/>
            <a:ext cx="8232994" cy="984079"/>
          </a:xfrm>
        </p:spPr>
        <p:txBody>
          <a:bodyPr/>
          <a:lstStyle/>
          <a:p>
            <a:pPr algn="l"/>
            <a:r>
              <a:rPr lang="en-US" sz="4000" b="1" dirty="0"/>
              <a:t>Learning Outcomes</a:t>
            </a:r>
          </a:p>
        </p:txBody>
      </p:sp>
      <p:sp>
        <p:nvSpPr>
          <p:cNvPr id="3" name="Subtitle 2">
            <a:extLst>
              <a:ext uri="{FF2B5EF4-FFF2-40B4-BE49-F238E27FC236}">
                <a16:creationId xmlns:a16="http://schemas.microsoft.com/office/drawing/2014/main" id="{9C5DBC04-186B-1FDB-4DC7-A5889556B8D0}"/>
              </a:ext>
            </a:extLst>
          </p:cNvPr>
          <p:cNvSpPr>
            <a:spLocks noGrp="1"/>
          </p:cNvSpPr>
          <p:nvPr>
            <p:ph type="subTitle" idx="1"/>
          </p:nvPr>
        </p:nvSpPr>
        <p:spPr>
          <a:xfrm>
            <a:off x="1589648" y="2096086"/>
            <a:ext cx="7726557" cy="4389120"/>
          </a:xfrm>
        </p:spPr>
        <p:txBody>
          <a:bodyPr>
            <a:normAutofit/>
          </a:bodyPr>
          <a:lstStyle/>
          <a:p>
            <a:pPr marL="457200" indent="-457200" algn="l">
              <a:lnSpc>
                <a:spcPct val="120000"/>
              </a:lnSpc>
              <a:buFont typeface="Wingdings" panose="05000000000000000000" pitchFamily="2" charset="2"/>
              <a:buChar char="q"/>
            </a:pPr>
            <a:r>
              <a:rPr lang="en-US" sz="2600" b="1" dirty="0">
                <a:solidFill>
                  <a:srgbClr val="FF0000"/>
                </a:solidFill>
                <a:latin typeface="Leelawadee UI" panose="020B0502040204020203" pitchFamily="34" charset="-34"/>
                <a:cs typeface="Leelawadee UI" panose="020B0502040204020203" pitchFamily="34" charset="-34"/>
              </a:rPr>
              <a:t>Understanding Different Data Analysis of  Qualitative Study Design (Thematic)</a:t>
            </a:r>
          </a:p>
          <a:p>
            <a:pPr marL="457200" indent="-457200" algn="l">
              <a:lnSpc>
                <a:spcPct val="120000"/>
              </a:lnSpc>
              <a:buFont typeface="Wingdings" panose="05000000000000000000" pitchFamily="2" charset="2"/>
              <a:buChar char="q"/>
            </a:pPr>
            <a:r>
              <a:rPr lang="en-US" sz="2600" b="1" dirty="0">
                <a:solidFill>
                  <a:srgbClr val="FF0000"/>
                </a:solidFill>
                <a:latin typeface="Leelawadee UI" panose="020B0502040204020203" pitchFamily="34" charset="-34"/>
                <a:cs typeface="Leelawadee UI" panose="020B0502040204020203" pitchFamily="34" charset="-34"/>
              </a:rPr>
              <a:t>Understanding Research Ethics and its Principles </a:t>
            </a:r>
          </a:p>
          <a:p>
            <a:pPr algn="l">
              <a:lnSpc>
                <a:spcPct val="120000"/>
              </a:lnSpc>
            </a:pPr>
            <a:endParaRPr lang="en-US" dirty="0"/>
          </a:p>
        </p:txBody>
      </p:sp>
    </p:spTree>
    <p:extLst>
      <p:ext uri="{BB962C8B-B14F-4D97-AF65-F5344CB8AC3E}">
        <p14:creationId xmlns:p14="http://schemas.microsoft.com/office/powerpoint/2010/main" val="3302731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926" y="602629"/>
            <a:ext cx="9394874" cy="868362"/>
          </a:xfrm>
        </p:spPr>
        <p:txBody>
          <a:bodyPr>
            <a:normAutofit/>
          </a:bodyPr>
          <a:lstStyle/>
          <a:p>
            <a:r>
              <a:rPr lang="en-US" b="1" dirty="0"/>
              <a:t>Step 4: Reviewing themes</a:t>
            </a:r>
            <a:endParaRPr lang="en-US" dirty="0"/>
          </a:p>
        </p:txBody>
      </p:sp>
      <p:sp>
        <p:nvSpPr>
          <p:cNvPr id="3" name="Content Placeholder 2"/>
          <p:cNvSpPr>
            <a:spLocks noGrp="1"/>
          </p:cNvSpPr>
          <p:nvPr>
            <p:ph idx="1"/>
          </p:nvPr>
        </p:nvSpPr>
        <p:spPr>
          <a:xfrm>
            <a:off x="815926" y="1524000"/>
            <a:ext cx="10691446" cy="5638800"/>
          </a:xfrm>
        </p:spPr>
        <p:txBody>
          <a:bodyPr>
            <a:noAutofit/>
          </a:bodyPr>
          <a:lstStyle/>
          <a:p>
            <a:pPr algn="just"/>
            <a:r>
              <a:rPr lang="en-US" sz="2200" dirty="0">
                <a:solidFill>
                  <a:srgbClr val="002060"/>
                </a:solidFill>
              </a:rPr>
              <a:t>Now we have to make sure that our themes are useful and accurate representations of the data. Here, we return to the data set and compare our themes against it. Are we missing anything? Are these themes really present in the data? What can we change to make our themes work better?</a:t>
            </a:r>
          </a:p>
          <a:p>
            <a:pPr algn="just"/>
            <a:r>
              <a:rPr lang="en-US" sz="2200" dirty="0">
                <a:solidFill>
                  <a:srgbClr val="002060"/>
                </a:solidFill>
              </a:rPr>
              <a:t>If we encounter problems with our themes, we might split them up, combine them, discard them or create new ones: whatever makes them more useful and accurate.</a:t>
            </a:r>
          </a:p>
          <a:p>
            <a:pPr algn="just"/>
            <a:r>
              <a:rPr lang="en-US" sz="2200" dirty="0">
                <a:solidFill>
                  <a:srgbClr val="002060"/>
                </a:solidFill>
              </a:rPr>
              <a:t>For example, we might decide upon looking through </a:t>
            </a:r>
            <a:r>
              <a:rPr lang="en-US" sz="2200" dirty="0">
                <a:solidFill>
                  <a:srgbClr val="FF0000"/>
                </a:solidFill>
              </a:rPr>
              <a:t>the data that “changing terminology” fits better under the “uncertainty” theme than under “distrust of experts,” since the data labeled with this code involves confusion, not necessarily distrust.</a:t>
            </a:r>
          </a:p>
        </p:txBody>
      </p:sp>
    </p:spTree>
    <p:extLst>
      <p:ext uri="{BB962C8B-B14F-4D97-AF65-F5344CB8AC3E}">
        <p14:creationId xmlns:p14="http://schemas.microsoft.com/office/powerpoint/2010/main" val="2647360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8128" y="939800"/>
            <a:ext cx="9611166" cy="1320800"/>
          </a:xfrm>
        </p:spPr>
        <p:txBody>
          <a:bodyPr>
            <a:normAutofit/>
          </a:bodyPr>
          <a:lstStyle/>
          <a:p>
            <a:r>
              <a:rPr lang="en-US" b="1" dirty="0"/>
              <a:t>Step 5: Defining and Naming Themes</a:t>
            </a:r>
            <a:endParaRPr lang="en-US" dirty="0"/>
          </a:p>
        </p:txBody>
      </p:sp>
      <p:sp>
        <p:nvSpPr>
          <p:cNvPr id="3" name="Content Placeholder 2"/>
          <p:cNvSpPr>
            <a:spLocks noGrp="1"/>
          </p:cNvSpPr>
          <p:nvPr>
            <p:ph idx="1"/>
          </p:nvPr>
        </p:nvSpPr>
        <p:spPr>
          <a:xfrm>
            <a:off x="858127" y="1905000"/>
            <a:ext cx="10635178" cy="4953000"/>
          </a:xfrm>
        </p:spPr>
        <p:txBody>
          <a:bodyPr>
            <a:normAutofit/>
          </a:bodyPr>
          <a:lstStyle/>
          <a:p>
            <a:pPr algn="just"/>
            <a:r>
              <a:rPr lang="en-US" sz="2400" dirty="0">
                <a:solidFill>
                  <a:srgbClr val="002060"/>
                </a:solidFill>
              </a:rPr>
              <a:t>Now that you have a final list of themes, it’s time to name and define each of them.</a:t>
            </a:r>
          </a:p>
          <a:p>
            <a:pPr algn="just"/>
            <a:r>
              <a:rPr lang="en-US" sz="2400" dirty="0">
                <a:solidFill>
                  <a:srgbClr val="002060"/>
                </a:solidFill>
              </a:rPr>
              <a:t>Defining themes involves formulating exactly what we mean by each theme and figuring out how it helps us understand the data.</a:t>
            </a:r>
          </a:p>
          <a:p>
            <a:pPr algn="just"/>
            <a:r>
              <a:rPr lang="en-US" sz="2400" dirty="0">
                <a:solidFill>
                  <a:srgbClr val="002060"/>
                </a:solidFill>
              </a:rPr>
              <a:t>Naming themes involves coming up with a concise and easily understandable name for each theme.</a:t>
            </a:r>
          </a:p>
          <a:p>
            <a:pPr algn="just"/>
            <a:r>
              <a:rPr lang="en-US" sz="2400" dirty="0">
                <a:solidFill>
                  <a:srgbClr val="002060"/>
                </a:solidFill>
              </a:rPr>
              <a:t>For example, we might look at “distrust of experts” and determine exactly who we mean by “experts” in this theme. We might decide that a better name for the theme is “distrust of authority” or “conspiracy thinking”.</a:t>
            </a:r>
          </a:p>
        </p:txBody>
      </p:sp>
    </p:spTree>
    <p:extLst>
      <p:ext uri="{BB962C8B-B14F-4D97-AF65-F5344CB8AC3E}">
        <p14:creationId xmlns:p14="http://schemas.microsoft.com/office/powerpoint/2010/main" val="3837836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792" y="685800"/>
            <a:ext cx="7494740" cy="838200"/>
          </a:xfrm>
        </p:spPr>
        <p:txBody>
          <a:bodyPr>
            <a:normAutofit/>
          </a:bodyPr>
          <a:lstStyle/>
          <a:p>
            <a:r>
              <a:rPr lang="en-US" b="1" dirty="0"/>
              <a:t>Step 6: Writing Up</a:t>
            </a:r>
            <a:endParaRPr lang="en-US" dirty="0"/>
          </a:p>
        </p:txBody>
      </p:sp>
      <p:sp>
        <p:nvSpPr>
          <p:cNvPr id="3" name="Content Placeholder 2"/>
          <p:cNvSpPr>
            <a:spLocks noGrp="1"/>
          </p:cNvSpPr>
          <p:nvPr>
            <p:ph idx="1"/>
          </p:nvPr>
        </p:nvSpPr>
        <p:spPr>
          <a:xfrm>
            <a:off x="787791" y="1447799"/>
            <a:ext cx="11127544" cy="5178083"/>
          </a:xfrm>
        </p:spPr>
        <p:txBody>
          <a:bodyPr>
            <a:noAutofit/>
          </a:bodyPr>
          <a:lstStyle/>
          <a:p>
            <a:pPr algn="just"/>
            <a:r>
              <a:rPr lang="en-US" sz="2400" dirty="0">
                <a:solidFill>
                  <a:srgbClr val="002060"/>
                </a:solidFill>
              </a:rPr>
              <a:t>Finally, we’ll write up our analysis of the data. Like all academic texts, writing up a thematic analysis requires an</a:t>
            </a:r>
            <a:r>
              <a:rPr lang="en-US" sz="2400" b="1" dirty="0">
                <a:solidFill>
                  <a:srgbClr val="002060"/>
                </a:solidFill>
              </a:rPr>
              <a:t> </a:t>
            </a:r>
            <a:r>
              <a:rPr lang="en-US" sz="2400" b="1" dirty="0">
                <a:solidFill>
                  <a:srgbClr val="002060"/>
                </a:solidFill>
                <a:hlinkClick r:id="rId2">
                  <a:extLst>
                    <a:ext uri="{A12FA001-AC4F-418D-AE19-62706E023703}">
                      <ahyp:hlinkClr xmlns:ahyp="http://schemas.microsoft.com/office/drawing/2018/hyperlinkcolor" val="tx"/>
                    </a:ext>
                  </a:extLst>
                </a:hlinkClick>
              </a:rPr>
              <a:t>introduction</a:t>
            </a:r>
            <a:r>
              <a:rPr lang="en-US" sz="2400" dirty="0">
                <a:solidFill>
                  <a:srgbClr val="002060"/>
                </a:solidFill>
              </a:rPr>
              <a:t> to establish our research question, aims and approach.</a:t>
            </a:r>
          </a:p>
          <a:p>
            <a:pPr algn="just"/>
            <a:r>
              <a:rPr lang="en-US" sz="2400" dirty="0">
                <a:solidFill>
                  <a:srgbClr val="002060"/>
                </a:solidFill>
              </a:rPr>
              <a:t>We should also include a</a:t>
            </a:r>
            <a:r>
              <a:rPr lang="en-US" sz="2400" b="1" dirty="0">
                <a:solidFill>
                  <a:srgbClr val="002060"/>
                </a:solidFill>
              </a:rPr>
              <a:t> </a:t>
            </a:r>
            <a:r>
              <a:rPr lang="en-US" sz="2400" b="1" dirty="0">
                <a:solidFill>
                  <a:srgbClr val="002060"/>
                </a:solidFill>
                <a:hlinkClick r:id="rId3">
                  <a:extLst>
                    <a:ext uri="{A12FA001-AC4F-418D-AE19-62706E023703}">
                      <ahyp:hlinkClr xmlns:ahyp="http://schemas.microsoft.com/office/drawing/2018/hyperlinkcolor" val="tx"/>
                    </a:ext>
                  </a:extLst>
                </a:hlinkClick>
              </a:rPr>
              <a:t>methodology</a:t>
            </a:r>
            <a:r>
              <a:rPr lang="en-US" sz="2400" dirty="0">
                <a:solidFill>
                  <a:srgbClr val="002060"/>
                </a:solidFill>
              </a:rPr>
              <a:t> section, describing how we collected the data (e.g. through </a:t>
            </a:r>
            <a:r>
              <a:rPr lang="en-US" sz="2400" b="1" dirty="0">
                <a:solidFill>
                  <a:srgbClr val="002060"/>
                </a:solidFill>
                <a:hlinkClick r:id="rId4">
                  <a:extLst>
                    <a:ext uri="{A12FA001-AC4F-418D-AE19-62706E023703}">
                      <ahyp:hlinkClr xmlns:ahyp="http://schemas.microsoft.com/office/drawing/2018/hyperlinkcolor" val="tx"/>
                    </a:ext>
                  </a:extLst>
                </a:hlinkClick>
              </a:rPr>
              <a:t>semi-structured interviews</a:t>
            </a:r>
            <a:r>
              <a:rPr lang="en-US" sz="2400" b="1" dirty="0">
                <a:solidFill>
                  <a:srgbClr val="002060"/>
                </a:solidFill>
              </a:rPr>
              <a:t> or </a:t>
            </a:r>
            <a:r>
              <a:rPr lang="en-US" sz="2400" b="1" dirty="0">
                <a:solidFill>
                  <a:srgbClr val="002060"/>
                </a:solidFill>
                <a:hlinkClick r:id="rId5">
                  <a:extLst>
                    <a:ext uri="{A12FA001-AC4F-418D-AE19-62706E023703}">
                      <ahyp:hlinkClr xmlns:ahyp="http://schemas.microsoft.com/office/drawing/2018/hyperlinkcolor" val="tx"/>
                    </a:ext>
                  </a:extLst>
                </a:hlinkClick>
              </a:rPr>
              <a:t>open-ended survey questions</a:t>
            </a:r>
            <a:r>
              <a:rPr lang="en-US" sz="2400" dirty="0">
                <a:solidFill>
                  <a:srgbClr val="002060"/>
                </a:solidFill>
              </a:rPr>
              <a:t>) and explaining how we conducted the thematic analysis itself.</a:t>
            </a:r>
          </a:p>
          <a:p>
            <a:pPr algn="just"/>
            <a:r>
              <a:rPr lang="en-US" sz="2400" dirty="0">
                <a:solidFill>
                  <a:srgbClr val="002060"/>
                </a:solidFill>
              </a:rPr>
              <a:t>The </a:t>
            </a:r>
            <a:r>
              <a:rPr lang="en-US" sz="2400" b="1" dirty="0">
                <a:solidFill>
                  <a:srgbClr val="002060"/>
                </a:solidFill>
                <a:hlinkClick r:id="rId6">
                  <a:extLst>
                    <a:ext uri="{A12FA001-AC4F-418D-AE19-62706E023703}">
                      <ahyp:hlinkClr xmlns:ahyp="http://schemas.microsoft.com/office/drawing/2018/hyperlinkcolor" val="tx"/>
                    </a:ext>
                  </a:extLst>
                </a:hlinkClick>
              </a:rPr>
              <a:t>results</a:t>
            </a:r>
            <a:r>
              <a:rPr lang="en-US" sz="2400" dirty="0">
                <a:solidFill>
                  <a:srgbClr val="002060"/>
                </a:solidFill>
              </a:rPr>
              <a:t> or findings section usually addresses each theme in turn. We describe how often the themes come up and what they mean, including examples from the data as evidence. Finally, our </a:t>
            </a:r>
            <a:r>
              <a:rPr lang="en-US" sz="2400" b="1" dirty="0">
                <a:solidFill>
                  <a:srgbClr val="002060"/>
                </a:solidFill>
                <a:hlinkClick r:id="rId7">
                  <a:extLst>
                    <a:ext uri="{A12FA001-AC4F-418D-AE19-62706E023703}">
                      <ahyp:hlinkClr xmlns:ahyp="http://schemas.microsoft.com/office/drawing/2018/hyperlinkcolor" val="tx"/>
                    </a:ext>
                  </a:extLst>
                </a:hlinkClick>
              </a:rPr>
              <a:t>conclusion</a:t>
            </a:r>
            <a:r>
              <a:rPr lang="en-US" sz="2400" dirty="0">
                <a:solidFill>
                  <a:srgbClr val="002060"/>
                </a:solidFill>
              </a:rPr>
              <a:t> explains the main takeaways and shows how the analysis has answered our research question.</a:t>
            </a:r>
          </a:p>
        </p:txBody>
      </p:sp>
    </p:spTree>
    <p:extLst>
      <p:ext uri="{BB962C8B-B14F-4D97-AF65-F5344CB8AC3E}">
        <p14:creationId xmlns:p14="http://schemas.microsoft.com/office/powerpoint/2010/main" val="4940312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17CF7-FF5C-4EE6-6376-0FF5C38ABAB9}"/>
              </a:ext>
            </a:extLst>
          </p:cNvPr>
          <p:cNvSpPr>
            <a:spLocks noGrp="1"/>
          </p:cNvSpPr>
          <p:nvPr>
            <p:ph type="title"/>
          </p:nvPr>
        </p:nvSpPr>
        <p:spPr/>
        <p:txBody>
          <a:bodyPr/>
          <a:lstStyle/>
          <a:p>
            <a:r>
              <a:rPr lang="en-US" dirty="0"/>
              <a:t>Discourse Analysis</a:t>
            </a:r>
            <a:br>
              <a:rPr lang="en-US" dirty="0"/>
            </a:br>
            <a:endParaRPr lang="en-US" dirty="0"/>
          </a:p>
        </p:txBody>
      </p:sp>
      <p:sp>
        <p:nvSpPr>
          <p:cNvPr id="3" name="Content Placeholder 2">
            <a:extLst>
              <a:ext uri="{FF2B5EF4-FFF2-40B4-BE49-F238E27FC236}">
                <a16:creationId xmlns:a16="http://schemas.microsoft.com/office/drawing/2014/main" id="{0E821431-79AC-8D52-D5F8-6318BCC06947}"/>
              </a:ext>
            </a:extLst>
          </p:cNvPr>
          <p:cNvSpPr>
            <a:spLocks noGrp="1"/>
          </p:cNvSpPr>
          <p:nvPr>
            <p:ph idx="1"/>
          </p:nvPr>
        </p:nvSpPr>
        <p:spPr>
          <a:xfrm>
            <a:off x="677335" y="1488613"/>
            <a:ext cx="5418666" cy="4759787"/>
          </a:xfrm>
        </p:spPr>
        <p:txBody>
          <a:bodyPr>
            <a:normAutofit fontScale="92500" lnSpcReduction="10000"/>
          </a:bodyPr>
          <a:lstStyle/>
          <a:p>
            <a:pPr algn="just"/>
            <a:r>
              <a:rPr lang="en-US" sz="2400" dirty="0">
                <a:solidFill>
                  <a:srgbClr val="002060"/>
                </a:solidFill>
              </a:rPr>
              <a:t>Discourse analysis is a qualitative research method for studying “language in context. </a:t>
            </a:r>
            <a:r>
              <a:rPr lang="en-US" sz="2400" b="1" spc="10" dirty="0">
                <a:solidFill>
                  <a:srgbClr val="002060"/>
                </a:solidFill>
                <a:cs typeface="Calibri"/>
              </a:rPr>
              <a:t>This</a:t>
            </a:r>
            <a:r>
              <a:rPr lang="en-US" sz="2400" b="1" spc="15" dirty="0">
                <a:solidFill>
                  <a:srgbClr val="002060"/>
                </a:solidFill>
                <a:cs typeface="Calibri"/>
              </a:rPr>
              <a:t> approach</a:t>
            </a:r>
            <a:r>
              <a:rPr lang="en-US" sz="2400" b="1" spc="20" dirty="0">
                <a:solidFill>
                  <a:srgbClr val="002060"/>
                </a:solidFill>
                <a:cs typeface="Calibri"/>
              </a:rPr>
              <a:t> </a:t>
            </a:r>
            <a:r>
              <a:rPr lang="en-US" sz="2400" b="1" spc="15" dirty="0">
                <a:solidFill>
                  <a:srgbClr val="002060"/>
                </a:solidFill>
                <a:cs typeface="Calibri"/>
              </a:rPr>
              <a:t>not only </a:t>
            </a:r>
            <a:r>
              <a:rPr lang="en-US" sz="2400" b="1" spc="10" dirty="0">
                <a:solidFill>
                  <a:srgbClr val="002060"/>
                </a:solidFill>
                <a:cs typeface="Calibri"/>
              </a:rPr>
              <a:t>analyses</a:t>
            </a:r>
            <a:r>
              <a:rPr lang="en-US" sz="2400" b="1" spc="25" dirty="0">
                <a:solidFill>
                  <a:srgbClr val="002060"/>
                </a:solidFill>
                <a:cs typeface="Calibri"/>
              </a:rPr>
              <a:t> </a:t>
            </a:r>
            <a:r>
              <a:rPr lang="en-US" sz="2400" b="1" spc="5" dirty="0">
                <a:solidFill>
                  <a:srgbClr val="002060"/>
                </a:solidFill>
                <a:cs typeface="Calibri"/>
              </a:rPr>
              <a:t>conversation,</a:t>
            </a:r>
            <a:r>
              <a:rPr lang="en-US" sz="2400" b="1" spc="30" dirty="0">
                <a:solidFill>
                  <a:srgbClr val="002060"/>
                </a:solidFill>
                <a:cs typeface="Calibri"/>
              </a:rPr>
              <a:t> </a:t>
            </a:r>
            <a:r>
              <a:rPr lang="en-US" sz="2400" b="1" spc="15" dirty="0">
                <a:solidFill>
                  <a:srgbClr val="002060"/>
                </a:solidFill>
                <a:cs typeface="Calibri"/>
              </a:rPr>
              <a:t>but</a:t>
            </a:r>
            <a:r>
              <a:rPr lang="en-US" sz="2400" b="1" spc="20" dirty="0">
                <a:solidFill>
                  <a:srgbClr val="002060"/>
                </a:solidFill>
                <a:cs typeface="Calibri"/>
              </a:rPr>
              <a:t> </a:t>
            </a:r>
            <a:r>
              <a:rPr lang="en-US" sz="2400" b="1" spc="15" dirty="0">
                <a:solidFill>
                  <a:srgbClr val="002060"/>
                </a:solidFill>
                <a:cs typeface="Calibri"/>
              </a:rPr>
              <a:t>also </a:t>
            </a:r>
            <a:r>
              <a:rPr lang="en-US" sz="2400" b="1" spc="5" dirty="0">
                <a:solidFill>
                  <a:srgbClr val="002060"/>
                </a:solidFill>
                <a:cs typeface="Calibri"/>
              </a:rPr>
              <a:t>takes</a:t>
            </a:r>
            <a:r>
              <a:rPr lang="en-US" sz="2400" b="1" spc="20" dirty="0">
                <a:solidFill>
                  <a:srgbClr val="002060"/>
                </a:solidFill>
                <a:cs typeface="Calibri"/>
              </a:rPr>
              <a:t> </a:t>
            </a:r>
            <a:r>
              <a:rPr lang="en-US" sz="2400" b="1" spc="5" dirty="0">
                <a:solidFill>
                  <a:srgbClr val="002060"/>
                </a:solidFill>
                <a:cs typeface="Calibri"/>
              </a:rPr>
              <a:t>into </a:t>
            </a:r>
            <a:r>
              <a:rPr lang="en-US" sz="2400" b="1" spc="10" dirty="0">
                <a:solidFill>
                  <a:srgbClr val="002060"/>
                </a:solidFill>
                <a:cs typeface="Calibri"/>
              </a:rPr>
              <a:t> account</a:t>
            </a:r>
            <a:r>
              <a:rPr lang="en-US" sz="2400" b="1" spc="20" dirty="0">
                <a:solidFill>
                  <a:srgbClr val="002060"/>
                </a:solidFill>
                <a:cs typeface="Calibri"/>
              </a:rPr>
              <a:t> </a:t>
            </a:r>
            <a:r>
              <a:rPr lang="en-US" sz="2400" b="1" spc="15" dirty="0">
                <a:solidFill>
                  <a:srgbClr val="002060"/>
                </a:solidFill>
                <a:cs typeface="Calibri"/>
              </a:rPr>
              <a:t>the</a:t>
            </a:r>
            <a:r>
              <a:rPr lang="en-US" sz="2400" b="1" spc="20" dirty="0">
                <a:solidFill>
                  <a:srgbClr val="002060"/>
                </a:solidFill>
                <a:cs typeface="Calibri"/>
              </a:rPr>
              <a:t> </a:t>
            </a:r>
            <a:r>
              <a:rPr lang="en-US" sz="2400" b="1" spc="10" dirty="0">
                <a:solidFill>
                  <a:srgbClr val="002060"/>
                </a:solidFill>
                <a:cs typeface="Calibri"/>
              </a:rPr>
              <a:t>social</a:t>
            </a:r>
            <a:r>
              <a:rPr lang="en-US" sz="2400" b="1" spc="15" dirty="0">
                <a:solidFill>
                  <a:srgbClr val="002060"/>
                </a:solidFill>
                <a:cs typeface="Calibri"/>
              </a:rPr>
              <a:t> </a:t>
            </a:r>
            <a:r>
              <a:rPr lang="en-US" sz="2400" b="1" dirty="0">
                <a:solidFill>
                  <a:srgbClr val="002060"/>
                </a:solidFill>
                <a:cs typeface="Calibri"/>
              </a:rPr>
              <a:t>context</a:t>
            </a:r>
            <a:r>
              <a:rPr lang="en-US" sz="2400" b="1" spc="20" dirty="0">
                <a:solidFill>
                  <a:srgbClr val="002060"/>
                </a:solidFill>
                <a:cs typeface="Calibri"/>
              </a:rPr>
              <a:t> </a:t>
            </a:r>
            <a:r>
              <a:rPr lang="en-US" sz="2400" b="1" spc="10" dirty="0">
                <a:solidFill>
                  <a:srgbClr val="002060"/>
                </a:solidFill>
                <a:cs typeface="Calibri"/>
              </a:rPr>
              <a:t>in</a:t>
            </a:r>
            <a:r>
              <a:rPr lang="en-US" sz="2400" b="1" spc="15" dirty="0">
                <a:solidFill>
                  <a:srgbClr val="002060"/>
                </a:solidFill>
                <a:cs typeface="Calibri"/>
              </a:rPr>
              <a:t> which</a:t>
            </a:r>
            <a:r>
              <a:rPr lang="en-US" sz="2400" b="1" spc="10" dirty="0">
                <a:solidFill>
                  <a:srgbClr val="002060"/>
                </a:solidFill>
                <a:cs typeface="Calibri"/>
              </a:rPr>
              <a:t> </a:t>
            </a:r>
            <a:r>
              <a:rPr lang="en-US" sz="2400" b="1" spc="15" dirty="0">
                <a:solidFill>
                  <a:srgbClr val="002060"/>
                </a:solidFill>
                <a:cs typeface="Calibri"/>
              </a:rPr>
              <a:t>the </a:t>
            </a:r>
            <a:r>
              <a:rPr lang="en-US" sz="2400" b="1" spc="5" dirty="0">
                <a:solidFill>
                  <a:srgbClr val="002060"/>
                </a:solidFill>
                <a:cs typeface="Calibri"/>
              </a:rPr>
              <a:t>conversation</a:t>
            </a:r>
            <a:r>
              <a:rPr lang="en-US" sz="2400" b="1" spc="25" dirty="0">
                <a:solidFill>
                  <a:srgbClr val="002060"/>
                </a:solidFill>
                <a:cs typeface="Calibri"/>
              </a:rPr>
              <a:t> </a:t>
            </a:r>
            <a:r>
              <a:rPr lang="en-US" sz="2400" b="1" spc="5" dirty="0">
                <a:solidFill>
                  <a:srgbClr val="002060"/>
                </a:solidFill>
                <a:cs typeface="Calibri"/>
              </a:rPr>
              <a:t>occurs</a:t>
            </a:r>
            <a:r>
              <a:rPr lang="en-US" sz="2400" spc="5" dirty="0">
                <a:solidFill>
                  <a:srgbClr val="002060"/>
                </a:solidFill>
                <a:cs typeface="Calibri"/>
              </a:rPr>
              <a:t>, </a:t>
            </a:r>
            <a:r>
              <a:rPr lang="en-US" sz="2400" spc="10" dirty="0">
                <a:solidFill>
                  <a:srgbClr val="002060"/>
                </a:solidFill>
                <a:cs typeface="Calibri"/>
              </a:rPr>
              <a:t> including</a:t>
            </a:r>
            <a:r>
              <a:rPr lang="en-US" sz="2400" spc="30" dirty="0">
                <a:solidFill>
                  <a:srgbClr val="002060"/>
                </a:solidFill>
                <a:cs typeface="Calibri"/>
              </a:rPr>
              <a:t> </a:t>
            </a:r>
            <a:r>
              <a:rPr lang="en-US" sz="2400" spc="5" dirty="0">
                <a:solidFill>
                  <a:srgbClr val="002060"/>
                </a:solidFill>
                <a:cs typeface="Calibri"/>
              </a:rPr>
              <a:t>previous</a:t>
            </a:r>
            <a:r>
              <a:rPr lang="en-US" sz="2400" spc="30" dirty="0">
                <a:solidFill>
                  <a:srgbClr val="002060"/>
                </a:solidFill>
                <a:cs typeface="Calibri"/>
              </a:rPr>
              <a:t> </a:t>
            </a:r>
            <a:r>
              <a:rPr lang="en-US" sz="2400" spc="5" dirty="0">
                <a:solidFill>
                  <a:srgbClr val="002060"/>
                </a:solidFill>
                <a:cs typeface="Calibri"/>
              </a:rPr>
              <a:t>conversations,</a:t>
            </a:r>
            <a:r>
              <a:rPr lang="en-US" sz="2400" spc="30" dirty="0">
                <a:solidFill>
                  <a:srgbClr val="002060"/>
                </a:solidFill>
                <a:cs typeface="Calibri"/>
              </a:rPr>
              <a:t> </a:t>
            </a:r>
            <a:r>
              <a:rPr lang="en-US" sz="2400" spc="10" dirty="0">
                <a:solidFill>
                  <a:srgbClr val="002060"/>
                </a:solidFill>
                <a:cs typeface="Calibri"/>
              </a:rPr>
              <a:t>power</a:t>
            </a:r>
            <a:r>
              <a:rPr lang="en-US" sz="2400" spc="20" dirty="0">
                <a:solidFill>
                  <a:srgbClr val="002060"/>
                </a:solidFill>
                <a:cs typeface="Calibri"/>
              </a:rPr>
              <a:t> </a:t>
            </a:r>
            <a:r>
              <a:rPr lang="en-US" sz="2400" spc="5" dirty="0">
                <a:solidFill>
                  <a:srgbClr val="002060"/>
                </a:solidFill>
                <a:cs typeface="Calibri"/>
              </a:rPr>
              <a:t>relationships</a:t>
            </a:r>
            <a:r>
              <a:rPr lang="en-US" sz="2400" spc="35" dirty="0">
                <a:solidFill>
                  <a:srgbClr val="002060"/>
                </a:solidFill>
                <a:cs typeface="Calibri"/>
              </a:rPr>
              <a:t> </a:t>
            </a:r>
            <a:r>
              <a:rPr lang="en-US" sz="2400" spc="15" dirty="0">
                <a:solidFill>
                  <a:srgbClr val="002060"/>
                </a:solidFill>
                <a:cs typeface="Calibri"/>
              </a:rPr>
              <a:t>and</a:t>
            </a:r>
            <a:r>
              <a:rPr lang="en-US" sz="2400" spc="25" dirty="0">
                <a:solidFill>
                  <a:srgbClr val="002060"/>
                </a:solidFill>
                <a:cs typeface="Calibri"/>
              </a:rPr>
              <a:t> </a:t>
            </a:r>
            <a:r>
              <a:rPr lang="en-US" sz="2400" spc="15" dirty="0">
                <a:solidFill>
                  <a:srgbClr val="002060"/>
                </a:solidFill>
                <a:cs typeface="Calibri"/>
              </a:rPr>
              <a:t>the </a:t>
            </a:r>
            <a:r>
              <a:rPr lang="en-US" sz="2400" spc="20" dirty="0">
                <a:solidFill>
                  <a:srgbClr val="002060"/>
                </a:solidFill>
                <a:cs typeface="Calibri"/>
              </a:rPr>
              <a:t> </a:t>
            </a:r>
            <a:r>
              <a:rPr lang="en-US" sz="2400" spc="10" dirty="0">
                <a:solidFill>
                  <a:srgbClr val="002060"/>
                </a:solidFill>
                <a:cs typeface="Calibri"/>
              </a:rPr>
              <a:t>concept</a:t>
            </a:r>
            <a:r>
              <a:rPr lang="en-US" sz="2400" spc="20" dirty="0">
                <a:solidFill>
                  <a:srgbClr val="002060"/>
                </a:solidFill>
                <a:cs typeface="Calibri"/>
              </a:rPr>
              <a:t> </a:t>
            </a:r>
            <a:r>
              <a:rPr lang="en-US" sz="2400" spc="10" dirty="0">
                <a:solidFill>
                  <a:srgbClr val="002060"/>
                </a:solidFill>
                <a:cs typeface="Calibri"/>
              </a:rPr>
              <a:t>of individual</a:t>
            </a:r>
            <a:r>
              <a:rPr lang="en-US" sz="2400" spc="40" dirty="0">
                <a:solidFill>
                  <a:srgbClr val="002060"/>
                </a:solidFill>
                <a:cs typeface="Calibri"/>
              </a:rPr>
              <a:t> </a:t>
            </a:r>
            <a:r>
              <a:rPr lang="en-US" sz="2400" spc="-5" dirty="0">
                <a:solidFill>
                  <a:srgbClr val="002060"/>
                </a:solidFill>
                <a:cs typeface="Calibri"/>
              </a:rPr>
              <a:t>identity.</a:t>
            </a:r>
            <a:r>
              <a:rPr lang="en-US" sz="2400" spc="35" dirty="0">
                <a:solidFill>
                  <a:srgbClr val="002060"/>
                </a:solidFill>
                <a:cs typeface="Calibri"/>
              </a:rPr>
              <a:t> </a:t>
            </a:r>
          </a:p>
          <a:p>
            <a:pPr algn="just"/>
            <a:r>
              <a:rPr lang="en-US" sz="2400" spc="10" dirty="0">
                <a:solidFill>
                  <a:srgbClr val="002060"/>
                </a:solidFill>
                <a:cs typeface="Calibri"/>
              </a:rPr>
              <a:t>It</a:t>
            </a:r>
            <a:r>
              <a:rPr lang="en-US" sz="2400" spc="5" dirty="0">
                <a:solidFill>
                  <a:srgbClr val="002060"/>
                </a:solidFill>
                <a:cs typeface="Calibri"/>
              </a:rPr>
              <a:t> </a:t>
            </a:r>
            <a:r>
              <a:rPr lang="en-US" sz="2400" spc="10" dirty="0">
                <a:solidFill>
                  <a:srgbClr val="002060"/>
                </a:solidFill>
                <a:cs typeface="Calibri"/>
              </a:rPr>
              <a:t>may also include</a:t>
            </a:r>
            <a:r>
              <a:rPr lang="en-US" sz="2400" spc="30" dirty="0">
                <a:solidFill>
                  <a:srgbClr val="002060"/>
                </a:solidFill>
                <a:cs typeface="Calibri"/>
              </a:rPr>
              <a:t> </a:t>
            </a:r>
            <a:r>
              <a:rPr lang="en-US" sz="2400" spc="10" dirty="0">
                <a:solidFill>
                  <a:srgbClr val="002060"/>
                </a:solidFill>
                <a:cs typeface="Calibri"/>
              </a:rPr>
              <a:t>analysis</a:t>
            </a:r>
            <a:r>
              <a:rPr lang="en-US" sz="2400" spc="20" dirty="0">
                <a:solidFill>
                  <a:srgbClr val="002060"/>
                </a:solidFill>
                <a:cs typeface="Calibri"/>
              </a:rPr>
              <a:t> </a:t>
            </a:r>
            <a:r>
              <a:rPr lang="en-US" sz="2400" spc="10" dirty="0">
                <a:solidFill>
                  <a:srgbClr val="002060"/>
                </a:solidFill>
                <a:cs typeface="Calibri"/>
              </a:rPr>
              <a:t>of</a:t>
            </a:r>
            <a:r>
              <a:rPr lang="en-US" sz="2400" spc="15" dirty="0">
                <a:solidFill>
                  <a:srgbClr val="002060"/>
                </a:solidFill>
                <a:cs typeface="Calibri"/>
              </a:rPr>
              <a:t> </a:t>
            </a:r>
            <a:r>
              <a:rPr lang="en-US" sz="2400" spc="10" dirty="0">
                <a:solidFill>
                  <a:srgbClr val="002060"/>
                </a:solidFill>
                <a:cs typeface="Calibri"/>
              </a:rPr>
              <a:t>written </a:t>
            </a:r>
            <a:r>
              <a:rPr lang="en-US" sz="2400" spc="-310" dirty="0">
                <a:solidFill>
                  <a:srgbClr val="002060"/>
                </a:solidFill>
                <a:cs typeface="Calibri"/>
              </a:rPr>
              <a:t> </a:t>
            </a:r>
            <a:r>
              <a:rPr lang="en-US" sz="2400" spc="10" dirty="0">
                <a:solidFill>
                  <a:srgbClr val="002060"/>
                </a:solidFill>
                <a:cs typeface="Calibri"/>
              </a:rPr>
              <a:t>sources,</a:t>
            </a:r>
            <a:r>
              <a:rPr lang="en-US" sz="2400" spc="20" dirty="0">
                <a:solidFill>
                  <a:srgbClr val="002060"/>
                </a:solidFill>
                <a:cs typeface="Calibri"/>
              </a:rPr>
              <a:t> </a:t>
            </a:r>
            <a:r>
              <a:rPr lang="en-US" sz="2400" spc="10" dirty="0">
                <a:solidFill>
                  <a:srgbClr val="002060"/>
                </a:solidFill>
                <a:cs typeface="Calibri"/>
              </a:rPr>
              <a:t>such</a:t>
            </a:r>
            <a:r>
              <a:rPr lang="en-US" sz="2400" spc="25" dirty="0">
                <a:solidFill>
                  <a:srgbClr val="002060"/>
                </a:solidFill>
                <a:cs typeface="Calibri"/>
              </a:rPr>
              <a:t> </a:t>
            </a:r>
            <a:r>
              <a:rPr lang="en-US" sz="2400" spc="15" dirty="0">
                <a:solidFill>
                  <a:srgbClr val="002060"/>
                </a:solidFill>
                <a:cs typeface="Calibri"/>
              </a:rPr>
              <a:t>as</a:t>
            </a:r>
            <a:r>
              <a:rPr lang="en-US" sz="2400" spc="10" dirty="0">
                <a:solidFill>
                  <a:srgbClr val="002060"/>
                </a:solidFill>
                <a:cs typeface="Calibri"/>
              </a:rPr>
              <a:t> </a:t>
            </a:r>
            <a:r>
              <a:rPr lang="en-US" sz="2400" spc="15" dirty="0">
                <a:solidFill>
                  <a:srgbClr val="002060"/>
                </a:solidFill>
                <a:cs typeface="Calibri"/>
              </a:rPr>
              <a:t>emails</a:t>
            </a:r>
            <a:r>
              <a:rPr lang="en-US" sz="2400" spc="5" dirty="0">
                <a:solidFill>
                  <a:srgbClr val="002060"/>
                </a:solidFill>
                <a:cs typeface="Calibri"/>
              </a:rPr>
              <a:t> </a:t>
            </a:r>
            <a:r>
              <a:rPr lang="en-US" sz="2400" spc="15" dirty="0">
                <a:solidFill>
                  <a:srgbClr val="002060"/>
                </a:solidFill>
                <a:cs typeface="Calibri"/>
              </a:rPr>
              <a:t>or </a:t>
            </a:r>
            <a:r>
              <a:rPr lang="en-US" sz="2400" dirty="0">
                <a:solidFill>
                  <a:srgbClr val="002060"/>
                </a:solidFill>
                <a:cs typeface="Calibri"/>
              </a:rPr>
              <a:t>letters,</a:t>
            </a:r>
            <a:r>
              <a:rPr lang="en-US" sz="2400" spc="5" dirty="0">
                <a:solidFill>
                  <a:srgbClr val="002060"/>
                </a:solidFill>
                <a:cs typeface="Calibri"/>
              </a:rPr>
              <a:t> </a:t>
            </a:r>
            <a:r>
              <a:rPr lang="en-US" sz="2400" spc="15" dirty="0">
                <a:solidFill>
                  <a:srgbClr val="002060"/>
                </a:solidFill>
                <a:cs typeface="Calibri"/>
              </a:rPr>
              <a:t>and</a:t>
            </a:r>
            <a:r>
              <a:rPr lang="en-US" sz="2400" spc="10" dirty="0">
                <a:solidFill>
                  <a:srgbClr val="002060"/>
                </a:solidFill>
                <a:cs typeface="Calibri"/>
              </a:rPr>
              <a:t> body</a:t>
            </a:r>
            <a:r>
              <a:rPr lang="en-US" sz="2400" spc="20" dirty="0">
                <a:solidFill>
                  <a:srgbClr val="002060"/>
                </a:solidFill>
                <a:cs typeface="Calibri"/>
              </a:rPr>
              <a:t> </a:t>
            </a:r>
            <a:r>
              <a:rPr lang="en-US" sz="2400" spc="15" dirty="0">
                <a:solidFill>
                  <a:srgbClr val="002060"/>
                </a:solidFill>
                <a:cs typeface="Calibri"/>
              </a:rPr>
              <a:t>language</a:t>
            </a:r>
            <a:r>
              <a:rPr lang="en-US" sz="2400" spc="10" dirty="0">
                <a:solidFill>
                  <a:srgbClr val="002060"/>
                </a:solidFill>
                <a:cs typeface="Calibri"/>
              </a:rPr>
              <a:t> </a:t>
            </a:r>
            <a:r>
              <a:rPr lang="en-US" sz="2400" spc="5" dirty="0">
                <a:solidFill>
                  <a:srgbClr val="002060"/>
                </a:solidFill>
                <a:cs typeface="Calibri"/>
              </a:rPr>
              <a:t>to</a:t>
            </a:r>
            <a:r>
              <a:rPr lang="en-US" sz="2400" spc="10" dirty="0">
                <a:solidFill>
                  <a:srgbClr val="002060"/>
                </a:solidFill>
                <a:cs typeface="Calibri"/>
              </a:rPr>
              <a:t> give</a:t>
            </a:r>
            <a:r>
              <a:rPr lang="en-US" sz="2400" spc="5" dirty="0">
                <a:solidFill>
                  <a:srgbClr val="002060"/>
                </a:solidFill>
                <a:cs typeface="Calibri"/>
              </a:rPr>
              <a:t> </a:t>
            </a:r>
            <a:r>
              <a:rPr lang="en-US" sz="2400" spc="15" dirty="0">
                <a:solidFill>
                  <a:srgbClr val="002060"/>
                </a:solidFill>
                <a:cs typeface="Calibri"/>
              </a:rPr>
              <a:t>a</a:t>
            </a:r>
            <a:r>
              <a:rPr lang="en-US" sz="2400" spc="5" dirty="0">
                <a:solidFill>
                  <a:srgbClr val="002060"/>
                </a:solidFill>
                <a:cs typeface="Calibri"/>
              </a:rPr>
              <a:t> </a:t>
            </a:r>
            <a:r>
              <a:rPr lang="en-US" sz="2400" spc="10" dirty="0">
                <a:solidFill>
                  <a:srgbClr val="002060"/>
                </a:solidFill>
                <a:cs typeface="Calibri"/>
              </a:rPr>
              <a:t>rich </a:t>
            </a:r>
            <a:r>
              <a:rPr lang="en-US" sz="2400" spc="15" dirty="0">
                <a:solidFill>
                  <a:srgbClr val="002060"/>
                </a:solidFill>
                <a:cs typeface="Calibri"/>
              </a:rPr>
              <a:t> </a:t>
            </a:r>
            <a:r>
              <a:rPr lang="en-US" sz="2400" spc="10" dirty="0">
                <a:solidFill>
                  <a:srgbClr val="002060"/>
                </a:solidFill>
                <a:cs typeface="Calibri"/>
              </a:rPr>
              <a:t>source</a:t>
            </a:r>
            <a:r>
              <a:rPr lang="en-US" sz="2400" spc="15" dirty="0">
                <a:solidFill>
                  <a:srgbClr val="002060"/>
                </a:solidFill>
                <a:cs typeface="Calibri"/>
              </a:rPr>
              <a:t> </a:t>
            </a:r>
            <a:r>
              <a:rPr lang="en-US" sz="2400" spc="10" dirty="0">
                <a:solidFill>
                  <a:srgbClr val="002060"/>
                </a:solidFill>
                <a:cs typeface="Calibri"/>
              </a:rPr>
              <a:t>of </a:t>
            </a:r>
            <a:r>
              <a:rPr lang="en-US" sz="2400" spc="5" dirty="0">
                <a:solidFill>
                  <a:srgbClr val="002060"/>
                </a:solidFill>
                <a:cs typeface="Calibri"/>
              </a:rPr>
              <a:t>data</a:t>
            </a:r>
            <a:r>
              <a:rPr lang="en-US" sz="2400" spc="10" dirty="0">
                <a:solidFill>
                  <a:srgbClr val="002060"/>
                </a:solidFill>
                <a:cs typeface="Calibri"/>
              </a:rPr>
              <a:t> surrounding</a:t>
            </a:r>
            <a:r>
              <a:rPr lang="en-US" sz="2400" spc="35" dirty="0">
                <a:solidFill>
                  <a:srgbClr val="002060"/>
                </a:solidFill>
                <a:cs typeface="Calibri"/>
              </a:rPr>
              <a:t> </a:t>
            </a:r>
            <a:r>
              <a:rPr lang="en-US" sz="2400" spc="15" dirty="0">
                <a:solidFill>
                  <a:srgbClr val="002060"/>
                </a:solidFill>
                <a:cs typeface="Calibri"/>
              </a:rPr>
              <a:t>the</a:t>
            </a:r>
            <a:r>
              <a:rPr lang="en-US" sz="2400" spc="5" dirty="0">
                <a:solidFill>
                  <a:srgbClr val="002060"/>
                </a:solidFill>
                <a:cs typeface="Calibri"/>
              </a:rPr>
              <a:t> </a:t>
            </a:r>
            <a:r>
              <a:rPr lang="en-US" sz="2400" spc="15" dirty="0">
                <a:solidFill>
                  <a:srgbClr val="002060"/>
                </a:solidFill>
                <a:cs typeface="Calibri"/>
              </a:rPr>
              <a:t>actual </a:t>
            </a:r>
            <a:r>
              <a:rPr lang="en-US" sz="2400" spc="5" dirty="0">
                <a:solidFill>
                  <a:srgbClr val="002060"/>
                </a:solidFill>
                <a:cs typeface="Calibri"/>
              </a:rPr>
              <a:t>words</a:t>
            </a:r>
            <a:r>
              <a:rPr lang="en-US" sz="2400" spc="10" dirty="0">
                <a:solidFill>
                  <a:srgbClr val="002060"/>
                </a:solidFill>
                <a:cs typeface="Calibri"/>
              </a:rPr>
              <a:t> used.</a:t>
            </a:r>
            <a:endParaRPr lang="en-US" sz="2400" dirty="0">
              <a:solidFill>
                <a:srgbClr val="002060"/>
              </a:solidFill>
              <a:cs typeface="Calibri"/>
            </a:endParaRPr>
          </a:p>
          <a:p>
            <a:pPr algn="just"/>
            <a:endParaRPr lang="en-US" dirty="0">
              <a:solidFill>
                <a:srgbClr val="002060"/>
              </a:solidFill>
            </a:endParaRPr>
          </a:p>
        </p:txBody>
      </p:sp>
      <p:sp>
        <p:nvSpPr>
          <p:cNvPr id="5" name="TextBox 4">
            <a:extLst>
              <a:ext uri="{FF2B5EF4-FFF2-40B4-BE49-F238E27FC236}">
                <a16:creationId xmlns:a16="http://schemas.microsoft.com/office/drawing/2014/main" id="{C1337161-AD88-AC8E-AA4C-54B404275A59}"/>
              </a:ext>
            </a:extLst>
          </p:cNvPr>
          <p:cNvSpPr txBox="1"/>
          <p:nvPr/>
        </p:nvSpPr>
        <p:spPr>
          <a:xfrm>
            <a:off x="6358596" y="1488613"/>
            <a:ext cx="5542671" cy="5078313"/>
          </a:xfrm>
          <a:prstGeom prst="rect">
            <a:avLst/>
          </a:prstGeom>
          <a:noFill/>
        </p:spPr>
        <p:txBody>
          <a:bodyPr wrap="square">
            <a:spAutoFit/>
          </a:bodyPr>
          <a:lstStyle/>
          <a:p>
            <a:r>
              <a:rPr lang="en-US" b="1" dirty="0">
                <a:solidFill>
                  <a:srgbClr val="002060"/>
                </a:solidFill>
              </a:rPr>
              <a:t>Example: Political Speech Analysis</a:t>
            </a:r>
          </a:p>
          <a:p>
            <a:endParaRPr lang="en-US" dirty="0">
              <a:solidFill>
                <a:srgbClr val="002060"/>
              </a:solidFill>
            </a:endParaRPr>
          </a:p>
          <a:p>
            <a:r>
              <a:rPr lang="en-US" b="1" dirty="0">
                <a:solidFill>
                  <a:srgbClr val="00B0F0"/>
                </a:solidFill>
              </a:rPr>
              <a:t>Text Excerpt:</a:t>
            </a:r>
          </a:p>
          <a:p>
            <a:r>
              <a:rPr lang="en-US" b="1" dirty="0">
                <a:solidFill>
                  <a:srgbClr val="00B0F0"/>
                </a:solidFill>
              </a:rPr>
              <a:t>"We must ensure our country is strong and secure. Only then can we guarantee freedom for our people.“</a:t>
            </a:r>
          </a:p>
          <a:p>
            <a:endParaRPr lang="en-US" dirty="0">
              <a:solidFill>
                <a:srgbClr val="002060"/>
              </a:solidFill>
            </a:endParaRPr>
          </a:p>
          <a:p>
            <a:pPr algn="l"/>
            <a:r>
              <a:rPr lang="en-US" b="1" i="0" dirty="0">
                <a:solidFill>
                  <a:srgbClr val="FF0000"/>
                </a:solidFill>
                <a:effectLst/>
              </a:rPr>
              <a:t>Analysis:</a:t>
            </a:r>
            <a:endParaRPr lang="en-US" b="0" i="0" dirty="0">
              <a:solidFill>
                <a:srgbClr val="FF0000"/>
              </a:solidFill>
              <a:effectLst/>
            </a:endParaRPr>
          </a:p>
          <a:p>
            <a:pPr algn="l"/>
            <a:r>
              <a:rPr lang="en-US" b="1" i="0" dirty="0">
                <a:solidFill>
                  <a:srgbClr val="FF0000"/>
                </a:solidFill>
                <a:effectLst/>
              </a:rPr>
              <a:t>Context</a:t>
            </a:r>
            <a:r>
              <a:rPr lang="en-US" b="0" i="0" dirty="0">
                <a:solidFill>
                  <a:srgbClr val="FF0000"/>
                </a:solidFill>
                <a:effectLst/>
              </a:rPr>
              <a:t>: Delivered during a national security debate.</a:t>
            </a:r>
          </a:p>
          <a:p>
            <a:pPr algn="l"/>
            <a:r>
              <a:rPr lang="en-US" b="1" i="0" dirty="0">
                <a:solidFill>
                  <a:srgbClr val="FF0000"/>
                </a:solidFill>
                <a:effectLst/>
              </a:rPr>
              <a:t>Power Dynamics</a:t>
            </a:r>
            <a:r>
              <a:rPr lang="en-US" b="0" i="0" dirty="0">
                <a:solidFill>
                  <a:srgbClr val="FF0000"/>
                </a:solidFill>
                <a:effectLst/>
              </a:rPr>
              <a:t>: The speaker positions themselves as a protector, creating a sense of authority and urgency.</a:t>
            </a:r>
          </a:p>
          <a:p>
            <a:pPr algn="l"/>
            <a:r>
              <a:rPr lang="en-US" b="1" i="0" dirty="0">
                <a:solidFill>
                  <a:srgbClr val="FF0000"/>
                </a:solidFill>
                <a:effectLst/>
              </a:rPr>
              <a:t>Ideological Constructs</a:t>
            </a:r>
            <a:r>
              <a:rPr lang="en-US" b="0" i="0" dirty="0">
                <a:solidFill>
                  <a:srgbClr val="FF0000"/>
                </a:solidFill>
                <a:effectLst/>
              </a:rPr>
              <a:t>: The use of words like "strong" and "secure" reflects a security-focused ideology, suggesting that freedom is contingent upon strength and security.</a:t>
            </a:r>
          </a:p>
          <a:p>
            <a:endParaRPr lang="en-US" dirty="0"/>
          </a:p>
        </p:txBody>
      </p:sp>
    </p:spTree>
    <p:extLst>
      <p:ext uri="{BB962C8B-B14F-4D97-AF65-F5344CB8AC3E}">
        <p14:creationId xmlns:p14="http://schemas.microsoft.com/office/powerpoint/2010/main" val="41917398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17CF7-FF5C-4EE6-6376-0FF5C38ABAB9}"/>
              </a:ext>
            </a:extLst>
          </p:cNvPr>
          <p:cNvSpPr>
            <a:spLocks noGrp="1"/>
          </p:cNvSpPr>
          <p:nvPr>
            <p:ph type="title"/>
          </p:nvPr>
        </p:nvSpPr>
        <p:spPr>
          <a:xfrm>
            <a:off x="536658" y="522631"/>
            <a:ext cx="8596668" cy="642425"/>
          </a:xfrm>
        </p:spPr>
        <p:txBody>
          <a:bodyPr>
            <a:normAutofit fontScale="90000"/>
          </a:bodyPr>
          <a:lstStyle/>
          <a:p>
            <a:r>
              <a:rPr lang="en-US" dirty="0"/>
              <a:t>Narrative Analysis</a:t>
            </a:r>
            <a:br>
              <a:rPr lang="en-US" dirty="0"/>
            </a:br>
            <a:br>
              <a:rPr lang="en-US" dirty="0"/>
            </a:br>
            <a:endParaRPr lang="en-US" dirty="0"/>
          </a:p>
        </p:txBody>
      </p:sp>
      <p:sp>
        <p:nvSpPr>
          <p:cNvPr id="5" name="TextBox 4">
            <a:extLst>
              <a:ext uri="{FF2B5EF4-FFF2-40B4-BE49-F238E27FC236}">
                <a16:creationId xmlns:a16="http://schemas.microsoft.com/office/drawing/2014/main" id="{C1337161-AD88-AC8E-AA4C-54B404275A59}"/>
              </a:ext>
            </a:extLst>
          </p:cNvPr>
          <p:cNvSpPr txBox="1"/>
          <p:nvPr/>
        </p:nvSpPr>
        <p:spPr>
          <a:xfrm>
            <a:off x="434796" y="1165056"/>
            <a:ext cx="11322408" cy="5632311"/>
          </a:xfrm>
          <a:prstGeom prst="rect">
            <a:avLst/>
          </a:prstGeom>
          <a:noFill/>
        </p:spPr>
        <p:txBody>
          <a:bodyPr wrap="square">
            <a:spAutoFit/>
          </a:bodyPr>
          <a:lstStyle/>
          <a:p>
            <a:pPr algn="just"/>
            <a:r>
              <a:rPr lang="en-US" sz="2000" b="1" i="0" dirty="0">
                <a:solidFill>
                  <a:srgbClr val="002060"/>
                </a:solidFill>
                <a:effectLst/>
              </a:rPr>
              <a:t>It is a qualitative research method that involves interpreting and examining the stories that people tell. This analysis focuses on the structure, content, and function of narratives to understand how individuals construct meaning and make sense of their experiences.</a:t>
            </a:r>
          </a:p>
          <a:p>
            <a:pPr algn="just"/>
            <a:endParaRPr lang="en-US" sz="2000" b="1" dirty="0">
              <a:solidFill>
                <a:srgbClr val="002060"/>
              </a:solidFill>
            </a:endParaRPr>
          </a:p>
          <a:p>
            <a:pPr algn="just"/>
            <a:r>
              <a:rPr lang="en-US" sz="2000" b="1" i="0" dirty="0">
                <a:solidFill>
                  <a:srgbClr val="002060"/>
                </a:solidFill>
                <a:effectLst/>
              </a:rPr>
              <a:t>Example: Personal Experience Narrative</a:t>
            </a:r>
          </a:p>
          <a:p>
            <a:pPr algn="just"/>
            <a:r>
              <a:rPr lang="en-US" sz="2000" b="1" i="0" dirty="0">
                <a:solidFill>
                  <a:srgbClr val="00B0F0"/>
                </a:solidFill>
                <a:effectLst/>
              </a:rPr>
              <a:t>Text Excerpt:</a:t>
            </a:r>
            <a:r>
              <a:rPr lang="en-US" sz="2000" b="0" i="0" dirty="0">
                <a:solidFill>
                  <a:srgbClr val="00B0F0"/>
                </a:solidFill>
                <a:effectLst/>
              </a:rPr>
              <a:t> </a:t>
            </a:r>
            <a:r>
              <a:rPr lang="en-US" sz="2000" b="0" i="1" dirty="0">
                <a:solidFill>
                  <a:srgbClr val="00B0F0"/>
                </a:solidFill>
                <a:effectLst/>
              </a:rPr>
              <a:t>"When I was a child, my family moved frequently due to my father’s job. Each move was a new adventure but also a new challenge to make friends and adapt to a new school."</a:t>
            </a:r>
            <a:endParaRPr lang="en-US" sz="2000" b="0" i="0" dirty="0">
              <a:solidFill>
                <a:srgbClr val="00B0F0"/>
              </a:solidFill>
              <a:effectLst/>
            </a:endParaRPr>
          </a:p>
          <a:p>
            <a:pPr algn="just"/>
            <a:endParaRPr lang="en-US" sz="2000" dirty="0">
              <a:solidFill>
                <a:srgbClr val="002060"/>
              </a:solidFill>
            </a:endParaRPr>
          </a:p>
          <a:p>
            <a:pPr algn="just"/>
            <a:r>
              <a:rPr lang="en-US" sz="2000" b="1" i="0" dirty="0">
                <a:solidFill>
                  <a:srgbClr val="FF0000"/>
                </a:solidFill>
                <a:effectLst/>
              </a:rPr>
              <a:t>Analysis:</a:t>
            </a:r>
            <a:endParaRPr lang="en-US" sz="2000" dirty="0">
              <a:solidFill>
                <a:srgbClr val="FF0000"/>
              </a:solidFill>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2000" i="0" u="none" strike="noStrike" cap="none" normalizeH="0" baseline="0" dirty="0">
                <a:ln>
                  <a:noFill/>
                </a:ln>
                <a:solidFill>
                  <a:srgbClr val="FF0000"/>
                </a:solidFill>
                <a:effectLst/>
              </a:rPr>
              <a:t>Story Structure: The narrative has a clear beginning (childhood), middle (frequent moves), and end (adapting to new environments).</a:t>
            </a:r>
          </a:p>
          <a:p>
            <a:pPr marL="0" marR="0" lvl="0" indent="0" algn="just" defTabSz="914400" rtl="0" eaLnBrk="0" fontAlgn="base" latinLnBrk="0" hangingPunct="0">
              <a:lnSpc>
                <a:spcPct val="100000"/>
              </a:lnSpc>
              <a:spcBef>
                <a:spcPct val="0"/>
              </a:spcBef>
              <a:spcAft>
                <a:spcPct val="0"/>
              </a:spcAft>
              <a:buClrTx/>
              <a:buSzTx/>
              <a:tabLst/>
            </a:pPr>
            <a:r>
              <a:rPr kumimoji="0" lang="en-US" altLang="en-US" sz="2000" i="0" u="none" strike="noStrike" cap="none" normalizeH="0" baseline="0" dirty="0">
                <a:ln>
                  <a:noFill/>
                </a:ln>
                <a:solidFill>
                  <a:srgbClr val="FF0000"/>
                </a:solidFill>
                <a:effectLst/>
              </a:rPr>
              <a:t>Themes: Themes of adventure, change, and adaptation.</a:t>
            </a:r>
          </a:p>
          <a:p>
            <a:pPr marL="0" marR="0" lvl="0" indent="0" algn="just" defTabSz="914400" rtl="0" eaLnBrk="0" fontAlgn="base" latinLnBrk="0" hangingPunct="0">
              <a:lnSpc>
                <a:spcPct val="100000"/>
              </a:lnSpc>
              <a:spcBef>
                <a:spcPct val="0"/>
              </a:spcBef>
              <a:spcAft>
                <a:spcPct val="0"/>
              </a:spcAft>
              <a:buClrTx/>
              <a:buSzTx/>
              <a:tabLst/>
            </a:pPr>
            <a:r>
              <a:rPr kumimoji="0" lang="en-US" altLang="en-US" sz="2000" i="0" u="none" strike="noStrike" cap="none" normalizeH="0" baseline="0" dirty="0">
                <a:ln>
                  <a:noFill/>
                </a:ln>
                <a:solidFill>
                  <a:srgbClr val="FF0000"/>
                </a:solidFill>
                <a:effectLst/>
              </a:rPr>
              <a:t>Narrative Function: The narrative serves to illustrate the speaker’s resilience and ability to cope with change.</a:t>
            </a:r>
          </a:p>
          <a:p>
            <a:pPr marL="0" marR="0" lvl="0" indent="0" algn="just" defTabSz="914400" rtl="0" eaLnBrk="0" fontAlgn="base" latinLnBrk="0" hangingPunct="0">
              <a:lnSpc>
                <a:spcPct val="100000"/>
              </a:lnSpc>
              <a:spcBef>
                <a:spcPct val="0"/>
              </a:spcBef>
              <a:spcAft>
                <a:spcPct val="0"/>
              </a:spcAft>
              <a:buClrTx/>
              <a:buSzTx/>
              <a:tabLst/>
            </a:pPr>
            <a:r>
              <a:rPr kumimoji="0" lang="en-US" altLang="en-US" sz="2000" i="0" u="none" strike="noStrike" cap="none" normalizeH="0" baseline="0" dirty="0">
                <a:ln>
                  <a:noFill/>
                </a:ln>
                <a:solidFill>
                  <a:srgbClr val="FF0000"/>
                </a:solidFill>
                <a:effectLst/>
              </a:rPr>
              <a:t>Context: The narrative reflects the broader social context of a mobile workforce and its impact on family dynamics.</a:t>
            </a:r>
            <a:endParaRPr lang="en-US" sz="2000" dirty="0">
              <a:solidFill>
                <a:srgbClr val="FF0000"/>
              </a:solidFill>
            </a:endParaRPr>
          </a:p>
          <a:p>
            <a:pPr algn="just"/>
            <a:endParaRPr lang="en-US" sz="2000" dirty="0"/>
          </a:p>
        </p:txBody>
      </p:sp>
    </p:spTree>
    <p:extLst>
      <p:ext uri="{BB962C8B-B14F-4D97-AF65-F5344CB8AC3E}">
        <p14:creationId xmlns:p14="http://schemas.microsoft.com/office/powerpoint/2010/main" val="2685839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17CF7-FF5C-4EE6-6376-0FF5C38ABAB9}"/>
              </a:ext>
            </a:extLst>
          </p:cNvPr>
          <p:cNvSpPr>
            <a:spLocks noGrp="1"/>
          </p:cNvSpPr>
          <p:nvPr>
            <p:ph type="title"/>
          </p:nvPr>
        </p:nvSpPr>
        <p:spPr>
          <a:xfrm>
            <a:off x="536658" y="522631"/>
            <a:ext cx="8596668" cy="642425"/>
          </a:xfrm>
        </p:spPr>
        <p:txBody>
          <a:bodyPr>
            <a:normAutofit/>
          </a:bodyPr>
          <a:lstStyle/>
          <a:p>
            <a:r>
              <a:rPr lang="en-US" dirty="0"/>
              <a:t>Conversation Analysis</a:t>
            </a:r>
          </a:p>
        </p:txBody>
      </p:sp>
      <p:sp>
        <p:nvSpPr>
          <p:cNvPr id="5" name="TextBox 4">
            <a:extLst>
              <a:ext uri="{FF2B5EF4-FFF2-40B4-BE49-F238E27FC236}">
                <a16:creationId xmlns:a16="http://schemas.microsoft.com/office/drawing/2014/main" id="{C1337161-AD88-AC8E-AA4C-54B404275A59}"/>
              </a:ext>
            </a:extLst>
          </p:cNvPr>
          <p:cNvSpPr txBox="1"/>
          <p:nvPr/>
        </p:nvSpPr>
        <p:spPr>
          <a:xfrm>
            <a:off x="434796" y="1165056"/>
            <a:ext cx="11322408" cy="5016758"/>
          </a:xfrm>
          <a:prstGeom prst="rect">
            <a:avLst/>
          </a:prstGeom>
          <a:noFill/>
        </p:spPr>
        <p:txBody>
          <a:bodyPr wrap="square">
            <a:spAutoFit/>
          </a:bodyPr>
          <a:lstStyle/>
          <a:p>
            <a:pPr algn="just"/>
            <a:r>
              <a:rPr lang="en-US" sz="2000" b="1" i="0" dirty="0">
                <a:solidFill>
                  <a:srgbClr val="002060"/>
                </a:solidFill>
                <a:effectLst/>
              </a:rPr>
              <a:t>This is largely used in ethnographic research. It assumes that  conversations are all governed by rules and patterns which remain  the same whoever is talking. It also assumes that what is said can  only be understood by looking at what went before and after. It requires a detailed examination of the data,  including exactly which words are used, in what order, whether  speakers overlap their speech, and where the emphasis is placed.  There are therefore detailed conventions used in transcribing for  conversation analysis</a:t>
            </a:r>
          </a:p>
          <a:p>
            <a:pPr algn="just"/>
            <a:endParaRPr lang="en-US" sz="2000" b="1" dirty="0">
              <a:solidFill>
                <a:srgbClr val="002060"/>
              </a:solidFill>
            </a:endParaRPr>
          </a:p>
          <a:p>
            <a:pPr algn="just"/>
            <a:r>
              <a:rPr lang="en-US" sz="2000" b="1" i="0" dirty="0">
                <a:solidFill>
                  <a:srgbClr val="002060"/>
                </a:solidFill>
                <a:effectLst/>
              </a:rPr>
              <a:t>Example: Turn-taking in a Classroom:</a:t>
            </a:r>
          </a:p>
          <a:p>
            <a:pPr algn="just"/>
            <a:r>
              <a:rPr lang="en-US" sz="2000" b="1" i="0" dirty="0">
                <a:solidFill>
                  <a:srgbClr val="002060"/>
                </a:solidFill>
                <a:effectLst/>
              </a:rPr>
              <a:t>Excerpt:</a:t>
            </a:r>
          </a:p>
          <a:p>
            <a:pPr algn="just"/>
            <a:r>
              <a:rPr lang="en-US" sz="2000" b="1" i="0" dirty="0">
                <a:solidFill>
                  <a:srgbClr val="002060"/>
                </a:solidFill>
                <a:effectLst/>
              </a:rPr>
              <a:t>Teacher: "What is the capital of France?"</a:t>
            </a:r>
          </a:p>
          <a:p>
            <a:pPr algn="just"/>
            <a:r>
              <a:rPr lang="en-US" sz="2000" b="1" i="0" dirty="0">
                <a:solidFill>
                  <a:srgbClr val="002060"/>
                </a:solidFill>
                <a:effectLst/>
              </a:rPr>
              <a:t>Student: "Paris."</a:t>
            </a:r>
            <a:endParaRPr lang="en-US" sz="2000" dirty="0">
              <a:solidFill>
                <a:srgbClr val="002060"/>
              </a:solidFill>
            </a:endParaRPr>
          </a:p>
          <a:p>
            <a:pPr algn="just"/>
            <a:endParaRPr lang="en-US" sz="2000" b="1" i="0" dirty="0">
              <a:solidFill>
                <a:srgbClr val="FF0000"/>
              </a:solidFill>
              <a:effectLst/>
            </a:endParaRPr>
          </a:p>
          <a:p>
            <a:pPr algn="just"/>
            <a:r>
              <a:rPr lang="en-US" sz="2000" b="1" i="0" dirty="0">
                <a:solidFill>
                  <a:srgbClr val="FF0000"/>
                </a:solidFill>
                <a:effectLst/>
              </a:rPr>
              <a:t>Analysis:</a:t>
            </a:r>
            <a:endParaRPr lang="en-US" sz="2000" dirty="0">
              <a:solidFill>
                <a:srgbClr val="FF0000"/>
              </a:solidFill>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2000" i="0" u="none" strike="noStrike" cap="none" normalizeH="0" baseline="0" dirty="0">
                <a:ln>
                  <a:noFill/>
                </a:ln>
                <a:solidFill>
                  <a:srgbClr val="FF0000"/>
                </a:solidFill>
                <a:effectLst/>
              </a:rPr>
              <a:t>The teacher initiates a question (turn 1).</a:t>
            </a:r>
          </a:p>
          <a:p>
            <a:pPr marL="0" marR="0" lvl="0" indent="0" algn="just" defTabSz="914400" rtl="0" eaLnBrk="0" fontAlgn="base" latinLnBrk="0" hangingPunct="0">
              <a:lnSpc>
                <a:spcPct val="100000"/>
              </a:lnSpc>
              <a:spcBef>
                <a:spcPct val="0"/>
              </a:spcBef>
              <a:spcAft>
                <a:spcPct val="0"/>
              </a:spcAft>
              <a:buClrTx/>
              <a:buSzTx/>
              <a:tabLst/>
            </a:pPr>
            <a:r>
              <a:rPr kumimoji="0" lang="en-US" altLang="en-US" sz="2000" i="0" u="none" strike="noStrike" cap="none" normalizeH="0" baseline="0" dirty="0">
                <a:ln>
                  <a:noFill/>
                </a:ln>
                <a:solidFill>
                  <a:srgbClr val="FF0000"/>
                </a:solidFill>
                <a:effectLst/>
              </a:rPr>
              <a:t>The student provides an answer (turn 2).</a:t>
            </a:r>
          </a:p>
          <a:p>
            <a:pPr marL="0" marR="0" lvl="0" indent="0" algn="just" defTabSz="914400" rtl="0" eaLnBrk="0" fontAlgn="base" latinLnBrk="0" hangingPunct="0">
              <a:lnSpc>
                <a:spcPct val="100000"/>
              </a:lnSpc>
              <a:spcBef>
                <a:spcPct val="0"/>
              </a:spcBef>
              <a:spcAft>
                <a:spcPct val="0"/>
              </a:spcAft>
              <a:buClrTx/>
              <a:buSzTx/>
              <a:tabLst/>
            </a:pPr>
            <a:r>
              <a:rPr kumimoji="0" lang="en-US" altLang="en-US" sz="2000" i="0" u="none" strike="noStrike" cap="none" normalizeH="0" baseline="0" dirty="0">
                <a:ln>
                  <a:noFill/>
                </a:ln>
                <a:solidFill>
                  <a:srgbClr val="FF0000"/>
                </a:solidFill>
                <a:effectLst/>
              </a:rPr>
              <a:t>This sequence shows a simple turn-taking structure and an adjacency pair (question-answer).</a:t>
            </a:r>
            <a:endParaRPr lang="en-US" sz="2000" dirty="0"/>
          </a:p>
        </p:txBody>
      </p:sp>
    </p:spTree>
    <p:extLst>
      <p:ext uri="{BB962C8B-B14F-4D97-AF65-F5344CB8AC3E}">
        <p14:creationId xmlns:p14="http://schemas.microsoft.com/office/powerpoint/2010/main" val="2786811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17CF7-FF5C-4EE6-6376-0FF5C38ABAB9}"/>
              </a:ext>
            </a:extLst>
          </p:cNvPr>
          <p:cNvSpPr>
            <a:spLocks noGrp="1"/>
          </p:cNvSpPr>
          <p:nvPr>
            <p:ph type="title"/>
          </p:nvPr>
        </p:nvSpPr>
        <p:spPr>
          <a:xfrm>
            <a:off x="536658" y="522631"/>
            <a:ext cx="8596668" cy="642425"/>
          </a:xfrm>
        </p:spPr>
        <p:txBody>
          <a:bodyPr>
            <a:normAutofit/>
          </a:bodyPr>
          <a:lstStyle/>
          <a:p>
            <a:r>
              <a:rPr lang="en-US" dirty="0"/>
              <a:t>Conversation Analysis</a:t>
            </a:r>
          </a:p>
        </p:txBody>
      </p:sp>
      <p:sp>
        <p:nvSpPr>
          <p:cNvPr id="5" name="TextBox 4">
            <a:extLst>
              <a:ext uri="{FF2B5EF4-FFF2-40B4-BE49-F238E27FC236}">
                <a16:creationId xmlns:a16="http://schemas.microsoft.com/office/drawing/2014/main" id="{C1337161-AD88-AC8E-AA4C-54B404275A59}"/>
              </a:ext>
            </a:extLst>
          </p:cNvPr>
          <p:cNvSpPr txBox="1"/>
          <p:nvPr/>
        </p:nvSpPr>
        <p:spPr>
          <a:xfrm>
            <a:off x="434796" y="1165056"/>
            <a:ext cx="11322408" cy="5016758"/>
          </a:xfrm>
          <a:prstGeom prst="rect">
            <a:avLst/>
          </a:prstGeom>
          <a:noFill/>
        </p:spPr>
        <p:txBody>
          <a:bodyPr wrap="square">
            <a:spAutoFit/>
          </a:bodyPr>
          <a:lstStyle/>
          <a:p>
            <a:pPr algn="just"/>
            <a:r>
              <a:rPr lang="en-US" sz="2000" b="1" i="0" dirty="0">
                <a:solidFill>
                  <a:srgbClr val="002060"/>
                </a:solidFill>
                <a:effectLst/>
              </a:rPr>
              <a:t>This is largely used in ethnographic research. It assumes that  conversations are all governed by rules and patterns which remain  the same whoever is talking. It also assumes that what is said can  only be understood by looking at what went before and after. It requires a detailed examination of the data,  including exactly which words are used, in what order, whether  speakers overlap their speech, and where the emphasis is placed.  There are therefore detailed conventions used in transcribing for  conversation analysis</a:t>
            </a:r>
          </a:p>
          <a:p>
            <a:pPr algn="just"/>
            <a:endParaRPr lang="en-US" sz="2000" b="1" dirty="0">
              <a:solidFill>
                <a:srgbClr val="002060"/>
              </a:solidFill>
            </a:endParaRPr>
          </a:p>
          <a:p>
            <a:pPr algn="just"/>
            <a:r>
              <a:rPr lang="en-US" sz="2000" b="1" i="0" dirty="0">
                <a:solidFill>
                  <a:srgbClr val="002060"/>
                </a:solidFill>
                <a:effectLst/>
              </a:rPr>
              <a:t>Example: Turn-taking in a Classroom:</a:t>
            </a:r>
          </a:p>
          <a:p>
            <a:pPr algn="just"/>
            <a:r>
              <a:rPr lang="en-US" sz="2000" b="1" i="0" dirty="0">
                <a:solidFill>
                  <a:srgbClr val="002060"/>
                </a:solidFill>
                <a:effectLst/>
              </a:rPr>
              <a:t>Excerpt:</a:t>
            </a:r>
          </a:p>
          <a:p>
            <a:pPr algn="just"/>
            <a:r>
              <a:rPr lang="en-US" sz="2000" b="1" i="0" dirty="0">
                <a:solidFill>
                  <a:srgbClr val="002060"/>
                </a:solidFill>
                <a:effectLst/>
              </a:rPr>
              <a:t>Teacher: "What is the capital of France?"</a:t>
            </a:r>
          </a:p>
          <a:p>
            <a:pPr algn="just"/>
            <a:r>
              <a:rPr lang="en-US" sz="2000" b="1" i="0" dirty="0">
                <a:solidFill>
                  <a:srgbClr val="002060"/>
                </a:solidFill>
                <a:effectLst/>
              </a:rPr>
              <a:t>Student: "Paris."</a:t>
            </a:r>
            <a:endParaRPr lang="en-US" sz="2000" dirty="0">
              <a:solidFill>
                <a:srgbClr val="002060"/>
              </a:solidFill>
            </a:endParaRPr>
          </a:p>
          <a:p>
            <a:pPr algn="just"/>
            <a:endParaRPr lang="en-US" sz="2000" b="1" i="0" dirty="0">
              <a:solidFill>
                <a:srgbClr val="FF0000"/>
              </a:solidFill>
              <a:effectLst/>
            </a:endParaRPr>
          </a:p>
          <a:p>
            <a:pPr algn="just"/>
            <a:r>
              <a:rPr lang="en-US" sz="2000" b="1" i="0" dirty="0">
                <a:solidFill>
                  <a:srgbClr val="FF0000"/>
                </a:solidFill>
                <a:effectLst/>
              </a:rPr>
              <a:t>Analysis:</a:t>
            </a:r>
            <a:endParaRPr lang="en-US" sz="2000" dirty="0">
              <a:solidFill>
                <a:srgbClr val="FF0000"/>
              </a:solidFill>
            </a:endParaRPr>
          </a:p>
          <a:p>
            <a:pPr marL="0" marR="0" lvl="0" indent="0" algn="just" defTabSz="914400" rtl="0" eaLnBrk="0" fontAlgn="base" latinLnBrk="0" hangingPunct="0">
              <a:lnSpc>
                <a:spcPct val="100000"/>
              </a:lnSpc>
              <a:spcBef>
                <a:spcPct val="0"/>
              </a:spcBef>
              <a:spcAft>
                <a:spcPct val="0"/>
              </a:spcAft>
              <a:buClrTx/>
              <a:buSzTx/>
              <a:tabLst/>
            </a:pPr>
            <a:r>
              <a:rPr kumimoji="0" lang="en-US" altLang="en-US" sz="2000" i="0" u="none" strike="noStrike" cap="none" normalizeH="0" baseline="0" dirty="0">
                <a:ln>
                  <a:noFill/>
                </a:ln>
                <a:solidFill>
                  <a:srgbClr val="FF0000"/>
                </a:solidFill>
                <a:effectLst/>
              </a:rPr>
              <a:t>The teacher initiates a question (turn 1).</a:t>
            </a:r>
          </a:p>
          <a:p>
            <a:pPr marL="0" marR="0" lvl="0" indent="0" algn="just" defTabSz="914400" rtl="0" eaLnBrk="0" fontAlgn="base" latinLnBrk="0" hangingPunct="0">
              <a:lnSpc>
                <a:spcPct val="100000"/>
              </a:lnSpc>
              <a:spcBef>
                <a:spcPct val="0"/>
              </a:spcBef>
              <a:spcAft>
                <a:spcPct val="0"/>
              </a:spcAft>
              <a:buClrTx/>
              <a:buSzTx/>
              <a:tabLst/>
            </a:pPr>
            <a:r>
              <a:rPr kumimoji="0" lang="en-US" altLang="en-US" sz="2000" i="0" u="none" strike="noStrike" cap="none" normalizeH="0" baseline="0" dirty="0">
                <a:ln>
                  <a:noFill/>
                </a:ln>
                <a:solidFill>
                  <a:srgbClr val="FF0000"/>
                </a:solidFill>
                <a:effectLst/>
              </a:rPr>
              <a:t>The student provides an answer (turn 2).</a:t>
            </a:r>
          </a:p>
          <a:p>
            <a:pPr marL="0" marR="0" lvl="0" indent="0" algn="just" defTabSz="914400" rtl="0" eaLnBrk="0" fontAlgn="base" latinLnBrk="0" hangingPunct="0">
              <a:lnSpc>
                <a:spcPct val="100000"/>
              </a:lnSpc>
              <a:spcBef>
                <a:spcPct val="0"/>
              </a:spcBef>
              <a:spcAft>
                <a:spcPct val="0"/>
              </a:spcAft>
              <a:buClrTx/>
              <a:buSzTx/>
              <a:tabLst/>
            </a:pPr>
            <a:r>
              <a:rPr kumimoji="0" lang="en-US" altLang="en-US" sz="2000" i="0" u="none" strike="noStrike" cap="none" normalizeH="0" baseline="0" dirty="0">
                <a:ln>
                  <a:noFill/>
                </a:ln>
                <a:solidFill>
                  <a:srgbClr val="FF0000"/>
                </a:solidFill>
                <a:effectLst/>
              </a:rPr>
              <a:t>This sequence shows a simple turn-taking structure and an adjacency pair (question-answer).</a:t>
            </a:r>
            <a:endParaRPr lang="en-US" sz="2000" dirty="0"/>
          </a:p>
        </p:txBody>
      </p:sp>
    </p:spTree>
    <p:extLst>
      <p:ext uri="{BB962C8B-B14F-4D97-AF65-F5344CB8AC3E}">
        <p14:creationId xmlns:p14="http://schemas.microsoft.com/office/powerpoint/2010/main" val="4033123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AB04E-B72E-9BAE-730A-5A6FA2739FB6}"/>
              </a:ext>
            </a:extLst>
          </p:cNvPr>
          <p:cNvSpPr>
            <a:spLocks noGrp="1"/>
          </p:cNvSpPr>
          <p:nvPr>
            <p:ph type="title"/>
          </p:nvPr>
        </p:nvSpPr>
        <p:spPr/>
        <p:txBody>
          <a:bodyPr/>
          <a:lstStyle/>
          <a:p>
            <a:r>
              <a:rPr lang="en-US" dirty="0"/>
              <a:t>Research ethics</a:t>
            </a:r>
          </a:p>
        </p:txBody>
      </p:sp>
      <p:sp>
        <p:nvSpPr>
          <p:cNvPr id="3" name="Content Placeholder 2">
            <a:extLst>
              <a:ext uri="{FF2B5EF4-FFF2-40B4-BE49-F238E27FC236}">
                <a16:creationId xmlns:a16="http://schemas.microsoft.com/office/drawing/2014/main" id="{9187361B-6FC8-A7BD-1592-FE8817F3BF22}"/>
              </a:ext>
            </a:extLst>
          </p:cNvPr>
          <p:cNvSpPr>
            <a:spLocks noGrp="1"/>
          </p:cNvSpPr>
          <p:nvPr>
            <p:ph idx="1"/>
          </p:nvPr>
        </p:nvSpPr>
        <p:spPr>
          <a:xfrm>
            <a:off x="677334" y="1364567"/>
            <a:ext cx="10154789" cy="4676796"/>
          </a:xfrm>
        </p:spPr>
        <p:txBody>
          <a:bodyPr>
            <a:normAutofit/>
          </a:bodyPr>
          <a:lstStyle/>
          <a:p>
            <a:pPr marL="0" indent="0" algn="just">
              <a:buNone/>
            </a:pPr>
            <a:r>
              <a:rPr lang="en-US" sz="2000" b="1" dirty="0">
                <a:solidFill>
                  <a:srgbClr val="002060"/>
                </a:solidFill>
              </a:rPr>
              <a:t>Research ethics refers to </a:t>
            </a:r>
            <a:r>
              <a:rPr lang="en-US" sz="2000" b="1" dirty="0">
                <a:solidFill>
                  <a:srgbClr val="FF0000"/>
                </a:solidFill>
              </a:rPr>
              <a:t>a set of principles and guidelines</a:t>
            </a:r>
            <a:r>
              <a:rPr lang="en-US" sz="2000" b="1" dirty="0">
                <a:solidFill>
                  <a:srgbClr val="002060"/>
                </a:solidFill>
              </a:rPr>
              <a:t> that </a:t>
            </a:r>
            <a:r>
              <a:rPr lang="en-US" sz="2000" b="1" dirty="0">
                <a:solidFill>
                  <a:srgbClr val="FF0000"/>
                </a:solidFill>
              </a:rPr>
              <a:t>govern the conduct of research </a:t>
            </a:r>
            <a:r>
              <a:rPr lang="en-US" sz="2000" b="1" dirty="0">
                <a:solidFill>
                  <a:srgbClr val="002060"/>
                </a:solidFill>
              </a:rPr>
              <a:t>to </a:t>
            </a:r>
            <a:r>
              <a:rPr lang="en-US" sz="2000" b="1" dirty="0">
                <a:solidFill>
                  <a:srgbClr val="FF0000"/>
                </a:solidFill>
              </a:rPr>
              <a:t>ensure the integrity</a:t>
            </a:r>
            <a:r>
              <a:rPr lang="en-US" sz="2000" b="1" dirty="0">
                <a:solidFill>
                  <a:srgbClr val="002060"/>
                </a:solidFill>
              </a:rPr>
              <a:t> of the scientific process and the </a:t>
            </a:r>
            <a:r>
              <a:rPr lang="en-US" sz="2000" b="1" dirty="0">
                <a:solidFill>
                  <a:srgbClr val="FF0000"/>
                </a:solidFill>
              </a:rPr>
              <a:t>protection of human and animal subjects.</a:t>
            </a:r>
            <a:r>
              <a:rPr lang="en-US" sz="2000" b="1" dirty="0">
                <a:solidFill>
                  <a:srgbClr val="002060"/>
                </a:solidFill>
              </a:rPr>
              <a:t> These ethical principles are designed to promote honesty, transparency, and accountability while minimizing harm and ensuring respect for the rights and dignity of all participants. </a:t>
            </a:r>
          </a:p>
          <a:p>
            <a:pPr marL="0" indent="0" algn="just">
              <a:buNone/>
            </a:pPr>
            <a:endParaRPr lang="en-US" sz="2000" b="1" i="0" dirty="0">
              <a:solidFill>
                <a:srgbClr val="00B0F0"/>
              </a:solidFill>
              <a:effectLst/>
            </a:endParaRPr>
          </a:p>
          <a:p>
            <a:pPr marL="0" indent="0" algn="just">
              <a:buNone/>
            </a:pPr>
            <a:r>
              <a:rPr lang="en-US" sz="2000" b="1" i="0" dirty="0">
                <a:solidFill>
                  <a:srgbClr val="00B0F0"/>
                </a:solidFill>
                <a:effectLst/>
              </a:rPr>
              <a:t>Key components of research ethics include:</a:t>
            </a:r>
          </a:p>
          <a:p>
            <a:pPr marL="0" indent="0" algn="just">
              <a:buNone/>
            </a:pPr>
            <a:r>
              <a:rPr lang="en-US" sz="2000" b="1" dirty="0">
                <a:solidFill>
                  <a:srgbClr val="FF0000"/>
                </a:solidFill>
              </a:rPr>
              <a:t>Informed Consent: </a:t>
            </a:r>
            <a:r>
              <a:rPr lang="en-US" sz="2000" dirty="0">
                <a:solidFill>
                  <a:srgbClr val="002060"/>
                </a:solidFill>
              </a:rPr>
              <a:t>Ensuring that participants are fully informed about the purpose, methods, risks, benefits, and voluntary nature of the research, and that they agree to participate freely without coercion</a:t>
            </a:r>
            <a:r>
              <a:rPr lang="en-US" sz="2000" b="1" dirty="0">
                <a:solidFill>
                  <a:srgbClr val="002060"/>
                </a:solidFill>
              </a:rPr>
              <a:t>.</a:t>
            </a:r>
          </a:p>
          <a:p>
            <a:pPr marL="0" indent="0" algn="just">
              <a:buNone/>
            </a:pPr>
            <a:r>
              <a:rPr lang="en-US" sz="2000" b="1" dirty="0">
                <a:solidFill>
                  <a:srgbClr val="FF0000"/>
                </a:solidFill>
              </a:rPr>
              <a:t>Confidentiality and Privacy: </a:t>
            </a:r>
            <a:r>
              <a:rPr lang="en-US" sz="2000" dirty="0">
                <a:solidFill>
                  <a:srgbClr val="002060"/>
                </a:solidFill>
              </a:rPr>
              <a:t>Safeguarding the personal information of participants and ensuring that their data is kept confidential and used only for the purposes outlined in the consent agreement.</a:t>
            </a:r>
          </a:p>
        </p:txBody>
      </p:sp>
    </p:spTree>
    <p:extLst>
      <p:ext uri="{BB962C8B-B14F-4D97-AF65-F5344CB8AC3E}">
        <p14:creationId xmlns:p14="http://schemas.microsoft.com/office/powerpoint/2010/main" val="23570748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87361B-6FC8-A7BD-1592-FE8817F3BF22}"/>
              </a:ext>
            </a:extLst>
          </p:cNvPr>
          <p:cNvSpPr>
            <a:spLocks noGrp="1"/>
          </p:cNvSpPr>
          <p:nvPr>
            <p:ph idx="1"/>
          </p:nvPr>
        </p:nvSpPr>
        <p:spPr>
          <a:xfrm>
            <a:off x="606996" y="464234"/>
            <a:ext cx="11209866" cy="6161649"/>
          </a:xfrm>
        </p:spPr>
        <p:txBody>
          <a:bodyPr>
            <a:noAutofit/>
          </a:bodyPr>
          <a:lstStyle/>
          <a:p>
            <a:pPr marL="0" indent="0" algn="just">
              <a:buNone/>
            </a:pPr>
            <a:r>
              <a:rPr lang="en-US" sz="2200" b="1" dirty="0">
                <a:solidFill>
                  <a:srgbClr val="FF0000"/>
                </a:solidFill>
              </a:rPr>
              <a:t>Beneficence and Non-maleficence: </a:t>
            </a:r>
            <a:r>
              <a:rPr lang="en-US" sz="2200" b="1" dirty="0">
                <a:solidFill>
                  <a:srgbClr val="002060"/>
                </a:solidFill>
              </a:rPr>
              <a:t>Maximizing the potential benefits of the research while minimizing any potential harm to participants. Researchers must strive to do good (beneficence) and avoid causing harm (non-maleficence).</a:t>
            </a:r>
          </a:p>
          <a:p>
            <a:pPr marL="0" indent="0" algn="just">
              <a:buNone/>
            </a:pPr>
            <a:r>
              <a:rPr lang="en-US" sz="2200" b="1" dirty="0">
                <a:solidFill>
                  <a:srgbClr val="FF0000"/>
                </a:solidFill>
              </a:rPr>
              <a:t>Justice</a:t>
            </a:r>
            <a:r>
              <a:rPr lang="en-US" sz="2200" b="1" dirty="0">
                <a:solidFill>
                  <a:srgbClr val="002060"/>
                </a:solidFill>
              </a:rPr>
              <a:t>: Ensuring that the benefits and burdens of research are distributed fairly among all groups in society. This includes avoiding exploitation of vulnerable populations and ensuring equal access to participation.</a:t>
            </a:r>
          </a:p>
          <a:p>
            <a:pPr marL="0" indent="0" algn="just">
              <a:buNone/>
            </a:pPr>
            <a:r>
              <a:rPr lang="en-US" sz="2200" b="1" dirty="0">
                <a:solidFill>
                  <a:srgbClr val="FF0000"/>
                </a:solidFill>
              </a:rPr>
              <a:t>Integrity: </a:t>
            </a:r>
            <a:r>
              <a:rPr lang="en-US" sz="2200" b="1" dirty="0">
                <a:solidFill>
                  <a:srgbClr val="002060"/>
                </a:solidFill>
              </a:rPr>
              <a:t>Conducting research in a manner that ensures honesty and accuracy in the collection, analysis, and reporting of data. Researchers must avoid fabricating, falsifying, or misrepresenting data.</a:t>
            </a:r>
          </a:p>
          <a:p>
            <a:pPr marL="0" indent="0" algn="just">
              <a:buNone/>
            </a:pPr>
            <a:r>
              <a:rPr lang="en-US" sz="2200" b="1" dirty="0">
                <a:solidFill>
                  <a:srgbClr val="FF0000"/>
                </a:solidFill>
              </a:rPr>
              <a:t>Accountability and Transparency: </a:t>
            </a:r>
            <a:r>
              <a:rPr lang="en-US" sz="2200" b="1" dirty="0">
                <a:solidFill>
                  <a:srgbClr val="002060"/>
                </a:solidFill>
              </a:rPr>
              <a:t>Being open about research methods, conflicts of interest, and funding sources. Researchers should be accountable to the public and the scientific community for their work.</a:t>
            </a:r>
          </a:p>
          <a:p>
            <a:pPr marL="0" indent="0" algn="just">
              <a:buNone/>
            </a:pPr>
            <a:r>
              <a:rPr lang="en-US" sz="2200" b="1" dirty="0">
                <a:solidFill>
                  <a:srgbClr val="FF0000"/>
                </a:solidFill>
              </a:rPr>
              <a:t>Respect for Persons: </a:t>
            </a:r>
            <a:r>
              <a:rPr lang="en-US" sz="2200" b="1" dirty="0">
                <a:solidFill>
                  <a:srgbClr val="002060"/>
                </a:solidFill>
              </a:rPr>
              <a:t>Recognizing the autonomy and dignity of all participants, and providing extra protections for those with diminished autonomy, such as children or individuals with cognitive impairments.</a:t>
            </a:r>
            <a:endParaRPr lang="en-US" sz="2200" dirty="0">
              <a:solidFill>
                <a:srgbClr val="002060"/>
              </a:solidFill>
            </a:endParaRPr>
          </a:p>
        </p:txBody>
      </p:sp>
    </p:spTree>
    <p:extLst>
      <p:ext uri="{BB962C8B-B14F-4D97-AF65-F5344CB8AC3E}">
        <p14:creationId xmlns:p14="http://schemas.microsoft.com/office/powerpoint/2010/main" val="26218421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67FB889-4B6D-2D83-4C8F-DFBCC09E8976}"/>
              </a:ext>
            </a:extLst>
          </p:cNvPr>
          <p:cNvSpPr>
            <a:spLocks noGrp="1"/>
          </p:cNvSpPr>
          <p:nvPr>
            <p:ph type="ctrTitle"/>
          </p:nvPr>
        </p:nvSpPr>
        <p:spPr>
          <a:xfrm>
            <a:off x="466057" y="2995377"/>
            <a:ext cx="9001499" cy="1646302"/>
          </a:xfrm>
        </p:spPr>
        <p:txBody>
          <a:bodyPr/>
          <a:lstStyle/>
          <a:p>
            <a:r>
              <a:rPr lang="en-US" sz="5400" b="1" dirty="0">
                <a:solidFill>
                  <a:srgbClr val="FF0000"/>
                </a:solidFill>
                <a:latin typeface="+mj-lt"/>
              </a:rPr>
              <a:t>Question-answer Session </a:t>
            </a:r>
            <a:br>
              <a:rPr lang="en-US" sz="5400" b="1" dirty="0">
                <a:solidFill>
                  <a:srgbClr val="FF0000"/>
                </a:solidFill>
                <a:latin typeface="+mj-lt"/>
              </a:rPr>
            </a:br>
            <a:endParaRPr lang="en-US" dirty="0"/>
          </a:p>
        </p:txBody>
      </p:sp>
    </p:spTree>
    <p:extLst>
      <p:ext uri="{BB962C8B-B14F-4D97-AF65-F5344CB8AC3E}">
        <p14:creationId xmlns:p14="http://schemas.microsoft.com/office/powerpoint/2010/main" val="3580414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A286C-D232-4C1F-7C59-0EC7A9F8E435}"/>
              </a:ext>
            </a:extLst>
          </p:cNvPr>
          <p:cNvSpPr>
            <a:spLocks noGrp="1"/>
          </p:cNvSpPr>
          <p:nvPr>
            <p:ph type="ctrTitle"/>
          </p:nvPr>
        </p:nvSpPr>
        <p:spPr>
          <a:xfrm>
            <a:off x="970671" y="711079"/>
            <a:ext cx="9189597" cy="984079"/>
          </a:xfrm>
        </p:spPr>
        <p:txBody>
          <a:bodyPr/>
          <a:lstStyle/>
          <a:p>
            <a:pPr algn="l"/>
            <a:r>
              <a:rPr lang="en-US" sz="4000" b="1" dirty="0"/>
              <a:t>Thematic Analysis</a:t>
            </a:r>
          </a:p>
        </p:txBody>
      </p:sp>
      <p:sp>
        <p:nvSpPr>
          <p:cNvPr id="3" name="Subtitle 2">
            <a:extLst>
              <a:ext uri="{FF2B5EF4-FFF2-40B4-BE49-F238E27FC236}">
                <a16:creationId xmlns:a16="http://schemas.microsoft.com/office/drawing/2014/main" id="{9C5DBC04-186B-1FDB-4DC7-A5889556B8D0}"/>
              </a:ext>
            </a:extLst>
          </p:cNvPr>
          <p:cNvSpPr>
            <a:spLocks noGrp="1"/>
          </p:cNvSpPr>
          <p:nvPr>
            <p:ph type="subTitle" idx="1"/>
          </p:nvPr>
        </p:nvSpPr>
        <p:spPr>
          <a:xfrm>
            <a:off x="970671" y="1757801"/>
            <a:ext cx="10972800" cy="4389120"/>
          </a:xfrm>
        </p:spPr>
        <p:txBody>
          <a:bodyPr>
            <a:normAutofit/>
          </a:bodyPr>
          <a:lstStyle/>
          <a:p>
            <a:pPr algn="just">
              <a:lnSpc>
                <a:spcPct val="120000"/>
              </a:lnSpc>
            </a:pPr>
            <a:r>
              <a:rPr lang="en-US" sz="2400" b="1" dirty="0">
                <a:solidFill>
                  <a:schemeClr val="tx1"/>
                </a:solidFill>
              </a:rPr>
              <a:t>Thematic analysis is “a method for identifying, analyzing, and reporting patterns (themes) within data” (Braun &amp; Clarke, 2006).</a:t>
            </a:r>
          </a:p>
          <a:p>
            <a:pPr marL="342900" indent="-342900" algn="just">
              <a:lnSpc>
                <a:spcPct val="120000"/>
              </a:lnSpc>
              <a:buFont typeface="Wingdings" panose="05000000000000000000" pitchFamily="2" charset="2"/>
              <a:buChar char="q"/>
            </a:pPr>
            <a:r>
              <a:rPr lang="en-US" sz="2400" b="1" dirty="0">
                <a:solidFill>
                  <a:schemeClr val="tx1"/>
                </a:solidFill>
              </a:rPr>
              <a:t>Stage 1: Reading the text as a whole</a:t>
            </a:r>
          </a:p>
          <a:p>
            <a:pPr marL="342900" indent="-342900" algn="just">
              <a:lnSpc>
                <a:spcPct val="120000"/>
              </a:lnSpc>
              <a:buFont typeface="Wingdings" panose="05000000000000000000" pitchFamily="2" charset="2"/>
              <a:buChar char="q"/>
            </a:pPr>
            <a:r>
              <a:rPr lang="en-US" sz="2400" b="1" dirty="0">
                <a:solidFill>
                  <a:schemeClr val="tx1"/>
                </a:solidFill>
              </a:rPr>
              <a:t>Stage 2: Reading and marking the text (emerging keywords/codes)  </a:t>
            </a:r>
          </a:p>
          <a:p>
            <a:pPr marL="342900" indent="-342900" algn="just">
              <a:lnSpc>
                <a:spcPct val="120000"/>
              </a:lnSpc>
              <a:buFont typeface="Wingdings" panose="05000000000000000000" pitchFamily="2" charset="2"/>
              <a:buChar char="q"/>
            </a:pPr>
            <a:r>
              <a:rPr lang="en-US" sz="2400" b="1" dirty="0">
                <a:solidFill>
                  <a:schemeClr val="tx1"/>
                </a:solidFill>
              </a:rPr>
              <a:t>Stage 3: Coding the text and grouping the codes to themes</a:t>
            </a:r>
          </a:p>
          <a:p>
            <a:pPr marL="342900" indent="-342900" algn="just">
              <a:lnSpc>
                <a:spcPct val="120000"/>
              </a:lnSpc>
              <a:buFont typeface="Wingdings" panose="05000000000000000000" pitchFamily="2" charset="2"/>
              <a:buChar char="q"/>
            </a:pPr>
            <a:r>
              <a:rPr lang="en-US" sz="2400" b="1" dirty="0">
                <a:solidFill>
                  <a:schemeClr val="tx1"/>
                </a:solidFill>
              </a:rPr>
              <a:t>Stage 4: Relating themes to the literature/theory</a:t>
            </a:r>
          </a:p>
        </p:txBody>
      </p:sp>
    </p:spTree>
    <p:extLst>
      <p:ext uri="{BB962C8B-B14F-4D97-AF65-F5344CB8AC3E}">
        <p14:creationId xmlns:p14="http://schemas.microsoft.com/office/powerpoint/2010/main" val="3203841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A286C-D232-4C1F-7C59-0EC7A9F8E435}"/>
              </a:ext>
            </a:extLst>
          </p:cNvPr>
          <p:cNvSpPr>
            <a:spLocks noGrp="1"/>
          </p:cNvSpPr>
          <p:nvPr>
            <p:ph type="ctrTitle"/>
          </p:nvPr>
        </p:nvSpPr>
        <p:spPr>
          <a:xfrm>
            <a:off x="239151" y="161320"/>
            <a:ext cx="11535507" cy="626471"/>
          </a:xfrm>
        </p:spPr>
        <p:txBody>
          <a:bodyPr/>
          <a:lstStyle/>
          <a:p>
            <a:pPr algn="l"/>
            <a:r>
              <a:rPr lang="en-US" sz="2800" b="1" dirty="0"/>
              <a:t>Thematic Data Analysis Procedure</a:t>
            </a:r>
          </a:p>
        </p:txBody>
      </p:sp>
      <p:sp>
        <p:nvSpPr>
          <p:cNvPr id="3" name="Subtitle 2">
            <a:extLst>
              <a:ext uri="{FF2B5EF4-FFF2-40B4-BE49-F238E27FC236}">
                <a16:creationId xmlns:a16="http://schemas.microsoft.com/office/drawing/2014/main" id="{9C5DBC04-186B-1FDB-4DC7-A5889556B8D0}"/>
              </a:ext>
            </a:extLst>
          </p:cNvPr>
          <p:cNvSpPr>
            <a:spLocks noGrp="1"/>
          </p:cNvSpPr>
          <p:nvPr>
            <p:ph type="subTitle" idx="1"/>
          </p:nvPr>
        </p:nvSpPr>
        <p:spPr>
          <a:xfrm>
            <a:off x="647115" y="1490515"/>
            <a:ext cx="10916528" cy="4389120"/>
          </a:xfrm>
        </p:spPr>
        <p:txBody>
          <a:bodyPr>
            <a:normAutofit/>
          </a:bodyPr>
          <a:lstStyle/>
          <a:p>
            <a:pPr algn="just">
              <a:lnSpc>
                <a:spcPct val="120000"/>
              </a:lnSpc>
            </a:pPr>
            <a:endParaRPr lang="en-US" sz="2400" b="1" dirty="0">
              <a:solidFill>
                <a:schemeClr val="tx1"/>
              </a:solidFill>
            </a:endParaRPr>
          </a:p>
          <a:p>
            <a:pPr algn="just">
              <a:lnSpc>
                <a:spcPct val="120000"/>
              </a:lnSpc>
            </a:pPr>
            <a:endParaRPr lang="en-US" dirty="0"/>
          </a:p>
        </p:txBody>
      </p:sp>
      <p:graphicFrame>
        <p:nvGraphicFramePr>
          <p:cNvPr id="5" name="Table 4">
            <a:extLst>
              <a:ext uri="{FF2B5EF4-FFF2-40B4-BE49-F238E27FC236}">
                <a16:creationId xmlns:a16="http://schemas.microsoft.com/office/drawing/2014/main" id="{80312228-7ED9-D6A1-446D-7C52FC18398E}"/>
              </a:ext>
            </a:extLst>
          </p:cNvPr>
          <p:cNvGraphicFramePr>
            <a:graphicFrameLocks noGrp="1"/>
          </p:cNvGraphicFramePr>
          <p:nvPr>
            <p:extLst>
              <p:ext uri="{D42A27DB-BD31-4B8C-83A1-F6EECF244321}">
                <p14:modId xmlns:p14="http://schemas.microsoft.com/office/powerpoint/2010/main" val="1482359216"/>
              </p:ext>
            </p:extLst>
          </p:nvPr>
        </p:nvGraphicFramePr>
        <p:xfrm>
          <a:off x="239151" y="787791"/>
          <a:ext cx="11816861" cy="5867374"/>
        </p:xfrm>
        <a:graphic>
          <a:graphicData uri="http://schemas.openxmlformats.org/drawingml/2006/table">
            <a:tbl>
              <a:tblPr firstRow="1" firstCol="1" bandRow="1">
                <a:tableStyleId>{5C22544A-7EE6-4342-B048-85BDC9FD1C3A}</a:tableStyleId>
              </a:tblPr>
              <a:tblGrid>
                <a:gridCol w="3984482">
                  <a:extLst>
                    <a:ext uri="{9D8B030D-6E8A-4147-A177-3AD203B41FA5}">
                      <a16:colId xmlns:a16="http://schemas.microsoft.com/office/drawing/2014/main" val="873327560"/>
                    </a:ext>
                  </a:extLst>
                </a:gridCol>
                <a:gridCol w="7832379">
                  <a:extLst>
                    <a:ext uri="{9D8B030D-6E8A-4147-A177-3AD203B41FA5}">
                      <a16:colId xmlns:a16="http://schemas.microsoft.com/office/drawing/2014/main" val="2219459654"/>
                    </a:ext>
                  </a:extLst>
                </a:gridCol>
              </a:tblGrid>
              <a:tr h="351907">
                <a:tc>
                  <a:txBody>
                    <a:bodyPr/>
                    <a:lstStyle/>
                    <a:p>
                      <a:pPr marL="75565" marR="0">
                        <a:lnSpc>
                          <a:spcPct val="115000"/>
                        </a:lnSpc>
                        <a:spcBef>
                          <a:spcPts val="0"/>
                        </a:spcBef>
                        <a:spcAft>
                          <a:spcPts val="0"/>
                        </a:spcAft>
                      </a:pPr>
                      <a:r>
                        <a:rPr lang="en-US" sz="2000" b="1">
                          <a:effectLst/>
                        </a:rPr>
                        <a:t>Steps</a:t>
                      </a:r>
                      <a:endParaRPr lang="en-US" sz="2000" b="1">
                        <a:effectLst/>
                        <a:latin typeface="Calibri" panose="020F0502020204030204" pitchFamily="34" charset="0"/>
                        <a:ea typeface="DengXian" panose="02010600030101010101" pitchFamily="2" charset="-122"/>
                        <a:cs typeface="Times New Roman" panose="02020603050405020304" pitchFamily="18" charset="0"/>
                      </a:endParaRPr>
                    </a:p>
                  </a:txBody>
                  <a:tcPr marL="0" marR="73025" marT="13970" marB="0"/>
                </a:tc>
                <a:tc>
                  <a:txBody>
                    <a:bodyPr/>
                    <a:lstStyle/>
                    <a:p>
                      <a:pPr marL="0" marR="0">
                        <a:lnSpc>
                          <a:spcPct val="115000"/>
                        </a:lnSpc>
                        <a:spcBef>
                          <a:spcPts val="0"/>
                        </a:spcBef>
                        <a:spcAft>
                          <a:spcPts val="0"/>
                        </a:spcAft>
                      </a:pPr>
                      <a:r>
                        <a:rPr lang="en-US" sz="2000" b="1" dirty="0">
                          <a:effectLst/>
                        </a:rPr>
                        <a:t>Description</a:t>
                      </a:r>
                      <a:endParaRPr lang="en-US" sz="2000" b="1" dirty="0">
                        <a:effectLst/>
                        <a:latin typeface="Calibri" panose="020F0502020204030204" pitchFamily="34" charset="0"/>
                        <a:ea typeface="DengXian" panose="02010600030101010101" pitchFamily="2" charset="-122"/>
                        <a:cs typeface="Times New Roman" panose="02020603050405020304" pitchFamily="18" charset="0"/>
                      </a:endParaRPr>
                    </a:p>
                  </a:txBody>
                  <a:tcPr marL="0" marR="73025" marT="13970" marB="0"/>
                </a:tc>
                <a:extLst>
                  <a:ext uri="{0D108BD9-81ED-4DB2-BD59-A6C34878D82A}">
                    <a16:rowId xmlns:a16="http://schemas.microsoft.com/office/drawing/2014/main" val="3479022172"/>
                  </a:ext>
                </a:extLst>
              </a:tr>
              <a:tr h="680708">
                <a:tc>
                  <a:txBody>
                    <a:bodyPr/>
                    <a:lstStyle/>
                    <a:p>
                      <a:pPr marL="177165" marR="43180" indent="-101600">
                        <a:lnSpc>
                          <a:spcPct val="115000"/>
                        </a:lnSpc>
                        <a:spcBef>
                          <a:spcPts val="0"/>
                        </a:spcBef>
                        <a:spcAft>
                          <a:spcPts val="0"/>
                        </a:spcAft>
                      </a:pPr>
                      <a:r>
                        <a:rPr lang="en-US" sz="2000" dirty="0">
                          <a:effectLst/>
                        </a:rPr>
                        <a:t>1.  Interview transcription</a:t>
                      </a:r>
                      <a:endParaRPr lang="en-US" sz="2000" dirty="0">
                        <a:effectLst/>
                        <a:latin typeface="Calibri" panose="020F0502020204030204" pitchFamily="34" charset="0"/>
                        <a:ea typeface="DengXian" panose="02010600030101010101" pitchFamily="2" charset="-122"/>
                        <a:cs typeface="Times New Roman" panose="02020603050405020304" pitchFamily="18" charset="0"/>
                      </a:endParaRPr>
                    </a:p>
                  </a:txBody>
                  <a:tcPr marL="0" marR="73025" marT="13970" marB="0" anchor="ctr"/>
                </a:tc>
                <a:tc>
                  <a:txBody>
                    <a:bodyPr/>
                    <a:lstStyle/>
                    <a:p>
                      <a:pPr marL="0" marR="0">
                        <a:lnSpc>
                          <a:spcPct val="115000"/>
                        </a:lnSpc>
                        <a:spcBef>
                          <a:spcPts val="0"/>
                        </a:spcBef>
                        <a:spcAft>
                          <a:spcPts val="0"/>
                        </a:spcAft>
                      </a:pPr>
                      <a:r>
                        <a:rPr lang="en-US" sz="2000" dirty="0">
                          <a:effectLst/>
                        </a:rPr>
                        <a:t>The interviews were taped and read again after hearing the recordings several times to comprehend the contents.</a:t>
                      </a:r>
                      <a:endParaRPr lang="en-US" sz="2000" dirty="0">
                        <a:effectLst/>
                        <a:latin typeface="Calibri" panose="020F0502020204030204" pitchFamily="34" charset="0"/>
                        <a:ea typeface="DengXian" panose="02010600030101010101" pitchFamily="2" charset="-122"/>
                        <a:cs typeface="Times New Roman" panose="02020603050405020304" pitchFamily="18" charset="0"/>
                      </a:endParaRPr>
                    </a:p>
                  </a:txBody>
                  <a:tcPr marL="0" marR="73025" marT="13970" marB="0" anchor="ctr"/>
                </a:tc>
                <a:extLst>
                  <a:ext uri="{0D108BD9-81ED-4DB2-BD59-A6C34878D82A}">
                    <a16:rowId xmlns:a16="http://schemas.microsoft.com/office/drawing/2014/main" val="2345146012"/>
                  </a:ext>
                </a:extLst>
              </a:tr>
              <a:tr h="1024452">
                <a:tc>
                  <a:txBody>
                    <a:bodyPr/>
                    <a:lstStyle/>
                    <a:p>
                      <a:pPr marL="177165" marR="242570" indent="-101600">
                        <a:lnSpc>
                          <a:spcPct val="115000"/>
                        </a:lnSpc>
                        <a:spcBef>
                          <a:spcPts val="0"/>
                        </a:spcBef>
                        <a:spcAft>
                          <a:spcPts val="0"/>
                        </a:spcAft>
                      </a:pPr>
                      <a:r>
                        <a:rPr lang="en-US" sz="2000" dirty="0">
                          <a:effectLst/>
                        </a:rPr>
                        <a:t>2.  Unit for the formation of meaning analysis</a:t>
                      </a:r>
                      <a:endParaRPr lang="en-US" sz="2000" dirty="0">
                        <a:effectLst/>
                        <a:latin typeface="Calibri" panose="020F0502020204030204" pitchFamily="34" charset="0"/>
                        <a:ea typeface="DengXian" panose="02010600030101010101" pitchFamily="2" charset="-122"/>
                        <a:cs typeface="Times New Roman" panose="02020603050405020304" pitchFamily="18" charset="0"/>
                      </a:endParaRPr>
                    </a:p>
                  </a:txBody>
                  <a:tcPr marL="0" marR="73025" marT="13970" marB="0" anchor="ctr"/>
                </a:tc>
                <a:tc>
                  <a:txBody>
                    <a:bodyPr/>
                    <a:lstStyle/>
                    <a:p>
                      <a:pPr marL="0" marR="0">
                        <a:lnSpc>
                          <a:spcPct val="115000"/>
                        </a:lnSpc>
                        <a:spcBef>
                          <a:spcPts val="0"/>
                        </a:spcBef>
                        <a:spcAft>
                          <a:spcPts val="0"/>
                        </a:spcAft>
                      </a:pPr>
                      <a:r>
                        <a:rPr lang="en-US" sz="2000" dirty="0">
                          <a:effectLst/>
                        </a:rPr>
                        <a:t>All interviews were analyzed as a single unit. Creating primary codes by abstracting meaning units</a:t>
                      </a:r>
                    </a:p>
                    <a:p>
                      <a:pPr marL="0" marR="27305">
                        <a:lnSpc>
                          <a:spcPct val="115000"/>
                        </a:lnSpc>
                        <a:spcBef>
                          <a:spcPts val="0"/>
                        </a:spcBef>
                        <a:spcAft>
                          <a:spcPts val="0"/>
                        </a:spcAft>
                      </a:pPr>
                      <a:r>
                        <a:rPr lang="en-US" sz="2000" dirty="0">
                          <a:effectLst/>
                        </a:rPr>
                        <a:t> </a:t>
                      </a:r>
                      <a:endParaRPr lang="en-US" sz="2000" dirty="0">
                        <a:effectLst/>
                        <a:latin typeface="Calibri" panose="020F0502020204030204" pitchFamily="34" charset="0"/>
                        <a:ea typeface="DengXian" panose="02010600030101010101" pitchFamily="2" charset="-122"/>
                        <a:cs typeface="Times New Roman" panose="02020603050405020304" pitchFamily="18" charset="0"/>
                      </a:endParaRPr>
                    </a:p>
                  </a:txBody>
                  <a:tcPr marL="0" marR="73025" marT="13970" marB="0" anchor="ctr"/>
                </a:tc>
                <a:extLst>
                  <a:ext uri="{0D108BD9-81ED-4DB2-BD59-A6C34878D82A}">
                    <a16:rowId xmlns:a16="http://schemas.microsoft.com/office/drawing/2014/main" val="1180230415"/>
                  </a:ext>
                </a:extLst>
              </a:tr>
              <a:tr h="1024452">
                <a:tc>
                  <a:txBody>
                    <a:bodyPr/>
                    <a:lstStyle/>
                    <a:p>
                      <a:pPr marL="75565" marR="0">
                        <a:lnSpc>
                          <a:spcPct val="115000"/>
                        </a:lnSpc>
                        <a:spcBef>
                          <a:spcPts val="0"/>
                        </a:spcBef>
                        <a:spcAft>
                          <a:spcPts val="0"/>
                        </a:spcAft>
                      </a:pPr>
                      <a:r>
                        <a:rPr lang="en-US" sz="2000" dirty="0">
                          <a:effectLst/>
                        </a:rPr>
                        <a:t>3.  Comprehensive sorting of similar codes</a:t>
                      </a:r>
                      <a:endParaRPr lang="en-US" sz="2000" dirty="0">
                        <a:effectLst/>
                        <a:latin typeface="Calibri" panose="020F0502020204030204" pitchFamily="34" charset="0"/>
                        <a:ea typeface="DengXian" panose="02010600030101010101" pitchFamily="2" charset="-122"/>
                        <a:cs typeface="Times New Roman" panose="02020603050405020304" pitchFamily="18" charset="0"/>
                      </a:endParaRPr>
                    </a:p>
                  </a:txBody>
                  <a:tcPr marL="0" marR="73025" marT="13970" marB="0" anchor="ctr"/>
                </a:tc>
                <a:tc>
                  <a:txBody>
                    <a:bodyPr/>
                    <a:lstStyle/>
                    <a:p>
                      <a:pPr marL="0" marR="0">
                        <a:lnSpc>
                          <a:spcPct val="115000"/>
                        </a:lnSpc>
                        <a:spcBef>
                          <a:spcPts val="0"/>
                        </a:spcBef>
                        <a:spcAft>
                          <a:spcPts val="0"/>
                        </a:spcAft>
                      </a:pPr>
                      <a:r>
                        <a:rPr lang="en-US" sz="2000" dirty="0">
                          <a:effectLst/>
                        </a:rPr>
                        <a:t>The grouping of similar fundamental codes into more comprehensive categories.</a:t>
                      </a:r>
                    </a:p>
                    <a:p>
                      <a:pPr marL="0" marR="55880">
                        <a:lnSpc>
                          <a:spcPct val="115000"/>
                        </a:lnSpc>
                        <a:spcBef>
                          <a:spcPts val="0"/>
                        </a:spcBef>
                        <a:spcAft>
                          <a:spcPts val="0"/>
                        </a:spcAft>
                      </a:pPr>
                      <a:r>
                        <a:rPr lang="en-US" sz="2000" dirty="0">
                          <a:effectLst/>
                        </a:rPr>
                        <a:t> </a:t>
                      </a:r>
                      <a:endParaRPr lang="en-US" sz="2000" dirty="0">
                        <a:effectLst/>
                        <a:latin typeface="Calibri" panose="020F0502020204030204" pitchFamily="34" charset="0"/>
                        <a:ea typeface="DengXian" panose="02010600030101010101" pitchFamily="2" charset="-122"/>
                        <a:cs typeface="Times New Roman" panose="02020603050405020304" pitchFamily="18" charset="0"/>
                      </a:endParaRPr>
                    </a:p>
                  </a:txBody>
                  <a:tcPr marL="0" marR="73025" marT="13970" marB="0" anchor="ctr"/>
                </a:tc>
                <a:extLst>
                  <a:ext uri="{0D108BD9-81ED-4DB2-BD59-A6C34878D82A}">
                    <a16:rowId xmlns:a16="http://schemas.microsoft.com/office/drawing/2014/main" val="3377673597"/>
                  </a:ext>
                </a:extLst>
              </a:tr>
              <a:tr h="1024452">
                <a:tc>
                  <a:txBody>
                    <a:bodyPr/>
                    <a:lstStyle/>
                    <a:p>
                      <a:pPr marL="75565" marR="0">
                        <a:lnSpc>
                          <a:spcPct val="115000"/>
                        </a:lnSpc>
                        <a:spcBef>
                          <a:spcPts val="0"/>
                        </a:spcBef>
                        <a:spcAft>
                          <a:spcPts val="0"/>
                        </a:spcAft>
                      </a:pPr>
                      <a:r>
                        <a:rPr lang="en-US" sz="2000" dirty="0">
                          <a:effectLst/>
                        </a:rPr>
                        <a:t>4.  Comparison of codes and establishment of subcategories</a:t>
                      </a:r>
                      <a:endParaRPr lang="en-US" sz="2000" dirty="0">
                        <a:effectLst/>
                        <a:latin typeface="Calibri" panose="020F0502020204030204" pitchFamily="34" charset="0"/>
                        <a:ea typeface="DengXian" panose="02010600030101010101" pitchFamily="2" charset="-122"/>
                        <a:cs typeface="Times New Roman" panose="02020603050405020304" pitchFamily="18" charset="0"/>
                      </a:endParaRPr>
                    </a:p>
                  </a:txBody>
                  <a:tcPr marL="0" marR="73025" marT="13970" marB="0" anchor="ctr"/>
                </a:tc>
                <a:tc>
                  <a:txBody>
                    <a:bodyPr/>
                    <a:lstStyle/>
                    <a:p>
                      <a:pPr marL="0" marR="0">
                        <a:lnSpc>
                          <a:spcPct val="115000"/>
                        </a:lnSpc>
                        <a:spcBef>
                          <a:spcPts val="0"/>
                        </a:spcBef>
                        <a:spcAft>
                          <a:spcPts val="0"/>
                        </a:spcAft>
                      </a:pPr>
                      <a:r>
                        <a:rPr lang="en-US" sz="2000" dirty="0">
                          <a:effectLst/>
                        </a:rPr>
                        <a:t>In contrast, all codes and data identified similarities and differences. This process resulted in the formation of categories and subcategories.</a:t>
                      </a:r>
                      <a:endParaRPr lang="en-US" sz="2000" dirty="0">
                        <a:effectLst/>
                        <a:latin typeface="Calibri" panose="020F0502020204030204" pitchFamily="34" charset="0"/>
                        <a:ea typeface="DengXian" panose="02010600030101010101" pitchFamily="2" charset="-122"/>
                        <a:cs typeface="Times New Roman" panose="02020603050405020304" pitchFamily="18" charset="0"/>
                      </a:endParaRPr>
                    </a:p>
                  </a:txBody>
                  <a:tcPr marL="0" marR="73025" marT="13970" marB="0" anchor="ctr"/>
                </a:tc>
                <a:extLst>
                  <a:ext uri="{0D108BD9-81ED-4DB2-BD59-A6C34878D82A}">
                    <a16:rowId xmlns:a16="http://schemas.microsoft.com/office/drawing/2014/main" val="1308922569"/>
                  </a:ext>
                </a:extLst>
              </a:tr>
              <a:tr h="1368197">
                <a:tc>
                  <a:txBody>
                    <a:bodyPr/>
                    <a:lstStyle/>
                    <a:p>
                      <a:pPr marL="75565" marR="0">
                        <a:lnSpc>
                          <a:spcPct val="115000"/>
                        </a:lnSpc>
                        <a:spcBef>
                          <a:spcPts val="0"/>
                        </a:spcBef>
                        <a:spcAft>
                          <a:spcPts val="0"/>
                        </a:spcAft>
                      </a:pPr>
                      <a:r>
                        <a:rPr lang="en-US" sz="2000" dirty="0">
                          <a:effectLst/>
                        </a:rPr>
                        <a:t>5.  Comparing subcategories and establishing primary categories</a:t>
                      </a:r>
                      <a:endParaRPr lang="en-US" sz="2000" dirty="0">
                        <a:effectLst/>
                        <a:latin typeface="Calibri" panose="020F0502020204030204" pitchFamily="34" charset="0"/>
                        <a:ea typeface="DengXian" panose="02010600030101010101" pitchFamily="2" charset="-122"/>
                        <a:cs typeface="Times New Roman" panose="02020603050405020304" pitchFamily="18" charset="0"/>
                      </a:endParaRPr>
                    </a:p>
                  </a:txBody>
                  <a:tcPr marL="0" marR="73025" marT="13970" marB="0" anchor="ctr"/>
                </a:tc>
                <a:tc>
                  <a:txBody>
                    <a:bodyPr/>
                    <a:lstStyle/>
                    <a:p>
                      <a:pPr marL="0" marR="0">
                        <a:lnSpc>
                          <a:spcPct val="115000"/>
                        </a:lnSpc>
                        <a:spcBef>
                          <a:spcPts val="0"/>
                        </a:spcBef>
                        <a:spcAft>
                          <a:spcPts val="0"/>
                        </a:spcAft>
                      </a:pPr>
                      <a:r>
                        <a:rPr lang="en-US" sz="2000" dirty="0">
                          <a:effectLst/>
                        </a:rPr>
                        <a:t>The initial interviews yielded an initial set of codes, categories, and subcategories, and the emerging codes were considered the results due to the content analysis methodology. Two independent researchers examined category data.  </a:t>
                      </a:r>
                      <a:endParaRPr lang="en-US" sz="2000" dirty="0">
                        <a:effectLst/>
                        <a:latin typeface="Calibri" panose="020F0502020204030204" pitchFamily="34" charset="0"/>
                        <a:ea typeface="DengXian" panose="02010600030101010101" pitchFamily="2" charset="-122"/>
                        <a:cs typeface="Times New Roman" panose="02020603050405020304" pitchFamily="18" charset="0"/>
                      </a:endParaRPr>
                    </a:p>
                  </a:txBody>
                  <a:tcPr marL="0" marR="73025" marT="13970" marB="0" anchor="ctr"/>
                </a:tc>
                <a:extLst>
                  <a:ext uri="{0D108BD9-81ED-4DB2-BD59-A6C34878D82A}">
                    <a16:rowId xmlns:a16="http://schemas.microsoft.com/office/drawing/2014/main" val="2517734698"/>
                  </a:ext>
                </a:extLst>
              </a:tr>
              <a:tr h="299892">
                <a:tc>
                  <a:txBody>
                    <a:bodyPr/>
                    <a:lstStyle/>
                    <a:p>
                      <a:pPr marL="0" marR="0">
                        <a:lnSpc>
                          <a:spcPct val="115000"/>
                        </a:lnSpc>
                        <a:spcBef>
                          <a:spcPts val="0"/>
                        </a:spcBef>
                        <a:spcAft>
                          <a:spcPts val="0"/>
                        </a:spcAft>
                      </a:pPr>
                      <a:r>
                        <a:rPr lang="en-US" sz="1200">
                          <a:effectLst/>
                        </a:rPr>
                        <a:t> </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0" marR="73025" marT="13970" marB="0"/>
                </a:tc>
                <a:tc>
                  <a:txBody>
                    <a:bodyPr/>
                    <a:lstStyle/>
                    <a:p>
                      <a:pPr marL="0" marR="0" algn="r">
                        <a:lnSpc>
                          <a:spcPct val="115000"/>
                        </a:lnSpc>
                        <a:spcBef>
                          <a:spcPts val="0"/>
                        </a:spcBef>
                        <a:spcAft>
                          <a:spcPts val="0"/>
                        </a:spcAft>
                      </a:pPr>
                      <a:r>
                        <a:rPr lang="en-US" sz="1200" dirty="0">
                          <a:effectLst/>
                        </a:rPr>
                        <a:t> </a:t>
                      </a:r>
                      <a:r>
                        <a:rPr lang="en-US" sz="1600" b="1" dirty="0">
                          <a:effectLst/>
                        </a:rPr>
                        <a:t>(</a:t>
                      </a:r>
                      <a:r>
                        <a:rPr lang="en-US" sz="1600" b="1" dirty="0" err="1">
                          <a:effectLst/>
                        </a:rPr>
                        <a:t>Graneheim</a:t>
                      </a:r>
                      <a:r>
                        <a:rPr lang="en-US" sz="1600" b="1" dirty="0">
                          <a:effectLst/>
                        </a:rPr>
                        <a:t> &amp; </a:t>
                      </a:r>
                      <a:r>
                        <a:rPr lang="en-US" sz="1600" b="1" dirty="0" err="1">
                          <a:effectLst/>
                        </a:rPr>
                        <a:t>Lundman</a:t>
                      </a:r>
                      <a:r>
                        <a:rPr lang="en-US" sz="1600" b="1" dirty="0">
                          <a:effectLst/>
                        </a:rPr>
                        <a:t>, 2004)</a:t>
                      </a:r>
                      <a:endParaRPr lang="en-US" sz="1600" b="1" dirty="0">
                        <a:effectLst/>
                        <a:latin typeface="Calibri" panose="020F0502020204030204" pitchFamily="34" charset="0"/>
                        <a:ea typeface="DengXian" panose="02010600030101010101" pitchFamily="2" charset="-122"/>
                        <a:cs typeface="Times New Roman" panose="02020603050405020304" pitchFamily="18" charset="0"/>
                      </a:endParaRPr>
                    </a:p>
                  </a:txBody>
                  <a:tcPr marL="0" marR="73025" marT="13970" marB="0"/>
                </a:tc>
                <a:extLst>
                  <a:ext uri="{0D108BD9-81ED-4DB2-BD59-A6C34878D82A}">
                    <a16:rowId xmlns:a16="http://schemas.microsoft.com/office/drawing/2014/main" val="4286923903"/>
                  </a:ext>
                </a:extLst>
              </a:tr>
            </a:tbl>
          </a:graphicData>
        </a:graphic>
      </p:graphicFrame>
    </p:spTree>
    <p:extLst>
      <p:ext uri="{BB962C8B-B14F-4D97-AF65-F5344CB8AC3E}">
        <p14:creationId xmlns:p14="http://schemas.microsoft.com/office/powerpoint/2010/main" val="1852602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6091" y="808698"/>
            <a:ext cx="9483969" cy="639762"/>
          </a:xfrm>
        </p:spPr>
        <p:txBody>
          <a:bodyPr>
            <a:noAutofit/>
          </a:bodyPr>
          <a:lstStyle/>
          <a:p>
            <a:r>
              <a:rPr lang="en-US" sz="3200" b="1" dirty="0"/>
              <a:t>Approaches of Conducting Thematic Analysis</a:t>
            </a:r>
          </a:p>
        </p:txBody>
      </p:sp>
      <p:sp>
        <p:nvSpPr>
          <p:cNvPr id="3" name="Content Placeholder 2"/>
          <p:cNvSpPr>
            <a:spLocks noGrp="1"/>
          </p:cNvSpPr>
          <p:nvPr>
            <p:ph idx="1"/>
          </p:nvPr>
        </p:nvSpPr>
        <p:spPr>
          <a:xfrm>
            <a:off x="1266091" y="1884558"/>
            <a:ext cx="8848580" cy="5608833"/>
          </a:xfrm>
        </p:spPr>
        <p:txBody>
          <a:bodyPr>
            <a:normAutofit/>
          </a:bodyPr>
          <a:lstStyle/>
          <a:p>
            <a:pPr marL="0" indent="0">
              <a:buNone/>
            </a:pPr>
            <a:r>
              <a:rPr lang="en-US" sz="2400" b="1" dirty="0">
                <a:solidFill>
                  <a:schemeClr val="tx1"/>
                </a:solidFill>
              </a:rPr>
              <a:t>There are various approaches to conducting thematic analysis, but the most common form follows a six-step process (Braun &amp; Clarke, 2006): </a:t>
            </a:r>
          </a:p>
          <a:p>
            <a:pPr marL="514350" indent="-514350">
              <a:buAutoNum type="arabicPeriod"/>
            </a:pPr>
            <a:endParaRPr lang="en-US" dirty="0"/>
          </a:p>
          <a:p>
            <a:pPr marL="514350" indent="-514350">
              <a:buAutoNum type="arabicPeriod"/>
            </a:pPr>
            <a:endParaRPr lang="en-US" dirty="0"/>
          </a:p>
          <a:p>
            <a:pPr marL="514350" indent="-514350">
              <a:buAutoNum type="arabicPeriod"/>
            </a:pPr>
            <a:endParaRPr lang="en-US" dirty="0"/>
          </a:p>
          <a:p>
            <a:pPr marL="514350" indent="-514350">
              <a:buAutoNum type="arabicPeriod"/>
            </a:pPr>
            <a:endParaRPr lang="en-US" dirty="0"/>
          </a:p>
          <a:p>
            <a:pPr marL="514350" indent="-514350">
              <a:buAutoNum type="arabicPeriod"/>
            </a:pPr>
            <a:endParaRPr lang="en-US" dirty="0"/>
          </a:p>
          <a:p>
            <a:pPr marL="0" indent="0">
              <a:buNone/>
            </a:pPr>
            <a:endParaRPr lang="en-US" sz="3400" dirty="0"/>
          </a:p>
        </p:txBody>
      </p:sp>
      <p:graphicFrame>
        <p:nvGraphicFramePr>
          <p:cNvPr id="4" name="Table 3"/>
          <p:cNvGraphicFramePr>
            <a:graphicFrameLocks noGrp="1"/>
          </p:cNvGraphicFramePr>
          <p:nvPr>
            <p:extLst>
              <p:ext uri="{D42A27DB-BD31-4B8C-83A1-F6EECF244321}">
                <p14:modId xmlns:p14="http://schemas.microsoft.com/office/powerpoint/2010/main" val="2684347781"/>
              </p:ext>
            </p:extLst>
          </p:nvPr>
        </p:nvGraphicFramePr>
        <p:xfrm>
          <a:off x="1364565" y="3556122"/>
          <a:ext cx="8371449" cy="1853418"/>
        </p:xfrm>
        <a:graphic>
          <a:graphicData uri="http://schemas.openxmlformats.org/drawingml/2006/table">
            <a:tbl>
              <a:tblPr firstRow="1" bandRow="1">
                <a:tableStyleId>{5940675A-B579-460E-94D1-54222C63F5DA}</a:tableStyleId>
              </a:tblPr>
              <a:tblGrid>
                <a:gridCol w="2790483">
                  <a:extLst>
                    <a:ext uri="{9D8B030D-6E8A-4147-A177-3AD203B41FA5}">
                      <a16:colId xmlns:a16="http://schemas.microsoft.com/office/drawing/2014/main" val="20000"/>
                    </a:ext>
                  </a:extLst>
                </a:gridCol>
                <a:gridCol w="2790483">
                  <a:extLst>
                    <a:ext uri="{9D8B030D-6E8A-4147-A177-3AD203B41FA5}">
                      <a16:colId xmlns:a16="http://schemas.microsoft.com/office/drawing/2014/main" val="20001"/>
                    </a:ext>
                  </a:extLst>
                </a:gridCol>
                <a:gridCol w="2790483">
                  <a:extLst>
                    <a:ext uri="{9D8B030D-6E8A-4147-A177-3AD203B41FA5}">
                      <a16:colId xmlns:a16="http://schemas.microsoft.com/office/drawing/2014/main" val="20002"/>
                    </a:ext>
                  </a:extLst>
                </a:gridCol>
              </a:tblGrid>
              <a:tr h="926709">
                <a:tc>
                  <a:txBody>
                    <a:bodyPr/>
                    <a:lstStyle/>
                    <a:p>
                      <a:r>
                        <a:rPr lang="en-US" sz="2400" b="1" kern="1200" dirty="0">
                          <a:solidFill>
                            <a:schemeClr val="tx1"/>
                          </a:solidFill>
                          <a:latin typeface="+mn-lt"/>
                          <a:ea typeface="+mn-ea"/>
                          <a:cs typeface="+mn-cs"/>
                        </a:rPr>
                        <a:t>1. familiarization</a:t>
                      </a:r>
                    </a:p>
                  </a:txBody>
                  <a:tcPr/>
                </a:tc>
                <a:tc>
                  <a:txBody>
                    <a:bodyPr/>
                    <a:lstStyle/>
                    <a:p>
                      <a:r>
                        <a:rPr lang="en-US" sz="2400" b="1" kern="1200" dirty="0">
                          <a:solidFill>
                            <a:schemeClr val="tx1"/>
                          </a:solidFill>
                          <a:latin typeface="+mn-lt"/>
                          <a:ea typeface="+mn-ea"/>
                          <a:cs typeface="+mn-cs"/>
                        </a:rPr>
                        <a:t>2. Coding</a:t>
                      </a:r>
                    </a:p>
                  </a:txBody>
                  <a:tcPr/>
                </a:tc>
                <a:tc>
                  <a:txBody>
                    <a:bodyPr/>
                    <a:lstStyle/>
                    <a:p>
                      <a:r>
                        <a:rPr lang="en-US" sz="2400" b="1" kern="1200" dirty="0">
                          <a:solidFill>
                            <a:schemeClr val="tx1"/>
                          </a:solidFill>
                          <a:latin typeface="+mn-lt"/>
                          <a:ea typeface="+mn-ea"/>
                          <a:cs typeface="+mn-cs"/>
                        </a:rPr>
                        <a:t>3. Generating themes</a:t>
                      </a:r>
                    </a:p>
                  </a:txBody>
                  <a:tcPr/>
                </a:tc>
                <a:extLst>
                  <a:ext uri="{0D108BD9-81ED-4DB2-BD59-A6C34878D82A}">
                    <a16:rowId xmlns:a16="http://schemas.microsoft.com/office/drawing/2014/main" val="10000"/>
                  </a:ext>
                </a:extLst>
              </a:tr>
              <a:tr h="926709">
                <a:tc>
                  <a:txBody>
                    <a:bodyPr/>
                    <a:lstStyle/>
                    <a:p>
                      <a:r>
                        <a:rPr lang="en-US" sz="2400" b="1" kern="1200" dirty="0">
                          <a:solidFill>
                            <a:schemeClr val="tx1"/>
                          </a:solidFill>
                          <a:latin typeface="+mn-lt"/>
                          <a:ea typeface="+mn-ea"/>
                          <a:cs typeface="+mn-cs"/>
                        </a:rPr>
                        <a:t>4. Reviewing themes</a:t>
                      </a:r>
                    </a:p>
                  </a:txBody>
                  <a:tcPr/>
                </a:tc>
                <a:tc>
                  <a:txBody>
                    <a:bodyPr/>
                    <a:lstStyle/>
                    <a:p>
                      <a:r>
                        <a:rPr lang="en-US" sz="2400" b="1" kern="1200" dirty="0">
                          <a:solidFill>
                            <a:schemeClr val="tx1"/>
                          </a:solidFill>
                          <a:latin typeface="+mn-lt"/>
                          <a:ea typeface="+mn-ea"/>
                          <a:cs typeface="+mn-cs"/>
                        </a:rPr>
                        <a:t>5. Defining and naming themes</a:t>
                      </a:r>
                    </a:p>
                  </a:txBody>
                  <a:tcPr/>
                </a:tc>
                <a:tc>
                  <a:txBody>
                    <a:bodyPr/>
                    <a:lstStyle/>
                    <a:p>
                      <a:r>
                        <a:rPr lang="en-US" sz="2400" b="1" kern="1200" dirty="0">
                          <a:solidFill>
                            <a:schemeClr val="tx1"/>
                          </a:solidFill>
                          <a:latin typeface="+mn-lt"/>
                          <a:ea typeface="+mn-ea"/>
                          <a:cs typeface="+mn-cs"/>
                        </a:rPr>
                        <a:t>6. Writing up</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78313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1" y="776887"/>
            <a:ext cx="9483969" cy="639762"/>
          </a:xfrm>
        </p:spPr>
        <p:txBody>
          <a:bodyPr>
            <a:noAutofit/>
          </a:bodyPr>
          <a:lstStyle/>
          <a:p>
            <a:r>
              <a:rPr lang="en-US" sz="3200" b="1" dirty="0"/>
              <a:t>Approaches of Conducting Thematic Analysis</a:t>
            </a:r>
          </a:p>
        </p:txBody>
      </p:sp>
      <p:sp>
        <p:nvSpPr>
          <p:cNvPr id="3" name="Content Placeholder 2"/>
          <p:cNvSpPr>
            <a:spLocks noGrp="1"/>
          </p:cNvSpPr>
          <p:nvPr>
            <p:ph idx="1"/>
          </p:nvPr>
        </p:nvSpPr>
        <p:spPr>
          <a:xfrm>
            <a:off x="1752601" y="1096768"/>
            <a:ext cx="9782907" cy="5608833"/>
          </a:xfrm>
        </p:spPr>
        <p:txBody>
          <a:bodyPr>
            <a:normAutofit/>
          </a:bodyPr>
          <a:lstStyle/>
          <a:p>
            <a:pPr marL="0" indent="0">
              <a:buNone/>
            </a:pPr>
            <a:endParaRPr lang="en-US" sz="3400" dirty="0"/>
          </a:p>
          <a:p>
            <a:pPr marL="0" indent="0">
              <a:buNone/>
            </a:pPr>
            <a:r>
              <a:rPr lang="en-US" sz="2400" dirty="0">
                <a:solidFill>
                  <a:schemeClr val="tx1"/>
                </a:solidFill>
              </a:rPr>
              <a:t>Following this process can also help you avoid confirmation bias when formulating your analysis.</a:t>
            </a:r>
          </a:p>
          <a:p>
            <a:r>
              <a:rPr lang="en-US" sz="2400" b="1" dirty="0">
                <a:solidFill>
                  <a:schemeClr val="tx1"/>
                </a:solidFill>
              </a:rPr>
              <a:t>Confirmation bias</a:t>
            </a:r>
            <a:r>
              <a:rPr lang="en-US" sz="2400" dirty="0">
                <a:solidFill>
                  <a:schemeClr val="tx1"/>
                </a:solidFill>
              </a:rPr>
              <a:t> is the tendency to seek out and prefer information that supports our preexisting beliefs. As a result, we tend to ignore any information that contradicts those beliefs.</a:t>
            </a:r>
          </a:p>
          <a:p>
            <a:r>
              <a:rPr lang="en-US" sz="2400" dirty="0">
                <a:solidFill>
                  <a:schemeClr val="tx1"/>
                </a:solidFill>
              </a:rPr>
              <a:t>Confirmation bias is often unintentional but can still lead to poor decision-making in (psychology) research and in legal or real-life contexts.</a:t>
            </a:r>
          </a:p>
          <a:p>
            <a:r>
              <a:rPr lang="en-US" sz="2400" dirty="0">
                <a:solidFill>
                  <a:schemeClr val="tx1"/>
                </a:solidFill>
              </a:rPr>
              <a:t>This process was originally developed for psychology research by Virginia Braun and Victoria Clarke.</a:t>
            </a:r>
          </a:p>
        </p:txBody>
      </p:sp>
    </p:spTree>
    <p:extLst>
      <p:ext uri="{BB962C8B-B14F-4D97-AF65-F5344CB8AC3E}">
        <p14:creationId xmlns:p14="http://schemas.microsoft.com/office/powerpoint/2010/main" val="3517092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73834"/>
            <a:ext cx="8596668" cy="1320800"/>
          </a:xfrm>
        </p:spPr>
        <p:txBody>
          <a:bodyPr>
            <a:normAutofit/>
          </a:bodyPr>
          <a:lstStyle/>
          <a:p>
            <a:r>
              <a:rPr lang="en-US" b="1" dirty="0"/>
              <a:t>When to use thematic analysis</a:t>
            </a:r>
            <a:endParaRPr lang="en-US" dirty="0"/>
          </a:p>
        </p:txBody>
      </p:sp>
      <p:sp>
        <p:nvSpPr>
          <p:cNvPr id="3" name="Content Placeholder 2"/>
          <p:cNvSpPr>
            <a:spLocks noGrp="1"/>
          </p:cNvSpPr>
          <p:nvPr>
            <p:ph idx="1"/>
          </p:nvPr>
        </p:nvSpPr>
        <p:spPr>
          <a:xfrm>
            <a:off x="677334" y="2160589"/>
            <a:ext cx="11223934" cy="3880773"/>
          </a:xfrm>
        </p:spPr>
        <p:txBody>
          <a:bodyPr>
            <a:normAutofit lnSpcReduction="10000"/>
          </a:bodyPr>
          <a:lstStyle/>
          <a:p>
            <a:pPr>
              <a:lnSpc>
                <a:spcPct val="110000"/>
              </a:lnSpc>
            </a:pPr>
            <a:r>
              <a:rPr lang="en-US" sz="2400" dirty="0">
                <a:solidFill>
                  <a:schemeClr val="tx1"/>
                </a:solidFill>
              </a:rPr>
              <a:t>Thematic analysis is a good approach to research where you’re trying to find out something about people’s views, opinions, knowledge, experiences or values from a set of qualitative data – for example, interview transcripts, social media profiles, or survey responses.</a:t>
            </a:r>
          </a:p>
          <a:p>
            <a:endParaRPr lang="en-US" sz="2400" dirty="0">
              <a:solidFill>
                <a:schemeClr val="tx1"/>
              </a:solidFill>
            </a:endParaRPr>
          </a:p>
          <a:p>
            <a:r>
              <a:rPr lang="en-US" sz="2400" dirty="0">
                <a:solidFill>
                  <a:schemeClr val="tx1"/>
                </a:solidFill>
              </a:rPr>
              <a:t>Some types of research questions you might use thematic analysis to answer:</a:t>
            </a:r>
          </a:p>
          <a:p>
            <a:pPr lvl="1"/>
            <a:r>
              <a:rPr lang="en-US" sz="2400" dirty="0">
                <a:solidFill>
                  <a:schemeClr val="tx1"/>
                </a:solidFill>
              </a:rPr>
              <a:t>How do patients perceive doctors in a hospital setting?</a:t>
            </a:r>
          </a:p>
          <a:p>
            <a:pPr lvl="1"/>
            <a:r>
              <a:rPr lang="en-US" sz="2400" dirty="0">
                <a:solidFill>
                  <a:schemeClr val="tx1"/>
                </a:solidFill>
              </a:rPr>
              <a:t>What are non-experts’ ideas and opinions about climate change?</a:t>
            </a:r>
          </a:p>
          <a:p>
            <a:pPr lvl="1"/>
            <a:r>
              <a:rPr lang="en-US" sz="2400" dirty="0">
                <a:solidFill>
                  <a:schemeClr val="tx1"/>
                </a:solidFill>
              </a:rPr>
              <a:t>How is gender constructed in high school history teaching?</a:t>
            </a:r>
          </a:p>
          <a:p>
            <a:endParaRPr lang="en-US" dirty="0"/>
          </a:p>
        </p:txBody>
      </p:sp>
    </p:spTree>
    <p:extLst>
      <p:ext uri="{BB962C8B-B14F-4D97-AF65-F5344CB8AC3E}">
        <p14:creationId xmlns:p14="http://schemas.microsoft.com/office/powerpoint/2010/main" val="738588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1378" y="876300"/>
            <a:ext cx="10384301" cy="5105400"/>
          </a:xfrm>
        </p:spPr>
        <p:txBody>
          <a:bodyPr>
            <a:normAutofit/>
          </a:bodyPr>
          <a:lstStyle/>
          <a:p>
            <a:pPr algn="just"/>
            <a:r>
              <a:rPr lang="en-US" sz="2400" dirty="0">
                <a:solidFill>
                  <a:schemeClr val="accent2">
                    <a:lumMod val="75000"/>
                  </a:schemeClr>
                </a:solidFill>
              </a:rPr>
              <a:t>To answer any of these questions, you would collect data from a group of relevant participants and then analyze it. Thematic analysis allows you a lot of flexibility in interpreting the data, and allows you to approach large data sets more easily by sorting them into broad themes.</a:t>
            </a:r>
          </a:p>
          <a:p>
            <a:pPr algn="just"/>
            <a:r>
              <a:rPr lang="en-US" sz="2400" dirty="0">
                <a:solidFill>
                  <a:srgbClr val="00B0F0"/>
                </a:solidFill>
              </a:rPr>
              <a:t>However, it also involves the risk of missing nuances/difference in the data. Thematic analysis is often quite subjective and relies on the researcher’s judgment, so you have to reflect carefully on your own choices and interpretations.</a:t>
            </a:r>
          </a:p>
          <a:p>
            <a:pPr algn="just"/>
            <a:r>
              <a:rPr lang="en-US" sz="2400" dirty="0">
                <a:solidFill>
                  <a:srgbClr val="FF0000"/>
                </a:solidFill>
              </a:rPr>
              <a:t>Pay close attention to the data to ensure that you’re not picking up on things that are not there – or obscuring things that are.</a:t>
            </a:r>
          </a:p>
          <a:p>
            <a:pPr algn="just"/>
            <a:endParaRPr lang="en-US" dirty="0"/>
          </a:p>
        </p:txBody>
      </p:sp>
    </p:spTree>
    <p:extLst>
      <p:ext uri="{BB962C8B-B14F-4D97-AF65-F5344CB8AC3E}">
        <p14:creationId xmlns:p14="http://schemas.microsoft.com/office/powerpoint/2010/main" val="2718815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9650" y="2039946"/>
            <a:ext cx="9791112" cy="1608666"/>
          </a:xfrm>
        </p:spPr>
        <p:txBody>
          <a:bodyPr>
            <a:normAutofit/>
          </a:bodyPr>
          <a:lstStyle/>
          <a:p>
            <a:r>
              <a:rPr lang="en-US" b="1" dirty="0"/>
              <a:t>Different approaches to thematic analysis</a:t>
            </a:r>
            <a:endParaRPr lang="en-US" dirty="0"/>
          </a:p>
        </p:txBody>
      </p:sp>
      <p:sp>
        <p:nvSpPr>
          <p:cNvPr id="3" name="Content Placeholder 2"/>
          <p:cNvSpPr>
            <a:spLocks noGrp="1"/>
          </p:cNvSpPr>
          <p:nvPr>
            <p:ph idx="1"/>
          </p:nvPr>
        </p:nvSpPr>
        <p:spPr>
          <a:xfrm>
            <a:off x="1589650" y="2844279"/>
            <a:ext cx="9622301" cy="3450696"/>
          </a:xfrm>
        </p:spPr>
        <p:txBody>
          <a:bodyPr>
            <a:normAutofit/>
          </a:bodyPr>
          <a:lstStyle/>
          <a:p>
            <a:r>
              <a:rPr lang="en-US" sz="2400" b="1" dirty="0">
                <a:solidFill>
                  <a:schemeClr val="tx1"/>
                </a:solidFill>
              </a:rPr>
              <a:t>Inductive and Deductive Approaches</a:t>
            </a:r>
          </a:p>
          <a:p>
            <a:r>
              <a:rPr lang="en-US" sz="2400" dirty="0">
                <a:solidFill>
                  <a:schemeClr val="tx1"/>
                </a:solidFill>
              </a:rPr>
              <a:t>An inductive approach involves allowing the data to determine your themes.</a:t>
            </a:r>
          </a:p>
          <a:p>
            <a:r>
              <a:rPr lang="en-US" sz="2400" dirty="0">
                <a:solidFill>
                  <a:schemeClr val="tx1"/>
                </a:solidFill>
              </a:rPr>
              <a:t>A deductive approach involves coming to the data with some preconceived themes you expect to find reflected there, based on theory or existing knowledge.</a:t>
            </a:r>
          </a:p>
        </p:txBody>
      </p:sp>
    </p:spTree>
    <p:extLst>
      <p:ext uri="{BB962C8B-B14F-4D97-AF65-F5344CB8AC3E}">
        <p14:creationId xmlns:p14="http://schemas.microsoft.com/office/powerpoint/2010/main" val="143656045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496</TotalTime>
  <Words>2699</Words>
  <Application>Microsoft Office PowerPoint</Application>
  <PresentationFormat>Widescreen</PresentationFormat>
  <Paragraphs>185</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Leelawadee UI</vt:lpstr>
      <vt:lpstr>Trebuchet MS</vt:lpstr>
      <vt:lpstr>Wingdings</vt:lpstr>
      <vt:lpstr>Wingdings 3</vt:lpstr>
      <vt:lpstr>Facet</vt:lpstr>
      <vt:lpstr>Qualitative Data Analysis  and Ethical Issues</vt:lpstr>
      <vt:lpstr>Learning Outcomes</vt:lpstr>
      <vt:lpstr>Thematic Analysis</vt:lpstr>
      <vt:lpstr>Thematic Data Analysis Procedure</vt:lpstr>
      <vt:lpstr>Approaches of Conducting Thematic Analysis</vt:lpstr>
      <vt:lpstr>Approaches of Conducting Thematic Analysis</vt:lpstr>
      <vt:lpstr>When to use thematic analysis</vt:lpstr>
      <vt:lpstr>PowerPoint Presentation</vt:lpstr>
      <vt:lpstr>Different approaches to thematic analysis</vt:lpstr>
      <vt:lpstr>Inductive Approaches</vt:lpstr>
      <vt:lpstr>Deductive Approaches</vt:lpstr>
      <vt:lpstr>PowerPoint Presentation</vt:lpstr>
      <vt:lpstr>Step 1: Familiarization</vt:lpstr>
      <vt:lpstr>Step 2: Coding</vt:lpstr>
      <vt:lpstr>PowerPoint Presentation</vt:lpstr>
      <vt:lpstr>PowerPoint Presentation</vt:lpstr>
      <vt:lpstr>Step 3: Generating themes</vt:lpstr>
      <vt:lpstr>Turning Codes into Themes</vt:lpstr>
      <vt:lpstr>Turning Codes into Themes Cont…</vt:lpstr>
      <vt:lpstr>Step 4: Reviewing themes</vt:lpstr>
      <vt:lpstr>Step 5: Defining and Naming Themes</vt:lpstr>
      <vt:lpstr>Step 6: Writing Up</vt:lpstr>
      <vt:lpstr>Discourse Analysis </vt:lpstr>
      <vt:lpstr>Narrative Analysis  </vt:lpstr>
      <vt:lpstr>Conversation Analysis</vt:lpstr>
      <vt:lpstr>Conversation Analysis</vt:lpstr>
      <vt:lpstr>Research ethics</vt:lpstr>
      <vt:lpstr>PowerPoint Presentation</vt:lpstr>
      <vt:lpstr>Question-answer Session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Quantitative Research Methodology</dc:title>
  <dc:creator>FHS</dc:creator>
  <cp:lastModifiedBy>USER</cp:lastModifiedBy>
  <cp:revision>7</cp:revision>
  <dcterms:created xsi:type="dcterms:W3CDTF">2024-05-04T03:24:34Z</dcterms:created>
  <dcterms:modified xsi:type="dcterms:W3CDTF">2024-05-17T19:06:17Z</dcterms:modified>
</cp:coreProperties>
</file>