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61" r:id="rId3"/>
    <p:sldId id="262" r:id="rId4"/>
    <p:sldId id="263" r:id="rId5"/>
    <p:sldId id="258" r:id="rId6"/>
    <p:sldId id="259" r:id="rId7"/>
    <p:sldId id="260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267BD2-CF75-4A15-9CBA-B6D124275FDB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54C4F5D-2941-4AFF-8218-D59B21F34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4863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404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01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25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76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7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32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8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293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316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26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28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63BF-8945-45D6-8588-7C788E1920AD}" type="datetimeFigureOut">
              <a:rPr lang="en-US" smtClean="0"/>
              <a:t>11/17/2018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20296-5C16-4567-B31E-0EFBD96D31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32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en.wikipedia.org/wiki/Image:Morphine-2D-skeletal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ALKALOIDS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Alkaloids are a group of nitrogen-containing bases. Most of them are drugs. </a:t>
            </a:r>
          </a:p>
          <a:p>
            <a:pPr algn="just"/>
            <a:r>
              <a:rPr lang="en-US" dirty="0"/>
              <a:t>In addition to carbon, hydrogen and nitrogen, alkaloids may also contain oxygen, sulfur and, more rarely, other elements such as chlorine, bromine, and phosphorus.</a:t>
            </a:r>
            <a:endParaRPr lang="en-US" dirty="0" smtClean="0"/>
          </a:p>
          <a:p>
            <a:pPr algn="just"/>
            <a:r>
              <a:rPr lang="en-US" dirty="0" smtClean="0"/>
              <a:t>Only a few (like caffeine) are derived from purines or </a:t>
            </a:r>
            <a:r>
              <a:rPr lang="en-US" dirty="0" err="1" smtClean="0"/>
              <a:t>pyrimidines</a:t>
            </a:r>
            <a:r>
              <a:rPr lang="en-US" dirty="0" smtClean="0"/>
              <a:t>, while the large majority is produced from amino acids.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82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049"/>
          </a:xfrm>
        </p:spPr>
        <p:txBody>
          <a:bodyPr/>
          <a:lstStyle/>
          <a:p>
            <a:r>
              <a:rPr lang="en-US" dirty="0" smtClean="0"/>
              <a:t>Medicinal action of various alkaloids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3985069"/>
              </p:ext>
            </p:extLst>
          </p:nvPr>
        </p:nvGraphicFramePr>
        <p:xfrm>
          <a:off x="715616" y="1298715"/>
          <a:ext cx="10638184" cy="51755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9092"/>
                <a:gridCol w="5319092"/>
              </a:tblGrid>
              <a:tr h="4235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Alkaloid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b="1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Action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Ajmaline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antiarrhythmic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Atropine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scopolamine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hyoscyamine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anticholinergic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Caffeine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stimulant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adenosine receptor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antagonist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Codeine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cough medicine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analgesic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Colchicine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remedy for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gout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Emetine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antiprotozoal agent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Ergot alkaloids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sympathomimetic</a:t>
                      </a:r>
                      <a:r>
                        <a:rPr lang="en-US" sz="2400" u="non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vasodilator, antihypertensive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4235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Morphine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analgesic</a:t>
                      </a:r>
                      <a:endParaRPr lang="en-US" sz="2400" u="non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374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3683872"/>
              </p:ext>
            </p:extLst>
          </p:nvPr>
        </p:nvGraphicFramePr>
        <p:xfrm>
          <a:off x="732182" y="844964"/>
          <a:ext cx="105156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/>
                <a:gridCol w="52578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Nicotine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stimulant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nicotinic acetylcholine receptor agonist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Physostigmine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inhibitor of </a:t>
                      </a:r>
                      <a:r>
                        <a:rPr lang="en-US" sz="2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acetylcholinesterase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Quinidine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antiarrhythmic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Quinine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antipyretics, antimalarial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Reserpine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antihypertensive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Tubocurarine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muscle relaxant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Vinblastine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vincristine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antitumor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Vincamine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vasodilating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antihypertensive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Yohimbine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stimulant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</a:t>
                      </a:r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aphrodisiac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60" marR="60960" marT="30480" marB="3048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722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426" y="367886"/>
            <a:ext cx="10515600" cy="4351338"/>
          </a:xfrm>
        </p:spPr>
        <p:txBody>
          <a:bodyPr/>
          <a:lstStyle/>
          <a:p>
            <a:r>
              <a:rPr lang="en-US" b="1" dirty="0" smtClean="0"/>
              <a:t>Morphine synthesis: </a:t>
            </a:r>
            <a:r>
              <a:rPr lang="en-US" dirty="0" smtClean="0"/>
              <a:t>Two tyrosine rings condense and form the basic structure of morphine that is subsequently modified.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866" y="1239665"/>
            <a:ext cx="6865976" cy="23580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7826" y="3709987"/>
            <a:ext cx="7871791" cy="3297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88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Morphine - SAR</a:t>
            </a:r>
          </a:p>
        </p:txBody>
      </p:sp>
      <p:pic>
        <p:nvPicPr>
          <p:cNvPr id="12294" name="Picture 6" descr="200px-Morphine-2D-skeletal">
            <a:hlinkClick r:id="rId2" tooltip="Morphine-2D-skeletal.png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1752600"/>
            <a:ext cx="3205163" cy="325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2209800" y="17526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Phenolic OH </a:t>
            </a: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endParaRPr lang="en-US" altLang="en-US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2667000" y="4572000"/>
            <a:ext cx="1828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6-alcohol </a:t>
            </a: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endParaRPr lang="en-US" altLang="en-US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6477000" y="4495800"/>
            <a:ext cx="3352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 </a:t>
            </a: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Double bond at 7-8</a:t>
            </a: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 </a:t>
            </a:r>
            <a:endParaRPr lang="en-US" altLang="en-US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7391400" y="2971800"/>
            <a:ext cx="28194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 N-methyl group </a:t>
            </a:r>
            <a:endParaRPr lang="en-US" altLang="en-US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00" name="Text Box 12"/>
          <p:cNvSpPr txBox="1">
            <a:spLocks noChangeArrowheads="1"/>
          </p:cNvSpPr>
          <p:nvPr/>
        </p:nvSpPr>
        <p:spPr bwMode="auto">
          <a:xfrm>
            <a:off x="6629400" y="2057400"/>
            <a:ext cx="2743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 Aromatic ring </a:t>
            </a:r>
            <a:endParaRPr lang="en-US" altLang="en-US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2667000" y="31242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Ether bridge </a:t>
            </a:r>
            <a:r>
              <a:rPr lang="en-US" altLang="en-US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 </a:t>
            </a:r>
            <a:endParaRPr lang="en-US" altLang="en-US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302" name="Text Box 14"/>
          <p:cNvSpPr txBox="1">
            <a:spLocks noChangeArrowheads="1"/>
          </p:cNvSpPr>
          <p:nvPr/>
        </p:nvSpPr>
        <p:spPr bwMode="auto">
          <a:xfrm>
            <a:off x="2133600" y="21336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Required</a:t>
            </a:r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2286000" y="35814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Required</a:t>
            </a:r>
          </a:p>
        </p:txBody>
      </p:sp>
      <p:sp>
        <p:nvSpPr>
          <p:cNvPr id="12305" name="Text Box 17"/>
          <p:cNvSpPr txBox="1">
            <a:spLocks noChangeArrowheads="1"/>
          </p:cNvSpPr>
          <p:nvPr/>
        </p:nvSpPr>
        <p:spPr bwMode="auto">
          <a:xfrm>
            <a:off x="2209800" y="49530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Required</a:t>
            </a:r>
          </a:p>
        </p:txBody>
      </p:sp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6786565" y="2329934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Required</a:t>
            </a:r>
          </a:p>
        </p:txBody>
      </p: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7696199" y="3338512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Required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7086600" y="49530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Not Required</a:t>
            </a:r>
          </a:p>
        </p:txBody>
      </p:sp>
    </p:spTree>
    <p:extLst>
      <p:ext uri="{BB962C8B-B14F-4D97-AF65-F5344CB8AC3E}">
        <p14:creationId xmlns:p14="http://schemas.microsoft.com/office/powerpoint/2010/main" val="1294895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2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2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7" grpId="0"/>
      <p:bldP spid="12298" grpId="0"/>
      <p:bldP spid="12301" grpId="0"/>
      <p:bldP spid="12302" grpId="0"/>
      <p:bldP spid="12304" grpId="0"/>
      <p:bldP spid="12304" grpId="1"/>
      <p:bldP spid="12305" grpId="0"/>
      <p:bldP spid="12305" grpId="1"/>
      <p:bldP spid="12306" grpId="0"/>
      <p:bldP spid="12307" grpId="0"/>
      <p:bldP spid="12308" grpId="0"/>
      <p:bldP spid="12308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9843" y="437322"/>
            <a:ext cx="10783957" cy="5739641"/>
          </a:xfrm>
        </p:spPr>
        <p:txBody>
          <a:bodyPr/>
          <a:lstStyle/>
          <a:p>
            <a:r>
              <a:rPr lang="en-US" b="1" dirty="0" smtClean="0"/>
              <a:t>Biosynthesis of </a:t>
            </a:r>
            <a:r>
              <a:rPr lang="en-US" b="1" dirty="0" err="1"/>
              <a:t>T</a:t>
            </a:r>
            <a:r>
              <a:rPr lang="en-US" b="1" dirty="0" err="1" smtClean="0"/>
              <a:t>ropane</a:t>
            </a:r>
            <a:r>
              <a:rPr lang="en-US" b="1" dirty="0" smtClean="0"/>
              <a:t>: </a:t>
            </a:r>
            <a:r>
              <a:rPr lang="en-US" dirty="0" smtClean="0"/>
              <a:t>The starting compound of this synthesis is ornithine, </a:t>
            </a:r>
            <a:r>
              <a:rPr lang="en-US" dirty="0" err="1" smtClean="0"/>
              <a:t>methylornithine</a:t>
            </a:r>
            <a:r>
              <a:rPr lang="en-US" dirty="0" smtClean="0"/>
              <a:t> is the first intermediate.</a:t>
            </a:r>
          </a:p>
          <a:p>
            <a:endParaRPr lang="en-US" dirty="0"/>
          </a:p>
        </p:txBody>
      </p:sp>
      <p:pic>
        <p:nvPicPr>
          <p:cNvPr id="1026" name="Picture 2" descr="https://s10.lite.msu.edu/res/msu/botonl/b_online/ge20/0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41783"/>
            <a:ext cx="5748120" cy="18900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10.lite.msu.edu/res/msu/botonl/b_online/ge20/04a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2823" y="1641783"/>
            <a:ext cx="6195166" cy="206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s10.lite.msu.edu/res/msu/botonl/b_online/ge20/04b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115" y="3692372"/>
            <a:ext cx="6164725" cy="2602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90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122" y="530087"/>
            <a:ext cx="10611678" cy="5646876"/>
          </a:xfrm>
        </p:spPr>
        <p:txBody>
          <a:bodyPr/>
          <a:lstStyle/>
          <a:p>
            <a:r>
              <a:rPr lang="en-US" b="1" dirty="0" smtClean="0"/>
              <a:t>Tyrosine derivatives: </a:t>
            </a:r>
            <a:r>
              <a:rPr lang="en-US" dirty="0" smtClean="0"/>
              <a:t>Synthesis of </a:t>
            </a:r>
            <a:r>
              <a:rPr lang="en-US" dirty="0" err="1" smtClean="0"/>
              <a:t>Benzylisoquinolines</a:t>
            </a:r>
            <a:r>
              <a:rPr lang="en-US" dirty="0" smtClean="0"/>
              <a:t>, Starting with two molecule of Tyrosine</a:t>
            </a:r>
            <a:endParaRPr lang="en-US" dirty="0"/>
          </a:p>
        </p:txBody>
      </p:sp>
      <p:pic>
        <p:nvPicPr>
          <p:cNvPr id="3074" name="Picture 2" descr="https://s10.lite.msu.edu/res/msu/botonl/b_online/ge20/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2020" y="1828800"/>
            <a:ext cx="7405626" cy="3313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699060" y="4957177"/>
            <a:ext cx="19411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Benzylisoquinoline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342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161</Words>
  <Application>Microsoft Office PowerPoint</Application>
  <PresentationFormat>Widescreen</PresentationFormat>
  <Paragraphs>58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Office Theme</vt:lpstr>
      <vt:lpstr>ALKALOIDS</vt:lpstr>
      <vt:lpstr>Medicinal action of various alkaloids</vt:lpstr>
      <vt:lpstr>PowerPoint Presentation</vt:lpstr>
      <vt:lpstr>PowerPoint Presentation</vt:lpstr>
      <vt:lpstr>Morphine - SAR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</dc:creator>
  <cp:lastModifiedBy>su</cp:lastModifiedBy>
  <cp:revision>9</cp:revision>
  <cp:lastPrinted>2018-05-15T05:10:35Z</cp:lastPrinted>
  <dcterms:created xsi:type="dcterms:W3CDTF">2016-11-24T05:20:02Z</dcterms:created>
  <dcterms:modified xsi:type="dcterms:W3CDTF">2018-11-17T11:16:39Z</dcterms:modified>
</cp:coreProperties>
</file>