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1" r:id="rId3"/>
    <p:sldId id="262" r:id="rId4"/>
    <p:sldId id="263" r:id="rId5"/>
    <p:sldId id="258" r:id="rId6"/>
    <p:sldId id="259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267BD2-CF75-4A15-9CBA-B6D124275FDB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4C4F5D-2941-4AFF-8218-D59B21F3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5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7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9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8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63BF-8945-45D6-8588-7C788E1920AD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0296-5C16-4567-B31E-0EFBD96D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Morphine-2D-skeletal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ALKALOIDS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Alkaloids are a group of nitrogen-containing bases. Most of them are drugs. </a:t>
            </a:r>
          </a:p>
          <a:p>
            <a:pPr algn="just"/>
            <a:r>
              <a:rPr lang="en-US" dirty="0"/>
              <a:t>In addition to carbon, hydrogen and nitrogen, alkaloids may also contain oxygen, sulfur and, more rarely, other elements such as chlorine, bromine, and phosphorus.</a:t>
            </a:r>
            <a:endParaRPr lang="en-US" dirty="0" smtClean="0"/>
          </a:p>
          <a:p>
            <a:pPr algn="just"/>
            <a:r>
              <a:rPr lang="en-US" dirty="0" smtClean="0"/>
              <a:t>Only a few (like caffeine) are derived from purines or </a:t>
            </a:r>
            <a:r>
              <a:rPr lang="en-US" dirty="0" err="1" smtClean="0"/>
              <a:t>pyrimidines</a:t>
            </a:r>
            <a:r>
              <a:rPr lang="en-US" dirty="0" smtClean="0"/>
              <a:t>, while the large majority is produced from amino acids.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2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en-US" dirty="0" smtClean="0"/>
              <a:t>Medicinal action of various alkaloids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85069"/>
              </p:ext>
            </p:extLst>
          </p:nvPr>
        </p:nvGraphicFramePr>
        <p:xfrm>
          <a:off x="715616" y="1298715"/>
          <a:ext cx="10638184" cy="51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092"/>
                <a:gridCol w="5319092"/>
              </a:tblGrid>
              <a:tr h="4235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Alkaloid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Ajmaline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antiarrhythmic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Atropine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scopolamine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hyoscyamine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anticholinergic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Caffeine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stimulant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adenosine receptor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antagonist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cough medicine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analgesic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Colchicine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remedy for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gout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Emetine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antiprotozoal agent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Ergot alkaloids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sympathomimetic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vasodilator, antihypertensive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423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Morphine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analgesic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37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683872"/>
              </p:ext>
            </p:extLst>
          </p:nvPr>
        </p:nvGraphicFramePr>
        <p:xfrm>
          <a:off x="732182" y="844964"/>
          <a:ext cx="1051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Nicotine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stimulant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nicotinic acetylcholine receptor agonist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Physostigmine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inhibitor of </a:t>
                      </a: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acetylcholinesterase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Quinidine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antiarrhythmic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antipyretics, antimalarial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Reserpine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antihypertensive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Tubocurarine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muscle relaxant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Vinblastine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vincristine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antitumor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Vincamine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vasodilating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antihypertensive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Yohimbine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stimulant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aphrodisiac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72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26" y="367886"/>
            <a:ext cx="10515600" cy="4351338"/>
          </a:xfrm>
        </p:spPr>
        <p:txBody>
          <a:bodyPr/>
          <a:lstStyle/>
          <a:p>
            <a:r>
              <a:rPr lang="en-US" b="1" dirty="0" smtClean="0"/>
              <a:t>Morphine synthesis: </a:t>
            </a:r>
            <a:r>
              <a:rPr lang="en-US" dirty="0" smtClean="0"/>
              <a:t>Two tyrosine rings condense and form the basic structure of morphine that is subsequently modified.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866" y="1239665"/>
            <a:ext cx="6865976" cy="2358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826" y="3709987"/>
            <a:ext cx="7871791" cy="32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8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Morphine - SAR</a:t>
            </a:r>
          </a:p>
        </p:txBody>
      </p:sp>
      <p:pic>
        <p:nvPicPr>
          <p:cNvPr id="12294" name="Picture 6" descr="200px-Morphine-2D-skeletal">
            <a:hlinkClick r:id="rId2" tooltip="Morphine-2D-skeletal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52600"/>
            <a:ext cx="3205163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09800" y="17526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Phenolic OH </a:t>
            </a: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667000" y="4572000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6-alcohol </a:t>
            </a: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477000" y="4495800"/>
            <a:ext cx="335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 </a:t>
            </a: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Double bond at 7-8</a:t>
            </a: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391400" y="2971800"/>
            <a:ext cx="28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 N-methyl group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29400" y="2057400"/>
            <a:ext cx="274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 Aromatic ring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67000" y="31242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Ether bridge </a:t>
            </a:r>
            <a:r>
              <a:rPr lang="en-US" alt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endParaRPr lang="en-US" altLang="en-US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33600" y="21336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Required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286000" y="35814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Required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209800" y="49530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Required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786565" y="2329934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Required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696199" y="3338512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Required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086600" y="49530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Required</a:t>
            </a:r>
          </a:p>
        </p:txBody>
      </p:sp>
    </p:spTree>
    <p:extLst>
      <p:ext uri="{BB962C8B-B14F-4D97-AF65-F5344CB8AC3E}">
        <p14:creationId xmlns:p14="http://schemas.microsoft.com/office/powerpoint/2010/main" val="129489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  <p:bldP spid="12301" grpId="0"/>
      <p:bldP spid="12302" grpId="0"/>
      <p:bldP spid="12304" grpId="0"/>
      <p:bldP spid="12304" grpId="1"/>
      <p:bldP spid="12305" grpId="0"/>
      <p:bldP spid="12305" grpId="1"/>
      <p:bldP spid="12306" grpId="0"/>
      <p:bldP spid="12307" grpId="0"/>
      <p:bldP spid="12308" grpId="0"/>
      <p:bldP spid="1230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437322"/>
            <a:ext cx="10783957" cy="5739641"/>
          </a:xfrm>
        </p:spPr>
        <p:txBody>
          <a:bodyPr/>
          <a:lstStyle/>
          <a:p>
            <a:r>
              <a:rPr lang="en-US" b="1" dirty="0" smtClean="0"/>
              <a:t>Biosynthesis of </a:t>
            </a:r>
            <a:r>
              <a:rPr lang="en-US" b="1" dirty="0" err="1"/>
              <a:t>T</a:t>
            </a:r>
            <a:r>
              <a:rPr lang="en-US" b="1" dirty="0" err="1" smtClean="0"/>
              <a:t>ropane</a:t>
            </a:r>
            <a:r>
              <a:rPr lang="en-US" b="1" dirty="0" smtClean="0"/>
              <a:t>: </a:t>
            </a:r>
            <a:r>
              <a:rPr lang="en-US" dirty="0" smtClean="0"/>
              <a:t>The starting compound of this synthesis is ornithine, </a:t>
            </a:r>
            <a:r>
              <a:rPr lang="en-US" dirty="0" err="1" smtClean="0"/>
              <a:t>methylornithine</a:t>
            </a:r>
            <a:r>
              <a:rPr lang="en-US" dirty="0" smtClean="0"/>
              <a:t> is the first intermediate.</a:t>
            </a:r>
          </a:p>
          <a:p>
            <a:endParaRPr lang="en-US" dirty="0"/>
          </a:p>
        </p:txBody>
      </p:sp>
      <p:pic>
        <p:nvPicPr>
          <p:cNvPr id="1026" name="Picture 2" descr="https://s10.lite.msu.edu/res/msu/botonl/b_online/ge20/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1783"/>
            <a:ext cx="5748120" cy="18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10.lite.msu.edu/res/msu/botonl/b_online/ge20/04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23" y="1641783"/>
            <a:ext cx="6195166" cy="206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10.lite.msu.edu/res/msu/botonl/b_online/ge20/04b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115" y="3692372"/>
            <a:ext cx="6164725" cy="26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122" y="530087"/>
            <a:ext cx="10611678" cy="5646876"/>
          </a:xfrm>
        </p:spPr>
        <p:txBody>
          <a:bodyPr/>
          <a:lstStyle/>
          <a:p>
            <a:r>
              <a:rPr lang="en-US" b="1" dirty="0" smtClean="0"/>
              <a:t>Tyrosine derivatives: </a:t>
            </a:r>
            <a:r>
              <a:rPr lang="en-US" dirty="0" smtClean="0"/>
              <a:t>Synthesis of </a:t>
            </a:r>
            <a:r>
              <a:rPr lang="en-US" dirty="0" err="1" smtClean="0"/>
              <a:t>Benzylisoquinolines</a:t>
            </a:r>
            <a:r>
              <a:rPr lang="en-US" dirty="0" smtClean="0"/>
              <a:t>, Starting with two molecule of Tyrosine</a:t>
            </a:r>
            <a:endParaRPr lang="en-US" dirty="0"/>
          </a:p>
        </p:txBody>
      </p:sp>
      <p:pic>
        <p:nvPicPr>
          <p:cNvPr id="3074" name="Picture 2" descr="https://s10.lite.msu.edu/res/msu/botonl/b_online/ge20/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20" y="1828800"/>
            <a:ext cx="7405626" cy="33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99060" y="4957177"/>
            <a:ext cx="194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Benzylisoquinoline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4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161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ALKALOIDS</vt:lpstr>
      <vt:lpstr>Medicinal action of various alkaloids</vt:lpstr>
      <vt:lpstr>PowerPoint Presentation</vt:lpstr>
      <vt:lpstr>PowerPoint Presentation</vt:lpstr>
      <vt:lpstr>Morphine - SAR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su</cp:lastModifiedBy>
  <cp:revision>9</cp:revision>
  <cp:lastPrinted>2018-05-15T05:10:35Z</cp:lastPrinted>
  <dcterms:created xsi:type="dcterms:W3CDTF">2016-11-24T05:20:02Z</dcterms:created>
  <dcterms:modified xsi:type="dcterms:W3CDTF">2018-11-17T11:16:39Z</dcterms:modified>
</cp:coreProperties>
</file>