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71" r:id="rId7"/>
    <p:sldId id="270" r:id="rId8"/>
    <p:sldId id="264" r:id="rId9"/>
    <p:sldId id="265" r:id="rId10"/>
    <p:sldId id="268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3620C-0BD8-5BD0-4A11-01E940CFD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48E18D-FBE4-22C7-C547-3BE8AEEA9B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B03D7-4908-54A7-1805-69A0CFAC2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11946-24BD-F8C4-540A-5193427DB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E640B-39BF-9807-8B8D-DEC67CFDB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3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3EDD1-4237-4D0C-2C57-683F68A12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FAD5A4-4694-4A65-2AD5-9BE179DF0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73CD5-77E6-EDDC-1ED1-BF2BAA7C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DC9E5-1EBE-4C4E-9709-1A89EA650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A4A92-EAD3-BE27-1ACC-8A123740D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6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EB5DBF-A802-3C23-E00A-AAED065AC2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975DE2-E666-DB3C-3006-9683EB83C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4D429-A2C0-CE33-F565-85DB1BD17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8C25D-B875-BE81-DA4F-A0B72AB14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7F48F-820E-24E6-D40E-4DFA4D93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0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7B041-ABCC-C67C-6923-4933D1013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3560E-61B8-1947-1632-B5EFFDEC7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3A780-7F0C-3E05-7E7A-39151BC51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73CE9-77B0-AFED-47F0-C9D780EAB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F3EFB-1685-BE5E-7DA8-424CF7007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60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333D7-4404-37CB-ADE1-2637355C5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BEA63-97E8-FFE9-9908-6C9B2BCF7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28E04-8D4B-6257-FE94-1C7DE5F91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F3C44-394A-D57A-BA42-6FDB8FF20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0E9A-5E0D-CE89-0240-7B9739B68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04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8470C-D899-FCB9-9D5F-8E4457B81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B953A-B860-8852-2C0E-BD406C22CA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8454E9-BB84-A079-B8E4-7B69F2CF9F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027E8-CA4A-59A9-EBD7-6DC4AEE04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B7538-462B-F2F6-F856-E9463D3C7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A8B202-4C10-2EB6-06C4-46AB6A1A9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F6AEF-8C84-89B7-0E5B-6E75ACF45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702405-D177-DE79-ACC6-B3588C6DD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19348-4D6D-7374-21BA-9BF37FE17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03A99F-0674-8451-ECF9-6953BD066E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9B4E41-4FFE-BFC9-1E9E-6FF109ACA4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71DBEA-8FDF-45FE-85FF-B93F43288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CBFE50-BCE6-2033-CF9E-6439B4B4D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DA4E00-D926-4A02-104F-C36F44988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8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0C970-904D-DA8E-02AE-26C005C30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0C55F0-B233-4EB7-B213-64FF1EAA8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30C9EE-5158-F91E-0E30-B70335754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92383A-F980-72C0-721B-CF10AA596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97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FB8174-EE92-5ABB-A05E-16A02A4AE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F9F0AC-63AB-9041-314F-C2443B812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1E0A28-0463-94D1-4687-B91E9F7E2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16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F10AF-1EA4-8CA2-EE48-9CBA808B8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67D80-8923-EE44-B76D-D77829A2C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583E81-053D-9C9F-C144-560248DF6D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0AE67-930D-C2D5-2CFB-42387EF5F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D50610-DF0B-0C4A-143E-04CE67CA4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6F0ED-FC21-6ADA-59BD-D6236EC9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F4904-7D96-F248-C2EE-F702994AE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9D0410-8C7A-5BBA-14E6-967A5A7B4B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9CFA0E-752E-F7A0-4FD6-B56D01044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647064-A73D-3DB6-C51E-214D6FE3D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BCC0B4-4DDE-CF4A-7CB6-509E230FC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135CA-D97D-E6CB-F08D-2D3DFF16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5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1BD965-FAA3-F363-90BB-15576302D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6A31A0-93F4-22F4-1B0B-93A399B76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55352-A3E0-B4D9-4C51-501C290D5C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6E5F9-ACF6-4CA2-9C69-06799B143BE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50817-A055-D071-7463-7FEC7F592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C35E7-ABB7-3E51-391F-8C660A7B7D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3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16BEC-06A0-F521-FEFD-9EE2AA2C1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73341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Daffodil International University 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Dept. of CSE 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Information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B7738-6851-E897-FEE6-C84B3374B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2747962"/>
          </a:xfrm>
        </p:spPr>
        <p:txBody>
          <a:bodyPr/>
          <a:lstStyle/>
          <a:p>
            <a:pPr marL="0" indent="0" algn="ctr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Lecture_4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Security </a:t>
            </a:r>
            <a:r>
              <a:rPr lang="en-US" b="1" dirty="0">
                <a:solidFill>
                  <a:srgbClr val="C00000"/>
                </a:solidFill>
              </a:rPr>
              <a:t>Risk Management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(Part II)</a:t>
            </a:r>
          </a:p>
        </p:txBody>
      </p:sp>
    </p:spTree>
    <p:extLst>
      <p:ext uri="{BB962C8B-B14F-4D97-AF65-F5344CB8AC3E}">
        <p14:creationId xmlns:p14="http://schemas.microsoft.com/office/powerpoint/2010/main" val="851130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D806C-04C8-8754-9E8A-10AA37FB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4186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+mn-lt"/>
              </a:rPr>
              <a:t>Estimated Downtime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20765-D547-BA0D-F90A-4F28F2880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9312"/>
            <a:ext cx="10515600" cy="5443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</a:rPr>
              <a:t>Downtime is a computer industry term for the time during which a computer or IT system is unavailable, offline or not operational.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A </a:t>
            </a:r>
            <a:r>
              <a:rPr lang="en-US" sz="2200" dirty="0"/>
              <a:t>business continuity plan (BCP) is a plan to help ensure that business processes can continue during a time of emergency or disaster</a:t>
            </a:r>
            <a:r>
              <a:rPr lang="en-US" sz="2200" dirty="0" smtClean="0"/>
              <a:t>.</a:t>
            </a:r>
            <a:endParaRPr lang="en-US" sz="2200" dirty="0"/>
          </a:p>
          <a:p>
            <a:pPr marL="0" indent="0">
              <a:buNone/>
            </a:pPr>
            <a:r>
              <a:rPr lang="en-US" sz="2200" b="1" dirty="0"/>
              <a:t>Recovery Point Objective (RPO):</a:t>
            </a:r>
            <a:r>
              <a:rPr lang="en-US" sz="2200" dirty="0"/>
              <a:t> A recovery point objective, or “</a:t>
            </a:r>
            <a:r>
              <a:rPr lang="en-US" sz="2200" b="1" dirty="0"/>
              <a:t>RPO</a:t>
            </a:r>
            <a:r>
              <a:rPr lang="en-US" sz="2200" dirty="0"/>
              <a:t>”, is defined by business continuity planning</a:t>
            </a:r>
          </a:p>
          <a:p>
            <a:pPr marL="0" indent="0">
              <a:buNone/>
            </a:pPr>
            <a:r>
              <a:rPr lang="en-US" sz="2200" b="1" dirty="0"/>
              <a:t>Recovery Time Objective (RTO):</a:t>
            </a:r>
            <a:r>
              <a:rPr lang="en-US" sz="2200" dirty="0"/>
              <a:t> The recovery time objective (</a:t>
            </a:r>
            <a:r>
              <a:rPr lang="en-US" sz="2200" b="1" dirty="0"/>
              <a:t>RTO</a:t>
            </a:r>
            <a:r>
              <a:rPr lang="en-US" sz="2200" dirty="0"/>
              <a:t>) is the targeted duration of time and a service level within which a business process must be restored after a disaster.</a:t>
            </a:r>
          </a:p>
          <a:p>
            <a:pPr marL="0" indent="0">
              <a:buNone/>
            </a:pPr>
            <a:r>
              <a:rPr lang="en-US" sz="2200" b="1" dirty="0"/>
              <a:t>Maximum Tolerable Downtime (MTD):</a:t>
            </a:r>
            <a:r>
              <a:rPr lang="en-US" sz="2200" dirty="0"/>
              <a:t> The Maximum Tolerable Downtime (</a:t>
            </a:r>
            <a:r>
              <a:rPr lang="en-US" sz="2200" b="1" dirty="0"/>
              <a:t>MTD</a:t>
            </a:r>
            <a:r>
              <a:rPr lang="en-US" sz="2200" dirty="0"/>
              <a:t>) is the maximum amount of time a system can be unavailable before its loss will compromise the organization's objectives or survival. </a:t>
            </a: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635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4D56B-20C9-E3B8-C503-BCC7DF327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4380"/>
            <a:ext cx="10515600" cy="52325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600" dirty="0">
              <a:latin typeface="Broadway" panose="04040905080B02020502" pitchFamily="82" charset="0"/>
            </a:endParaRPr>
          </a:p>
          <a:p>
            <a:pPr marL="0" indent="0" algn="ctr">
              <a:buNone/>
            </a:pPr>
            <a:endParaRPr lang="en-US" sz="6600" dirty="0">
              <a:latin typeface="Broadway" panose="04040905080B02020502" pitchFamily="82" charset="0"/>
            </a:endParaRPr>
          </a:p>
          <a:p>
            <a:pPr marL="0" indent="0" algn="ctr">
              <a:buNone/>
            </a:pPr>
            <a:r>
              <a:rPr lang="en-US" sz="6600" dirty="0">
                <a:latin typeface="Broadway" panose="04040905080B02020502" pitchFamily="82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46243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440C1-5828-B097-6AFA-F41D5E4CC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7" y="175894"/>
            <a:ext cx="10515600" cy="315911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Risk frequency based on Risk Scenarios on assets if </a:t>
            </a:r>
            <a:r>
              <a:rPr lang="en-US" sz="2800" b="1" dirty="0" smtClean="0">
                <a:solidFill>
                  <a:srgbClr val="C00000"/>
                </a:solidFill>
              </a:rPr>
              <a:t>vulnerability is Present of Not</a:t>
            </a:r>
            <a:endParaRPr lang="en-US" sz="2800" b="1" dirty="0">
              <a:solidFill>
                <a:srgbClr val="C00000"/>
              </a:solidFill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5766700-1409-442B-8747-029D930407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20"/>
          <a:stretch/>
        </p:blipFill>
        <p:spPr>
          <a:xfrm>
            <a:off x="838198" y="704357"/>
            <a:ext cx="10515599" cy="2514515"/>
          </a:xfrm>
        </p:spPr>
      </p:pic>
      <p:pic>
        <p:nvPicPr>
          <p:cNvPr id="5" name="Content Placeholder 7">
            <a:extLst>
              <a:ext uri="{FF2B5EF4-FFF2-40B4-BE49-F238E27FC236}">
                <a16:creationId xmlns:a16="http://schemas.microsoft.com/office/drawing/2014/main" id="{45766700-1409-442B-8747-029D930407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7" t="55636" r="87" b="29284"/>
          <a:stretch/>
        </p:blipFill>
        <p:spPr>
          <a:xfrm>
            <a:off x="838196" y="3218872"/>
            <a:ext cx="10515599" cy="80356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5" y="4040909"/>
            <a:ext cx="10515600" cy="13717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5" y="5378187"/>
            <a:ext cx="10515601" cy="80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253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21068-147F-F825-0DFC-766018346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9177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+mn-lt"/>
              </a:rPr>
              <a:t>Risk Analysis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C226B-74B6-000C-BD55-686181023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4125"/>
            <a:ext cx="10515600" cy="48428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To identify the likelihood of compromises of confidentiality, integrity and availability to people, process and technology by considering different threat scenarios.</a:t>
            </a:r>
          </a:p>
          <a:p>
            <a:pPr marL="0" indent="0">
              <a:buNone/>
            </a:pPr>
            <a:r>
              <a:rPr lang="en-US" sz="2000" dirty="0"/>
              <a:t>This will also involve interviews with delegated staff such as business processes owner, Datacenter Premises, Information (Data) owner, Core Application Software owner, Critical System Software owner, Databases owner, etc.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200" b="1" dirty="0"/>
              <a:t>Measure the size &amp; importance of risk: </a:t>
            </a:r>
          </a:p>
          <a:p>
            <a:pPr marL="0" indent="0">
              <a:buNone/>
            </a:pPr>
            <a:r>
              <a:rPr lang="en-US" sz="2200" b="1" dirty="0"/>
              <a:t>	• impact – the amount of loss or damage if the risk happened</a:t>
            </a:r>
          </a:p>
          <a:p>
            <a:pPr marL="0" indent="0">
              <a:buNone/>
            </a:pPr>
            <a:r>
              <a:rPr lang="en-US" sz="2200" b="1" dirty="0"/>
              <a:t>		 Likelihood X impact = level of risk (risk score) /measurement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000" dirty="0"/>
              <a:t>Therefore, each risk element can be rated by: </a:t>
            </a:r>
          </a:p>
          <a:p>
            <a:pPr marL="0" indent="0">
              <a:buNone/>
            </a:pPr>
            <a:r>
              <a:rPr lang="en-US" sz="2000" dirty="0"/>
              <a:t>• The chance of the risk happening - 'likelihood’ </a:t>
            </a:r>
          </a:p>
          <a:p>
            <a:pPr marL="0" indent="0">
              <a:buNone/>
            </a:pPr>
            <a:r>
              <a:rPr lang="en-US" sz="2000" dirty="0"/>
              <a:t>• The amount of loss or damage if the risk happened - 'impact' (consequence). </a:t>
            </a:r>
            <a:endParaRPr lang="en-US" sz="2000" b="1" i="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51542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E78B1-1297-CBDE-A3E4-C05DD07E1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+mn-lt"/>
              </a:rPr>
              <a:t>Impact Scale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10C3B-0CB2-044F-BBEB-7DF942317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6264"/>
            <a:ext cx="10515600" cy="5606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Risk Impact Rating Definitions is on table: 1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E4E0A8-3D04-00AB-8370-FE94836C0E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09" y="1500135"/>
            <a:ext cx="9172136" cy="499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75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2D613-3277-CD94-65BB-179C7D19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881"/>
            <a:ext cx="10515600" cy="53457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+mn-lt"/>
              </a:rPr>
              <a:t>Risk Rating Table: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FC3FB0-5E1B-BB09-0659-FB88438B4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7452"/>
            <a:ext cx="10515600" cy="58521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Following is the risk rating table where frequency (likelihood) and consequences (Impact) have been assessed for the year of 2019.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B838B38-A968-FED4-AAB1-176401FDB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868" y="1434905"/>
            <a:ext cx="8637563" cy="5134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696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2C8C8-98DA-D42F-CBEF-5AD16D0E9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9236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+mn-lt"/>
              </a:rPr>
              <a:t>Risk Determination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5A0A0-6CD5-E41A-B549-954950D94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9272"/>
            <a:ext cx="10515600" cy="5067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For the purpose of relative risk assessment, risk equals likelihood of vulnerability occurrence </a:t>
            </a:r>
            <a:r>
              <a:rPr lang="en-US" sz="2400" b="1" i="1" dirty="0"/>
              <a:t>times</a:t>
            </a:r>
            <a:r>
              <a:rPr lang="en-US" sz="2400" dirty="0"/>
              <a:t> value (or impact) </a:t>
            </a:r>
            <a:r>
              <a:rPr lang="en-US" sz="2400" b="1" i="1" dirty="0"/>
              <a:t>minus</a:t>
            </a:r>
            <a:r>
              <a:rPr lang="en-US" sz="2400" dirty="0"/>
              <a:t> percentage risk already controlled </a:t>
            </a:r>
            <a:r>
              <a:rPr lang="en-US" sz="2400" b="1" i="1" dirty="0"/>
              <a:t>plus</a:t>
            </a:r>
            <a:r>
              <a:rPr lang="en-US" sz="2400" dirty="0"/>
              <a:t> an element of uncertainty.</a:t>
            </a:r>
          </a:p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following table given below is used to determine overall risk ratings.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429B2E-B819-8D9A-B680-642FCB5112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909" y="2797057"/>
            <a:ext cx="6752493" cy="330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743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2DDF0-81F1-C4B3-9133-8311B3842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4265"/>
          </a:xfrm>
        </p:spPr>
        <p:txBody>
          <a:bodyPr/>
          <a:lstStyle/>
          <a:p>
            <a:r>
              <a:rPr lang="en-US" sz="2800" b="1" dirty="0">
                <a:solidFill>
                  <a:srgbClr val="C00000"/>
                </a:solidFill>
                <a:latin typeface="+mn-lt"/>
              </a:rPr>
              <a:t>Risk Rating Matrix and calculation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21E4D-9335-9552-9A58-9A6376E8E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282"/>
            <a:ext cx="10515600" cy="5082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The risk assessment matrix offers a visual representation of the risk analysis and categorizes risks based on their level of probability and severity or impact.</a:t>
            </a:r>
          </a:p>
          <a:p>
            <a:pPr marL="0" indent="0">
              <a:buNone/>
            </a:pPr>
            <a:r>
              <a:rPr lang="en-US" sz="2200" dirty="0"/>
              <a:t>Table defines an overall risk rating, as defined in table above, to each of the risks documented in table for risk identification.</a:t>
            </a:r>
            <a:endParaRPr lang="en-US" sz="2200" b="0" i="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pPr marL="0" indent="0">
              <a:buNone/>
            </a:pPr>
            <a:endParaRPr lang="en-US" sz="2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FA3AA6-46B4-1C9E-7CD4-E9109D435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071" y="2945142"/>
            <a:ext cx="8173329" cy="2696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53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10098-C7F5-172E-90BF-BB20659AE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+mn-lt"/>
              </a:rPr>
              <a:t>Classification of Risk Triggers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2620A-8DE3-A134-102F-0DDE50F57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3551"/>
            <a:ext cx="10515600" cy="53393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risk trigger is 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indicator that a risk is about to occur or has occurred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1400" dirty="0">
                <a:solidFill>
                  <a:srgbClr val="BDC1C6"/>
                </a:solidFill>
                <a:latin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Once the risk trigger occurs, the project team needs to implement a risk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response.</a:t>
            </a:r>
          </a:p>
          <a:p>
            <a:pPr marL="0" indent="0">
              <a:buNone/>
            </a:pPr>
            <a:r>
              <a:rPr lang="en-US" sz="2200" dirty="0" smtClean="0"/>
              <a:t>Based </a:t>
            </a:r>
            <a:r>
              <a:rPr lang="en-US" sz="2200" dirty="0"/>
              <a:t>upon the risk assessment results, some risks will require a response in the existing setup, some will only require a response in the monitoring system, and some will not require any response at all</a:t>
            </a:r>
            <a:r>
              <a:rPr lang="en-US" sz="2200" dirty="0" smtClean="0"/>
              <a:t>.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Responses to negative risks -threats, are one or a combination of following </a:t>
            </a:r>
            <a:r>
              <a:rPr lang="en-US" sz="2200" b="1" dirty="0"/>
              <a:t>6 (six)</a:t>
            </a:r>
            <a:r>
              <a:rPr lang="en-US" sz="2200" dirty="0"/>
              <a:t> triggers:</a:t>
            </a:r>
          </a:p>
          <a:p>
            <a:pPr marL="342900" indent="-342900">
              <a:buAutoNum type="arabicPeriod"/>
            </a:pPr>
            <a:r>
              <a:rPr lang="en-US" sz="2200" b="1" dirty="0"/>
              <a:t>Avoid</a:t>
            </a:r>
          </a:p>
          <a:p>
            <a:pPr marL="342900" indent="-342900">
              <a:buAutoNum type="arabicPeriod"/>
            </a:pPr>
            <a:r>
              <a:rPr lang="en-US" sz="2200" b="1" dirty="0"/>
              <a:t>Mitigate</a:t>
            </a:r>
          </a:p>
          <a:p>
            <a:pPr marL="342900" indent="-342900">
              <a:buAutoNum type="arabicPeriod"/>
            </a:pPr>
            <a:r>
              <a:rPr lang="en-US" sz="2200" b="1" dirty="0"/>
              <a:t>Transfer</a:t>
            </a:r>
          </a:p>
          <a:p>
            <a:pPr marL="342900" indent="-342900">
              <a:buAutoNum type="arabicPeriod"/>
            </a:pPr>
            <a:r>
              <a:rPr lang="en-US" sz="2200" b="1" dirty="0"/>
              <a:t>Accept</a:t>
            </a:r>
          </a:p>
          <a:p>
            <a:pPr marL="342900" indent="-342900">
              <a:buAutoNum type="arabicPeriod"/>
            </a:pPr>
            <a:r>
              <a:rPr lang="en-US" sz="2200" b="1" dirty="0"/>
              <a:t>Contingency Plan</a:t>
            </a:r>
          </a:p>
          <a:p>
            <a:pPr marL="342900" indent="-342900">
              <a:buAutoNum type="arabicPeriod"/>
            </a:pPr>
            <a:r>
              <a:rPr lang="en-US" sz="2200" b="1" dirty="0"/>
              <a:t>Management Action</a:t>
            </a:r>
          </a:p>
        </p:txBody>
      </p:sp>
    </p:spTree>
    <p:extLst>
      <p:ext uri="{BB962C8B-B14F-4D97-AF65-F5344CB8AC3E}">
        <p14:creationId xmlns:p14="http://schemas.microsoft.com/office/powerpoint/2010/main" val="2745763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B604E-7395-2B0E-069E-FF63A1FBF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2666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+mn-lt"/>
              </a:rPr>
              <a:t>Business Impact Analysis (BIA)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2350A-4E40-FF44-AA43-F73D03FC6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8468"/>
            <a:ext cx="10515600" cy="57818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 objective of </a:t>
            </a:r>
            <a:r>
              <a:rPr lang="en-US" sz="2000" b="1" dirty="0"/>
              <a:t>Business Impact Analysis </a:t>
            </a:r>
            <a:r>
              <a:rPr lang="en-US" sz="2000" dirty="0"/>
              <a:t>(</a:t>
            </a:r>
            <a:r>
              <a:rPr lang="en-US" sz="2000" b="1" dirty="0"/>
              <a:t>BIA</a:t>
            </a:r>
            <a:r>
              <a:rPr lang="en-US" sz="2000" dirty="0"/>
              <a:t>) is to quantify and qualify the impact (financial and operational) of losses, interruptions or disruptions to the delivery of services to customers as well to identify which business units/departments/divisions and processes are essential to the survival of the bank.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b="1" dirty="0"/>
              <a:t>Example of Business Impact Analysis (BIA</a:t>
            </a:r>
            <a:r>
              <a:rPr lang="en-US" sz="2000" b="1" dirty="0" smtClean="0"/>
              <a:t>):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smtClean="0"/>
              <a:t>Disaster</a:t>
            </a:r>
            <a:r>
              <a:rPr lang="en-US" sz="2000" dirty="0"/>
              <a:t>: Bank’s Core Banking System (CBS) is down for one (01) day and system was up with database of one (01) day before the down of the system. [CBS went down at 11:00 AM and the recovery team was able to recover the system at 11:00 AM (next day) with the database of 10:00 AM of the previous day] </a:t>
            </a:r>
            <a:r>
              <a:rPr lang="en-US" sz="2000" b="1" dirty="0"/>
              <a:t> </a:t>
            </a:r>
          </a:p>
          <a:p>
            <a:pPr marL="0" indent="0">
              <a:buNone/>
            </a:pP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239534-4AF1-3FD4-0D53-72AF2B38C1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35" y="3623712"/>
            <a:ext cx="10002130" cy="20210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E9244F5-BE03-E64D-C51C-08B065B03EC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15" b="48959"/>
          <a:stretch/>
        </p:blipFill>
        <p:spPr>
          <a:xfrm>
            <a:off x="942535" y="5335459"/>
            <a:ext cx="10002130" cy="1135858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942535" y="5486400"/>
            <a:ext cx="10002130" cy="9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6672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529</Words>
  <Application>Microsoft Office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</vt:lpstr>
      <vt:lpstr>Broadway</vt:lpstr>
      <vt:lpstr>Calibri</vt:lpstr>
      <vt:lpstr>Calibri Light</vt:lpstr>
      <vt:lpstr>Office Theme</vt:lpstr>
      <vt:lpstr>Daffodil International University  Dept. of CSE  Information Security</vt:lpstr>
      <vt:lpstr>Risk frequency based on Risk Scenarios on assets if vulnerability is Present of Not</vt:lpstr>
      <vt:lpstr>Risk Analysis </vt:lpstr>
      <vt:lpstr>Impact Scale</vt:lpstr>
      <vt:lpstr>Risk Rating Table:</vt:lpstr>
      <vt:lpstr>Risk Determination </vt:lpstr>
      <vt:lpstr>Risk Rating Matrix and calculation</vt:lpstr>
      <vt:lpstr>Classification of Risk Triggers</vt:lpstr>
      <vt:lpstr>Business Impact Analysis (BIA)</vt:lpstr>
      <vt:lpstr>Estimated Downtime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Daffodil International University  Dept. of CSE  Information Security</dc:title>
  <dc:creator>KOTHA</dc:creator>
  <cp:lastModifiedBy>Windows User</cp:lastModifiedBy>
  <cp:revision>26</cp:revision>
  <dcterms:created xsi:type="dcterms:W3CDTF">2022-08-10T14:29:45Z</dcterms:created>
  <dcterms:modified xsi:type="dcterms:W3CDTF">2022-08-18T18:39:20Z</dcterms:modified>
</cp:coreProperties>
</file>