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42" r:id="rId1"/>
  </p:sldMasterIdLst>
  <p:notesMasterIdLst>
    <p:notesMasterId r:id="rId48"/>
  </p:notesMasterIdLst>
  <p:handoutMasterIdLst>
    <p:handoutMasterId r:id="rId49"/>
  </p:handoutMasterIdLst>
  <p:sldIdLst>
    <p:sldId id="359" r:id="rId2"/>
    <p:sldId id="378" r:id="rId3"/>
    <p:sldId id="257" r:id="rId4"/>
    <p:sldId id="299" r:id="rId5"/>
    <p:sldId id="403" r:id="rId6"/>
    <p:sldId id="404" r:id="rId7"/>
    <p:sldId id="259" r:id="rId8"/>
    <p:sldId id="301" r:id="rId9"/>
    <p:sldId id="260" r:id="rId10"/>
    <p:sldId id="261" r:id="rId11"/>
    <p:sldId id="264" r:id="rId12"/>
    <p:sldId id="302" r:id="rId13"/>
    <p:sldId id="303" r:id="rId14"/>
    <p:sldId id="270" r:id="rId15"/>
    <p:sldId id="337" r:id="rId16"/>
    <p:sldId id="306" r:id="rId17"/>
    <p:sldId id="405" r:id="rId18"/>
    <p:sldId id="309" r:id="rId19"/>
    <p:sldId id="333" r:id="rId20"/>
    <p:sldId id="377" r:id="rId21"/>
    <p:sldId id="415" r:id="rId22"/>
    <p:sldId id="416" r:id="rId23"/>
    <p:sldId id="417" r:id="rId24"/>
    <p:sldId id="418" r:id="rId25"/>
    <p:sldId id="262" r:id="rId26"/>
    <p:sldId id="313" r:id="rId27"/>
    <p:sldId id="406" r:id="rId28"/>
    <p:sldId id="314" r:id="rId29"/>
    <p:sldId id="312" r:id="rId30"/>
    <p:sldId id="414" r:id="rId31"/>
    <p:sldId id="272" r:id="rId32"/>
    <p:sldId id="401" r:id="rId33"/>
    <p:sldId id="273" r:id="rId34"/>
    <p:sldId id="274" r:id="rId35"/>
    <p:sldId id="408" r:id="rId36"/>
    <p:sldId id="276" r:id="rId37"/>
    <p:sldId id="407" r:id="rId38"/>
    <p:sldId id="409" r:id="rId39"/>
    <p:sldId id="410" r:id="rId40"/>
    <p:sldId id="381" r:id="rId41"/>
    <p:sldId id="382" r:id="rId42"/>
    <p:sldId id="383" r:id="rId43"/>
    <p:sldId id="400" r:id="rId44"/>
    <p:sldId id="385" r:id="rId45"/>
    <p:sldId id="386" r:id="rId46"/>
    <p:sldId id="342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0">
          <p15:clr>
            <a:srgbClr val="A4A3A4"/>
          </p15:clr>
        </p15:guide>
        <p15:guide id="2" pos="5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452" y="72"/>
      </p:cViewPr>
      <p:guideLst>
        <p:guide orient="horz" pos="770"/>
        <p:guide pos="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0D72405-5422-4515-A7F7-E9D0BF087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17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3D19103-76A6-4F36-A628-C5C6EFAC6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99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02C4F-9AB0-409F-82E4-489D4C79599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856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2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5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Azhar, Dept. of CSE, KUET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93E335-8A5E-4933-8E5A-EF1AA93F5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Azhar, Dept. of CSE, KUET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B3A1-D5F2-46BF-B775-C4028BC8B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9C24-83EE-4A4E-976A-A92FCEBA0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Azhar, Dept. of CSE, KUET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447800"/>
            <a:ext cx="42291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CB2294-0C30-4C1F-874D-CD7425D6B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Azhar, Dept. of CSE, KUET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7B6DD-7F47-4B33-B334-75534825B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Azhar, Dept. of CSE, KUET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1BA6BB8-88F4-4139-8500-25B68AFA19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Azhar, Dept. of CSE, KUET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4E4F2-C65A-40D7-A415-8C383DE29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Azhar, Dept. of CSE, KUET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D9AD900-5D78-4BA2-A0D6-757FC5B14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Azhar, Dept. of CSE, KUET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192D-15DD-42CC-AD1A-071E74023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Azhar, Dept. of CSE, KUET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F2351B-D160-42F9-8068-C33D2F39C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FFFE70-1724-4871-9CCB-45FDFFF4A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Azhar, Dept. of CSE, KUET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4062D-0DF7-48F2-ADE3-52A6576C3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Azhar, Dept. of CSE, KUET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Dr. Azhar, Dept. of CSE, KUET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FF53D0-874A-4D90-A64C-1BA0A8295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2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2931" y="1600056"/>
            <a:ext cx="8269287" cy="10302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Entity-Relationship Model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054225" y="3035300"/>
            <a:ext cx="48498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 smtClean="0">
                <a:latin typeface="+mn-lt"/>
              </a:rPr>
              <a:t>Fabliha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Haque</a:t>
            </a:r>
            <a:endParaRPr lang="en-US" sz="3200" dirty="0">
              <a:latin typeface="+mn-lt"/>
            </a:endParaRPr>
          </a:p>
          <a:p>
            <a:pPr algn="ctr"/>
            <a:r>
              <a:rPr lang="en-US" sz="3200" dirty="0">
                <a:latin typeface="+mn-lt"/>
              </a:rPr>
              <a:t>Dept. of CSE</a:t>
            </a:r>
            <a:r>
              <a:rPr lang="en-US" sz="3200">
                <a:latin typeface="+mn-lt"/>
              </a:rPr>
              <a:t>, </a:t>
            </a:r>
            <a:r>
              <a:rPr lang="en-US" sz="3200" smtClean="0">
                <a:latin typeface="+mn-lt"/>
              </a:rPr>
              <a:t>DIU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Degree of a Relationship Set</a:t>
            </a:r>
          </a:p>
        </p:txBody>
      </p:sp>
      <p:sp>
        <p:nvSpPr>
          <p:cNvPr id="2150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EF24D-7656-4283-B437-9650E39D1CA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2425" y="1487488"/>
            <a:ext cx="7737475" cy="49133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Refers to </a:t>
            </a:r>
            <a:r>
              <a:rPr lang="en-US" dirty="0">
                <a:solidFill>
                  <a:srgbClr val="FF0000"/>
                </a:solidFill>
              </a:rPr>
              <a:t>number of entity sets </a:t>
            </a:r>
            <a:r>
              <a:rPr lang="en-US" dirty="0"/>
              <a:t>that participate in a relationship set.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Relationship sets that involve two entity sets are </a:t>
            </a:r>
            <a:r>
              <a:rPr lang="en-US" b="1" dirty="0">
                <a:solidFill>
                  <a:schemeClr val="tx2"/>
                </a:solidFill>
              </a:rPr>
              <a:t>binary</a:t>
            </a:r>
            <a:r>
              <a:rPr lang="en-US" dirty="0"/>
              <a:t> (or degree two).  Generally, most relationship sets in a database system are binary.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Relationships between more than two entity sets are rare.  Most relationships are binary.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Mapping Cardinality Constraints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C5C9D-4F69-4DB1-A197-FC2E049D246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1054" y="1510145"/>
            <a:ext cx="8160327" cy="4558146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Number </a:t>
            </a:r>
            <a:r>
              <a:rPr lang="en-US" dirty="0"/>
              <a:t>of entities to which another entity can be associated via a relationship set.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Most useful in describing binary relationship sets.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For a binary relationship set the mapping cardinality must be one of the following types:</a:t>
            </a:r>
          </a:p>
          <a:p>
            <a:pPr marL="823277" lvl="2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One to one</a:t>
            </a:r>
          </a:p>
          <a:p>
            <a:pPr marL="823277" lvl="2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One to many</a:t>
            </a:r>
          </a:p>
          <a:p>
            <a:pPr marL="823277" lvl="2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Many to one</a:t>
            </a:r>
          </a:p>
          <a:p>
            <a:pPr marL="823277" lvl="2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Many to many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Mapping Cardinalities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E7968-9210-49AA-9776-28A8CF3F375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095500" y="5408051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One to one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733658" y="5491523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One to many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/>
          <a:srcRect l="624" t="9708" r="417" b="9708"/>
          <a:stretch>
            <a:fillRect/>
          </a:stretch>
        </p:blipFill>
        <p:spPr bwMode="auto">
          <a:xfrm>
            <a:off x="1803400" y="1783454"/>
            <a:ext cx="5870512" cy="358593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Mapping Cardinalities </a:t>
            </a:r>
          </a:p>
        </p:txBody>
      </p:sp>
      <p:sp>
        <p:nvSpPr>
          <p:cNvPr id="26627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0599-F113-40E6-9617-ADEB73CBE2D7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725236" y="5162833"/>
            <a:ext cx="1436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Many to one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5287979" y="5162833"/>
            <a:ext cx="160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Many to many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2"/>
          <a:srcRect l="581" t="9547" r="388" b="9805"/>
          <a:stretch>
            <a:fillRect/>
          </a:stretch>
        </p:blipFill>
        <p:spPr bwMode="auto">
          <a:xfrm>
            <a:off x="1113576" y="1648521"/>
            <a:ext cx="6097381" cy="3515783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055" y="5533012"/>
            <a:ext cx="872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appropriate mapping cardinality depends on real world situation that the relationship is modelling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Keys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02F3F-9681-455A-BC5A-037F6926996A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4178" y="1845973"/>
            <a:ext cx="8467725" cy="37306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super key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an </a:t>
            </a:r>
            <a:r>
              <a:rPr lang="en-US" u="sng" dirty="0"/>
              <a:t>entity set </a:t>
            </a:r>
            <a:r>
              <a:rPr lang="en-US" dirty="0"/>
              <a:t>is a set of one or more attributes whose values uniquely determine each entity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candidate key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an </a:t>
            </a:r>
            <a:r>
              <a:rPr lang="en-US" u="sng" dirty="0"/>
              <a:t>entity set </a:t>
            </a:r>
            <a:r>
              <a:rPr lang="en-US" dirty="0"/>
              <a:t>is a minimal super key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err="1"/>
              <a:t>Customer_id</a:t>
            </a:r>
            <a:r>
              <a:rPr lang="en-US" dirty="0"/>
              <a:t> is candidate key of </a:t>
            </a:r>
            <a:r>
              <a:rPr lang="en-US" i="1" dirty="0"/>
              <a:t>customer</a:t>
            </a:r>
            <a:endParaRPr lang="en-US" dirty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err="1"/>
              <a:t>account_number</a:t>
            </a:r>
            <a:r>
              <a:rPr lang="en-US" dirty="0"/>
              <a:t> is candidate key of </a:t>
            </a:r>
            <a:r>
              <a:rPr lang="en-US" i="1" dirty="0" smtClean="0"/>
              <a:t>account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Although several candidate keys may exist, one of the candidate keys is selected to be the </a:t>
            </a:r>
            <a:r>
              <a:rPr lang="en-US" b="1" dirty="0">
                <a:solidFill>
                  <a:srgbClr val="FF0000"/>
                </a:solidFill>
              </a:rPr>
              <a:t>primary key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Keys for Relationship Sets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E95D7-0C53-42F9-BF46-480751E477FE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4110" y="1436321"/>
            <a:ext cx="8313459" cy="47472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combination of primary keys </a:t>
            </a:r>
            <a:r>
              <a:rPr lang="en-US" dirty="0" smtClean="0"/>
              <a:t>of the participating entity sets form a super key of a relationship set.</a:t>
            </a:r>
          </a:p>
          <a:p>
            <a:pPr lvl="1"/>
            <a:r>
              <a:rPr lang="en-US" dirty="0" smtClean="0"/>
              <a:t>(</a:t>
            </a:r>
            <a:r>
              <a:rPr lang="en-US" i="1" dirty="0" err="1" smtClean="0"/>
              <a:t>customer_id</a:t>
            </a:r>
            <a:r>
              <a:rPr lang="en-US" i="1" dirty="0" smtClean="0"/>
              <a:t>, </a:t>
            </a:r>
            <a:r>
              <a:rPr lang="en-US" i="1" dirty="0" err="1" smtClean="0"/>
              <a:t>account_number</a:t>
            </a:r>
            <a:r>
              <a:rPr lang="en-US" dirty="0" smtClean="0"/>
              <a:t>) is the super key of </a:t>
            </a:r>
            <a:r>
              <a:rPr lang="en-US" i="1" dirty="0" smtClean="0"/>
              <a:t>depositor</a:t>
            </a:r>
          </a:p>
          <a:p>
            <a:r>
              <a:rPr lang="en-US" dirty="0" smtClean="0"/>
              <a:t>Must consider the </a:t>
            </a:r>
            <a:r>
              <a:rPr lang="en-US" dirty="0" smtClean="0">
                <a:solidFill>
                  <a:srgbClr val="FF0000"/>
                </a:solidFill>
              </a:rPr>
              <a:t>mapping cardinality </a:t>
            </a:r>
            <a:r>
              <a:rPr lang="en-US" dirty="0" smtClean="0"/>
              <a:t>of the relationship set when deciding what are the candidate keys </a:t>
            </a:r>
          </a:p>
          <a:p>
            <a:r>
              <a:rPr lang="en-US" dirty="0" smtClean="0"/>
              <a:t>The primary key is the union of both entity set if the relationship is m:m otherwise the one side primary key is the primary key of relationship set.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95275"/>
            <a:ext cx="8267700" cy="609600"/>
          </a:xfrm>
        </p:spPr>
        <p:txBody>
          <a:bodyPr/>
          <a:lstStyle/>
          <a:p>
            <a:r>
              <a:rPr lang="en-US" smtClean="0"/>
              <a:t>E-R Diagrams</a:t>
            </a:r>
          </a:p>
        </p:txBody>
      </p:sp>
      <p:sp>
        <p:nvSpPr>
          <p:cNvPr id="2969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304800" y="3607098"/>
            <a:ext cx="8613775" cy="256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1800" dirty="0"/>
              <a:t>Rectangles represent entity sets.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1800" dirty="0"/>
              <a:t>Diamonds represent relationship sets.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1800" dirty="0"/>
              <a:t>Lines link attributes to entity sets and entity sets to relationship sets.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1800" dirty="0"/>
              <a:t>Ellipses represent attributes</a:t>
            </a:r>
          </a:p>
          <a:p>
            <a:pPr marL="742950" lvl="1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2" charset="2"/>
              <a:buChar char="l"/>
            </a:pPr>
            <a:r>
              <a:rPr kumimoji="1" lang="en-US" sz="1800" dirty="0"/>
              <a:t>Double ellipses represent </a:t>
            </a:r>
            <a:r>
              <a:rPr kumimoji="1" lang="en-US" sz="1800" dirty="0" err="1"/>
              <a:t>multivalued</a:t>
            </a:r>
            <a:r>
              <a:rPr kumimoji="1" lang="en-US" sz="1800" dirty="0"/>
              <a:t> attributes.</a:t>
            </a:r>
          </a:p>
          <a:p>
            <a:pPr marL="742950" lvl="1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2" charset="2"/>
              <a:buChar char="l"/>
            </a:pPr>
            <a:r>
              <a:rPr kumimoji="1" lang="en-US" sz="1800" dirty="0"/>
              <a:t>Dashed ellipses denote derived attributes.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1800" dirty="0"/>
              <a:t>Underline indicates primary key attributes</a:t>
            </a: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2"/>
          <a:srcRect l="423" t="30743" r="635" b="31024"/>
          <a:stretch>
            <a:fillRect/>
          </a:stretch>
        </p:blipFill>
        <p:spPr bwMode="auto">
          <a:xfrm>
            <a:off x="810568" y="1492306"/>
            <a:ext cx="7175500" cy="1996861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Entity With Composite,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Multivalued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and Derived Attributes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Azhar, Dept. of CSE, KUET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192D-15DD-42CC-AD1A-071E7402351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512" y="1496290"/>
            <a:ext cx="2519363" cy="476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285750"/>
            <a:ext cx="7831138" cy="846138"/>
          </a:xfrm>
        </p:spPr>
        <p:txBody>
          <a:bodyPr/>
          <a:lstStyle/>
          <a:p>
            <a:r>
              <a:rPr lang="en-US" sz="2400" dirty="0" smtClean="0"/>
              <a:t>E-R Diagram With Composite, </a:t>
            </a:r>
            <a:r>
              <a:rPr lang="en-US" sz="2400" dirty="0" err="1" smtClean="0"/>
              <a:t>Multivalued</a:t>
            </a:r>
            <a:r>
              <a:rPr lang="en-US" sz="2400" dirty="0" smtClean="0"/>
              <a:t>, and Derived Attributes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7D8D1-9E1E-403C-B64A-8A326A6DAA8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/>
          <a:srcRect l="600" t="15976" r="998" b="15976"/>
          <a:stretch>
            <a:fillRect/>
          </a:stretch>
        </p:blipFill>
        <p:spPr bwMode="auto">
          <a:xfrm>
            <a:off x="953366" y="1745096"/>
            <a:ext cx="7109980" cy="4275138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Relationship Sets with Attributes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6CA7A-5C0B-4E94-B0A9-25E4ED1C35CC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1749" name="Picture 1029"/>
          <p:cNvPicPr>
            <a:picLocks noChangeAspect="1" noChangeArrowheads="1"/>
          </p:cNvPicPr>
          <p:nvPr/>
        </p:nvPicPr>
        <p:blipFill>
          <a:blip r:embed="rId2"/>
          <a:srcRect l="638" t="28896" r="638" b="29178"/>
          <a:stretch>
            <a:fillRect/>
          </a:stretch>
        </p:blipFill>
        <p:spPr bwMode="auto">
          <a:xfrm>
            <a:off x="627273" y="2487613"/>
            <a:ext cx="7999413" cy="254793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Entity-Relationship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An entity relationship diagram (ERD) is a representation of data within a domain. It consists of entities as well as relationships between entities.</a:t>
            </a:r>
          </a:p>
          <a:p>
            <a:r>
              <a:rPr lang="en-US" smtClean="0"/>
              <a:t>A graphical representation of </a:t>
            </a:r>
            <a:r>
              <a:rPr lang="en-US" i="1" smtClean="0"/>
              <a:t>entities</a:t>
            </a:r>
            <a:r>
              <a:rPr lang="en-US" smtClean="0"/>
              <a:t> and their </a:t>
            </a:r>
            <a:r>
              <a:rPr lang="en-US" i="1" smtClean="0"/>
              <a:t>relationships</a:t>
            </a:r>
            <a:r>
              <a:rPr lang="en-US" smtClean="0"/>
              <a:t> to each other</a:t>
            </a:r>
          </a:p>
          <a:p>
            <a:r>
              <a:rPr lang="en-US" smtClean="0"/>
              <a:t>A logical data model of the real world.</a:t>
            </a:r>
            <a:endParaRPr lang="en-US"/>
          </a:p>
        </p:txBody>
      </p:sp>
      <p:pic>
        <p:nvPicPr>
          <p:cNvPr id="4" name="Picture 5" descr="0"/>
          <p:cNvPicPr>
            <a:picLocks noChangeAspect="1" noChangeArrowheads="1"/>
          </p:cNvPicPr>
          <p:nvPr/>
        </p:nvPicPr>
        <p:blipFill>
          <a:blip r:embed="rId2"/>
          <a:srcRect t="58333"/>
          <a:stretch>
            <a:fillRect/>
          </a:stretch>
        </p:blipFill>
        <p:spPr bwMode="auto">
          <a:xfrm>
            <a:off x="581891" y="4419600"/>
            <a:ext cx="7744691" cy="1731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84150"/>
            <a:ext cx="9267825" cy="477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>
                <a:solidFill>
                  <a:schemeClr val="accent3">
                    <a:shade val="75000"/>
                  </a:schemeClr>
                </a:solidFill>
              </a:rPr>
              <a:t>Summary of Symbols Used in E-R Notation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0B112-E78D-49E9-9862-600DCC8B4054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/>
          <a:srcRect l="20950" t="558" r="21368" b="1396"/>
          <a:stretch>
            <a:fillRect/>
          </a:stretch>
        </p:blipFill>
        <p:spPr bwMode="auto">
          <a:xfrm>
            <a:off x="1704109" y="1579418"/>
            <a:ext cx="5696816" cy="455627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Cardinality Constraints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A9C88-3355-4F49-9CE4-C4F310264E20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7927" y="1685925"/>
            <a:ext cx="8303636" cy="33226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We express cardinality constraints by drawing either a directed line (</a:t>
            </a:r>
            <a:r>
              <a:rPr lang="en-US" dirty="0">
                <a:sym typeface="Symbol" pitchFamily="18" charset="2"/>
              </a:rPr>
              <a:t>), signifying “one,” or an undirected line (—), signifying “many,” between the relationship set and the entity set.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One-to-one relationship: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A customer is associated with at most one loan via the relationship </a:t>
            </a:r>
            <a:r>
              <a:rPr lang="en-US" i="1" dirty="0"/>
              <a:t>borrower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A loan is associated with at most one customer via </a:t>
            </a:r>
            <a:r>
              <a:rPr lang="en-US" i="1" dirty="0"/>
              <a:t>borrower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17500"/>
            <a:ext cx="8077200" cy="609600"/>
          </a:xfrm>
        </p:spPr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One-To-Many Relationship</a:t>
            </a:r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9C589-5435-4F7D-A4FC-0F3A472D722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7091" y="1474788"/>
            <a:ext cx="8387484" cy="19843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the one-to-many relationship a loan is associated with at most one customer via </a:t>
            </a:r>
            <a:r>
              <a:rPr lang="en-US" i="1" dirty="0" smtClean="0"/>
              <a:t>borrower</a:t>
            </a:r>
            <a:r>
              <a:rPr lang="en-US" dirty="0" smtClean="0"/>
              <a:t>, a customer is associated with several (including 0) loans via </a:t>
            </a:r>
            <a:r>
              <a:rPr lang="en-US" i="1" dirty="0" smtClean="0"/>
              <a:t>borrower</a:t>
            </a:r>
            <a:endParaRPr lang="en-US" dirty="0" smtClean="0"/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/>
          <a:srcRect l="16525" t="847" r="16737" b="72424"/>
          <a:stretch>
            <a:fillRect/>
          </a:stretch>
        </p:blipFill>
        <p:spPr bwMode="auto">
          <a:xfrm>
            <a:off x="744538" y="3859213"/>
            <a:ext cx="8037512" cy="241458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4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508000"/>
            <a:ext cx="8113713" cy="45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Many-To-One Relationships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2E95D-CE44-46D9-B6AF-5C01370E8F2F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0967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346364" y="1539875"/>
            <a:ext cx="8318211" cy="16383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dirty="0"/>
              <a:t>In a many-to-one relationship a loan is associated with several (including </a:t>
            </a:r>
            <a:r>
              <a:rPr lang="en-US" dirty="0" smtClean="0"/>
              <a:t>0) </a:t>
            </a:r>
            <a:r>
              <a:rPr lang="en-US" dirty="0"/>
              <a:t>customers via </a:t>
            </a:r>
            <a:r>
              <a:rPr lang="en-US" i="1" dirty="0"/>
              <a:t>borrower</a:t>
            </a:r>
            <a:r>
              <a:rPr lang="en-US" dirty="0"/>
              <a:t>, a customer is associated with at most one loan via </a:t>
            </a:r>
            <a:r>
              <a:rPr lang="en-US" i="1" dirty="0"/>
              <a:t>borrower</a:t>
            </a:r>
            <a:endParaRPr lang="en-US" dirty="0"/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2"/>
          <a:srcRect l="16525" t="31747" r="16737" b="39993"/>
          <a:stretch>
            <a:fillRect/>
          </a:stretch>
        </p:blipFill>
        <p:spPr bwMode="auto">
          <a:xfrm>
            <a:off x="890588" y="3379793"/>
            <a:ext cx="7508875" cy="23844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Many-To-Many Relationship</a:t>
            </a:r>
          </a:p>
        </p:txBody>
      </p:sp>
      <p:sp>
        <p:nvSpPr>
          <p:cNvPr id="3789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B323F-F4ED-417F-AF73-5B74444902C3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6364" y="1460500"/>
            <a:ext cx="7526049" cy="15462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dirty="0"/>
              <a:t>A customer is associated with several (possibly 0) loans via borrower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dirty="0"/>
              <a:t>A loan is associated with several (possibly 0) customers via borrower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2"/>
          <a:srcRect l="1064" t="30733" r="1064" b="30733"/>
          <a:stretch>
            <a:fillRect/>
          </a:stretch>
        </p:blipFill>
        <p:spPr bwMode="auto">
          <a:xfrm>
            <a:off x="796218" y="3250406"/>
            <a:ext cx="7723187" cy="228123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8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Roles</a:t>
            </a:r>
          </a:p>
        </p:txBody>
      </p:sp>
      <p:sp>
        <p:nvSpPr>
          <p:cNvPr id="3379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652E8-6B3C-40D7-87EB-A89C96722DD2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3038" y="1328738"/>
            <a:ext cx="8785225" cy="2527300"/>
          </a:xfrm>
        </p:spPr>
        <p:txBody>
          <a:bodyPr/>
          <a:lstStyle/>
          <a:p>
            <a:r>
              <a:rPr lang="en-GB" sz="2400" dirty="0" smtClean="0"/>
              <a:t>The function that an entity plays in a relationship is called </a:t>
            </a:r>
            <a:r>
              <a:rPr lang="en-GB" sz="2400" b="1" dirty="0" smtClean="0"/>
              <a:t>role</a:t>
            </a:r>
            <a:r>
              <a:rPr lang="en-GB" sz="2400" dirty="0" smtClean="0"/>
              <a:t>. </a:t>
            </a:r>
          </a:p>
          <a:p>
            <a:r>
              <a:rPr lang="en-GB" sz="2400" dirty="0" smtClean="0"/>
              <a:t>It indicates how an entity interact via a relationship.</a:t>
            </a:r>
            <a:endParaRPr lang="en-US" sz="2400" dirty="0" smtClean="0"/>
          </a:p>
          <a:p>
            <a:r>
              <a:rPr lang="en-US" sz="2400" dirty="0" smtClean="0"/>
              <a:t>The labels “manager” and “worker” are called </a:t>
            </a:r>
            <a:r>
              <a:rPr lang="en-US" sz="2400" b="1" dirty="0" smtClean="0">
                <a:solidFill>
                  <a:schemeClr val="tx2"/>
                </a:solidFill>
              </a:rPr>
              <a:t>roles</a:t>
            </a:r>
            <a:r>
              <a:rPr lang="en-US" sz="2400" dirty="0" smtClean="0"/>
              <a:t>; they specify how employee entities interact via the </a:t>
            </a:r>
            <a:r>
              <a:rPr lang="en-US" sz="2400" dirty="0" err="1" smtClean="0"/>
              <a:t>works_for</a:t>
            </a:r>
            <a:r>
              <a:rPr lang="en-US" sz="2400" dirty="0" smtClean="0"/>
              <a:t> relationship set.</a:t>
            </a:r>
          </a:p>
          <a:p>
            <a:r>
              <a:rPr lang="en-US" sz="2400" dirty="0" smtClean="0"/>
              <a:t>Roles are indicated in E-R diagrams by labeling the lines that connect diamonds to rectangles.</a:t>
            </a:r>
          </a:p>
        </p:txBody>
      </p:sp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2"/>
          <a:srcRect l="578" t="17995" r="578" b="17995"/>
          <a:stretch>
            <a:fillRect/>
          </a:stretch>
        </p:blipFill>
        <p:spPr bwMode="auto">
          <a:xfrm>
            <a:off x="3981810" y="4633126"/>
            <a:ext cx="4976453" cy="1777199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8352" y="4707802"/>
            <a:ext cx="2951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Role </a:t>
            </a:r>
            <a:r>
              <a:rPr lang="en-US" dirty="0"/>
              <a:t>labels are optional, and </a:t>
            </a:r>
            <a:r>
              <a:rPr lang="en-US" dirty="0" smtClean="0"/>
              <a:t>are  </a:t>
            </a:r>
            <a:r>
              <a:rPr lang="en-US" dirty="0"/>
              <a:t>used to clarify semantics of the relationship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425450"/>
            <a:ext cx="7594600" cy="571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3">
                    <a:shade val="75000"/>
                  </a:schemeClr>
                </a:solidFill>
              </a:rPr>
              <a:t>Participation of an Entity Set in a Relationship Set</a:t>
            </a:r>
          </a:p>
        </p:txBody>
      </p:sp>
      <p:sp>
        <p:nvSpPr>
          <p:cNvPr id="3891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CE24D-AF24-475C-914C-66119D758FFB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38138" y="1268840"/>
            <a:ext cx="8372475" cy="291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2200" dirty="0"/>
              <a:t>Total participation (indicated by double line):  every entity in the entity set participates in at least one relationship in the relationship set</a:t>
            </a:r>
          </a:p>
          <a:p>
            <a:pPr marL="742950" lvl="1" indent="-285750">
              <a:spcBef>
                <a:spcPts val="0"/>
              </a:spcBef>
              <a:buClr>
                <a:schemeClr val="hlink"/>
              </a:buClr>
              <a:buSzPct val="80000"/>
              <a:buFont typeface="Monotype Sorts" pitchFamily="2" charset="2"/>
              <a:buChar char="l"/>
            </a:pPr>
            <a:r>
              <a:rPr kumimoji="1" lang="en-US" sz="2200" dirty="0"/>
              <a:t>E.g. participation of loan in borrower is </a:t>
            </a:r>
            <a:r>
              <a:rPr kumimoji="1" lang="en-US" sz="2200" dirty="0" smtClean="0"/>
              <a:t>total;  </a:t>
            </a:r>
            <a:r>
              <a:rPr kumimoji="1" lang="en-US" sz="2200" dirty="0"/>
              <a:t>every loan must have a </a:t>
            </a:r>
            <a:r>
              <a:rPr kumimoji="1" lang="en-US" sz="2200" dirty="0" smtClean="0"/>
              <a:t>customer</a:t>
            </a:r>
            <a:endParaRPr kumimoji="1" lang="en-US" sz="2200" dirty="0"/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</a:pPr>
            <a:r>
              <a:rPr kumimoji="1" lang="en-US" sz="2200" dirty="0"/>
              <a:t>Partial participation:  some entities may not participate in any relationship in the relationship set</a:t>
            </a:r>
          </a:p>
          <a:p>
            <a:pPr marL="742950" lvl="1" indent="-285750">
              <a:spcBef>
                <a:spcPts val="0"/>
              </a:spcBef>
              <a:buClr>
                <a:schemeClr val="hlink"/>
              </a:buClr>
              <a:buSzPct val="80000"/>
              <a:buFont typeface="Monotype Sorts" pitchFamily="2" charset="2"/>
              <a:buChar char="l"/>
            </a:pPr>
            <a:r>
              <a:rPr kumimoji="1" lang="en-US" sz="2200" dirty="0"/>
              <a:t>Example: participation of customer in borrower is partial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/>
          <a:srcRect l="385" t="34634" r="577" b="34634"/>
          <a:stretch>
            <a:fillRect/>
          </a:stretch>
        </p:blipFill>
        <p:spPr bwMode="auto">
          <a:xfrm>
            <a:off x="617680" y="4385255"/>
            <a:ext cx="8104188" cy="188595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3">
                    <a:shade val="75000"/>
                  </a:schemeClr>
                </a:solidFill>
              </a:rPr>
              <a:t>Participation of an Entity Set in a Relationship Set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Azhar, Dept. of CSE, KUET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192D-15DD-42CC-AD1A-071E7402351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6" name="Picture 2" descr="https://wofford-ecs.org/DataAndVisualization/ermodel/images/fi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610" y="1553729"/>
            <a:ext cx="6655954" cy="27273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4447" y="4405745"/>
            <a:ext cx="7161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Every student must be a member of a team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429491" y="4966993"/>
            <a:ext cx="8188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 participation of </a:t>
            </a:r>
            <a:r>
              <a:rPr lang="en-GB" sz="2400" i="1" dirty="0" smtClean="0"/>
              <a:t>student</a:t>
            </a:r>
            <a:r>
              <a:rPr lang="en-GB" sz="2400" dirty="0" smtClean="0"/>
              <a:t> in </a:t>
            </a:r>
            <a:r>
              <a:rPr lang="en-GB" sz="2400" i="1" dirty="0" err="1" smtClean="0"/>
              <a:t>LeaderOf</a:t>
            </a:r>
            <a:r>
              <a:rPr lang="en-GB" sz="2400" dirty="0" smtClean="0"/>
              <a:t>  is </a:t>
            </a:r>
            <a:r>
              <a:rPr lang="en-GB" sz="2400" b="1" dirty="0" smtClean="0"/>
              <a:t>partial</a:t>
            </a:r>
            <a:r>
              <a:rPr lang="en-GB" sz="2400" dirty="0" smtClean="0"/>
              <a:t>, because only one  student might be a team leader.  </a:t>
            </a:r>
            <a:endParaRPr lang="en-GB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92100"/>
            <a:ext cx="8420100" cy="708025"/>
          </a:xfrm>
        </p:spPr>
        <p:txBody>
          <a:bodyPr/>
          <a:lstStyle/>
          <a:p>
            <a:r>
              <a:rPr lang="en-US" smtClean="0"/>
              <a:t>Alternative Notation for Cardinality Limits</a:t>
            </a:r>
          </a:p>
        </p:txBody>
      </p:sp>
      <p:sp>
        <p:nvSpPr>
          <p:cNvPr id="3993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6B9BE-99CE-43ED-A57D-E9F429BFC51C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855663" y="1435101"/>
            <a:ext cx="7689850" cy="79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</a:pPr>
            <a:r>
              <a:rPr kumimoji="1" lang="en-US" sz="2800"/>
              <a:t>Cardinality limits can also express participation constraints</a:t>
            </a: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2"/>
          <a:srcRect l="435" t="30725" r="435" b="31015"/>
          <a:stretch>
            <a:fillRect/>
          </a:stretch>
        </p:blipFill>
        <p:spPr bwMode="auto">
          <a:xfrm>
            <a:off x="858838" y="2849563"/>
            <a:ext cx="7354887" cy="212883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5338" y="344488"/>
            <a:ext cx="8077200" cy="609600"/>
          </a:xfrm>
        </p:spPr>
        <p:txBody>
          <a:bodyPr/>
          <a:lstStyle/>
          <a:p>
            <a:r>
              <a:rPr lang="en-US" sz="3100" smtClean="0"/>
              <a:t>E-R</a:t>
            </a:r>
            <a:r>
              <a:rPr lang="en-US" smtClean="0"/>
              <a:t> Diagram with a Ternary Relationship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7831A-9C2E-4D8E-8B2F-EE928C7003D5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2"/>
          <a:srcRect l="755" t="25693" r="378" b="25441"/>
          <a:stretch>
            <a:fillRect/>
          </a:stretch>
        </p:blipFill>
        <p:spPr bwMode="auto">
          <a:xfrm>
            <a:off x="1012258" y="2142692"/>
            <a:ext cx="7477125" cy="277177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Modeling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7ADB4-8800-47CA-B342-DE406F394BB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96913" y="1474788"/>
            <a:ext cx="7848600" cy="480524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database</a:t>
            </a:r>
            <a:r>
              <a:rPr lang="en-US" dirty="0" smtClean="0"/>
              <a:t> can be modeled as:</a:t>
            </a:r>
          </a:p>
          <a:p>
            <a:pPr lvl="1"/>
            <a:r>
              <a:rPr lang="en-US" dirty="0" smtClean="0"/>
              <a:t>a collection of entities,</a:t>
            </a:r>
          </a:p>
          <a:p>
            <a:pPr lvl="1"/>
            <a:r>
              <a:rPr lang="en-US" dirty="0" smtClean="0"/>
              <a:t>relationship among entities.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tx2"/>
                </a:solidFill>
              </a:rPr>
              <a:t>entity</a:t>
            </a:r>
            <a:r>
              <a:rPr lang="en-US" b="1" dirty="0" smtClean="0"/>
              <a:t> </a:t>
            </a:r>
            <a:r>
              <a:rPr lang="en-US" dirty="0" smtClean="0"/>
              <a:t>is an object that exists and is distinguishable from other objects.</a:t>
            </a:r>
          </a:p>
          <a:p>
            <a:pPr lvl="1"/>
            <a:r>
              <a:rPr lang="en-US" sz="2000" dirty="0" smtClean="0"/>
              <a:t>Example:  specific person, company, event, plant</a:t>
            </a:r>
            <a:endParaRPr lang="en-US" dirty="0" smtClean="0"/>
          </a:p>
          <a:p>
            <a:r>
              <a:rPr lang="en-US" dirty="0" smtClean="0"/>
              <a:t>Entities have </a:t>
            </a:r>
            <a:r>
              <a:rPr lang="en-US" i="1" dirty="0" smtClean="0"/>
              <a:t>attributes</a:t>
            </a:r>
          </a:p>
          <a:p>
            <a:pPr lvl="1"/>
            <a:r>
              <a:rPr lang="en-US" dirty="0" smtClean="0"/>
              <a:t>Example: people have </a:t>
            </a:r>
            <a:r>
              <a:rPr lang="en-US" i="1" dirty="0" smtClean="0"/>
              <a:t>names </a:t>
            </a:r>
            <a:r>
              <a:rPr lang="en-US" dirty="0" smtClean="0"/>
              <a:t>and </a:t>
            </a:r>
            <a:r>
              <a:rPr lang="en-US" i="1" dirty="0" smtClean="0"/>
              <a:t>addresses	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tx2"/>
                </a:solidFill>
              </a:rPr>
              <a:t>entity set</a:t>
            </a:r>
            <a:r>
              <a:rPr lang="en-US" dirty="0" smtClean="0"/>
              <a:t> is a set of entities of the same type that share the same properties.</a:t>
            </a:r>
          </a:p>
          <a:p>
            <a:pPr lvl="1"/>
            <a:r>
              <a:rPr lang="en-US" dirty="0" smtClean="0"/>
              <a:t>Example: set of all persons, companies, trees, holidays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4748"/>
            <a:ext cx="7772400" cy="571501"/>
          </a:xfrm>
          <a:noFill/>
          <a:ln/>
        </p:spPr>
        <p:txBody>
          <a:bodyPr/>
          <a:lstStyle/>
          <a:p>
            <a:r>
              <a:rPr lang="en-US" dirty="0"/>
              <a:t>Example ER</a:t>
            </a:r>
          </a:p>
        </p:txBody>
      </p:sp>
      <p:sp>
        <p:nvSpPr>
          <p:cNvPr id="49158" name="Freeform 6"/>
          <p:cNvSpPr>
            <a:spLocks/>
          </p:cNvSpPr>
          <p:nvPr/>
        </p:nvSpPr>
        <p:spPr bwMode="auto">
          <a:xfrm>
            <a:off x="3321112" y="5097101"/>
            <a:ext cx="1355725" cy="387350"/>
          </a:xfrm>
          <a:custGeom>
            <a:avLst/>
            <a:gdLst>
              <a:gd name="T0" fmla="*/ 853 w 854"/>
              <a:gd name="T1" fmla="*/ 243 h 244"/>
              <a:gd name="T2" fmla="*/ 853 w 854"/>
              <a:gd name="T3" fmla="*/ 0 h 244"/>
              <a:gd name="T4" fmla="*/ 0 w 854"/>
              <a:gd name="T5" fmla="*/ 0 h 244"/>
              <a:gd name="T6" fmla="*/ 0 w 854"/>
              <a:gd name="T7" fmla="*/ 243 h 244"/>
              <a:gd name="T8" fmla="*/ 853 w 854"/>
              <a:gd name="T9" fmla="*/ 24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4" h="244">
                <a:moveTo>
                  <a:pt x="853" y="243"/>
                </a:moveTo>
                <a:lnTo>
                  <a:pt x="853" y="0"/>
                </a:lnTo>
                <a:lnTo>
                  <a:pt x="0" y="0"/>
                </a:lnTo>
                <a:lnTo>
                  <a:pt x="0" y="243"/>
                </a:lnTo>
                <a:lnTo>
                  <a:pt x="853" y="24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3244912" y="3496901"/>
            <a:ext cx="1219200" cy="381000"/>
          </a:xfrm>
          <a:custGeom>
            <a:avLst/>
            <a:gdLst>
              <a:gd name="T0" fmla="*/ 564 w 565"/>
              <a:gd name="T1" fmla="*/ 246 h 247"/>
              <a:gd name="T2" fmla="*/ 564 w 565"/>
              <a:gd name="T3" fmla="*/ 0 h 247"/>
              <a:gd name="T4" fmla="*/ 0 w 565"/>
              <a:gd name="T5" fmla="*/ 0 h 247"/>
              <a:gd name="T6" fmla="*/ 0 w 565"/>
              <a:gd name="T7" fmla="*/ 246 h 247"/>
              <a:gd name="T8" fmla="*/ 564 w 565"/>
              <a:gd name="T9" fmla="*/ 24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5" h="247">
                <a:moveTo>
                  <a:pt x="564" y="246"/>
                </a:moveTo>
                <a:lnTo>
                  <a:pt x="564" y="0"/>
                </a:lnTo>
                <a:lnTo>
                  <a:pt x="0" y="0"/>
                </a:lnTo>
                <a:lnTo>
                  <a:pt x="0" y="246"/>
                </a:lnTo>
                <a:lnTo>
                  <a:pt x="564" y="24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>
            <a:off x="3092512" y="2277701"/>
            <a:ext cx="1276350" cy="627063"/>
          </a:xfrm>
          <a:custGeom>
            <a:avLst/>
            <a:gdLst>
              <a:gd name="T0" fmla="*/ 0 w 804"/>
              <a:gd name="T1" fmla="*/ 197 h 395"/>
              <a:gd name="T2" fmla="*/ 396 w 804"/>
              <a:gd name="T3" fmla="*/ 0 h 395"/>
              <a:gd name="T4" fmla="*/ 803 w 804"/>
              <a:gd name="T5" fmla="*/ 204 h 395"/>
              <a:gd name="T6" fmla="*/ 396 w 804"/>
              <a:gd name="T7" fmla="*/ 394 h 395"/>
              <a:gd name="T8" fmla="*/ 0 w 804"/>
              <a:gd name="T9" fmla="*/ 19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4" h="395">
                <a:moveTo>
                  <a:pt x="0" y="197"/>
                </a:moveTo>
                <a:lnTo>
                  <a:pt x="396" y="0"/>
                </a:lnTo>
                <a:lnTo>
                  <a:pt x="803" y="204"/>
                </a:lnTo>
                <a:lnTo>
                  <a:pt x="396" y="394"/>
                </a:lnTo>
                <a:lnTo>
                  <a:pt x="0" y="19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>
            <a:off x="4921312" y="3268301"/>
            <a:ext cx="1371600" cy="658813"/>
          </a:xfrm>
          <a:custGeom>
            <a:avLst/>
            <a:gdLst>
              <a:gd name="T0" fmla="*/ 0 w 864"/>
              <a:gd name="T1" fmla="*/ 208 h 415"/>
              <a:gd name="T2" fmla="*/ 426 w 864"/>
              <a:gd name="T3" fmla="*/ 0 h 415"/>
              <a:gd name="T4" fmla="*/ 863 w 864"/>
              <a:gd name="T5" fmla="*/ 214 h 415"/>
              <a:gd name="T6" fmla="*/ 426 w 864"/>
              <a:gd name="T7" fmla="*/ 414 h 415"/>
              <a:gd name="T8" fmla="*/ 0 w 864"/>
              <a:gd name="T9" fmla="*/ 208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" h="415">
                <a:moveTo>
                  <a:pt x="0" y="208"/>
                </a:moveTo>
                <a:lnTo>
                  <a:pt x="426" y="0"/>
                </a:lnTo>
                <a:lnTo>
                  <a:pt x="863" y="214"/>
                </a:lnTo>
                <a:lnTo>
                  <a:pt x="426" y="414"/>
                </a:lnTo>
                <a:lnTo>
                  <a:pt x="0" y="20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321112" y="5097101"/>
            <a:ext cx="10493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Students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3244912" y="3496901"/>
            <a:ext cx="11287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Professor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149912" y="3420701"/>
            <a:ext cx="936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teaches</a:t>
            </a:r>
          </a:p>
        </p:txBody>
      </p:sp>
      <p:grpSp>
        <p:nvGrpSpPr>
          <p:cNvPr id="49165" name="Group 13"/>
          <p:cNvGrpSpPr>
            <a:grpSpLocks/>
          </p:cNvGrpSpPr>
          <p:nvPr/>
        </p:nvGrpSpPr>
        <p:grpSpPr bwMode="auto">
          <a:xfrm>
            <a:off x="3092512" y="1515701"/>
            <a:ext cx="1524000" cy="381000"/>
            <a:chOff x="3435" y="619"/>
            <a:chExt cx="840" cy="254"/>
          </a:xfrm>
        </p:grpSpPr>
        <p:sp>
          <p:nvSpPr>
            <p:cNvPr id="49166" name="Freeform 14"/>
            <p:cNvSpPr>
              <a:spLocks/>
            </p:cNvSpPr>
            <p:nvPr/>
          </p:nvSpPr>
          <p:spPr bwMode="auto">
            <a:xfrm>
              <a:off x="3435" y="626"/>
              <a:ext cx="840" cy="247"/>
            </a:xfrm>
            <a:custGeom>
              <a:avLst/>
              <a:gdLst>
                <a:gd name="T0" fmla="*/ 839 w 840"/>
                <a:gd name="T1" fmla="*/ 246 h 247"/>
                <a:gd name="T2" fmla="*/ 839 w 840"/>
                <a:gd name="T3" fmla="*/ 0 h 247"/>
                <a:gd name="T4" fmla="*/ 0 w 840"/>
                <a:gd name="T5" fmla="*/ 0 h 247"/>
                <a:gd name="T6" fmla="*/ 0 w 840"/>
                <a:gd name="T7" fmla="*/ 246 h 247"/>
                <a:gd name="T8" fmla="*/ 839 w 840"/>
                <a:gd name="T9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0" h="247">
                  <a:moveTo>
                    <a:pt x="839" y="246"/>
                  </a:moveTo>
                  <a:lnTo>
                    <a:pt x="839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839" y="2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3471" y="619"/>
              <a:ext cx="722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Department</a:t>
              </a:r>
            </a:p>
          </p:txBody>
        </p:sp>
      </p:grp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3244912" y="2430101"/>
            <a:ext cx="8366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faculty</a:t>
            </a: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1873312" y="2049101"/>
            <a:ext cx="0" cy="3276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H="1">
            <a:off x="2863912" y="3877901"/>
            <a:ext cx="914400" cy="30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1873312" y="5325701"/>
            <a:ext cx="14509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4464112" y="3573101"/>
            <a:ext cx="4572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H="1">
            <a:off x="6369112" y="2963501"/>
            <a:ext cx="0" cy="1676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H="1" flipV="1">
            <a:off x="2863912" y="4944701"/>
            <a:ext cx="423863" cy="30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H="1">
            <a:off x="5835712" y="2125301"/>
            <a:ext cx="76200" cy="466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 flipH="1">
            <a:off x="5607112" y="2963501"/>
            <a:ext cx="152400" cy="30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V="1">
            <a:off x="3744975" y="1906226"/>
            <a:ext cx="0" cy="361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>
            <a:off x="2482912" y="1744301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H="1" flipV="1">
            <a:off x="4616512" y="1744301"/>
            <a:ext cx="6096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 flipH="1">
            <a:off x="4083112" y="4639901"/>
            <a:ext cx="735013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Freeform 29"/>
          <p:cNvSpPr>
            <a:spLocks/>
          </p:cNvSpPr>
          <p:nvPr/>
        </p:nvSpPr>
        <p:spPr bwMode="auto">
          <a:xfrm>
            <a:off x="1263712" y="1439501"/>
            <a:ext cx="1276350" cy="627063"/>
          </a:xfrm>
          <a:custGeom>
            <a:avLst/>
            <a:gdLst>
              <a:gd name="T0" fmla="*/ 0 w 804"/>
              <a:gd name="T1" fmla="*/ 197 h 395"/>
              <a:gd name="T2" fmla="*/ 396 w 804"/>
              <a:gd name="T3" fmla="*/ 0 h 395"/>
              <a:gd name="T4" fmla="*/ 803 w 804"/>
              <a:gd name="T5" fmla="*/ 204 h 395"/>
              <a:gd name="T6" fmla="*/ 396 w 804"/>
              <a:gd name="T7" fmla="*/ 394 h 395"/>
              <a:gd name="T8" fmla="*/ 0 w 804"/>
              <a:gd name="T9" fmla="*/ 19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4" h="395">
                <a:moveTo>
                  <a:pt x="0" y="197"/>
                </a:moveTo>
                <a:lnTo>
                  <a:pt x="396" y="0"/>
                </a:lnTo>
                <a:lnTo>
                  <a:pt x="803" y="204"/>
                </a:lnTo>
                <a:lnTo>
                  <a:pt x="396" y="394"/>
                </a:lnTo>
                <a:lnTo>
                  <a:pt x="0" y="19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1492312" y="1561739"/>
            <a:ext cx="738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</a:rPr>
              <a:t>major</a:t>
            </a:r>
          </a:p>
        </p:txBody>
      </p:sp>
      <p:sp>
        <p:nvSpPr>
          <p:cNvPr id="49183" name="Freeform 31"/>
          <p:cNvSpPr>
            <a:spLocks/>
          </p:cNvSpPr>
          <p:nvPr/>
        </p:nvSpPr>
        <p:spPr bwMode="auto">
          <a:xfrm>
            <a:off x="5226112" y="1515701"/>
            <a:ext cx="1276350" cy="627063"/>
          </a:xfrm>
          <a:custGeom>
            <a:avLst/>
            <a:gdLst>
              <a:gd name="T0" fmla="*/ 0 w 804"/>
              <a:gd name="T1" fmla="*/ 197 h 395"/>
              <a:gd name="T2" fmla="*/ 396 w 804"/>
              <a:gd name="T3" fmla="*/ 0 h 395"/>
              <a:gd name="T4" fmla="*/ 803 w 804"/>
              <a:gd name="T5" fmla="*/ 204 h 395"/>
              <a:gd name="T6" fmla="*/ 396 w 804"/>
              <a:gd name="T7" fmla="*/ 394 h 395"/>
              <a:gd name="T8" fmla="*/ 0 w 804"/>
              <a:gd name="T9" fmla="*/ 19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4" h="395">
                <a:moveTo>
                  <a:pt x="0" y="197"/>
                </a:moveTo>
                <a:lnTo>
                  <a:pt x="396" y="0"/>
                </a:lnTo>
                <a:lnTo>
                  <a:pt x="803" y="204"/>
                </a:lnTo>
                <a:lnTo>
                  <a:pt x="396" y="394"/>
                </a:lnTo>
                <a:lnTo>
                  <a:pt x="0" y="19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5530912" y="1668101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</a:rPr>
              <a:t>offers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5226112" y="2582501"/>
            <a:ext cx="1295400" cy="381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5438837" y="2593614"/>
            <a:ext cx="893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  <a:latin typeface="Arial" panose="020B0604020202020204" pitchFamily="34" charset="0"/>
              </a:rPr>
              <a:t>Courses</a:t>
            </a:r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>
            <a:off x="3702112" y="2887301"/>
            <a:ext cx="0" cy="609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8" name="Freeform 36"/>
          <p:cNvSpPr>
            <a:spLocks/>
          </p:cNvSpPr>
          <p:nvPr/>
        </p:nvSpPr>
        <p:spPr bwMode="auto">
          <a:xfrm>
            <a:off x="4768912" y="4258901"/>
            <a:ext cx="1600200" cy="762000"/>
          </a:xfrm>
          <a:custGeom>
            <a:avLst/>
            <a:gdLst>
              <a:gd name="T0" fmla="*/ 0 w 864"/>
              <a:gd name="T1" fmla="*/ 208 h 415"/>
              <a:gd name="T2" fmla="*/ 426 w 864"/>
              <a:gd name="T3" fmla="*/ 0 h 415"/>
              <a:gd name="T4" fmla="*/ 863 w 864"/>
              <a:gd name="T5" fmla="*/ 214 h 415"/>
              <a:gd name="T6" fmla="*/ 426 w 864"/>
              <a:gd name="T7" fmla="*/ 414 h 415"/>
              <a:gd name="T8" fmla="*/ 0 w 864"/>
              <a:gd name="T9" fmla="*/ 208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" h="415">
                <a:moveTo>
                  <a:pt x="0" y="208"/>
                </a:moveTo>
                <a:lnTo>
                  <a:pt x="426" y="0"/>
                </a:lnTo>
                <a:lnTo>
                  <a:pt x="863" y="214"/>
                </a:lnTo>
                <a:lnTo>
                  <a:pt x="426" y="414"/>
                </a:lnTo>
                <a:lnTo>
                  <a:pt x="0" y="20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4997512" y="4487501"/>
            <a:ext cx="1223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</a:rPr>
              <a:t>enrollment</a:t>
            </a:r>
          </a:p>
        </p:txBody>
      </p:sp>
      <p:sp>
        <p:nvSpPr>
          <p:cNvPr id="49190" name="Freeform 38"/>
          <p:cNvSpPr>
            <a:spLocks/>
          </p:cNvSpPr>
          <p:nvPr/>
        </p:nvSpPr>
        <p:spPr bwMode="auto">
          <a:xfrm>
            <a:off x="2101912" y="4182701"/>
            <a:ext cx="1600200" cy="762000"/>
          </a:xfrm>
          <a:custGeom>
            <a:avLst/>
            <a:gdLst>
              <a:gd name="T0" fmla="*/ 0 w 864"/>
              <a:gd name="T1" fmla="*/ 208 h 415"/>
              <a:gd name="T2" fmla="*/ 426 w 864"/>
              <a:gd name="T3" fmla="*/ 0 h 415"/>
              <a:gd name="T4" fmla="*/ 863 w 864"/>
              <a:gd name="T5" fmla="*/ 214 h 415"/>
              <a:gd name="T6" fmla="*/ 426 w 864"/>
              <a:gd name="T7" fmla="*/ 414 h 415"/>
              <a:gd name="T8" fmla="*/ 0 w 864"/>
              <a:gd name="T9" fmla="*/ 208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" h="415">
                <a:moveTo>
                  <a:pt x="0" y="208"/>
                </a:moveTo>
                <a:lnTo>
                  <a:pt x="426" y="0"/>
                </a:lnTo>
                <a:lnTo>
                  <a:pt x="863" y="214"/>
                </a:lnTo>
                <a:lnTo>
                  <a:pt x="426" y="414"/>
                </a:lnTo>
                <a:lnTo>
                  <a:pt x="0" y="20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2406712" y="4335101"/>
            <a:ext cx="906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</a:rPr>
              <a:t>advisor</a:t>
            </a:r>
          </a:p>
        </p:txBody>
      </p:sp>
    </p:spTree>
    <p:extLst>
      <p:ext uri="{BB962C8B-B14F-4D97-AF65-F5344CB8AC3E}">
        <p14:creationId xmlns:p14="http://schemas.microsoft.com/office/powerpoint/2010/main" val="39753214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Weak Entity Sets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23A02-0808-4F5C-8F7D-F7A9152CB592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1192" y="1572612"/>
            <a:ext cx="8356349" cy="419403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An entity set that does not have a primary key is referred to as a </a:t>
            </a:r>
            <a:r>
              <a:rPr lang="en-US" b="1" dirty="0">
                <a:solidFill>
                  <a:schemeClr val="tx2"/>
                </a:solidFill>
              </a:rPr>
              <a:t>weak entity set</a:t>
            </a:r>
            <a:r>
              <a:rPr lang="en-US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existence of a weak entity set depends on the existence of a </a:t>
            </a:r>
            <a:r>
              <a:rPr lang="en-US" b="1" dirty="0">
                <a:solidFill>
                  <a:schemeClr val="tx2"/>
                </a:solidFill>
              </a:rPr>
              <a:t>identifying entity set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 </a:t>
            </a:r>
            <a:r>
              <a:rPr lang="en-US" dirty="0" smtClean="0"/>
              <a:t>weak entity set relate </a:t>
            </a:r>
            <a:r>
              <a:rPr lang="en-US" dirty="0"/>
              <a:t>to the identifying entity set via a total, one-to-many </a:t>
            </a:r>
            <a:r>
              <a:rPr lang="en-US" dirty="0" smtClean="0"/>
              <a:t>relationship</a:t>
            </a:r>
            <a:endParaRPr lang="en-US" dirty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Identifying relationship depicted using a double </a:t>
            </a:r>
            <a:r>
              <a:rPr lang="en-US" dirty="0" smtClean="0"/>
              <a:t>diamond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Weak Entity Sets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751122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tx2"/>
                </a:solidFill>
              </a:rPr>
              <a:t>discriminator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smtClean="0"/>
              <a:t>or partial key)</a:t>
            </a:r>
            <a:r>
              <a:rPr lang="en-US" dirty="0" smtClean="0"/>
              <a:t> of a weak entity set is the set of attributes that distinguishes among all the entities of a weak entity set.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primary key of a weak entity set is formed by the primary key of the strong entity set on which the weak entity set is existence dependent, plus the weak entity set’s discriminator.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Azhar, Dept. of CSE, KUET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7B6DD-7F47-4B33-B334-75534825BCF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186" y="393989"/>
            <a:ext cx="8077200" cy="609600"/>
          </a:xfrm>
        </p:spPr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Weak Entity Sets (Cont.)</a:t>
            </a:r>
          </a:p>
        </p:txBody>
      </p:sp>
      <p:sp>
        <p:nvSpPr>
          <p:cNvPr id="4403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359E2-3D6A-4BB7-BF8A-BDD0BE1CA4F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42963" y="1447800"/>
            <a:ext cx="7478712" cy="20955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We depict a weak entity set by double rectangles.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We underline the discriminator of a weak entity set  with a dashed line.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Primary </a:t>
            </a:r>
            <a:r>
              <a:rPr lang="en-US" dirty="0"/>
              <a:t>key for </a:t>
            </a:r>
            <a:r>
              <a:rPr lang="en-US" i="1" dirty="0"/>
              <a:t>payment </a:t>
            </a:r>
            <a:r>
              <a:rPr lang="en-US" dirty="0"/>
              <a:t>– (</a:t>
            </a:r>
            <a:r>
              <a:rPr lang="en-US" i="1" dirty="0" err="1"/>
              <a:t>loan_number</a:t>
            </a:r>
            <a:r>
              <a:rPr lang="en-US" i="1" dirty="0"/>
              <a:t>, </a:t>
            </a:r>
            <a:r>
              <a:rPr lang="en-US" i="1" dirty="0" err="1"/>
              <a:t>payment_number</a:t>
            </a:r>
            <a:r>
              <a:rPr lang="en-US" dirty="0"/>
              <a:t>)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/>
          <a:srcRect l="555" t="28395" r="555" b="28149"/>
          <a:stretch>
            <a:fillRect/>
          </a:stretch>
        </p:blipFill>
        <p:spPr bwMode="auto">
          <a:xfrm>
            <a:off x="823913" y="3789363"/>
            <a:ext cx="7629525" cy="25146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</a:rPr>
              <a:t>Extended E-R Features: Specialization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04BB4-5CE5-4FA0-9F74-D122CEEA6422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6413" y="1593850"/>
            <a:ext cx="8256587" cy="465296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Top-down design process</a:t>
            </a:r>
            <a:r>
              <a:rPr lang="en-US" dirty="0"/>
              <a:t>; </a:t>
            </a:r>
            <a:r>
              <a:rPr lang="en-US" dirty="0" smtClean="0"/>
              <a:t>we </a:t>
            </a:r>
            <a:r>
              <a:rPr lang="en-US" dirty="0"/>
              <a:t>designate </a:t>
            </a:r>
            <a:r>
              <a:rPr lang="en-US" dirty="0" smtClean="0"/>
              <a:t>sub groupings </a:t>
            </a:r>
            <a:r>
              <a:rPr lang="en-US" dirty="0"/>
              <a:t>within an entity set that are distinctive from other entities in the set.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Depicted by a </a:t>
            </a:r>
            <a:r>
              <a:rPr lang="en-US" i="1" dirty="0"/>
              <a:t>triangle</a:t>
            </a:r>
            <a:r>
              <a:rPr lang="en-US" dirty="0"/>
              <a:t> component labeled ISA (E.g. </a:t>
            </a:r>
            <a:r>
              <a:rPr lang="en-US" i="1" dirty="0"/>
              <a:t>customer</a:t>
            </a:r>
            <a:r>
              <a:rPr lang="en-US" dirty="0"/>
              <a:t> “is a” </a:t>
            </a:r>
            <a:r>
              <a:rPr lang="en-US" i="1" dirty="0"/>
              <a:t>person</a:t>
            </a:r>
            <a:r>
              <a:rPr lang="en-US" dirty="0" smtClean="0"/>
              <a:t>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chemeClr val="tx2"/>
                </a:solidFill>
              </a:rPr>
              <a:t>Attribute inheritance</a:t>
            </a:r>
            <a:r>
              <a:rPr lang="en-US" dirty="0"/>
              <a:t> – a lower-level entity set inherits all the attributes and relationship participation of the higher-level entity set to which it is linked.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</a:rPr>
              <a:t>Specialization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160734"/>
          </a:xfrm>
        </p:spPr>
        <p:txBody>
          <a:bodyPr/>
          <a:lstStyle/>
          <a:p>
            <a:r>
              <a:rPr lang="en-GB" dirty="0" smtClean="0"/>
              <a:t>A group of entities is divided into sub-groups based on their characteristics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Azhar, Dept. of CSE, KUET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7B6DD-7F47-4B33-B334-75534825BCF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83970" name="Picture 2" descr="Specializ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956" y="3003982"/>
            <a:ext cx="3076575" cy="241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</a:rPr>
              <a:t>Extended ER Features: Generalization</a:t>
            </a: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E278D-17C8-4D25-9256-F629191A2BC3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1487" y="1492370"/>
            <a:ext cx="7427463" cy="4494362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 bottom-up design process</a:t>
            </a:r>
            <a:r>
              <a:rPr lang="en-US" sz="2400" dirty="0" smtClean="0"/>
              <a:t> – combine a number of entity sets that share the same features into a higher-level entity set.</a:t>
            </a:r>
          </a:p>
          <a:p>
            <a:r>
              <a:rPr lang="en-US" sz="2400" dirty="0" smtClean="0"/>
              <a:t>Specialization and generalization are simple </a:t>
            </a:r>
            <a:r>
              <a:rPr lang="en-US" sz="2400" b="1" dirty="0" smtClean="0"/>
              <a:t>inversions</a:t>
            </a:r>
            <a:r>
              <a:rPr lang="en-US" sz="2400" dirty="0" smtClean="0"/>
              <a:t> of each other; they are represented in an E-R diagram in the same way.</a:t>
            </a:r>
          </a:p>
          <a:p>
            <a:r>
              <a:rPr lang="en-US" sz="2400" dirty="0" smtClean="0"/>
              <a:t>The terms specialization and generalization are </a:t>
            </a:r>
            <a:r>
              <a:rPr lang="en-US" sz="2400" b="1" dirty="0" smtClean="0"/>
              <a:t>used interchangeably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ISA relationship also referred to as </a:t>
            </a:r>
            <a:r>
              <a:rPr lang="en-US" sz="2400" b="1" dirty="0" err="1" smtClean="0">
                <a:solidFill>
                  <a:schemeClr val="tx2"/>
                </a:solidFill>
              </a:rPr>
              <a:t>superclass</a:t>
            </a:r>
            <a:r>
              <a:rPr lang="en-US" sz="2400" b="1" dirty="0" smtClean="0">
                <a:solidFill>
                  <a:schemeClr val="tx2"/>
                </a:solidFill>
              </a:rPr>
              <a:t> - subclass</a:t>
            </a:r>
            <a:r>
              <a:rPr lang="en-US" sz="2400" b="1" dirty="0" smtClean="0"/>
              <a:t> </a:t>
            </a:r>
            <a:r>
              <a:rPr lang="en-US" sz="2400" dirty="0" smtClean="0"/>
              <a:t>relationship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</a:rPr>
              <a:t>Generalization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191084" cy="1216152"/>
          </a:xfrm>
        </p:spPr>
        <p:txBody>
          <a:bodyPr/>
          <a:lstStyle/>
          <a:p>
            <a:r>
              <a:rPr lang="en-GB" dirty="0" smtClean="0"/>
              <a:t>Process of generalizing entities. The generalized entities contain the properties of all the generalized entities called generalization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Azhar, Dept. of CSE, KUET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7B6DD-7F47-4B33-B334-75534825BCF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6" name="Picture 2" descr="Generaliz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440" y="3986211"/>
            <a:ext cx="5114925" cy="139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Specialization/Generalization Example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Azhar, Dept. of CSE, KUET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7B6DD-7F47-4B33-B334-75534825BCF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86018" name="Picture 2" descr="Inherit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066" y="1688812"/>
            <a:ext cx="4191000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198438"/>
            <a:ext cx="8534400" cy="560387"/>
          </a:xfrm>
        </p:spPr>
        <p:txBody>
          <a:bodyPr/>
          <a:lstStyle/>
          <a:p>
            <a:r>
              <a:rPr lang="en-US" dirty="0" smtClean="0"/>
              <a:t>Specialization/Generalization Example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BB70-AC50-4AC1-9406-A9A4E275E974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/>
          <a:srcRect l="11617" t="1086" r="11821" b="815"/>
          <a:stretch>
            <a:fillRect/>
          </a:stretch>
        </p:blipFill>
        <p:spPr bwMode="auto">
          <a:xfrm>
            <a:off x="2061713" y="1643489"/>
            <a:ext cx="5072332" cy="4593412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Entity Sets </a:t>
            </a:r>
            <a:r>
              <a:rPr lang="en-US" i="1" smtClean="0"/>
              <a:t>customer</a:t>
            </a:r>
            <a:r>
              <a:rPr lang="en-US" smtClean="0"/>
              <a:t> and </a:t>
            </a:r>
            <a:r>
              <a:rPr lang="en-US" i="1" smtClean="0"/>
              <a:t>loan</a:t>
            </a:r>
            <a:endParaRPr lang="en-US" smtClean="0"/>
          </a:p>
        </p:txBody>
      </p:sp>
      <p:sp>
        <p:nvSpPr>
          <p:cNvPr id="1741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30700" y="1036638"/>
            <a:ext cx="457200" cy="441325"/>
          </a:xfrm>
        </p:spPr>
        <p:txBody>
          <a:bodyPr/>
          <a:lstStyle/>
          <a:p>
            <a:pPr>
              <a:defRPr/>
            </a:pPr>
            <a:fld id="{F7318F2B-2F3E-43A8-B83A-FD430DF954B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7413" name="Text Box 1028"/>
          <p:cNvSpPr txBox="1">
            <a:spLocks noChangeArrowheads="1"/>
          </p:cNvSpPr>
          <p:nvPr/>
        </p:nvSpPr>
        <p:spPr bwMode="auto">
          <a:xfrm>
            <a:off x="1128713" y="1619250"/>
            <a:ext cx="765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/>
              <a:t>customer_id</a:t>
            </a:r>
            <a:r>
              <a:rPr lang="en-US" sz="1400" dirty="0"/>
              <a:t>   </a:t>
            </a:r>
            <a:r>
              <a:rPr lang="en-US" sz="1400" dirty="0" smtClean="0"/>
              <a:t>  customer</a:t>
            </a:r>
            <a:r>
              <a:rPr lang="en-US" sz="1400" dirty="0"/>
              <a:t>_      customer_           customer_                       loan_        amount</a:t>
            </a:r>
            <a:br>
              <a:rPr lang="en-US" sz="1400" dirty="0"/>
            </a:br>
            <a:r>
              <a:rPr lang="en-US" sz="1400" dirty="0"/>
              <a:t>                          name            street                   city                                number</a:t>
            </a:r>
          </a:p>
        </p:txBody>
      </p:sp>
      <p:pic>
        <p:nvPicPr>
          <p:cNvPr id="17414" name="Picture 1029"/>
          <p:cNvPicPr>
            <a:picLocks noChangeAspect="1" noChangeArrowheads="1"/>
          </p:cNvPicPr>
          <p:nvPr/>
        </p:nvPicPr>
        <p:blipFill>
          <a:blip r:embed="rId2"/>
          <a:srcRect l="2493" t="7654" r="1529" b="8435"/>
          <a:stretch>
            <a:fillRect/>
          </a:stretch>
        </p:blipFill>
        <p:spPr bwMode="auto">
          <a:xfrm>
            <a:off x="1031875" y="2122489"/>
            <a:ext cx="7206351" cy="385561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6A45-19C9-41BF-85E0-692273902F8E}" type="slidenum">
              <a:rPr lang="en-US"/>
              <a:pPr/>
              <a:t>40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327" y="381000"/>
            <a:ext cx="7613073" cy="782638"/>
          </a:xfrm>
        </p:spPr>
        <p:txBody>
          <a:bodyPr/>
          <a:lstStyle/>
          <a:p>
            <a:r>
              <a:rPr lang="en-US" sz="3200"/>
              <a:t>Transforming E-R Diagrams into Relations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2800" smtClean="0"/>
              <a:t>To </a:t>
            </a:r>
            <a:r>
              <a:rPr lang="en-US" sz="2800"/>
              <a:t>transform the conceptual data model into a set of normalized relations</a:t>
            </a:r>
          </a:p>
          <a:p>
            <a:pPr marL="609600" indent="-609600"/>
            <a:r>
              <a:rPr lang="en-US" sz="2800"/>
              <a:t>Steps</a:t>
            </a:r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sz="2400"/>
              <a:t>Represent entities</a:t>
            </a:r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sz="2400"/>
              <a:t>Represent relationships</a:t>
            </a:r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sz="2400"/>
              <a:t>Normalize the relations</a:t>
            </a:r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sz="2400"/>
              <a:t>Merge the relations</a:t>
            </a:r>
          </a:p>
          <a:p>
            <a:pPr marL="990600" lvl="1" indent="-533400">
              <a:buFontTx/>
              <a:buNone/>
            </a:pPr>
            <a:endParaRPr lang="en-US" sz="2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Transforming E-R Diagrams into Relations</a:t>
            </a:r>
            <a:endParaRPr lang="en-US" sz="320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71F6B-2006-453C-BB59-2C3E843171C3}" type="slidenum">
              <a:rPr lang="en-US"/>
              <a:pPr/>
              <a:t>41</a:t>
            </a:fld>
            <a:endParaRPr lang="en-US"/>
          </a:p>
        </p:txBody>
      </p:sp>
      <p:pic>
        <p:nvPicPr>
          <p:cNvPr id="278533" name="Picture 5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363" y="3969329"/>
            <a:ext cx="8271164" cy="1308100"/>
          </a:xfrm>
          <a:prstGeom prst="rect">
            <a:avLst/>
          </a:prstGeom>
          <a:noFill/>
        </p:spPr>
      </p:pic>
      <p:pic>
        <p:nvPicPr>
          <p:cNvPr id="278534" name="Picture 6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982" y="1482436"/>
            <a:ext cx="5070761" cy="24525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4072" y="5444836"/>
            <a:ext cx="821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Customer(</a:t>
            </a:r>
            <a:r>
              <a:rPr lang="en-US" sz="2000" b="1" u="sng" dirty="0" err="1" smtClean="0"/>
              <a:t>Customer_ID</a:t>
            </a:r>
            <a:r>
              <a:rPr lang="en-US" sz="2000" b="1" dirty="0" smtClean="0"/>
              <a:t>, name, Address, </a:t>
            </a:r>
            <a:r>
              <a:rPr lang="en-US" sz="2000" b="1" dirty="0" err="1" smtClean="0"/>
              <a:t>City_State_ZIP</a:t>
            </a:r>
            <a:r>
              <a:rPr lang="en-US" sz="2000" b="1" dirty="0" smtClean="0"/>
              <a:t>, Discount)</a:t>
            </a:r>
            <a:endParaRPr lang="en-US" sz="2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Transforming E-R Diagrams into Relations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752" y="1371600"/>
            <a:ext cx="4038600" cy="3075709"/>
          </a:xfrm>
        </p:spPr>
        <p:txBody>
          <a:bodyPr/>
          <a:lstStyle/>
          <a:p>
            <a:pPr marL="609600" indent="-609600">
              <a:buNone/>
            </a:pPr>
            <a:r>
              <a:rPr lang="en-US" dirty="0" smtClean="0"/>
              <a:t>Represent Relationships</a:t>
            </a:r>
          </a:p>
          <a:p>
            <a:pPr marL="990600" lvl="1" indent="-533400">
              <a:buNone/>
            </a:pPr>
            <a:r>
              <a:rPr lang="en-US" dirty="0" smtClean="0"/>
              <a:t>Binary 1:N Relationships</a:t>
            </a:r>
          </a:p>
          <a:p>
            <a:pPr marL="1371600" lvl="2" indent="-457200"/>
            <a:r>
              <a:rPr lang="en-US" dirty="0" smtClean="0"/>
              <a:t>Add </a:t>
            </a:r>
            <a:r>
              <a:rPr lang="en-US" dirty="0"/>
              <a:t>the primary key attribute </a:t>
            </a:r>
            <a:r>
              <a:rPr lang="en-US" dirty="0" smtClean="0"/>
              <a:t>of </a:t>
            </a:r>
            <a:r>
              <a:rPr lang="en-US" dirty="0"/>
              <a:t>the entity on the one side of the relationship as a foreign key in the relation on the </a:t>
            </a:r>
            <a:r>
              <a:rPr lang="en-US" dirty="0" smtClean="0"/>
              <a:t>many side</a:t>
            </a:r>
            <a:endParaRPr lang="en-US" dirty="0"/>
          </a:p>
          <a:p>
            <a:pPr marL="990600" lvl="1" indent="-533400">
              <a:buFontTx/>
              <a:buNone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CC90-9C99-403D-8576-E5B4AA35425A}" type="slidenum">
              <a:rPr lang="en-US"/>
              <a:pPr/>
              <a:t>42</a:t>
            </a:fld>
            <a:endParaRPr lang="en-US"/>
          </a:p>
        </p:txBody>
      </p:sp>
      <p:pic>
        <p:nvPicPr>
          <p:cNvPr id="7" name="Picture 5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212" y="1485901"/>
            <a:ext cx="3597001" cy="3128962"/>
          </a:xfrm>
          <a:prstGeom prst="rect">
            <a:avLst/>
          </a:prstGeom>
          <a:noFill/>
        </p:spPr>
      </p:pic>
      <p:pic>
        <p:nvPicPr>
          <p:cNvPr id="8" name="Picture 6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704" y="4786313"/>
            <a:ext cx="7619999" cy="154391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Transforming E-R Diagrams into Relations</a:t>
            </a:r>
            <a:endParaRPr lang="en-US" sz="320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773-3A52-4F77-851B-5664B1731616}" type="slidenum">
              <a:rPr lang="en-US"/>
              <a:pPr/>
              <a:t>43</a:t>
            </a:fld>
            <a:endParaRPr lang="en-US"/>
          </a:p>
        </p:txBody>
      </p:sp>
      <p:pic>
        <p:nvPicPr>
          <p:cNvPr id="283653" name="Picture 5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368" y="2092063"/>
            <a:ext cx="3048000" cy="3602904"/>
          </a:xfrm>
          <a:prstGeom prst="rect">
            <a:avLst/>
          </a:prstGeom>
          <a:noFill/>
        </p:spPr>
      </p:pic>
      <p:pic>
        <p:nvPicPr>
          <p:cNvPr id="283654" name="Picture 6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3964" y="1496287"/>
            <a:ext cx="4648200" cy="472440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9470-00C9-4527-8437-BE254E24C786}" type="slidenum">
              <a:rPr lang="en-US"/>
              <a:pPr/>
              <a:t>44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Transforming E-R Diagrams into Relations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Binary </a:t>
            </a:r>
            <a:r>
              <a:rPr lang="en-US" smtClean="0"/>
              <a:t>1:1 relationship</a:t>
            </a:r>
            <a:endParaRPr lang="en-US"/>
          </a:p>
          <a:p>
            <a:pPr lvl="2"/>
            <a:r>
              <a:rPr lang="en-US"/>
              <a:t>Three possible options</a:t>
            </a:r>
          </a:p>
          <a:p>
            <a:pPr lvl="3">
              <a:buSzTx/>
              <a:buFont typeface="Wingdings" pitchFamily="2" charset="2"/>
              <a:buAutoNum type="alphaLcPeriod"/>
            </a:pPr>
            <a:r>
              <a:rPr lang="en-US"/>
              <a:t>Add the primary key of A as a foreign key of B</a:t>
            </a:r>
          </a:p>
          <a:p>
            <a:pPr lvl="3">
              <a:buSzTx/>
              <a:buFont typeface="Wingdings" pitchFamily="2" charset="2"/>
              <a:buAutoNum type="alphaLcPeriod"/>
            </a:pPr>
            <a:r>
              <a:rPr lang="en-US"/>
              <a:t>Add the primary key of B as a foreign key of A</a:t>
            </a:r>
          </a:p>
          <a:p>
            <a:pPr lvl="3">
              <a:buSzTx/>
              <a:buFont typeface="Wingdings" pitchFamily="2" charset="2"/>
              <a:buAutoNum type="alphaLcPeriod"/>
            </a:pPr>
            <a:r>
              <a:rPr lang="en-US"/>
              <a:t>Both</a:t>
            </a:r>
          </a:p>
          <a:p>
            <a:pPr lvl="1">
              <a:buFontTx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DE22-C7F7-4C61-AF13-6FE36E7FC373}" type="slidenum">
              <a:rPr lang="en-US"/>
              <a:pPr/>
              <a:t>45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239000" cy="782638"/>
          </a:xfrm>
        </p:spPr>
        <p:txBody>
          <a:bodyPr/>
          <a:lstStyle/>
          <a:p>
            <a:r>
              <a:rPr lang="en-US" sz="3200"/>
              <a:t>Transforming E-R Diagrams into Relations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3639457"/>
          </a:xfrm>
        </p:spPr>
        <p:txBody>
          <a:bodyPr/>
          <a:lstStyle/>
          <a:p>
            <a:pPr marL="609600" indent="-609600">
              <a:buNone/>
            </a:pPr>
            <a:r>
              <a:rPr lang="en-US"/>
              <a:t>Represent Relationships (continued)</a:t>
            </a:r>
          </a:p>
          <a:p>
            <a:pPr marL="990600" lvl="1" indent="-533400"/>
            <a:r>
              <a:rPr lang="en-US"/>
              <a:t>Binary and higher M:N relationships</a:t>
            </a:r>
          </a:p>
          <a:p>
            <a:pPr marL="1371600" lvl="2" indent="-457200"/>
            <a:r>
              <a:rPr lang="en-US"/>
              <a:t>Create another relation and include primary keys of all relations as primary key of new relation</a:t>
            </a:r>
          </a:p>
          <a:p>
            <a:pPr marL="990600" lvl="1" indent="-533400">
              <a:buFontTx/>
              <a:buNone/>
            </a:pP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2298700"/>
            <a:ext cx="6159260" cy="1143000"/>
          </a:xfr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Thanks to</a:t>
            </a:r>
            <a:endParaRPr lang="en-US" sz="2800" dirty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5230" y="399642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Dr. K. M. </a:t>
            </a:r>
            <a:r>
              <a:rPr lang="en-US" sz="2000" dirty="0" err="1"/>
              <a:t>Azharul</a:t>
            </a:r>
            <a:r>
              <a:rPr lang="en-US" sz="2000" dirty="0"/>
              <a:t> </a:t>
            </a:r>
            <a:r>
              <a:rPr lang="en-US" sz="2000" dirty="0" err="1"/>
              <a:t>Hasan</a:t>
            </a:r>
            <a:endParaRPr lang="en-US" sz="2000" dirty="0"/>
          </a:p>
          <a:p>
            <a:pPr algn="ctr"/>
            <a:r>
              <a:rPr lang="en-US" sz="2000" dirty="0"/>
              <a:t>Dept. of CSE, KUET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Attributes</a:t>
            </a:r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179B7-D2F4-4B53-B1FF-69FB1936DC0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6876" y="1466850"/>
            <a:ext cx="8471080" cy="4864939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entity is represented </a:t>
            </a:r>
            <a:r>
              <a:rPr lang="en-US" dirty="0"/>
              <a:t>by a set of attributes, that is </a:t>
            </a:r>
            <a:r>
              <a:rPr lang="en-US" dirty="0">
                <a:solidFill>
                  <a:srgbClr val="FF0000"/>
                </a:solidFill>
              </a:rPr>
              <a:t>descriptive properties </a:t>
            </a:r>
            <a:r>
              <a:rPr lang="en-US" dirty="0"/>
              <a:t>possessed by all members of an entity set.</a:t>
            </a:r>
          </a:p>
          <a:p>
            <a:pPr marL="274320" indent="-27432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	</a:t>
            </a:r>
            <a:endParaRPr lang="en-US" i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i="1" dirty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i="1" dirty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tx2"/>
                </a:solidFill>
              </a:rPr>
              <a:t>Domain</a:t>
            </a:r>
            <a:r>
              <a:rPr lang="en-US" dirty="0" smtClean="0"/>
              <a:t> </a:t>
            </a:r>
            <a:r>
              <a:rPr lang="en-US" dirty="0"/>
              <a:t>– the set of permitted values for each attribute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Attribute types: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/>
              <a:t>Simple</a:t>
            </a:r>
            <a:r>
              <a:rPr lang="en-US" dirty="0"/>
              <a:t> and </a:t>
            </a:r>
            <a:r>
              <a:rPr lang="en-US" i="1" dirty="0"/>
              <a:t>composite</a:t>
            </a:r>
            <a:r>
              <a:rPr lang="en-US" dirty="0"/>
              <a:t> attributes.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/>
              <a:t>Single-valued</a:t>
            </a:r>
            <a:r>
              <a:rPr lang="en-US" dirty="0"/>
              <a:t> and </a:t>
            </a:r>
            <a:r>
              <a:rPr lang="en-US" i="1" dirty="0"/>
              <a:t>multi-valued</a:t>
            </a:r>
            <a:r>
              <a:rPr lang="en-US" dirty="0"/>
              <a:t> attributes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Example: </a:t>
            </a:r>
            <a:r>
              <a:rPr lang="en-US" dirty="0" smtClean="0"/>
              <a:t>multi valued </a:t>
            </a:r>
            <a:r>
              <a:rPr lang="en-US" dirty="0"/>
              <a:t>attribute: </a:t>
            </a:r>
            <a:r>
              <a:rPr lang="en-US" i="1" dirty="0" err="1"/>
              <a:t>phone_numbers</a:t>
            </a:r>
            <a:endParaRPr lang="en-US" i="1" dirty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/>
              <a:t>Derived</a:t>
            </a:r>
            <a:r>
              <a:rPr lang="en-US" dirty="0"/>
              <a:t> attributes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Can be computed from other attributes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/>
              <a:t>Example:  age, given date_of_birth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54182" y="2545048"/>
            <a:ext cx="78278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None/>
            </a:pPr>
            <a:r>
              <a:rPr kumimoji="1" lang="en-US" sz="2000" dirty="0"/>
              <a:t>Example: 	</a:t>
            </a:r>
            <a:r>
              <a:rPr kumimoji="1" lang="en-US" sz="2000" i="1" dirty="0"/>
              <a:t>customer = </a:t>
            </a:r>
            <a:r>
              <a:rPr kumimoji="1" lang="en-US" sz="2000" dirty="0"/>
              <a:t>(</a:t>
            </a:r>
            <a:r>
              <a:rPr kumimoji="1" lang="en-US" sz="2000" i="1" dirty="0" err="1"/>
              <a:t>customer_id</a:t>
            </a:r>
            <a:r>
              <a:rPr kumimoji="1" lang="en-US" sz="2000" i="1" dirty="0"/>
              <a:t>, </a:t>
            </a:r>
            <a:r>
              <a:rPr kumimoji="1" lang="en-US" sz="2000" i="1" dirty="0" err="1"/>
              <a:t>customer_name</a:t>
            </a:r>
            <a:r>
              <a:rPr kumimoji="1" lang="en-US" sz="2000" i="1" dirty="0"/>
              <a:t>, </a:t>
            </a:r>
            <a:r>
              <a:rPr kumimoji="1" lang="en-US" sz="2000" i="1" dirty="0" smtClean="0"/>
              <a:t>     </a:t>
            </a:r>
            <a:r>
              <a:rPr kumimoji="1" lang="en-US" sz="2000" i="1" dirty="0" err="1"/>
              <a:t>customer_street</a:t>
            </a:r>
            <a:r>
              <a:rPr kumimoji="1" lang="en-US" sz="2000" i="1" dirty="0"/>
              <a:t>, </a:t>
            </a:r>
            <a:r>
              <a:rPr kumimoji="1" lang="en-US" sz="2000" i="1" dirty="0" err="1"/>
              <a:t>customer_city</a:t>
            </a:r>
            <a:r>
              <a:rPr kumimoji="1" lang="en-US" sz="2000" i="1" dirty="0"/>
              <a:t> </a:t>
            </a:r>
            <a:r>
              <a:rPr kumimoji="1" lang="en-US" sz="2000" dirty="0"/>
              <a:t>)</a:t>
            </a:r>
            <a:r>
              <a:rPr kumimoji="1" lang="en-US" sz="2000" i="1" dirty="0"/>
              <a:t/>
            </a:r>
            <a:br>
              <a:rPr kumimoji="1" lang="en-US" sz="2000" i="1" dirty="0"/>
            </a:br>
            <a:r>
              <a:rPr kumimoji="1" lang="en-US" sz="2000" i="1" dirty="0"/>
              <a:t>	loan = </a:t>
            </a:r>
            <a:r>
              <a:rPr kumimoji="1" lang="en-US" sz="2000" dirty="0"/>
              <a:t>(</a:t>
            </a:r>
            <a:r>
              <a:rPr kumimoji="1" lang="en-US" sz="2000" i="1" dirty="0" err="1"/>
              <a:t>loan_number</a:t>
            </a:r>
            <a:r>
              <a:rPr kumimoji="1" lang="en-US" sz="2000" i="1" dirty="0"/>
              <a:t>, amount </a:t>
            </a:r>
            <a:r>
              <a:rPr kumimoji="1" lang="en-US" sz="2000" dirty="0"/>
              <a:t>)</a:t>
            </a:r>
            <a:endParaRPr kumimoji="1"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450850"/>
            <a:ext cx="8045450" cy="609600"/>
          </a:xfrm>
        </p:spPr>
        <p:txBody>
          <a:bodyPr/>
          <a:lstStyle/>
          <a:p>
            <a:r>
              <a:rPr lang="en-US" smtClean="0"/>
              <a:t>Composite Attributes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4A2CA-D5A5-4976-BD43-7942E0DE2B8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/>
          <a:srcRect l="421" t="28589" r="1051" b="28870"/>
          <a:stretch>
            <a:fillRect/>
          </a:stretch>
        </p:blipFill>
        <p:spPr bwMode="auto">
          <a:xfrm>
            <a:off x="815975" y="2357438"/>
            <a:ext cx="7762875" cy="245427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Relationship Sets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543C9-C471-4040-96BA-C614001A7E0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5425" y="1447800"/>
            <a:ext cx="8693150" cy="48768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tabLst>
                <a:tab pos="1536700" algn="ctr"/>
                <a:tab pos="3543300" algn="ctr"/>
                <a:tab pos="5481638" algn="ctr"/>
              </a:tabLst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chemeClr val="tx2"/>
                </a:solidFill>
              </a:rPr>
              <a:t>relationship</a:t>
            </a:r>
            <a:r>
              <a:rPr lang="en-US" dirty="0"/>
              <a:t> is an association among several entities</a:t>
            </a:r>
          </a:p>
          <a:p>
            <a:pPr marL="274320" indent="-274320" fontAlgn="auto">
              <a:spcAft>
                <a:spcPts val="0"/>
              </a:spcAft>
              <a:buFont typeface="Monotype Sorts" pitchFamily="2" charset="2"/>
              <a:buNone/>
              <a:tabLst>
                <a:tab pos="1536700" algn="ctr"/>
                <a:tab pos="3543300" algn="ctr"/>
                <a:tab pos="5481638" algn="ctr"/>
              </a:tabLst>
              <a:defRPr/>
            </a:pPr>
            <a:r>
              <a:rPr lang="en-US" dirty="0"/>
              <a:t>	Example:</a:t>
            </a:r>
            <a:br>
              <a:rPr lang="en-US" dirty="0"/>
            </a:br>
            <a:r>
              <a:rPr lang="en-US" dirty="0"/>
              <a:t>	</a:t>
            </a:r>
            <a:r>
              <a:rPr lang="en-US" u="sng" dirty="0"/>
              <a:t>Hayes</a:t>
            </a:r>
            <a:r>
              <a:rPr lang="en-US" dirty="0"/>
              <a:t>	</a:t>
            </a:r>
            <a:r>
              <a:rPr lang="en-US" i="1" u="sng" dirty="0"/>
              <a:t>depositor</a:t>
            </a:r>
            <a:r>
              <a:rPr lang="en-US" dirty="0"/>
              <a:t>	</a:t>
            </a:r>
            <a:r>
              <a:rPr lang="en-US" u="sng" dirty="0"/>
              <a:t>A-102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2000" i="1" dirty="0"/>
              <a:t>customer</a:t>
            </a:r>
            <a:r>
              <a:rPr lang="en-US" sz="2000" dirty="0"/>
              <a:t> entity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sz="2000" dirty="0" smtClean="0"/>
              <a:t>relationship </a:t>
            </a:r>
            <a:r>
              <a:rPr lang="en-US" sz="2000" dirty="0"/>
              <a:t>set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sz="2000" i="1" dirty="0" smtClean="0"/>
              <a:t>account</a:t>
            </a:r>
            <a:r>
              <a:rPr lang="en-US" sz="2000" dirty="0" smtClean="0"/>
              <a:t> </a:t>
            </a:r>
            <a:r>
              <a:rPr lang="en-US" sz="2000" dirty="0"/>
              <a:t>entity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tabLst>
                <a:tab pos="1536700" algn="ctr"/>
                <a:tab pos="3543300" algn="ctr"/>
                <a:tab pos="5481638" algn="ctr"/>
              </a:tabLst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chemeClr val="tx2"/>
                </a:solidFill>
              </a:rPr>
              <a:t>relationship set</a:t>
            </a:r>
            <a:r>
              <a:rPr lang="en-US" dirty="0"/>
              <a:t> is a mathematical relation among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 2 entities, each taken from entity sets</a:t>
            </a:r>
          </a:p>
          <a:p>
            <a:pPr marL="274320" indent="-274320" fontAlgn="auto">
              <a:spcAft>
                <a:spcPts val="0"/>
              </a:spcAft>
              <a:buFont typeface="Monotype Sorts" pitchFamily="2" charset="2"/>
              <a:buNone/>
              <a:tabLst>
                <a:tab pos="1536700" algn="ctr"/>
                <a:tab pos="3543300" algn="ctr"/>
                <a:tab pos="5481638" algn="ctr"/>
              </a:tabLst>
              <a:defRPr/>
            </a:pPr>
            <a:r>
              <a:rPr lang="en-US" dirty="0">
                <a:sym typeface="Symbol" pitchFamily="18" charset="2"/>
              </a:rPr>
              <a:t>			{(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, …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i="1" baseline="-25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 |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 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 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, …,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i="1" baseline="-25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 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i="1" baseline="-25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}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where (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, …, </a:t>
            </a:r>
            <a:r>
              <a:rPr lang="en-US" i="1" dirty="0">
                <a:sym typeface="Symbol" pitchFamily="18" charset="2"/>
              </a:rPr>
              <a:t>e</a:t>
            </a:r>
            <a:r>
              <a:rPr lang="en-US" i="1" baseline="-25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 is a relationship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tabLst>
                <a:tab pos="1536700" algn="ctr"/>
                <a:tab pos="3543300" algn="ctr"/>
                <a:tab pos="5481638" algn="ctr"/>
              </a:tabLst>
              <a:defRPr/>
            </a:pPr>
            <a:r>
              <a:rPr lang="en-US" dirty="0">
                <a:sym typeface="Symbol" pitchFamily="18" charset="2"/>
              </a:rPr>
              <a:t>Example: </a:t>
            </a:r>
          </a:p>
          <a:p>
            <a:pPr marL="548640" lvl="1" indent="-274320" fontAlgn="auto">
              <a:spcAft>
                <a:spcPts val="0"/>
              </a:spcAft>
              <a:buFont typeface="Monotype Sorts" pitchFamily="2" charset="2"/>
              <a:buNone/>
              <a:tabLst>
                <a:tab pos="1536700" algn="ctr"/>
                <a:tab pos="3543300" algn="ctr"/>
                <a:tab pos="5481638" algn="ctr"/>
              </a:tabLst>
              <a:defRPr/>
            </a:pPr>
            <a:r>
              <a:rPr lang="en-US" dirty="0">
                <a:sym typeface="Symbol" pitchFamily="18" charset="2"/>
              </a:rPr>
              <a:t>		        (Hayes, A-102)  </a:t>
            </a:r>
            <a:r>
              <a:rPr lang="en-US" i="1" dirty="0">
                <a:sym typeface="Symbol" pitchFamily="18" charset="2"/>
              </a:rPr>
              <a:t>depositor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Relationship Set </a:t>
            </a:r>
            <a:r>
              <a:rPr lang="en-US" i="1" smtClean="0"/>
              <a:t>borrower</a:t>
            </a:r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426B8-081B-49E2-BBFA-A068FE82013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1973" t="7632" r="1973" b="8157"/>
          <a:stretch>
            <a:fillRect/>
          </a:stretch>
        </p:blipFill>
        <p:spPr bwMode="auto">
          <a:xfrm>
            <a:off x="1095375" y="1525300"/>
            <a:ext cx="6953250" cy="4572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Relationship Sets (Cont.)</a:t>
            </a:r>
          </a:p>
        </p:txBody>
      </p:sp>
      <p:sp>
        <p:nvSpPr>
          <p:cNvPr id="2048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Dr. Azhar, Dept. of CSE, KUET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30F10-A844-4406-9131-FF43C14837D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6364" y="1474788"/>
            <a:ext cx="8318211" cy="9906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An </a:t>
            </a:r>
            <a:r>
              <a:rPr lang="en-US" b="1" dirty="0">
                <a:solidFill>
                  <a:schemeClr val="tx2"/>
                </a:solidFill>
              </a:rPr>
              <a:t>attribute</a:t>
            </a:r>
            <a:r>
              <a:rPr lang="en-US" dirty="0"/>
              <a:t> can also be property of a relationship set.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For instance, the </a:t>
            </a:r>
            <a:r>
              <a:rPr lang="en-US" i="1" dirty="0"/>
              <a:t>depositor </a:t>
            </a:r>
            <a:r>
              <a:rPr lang="en-US" dirty="0"/>
              <a:t>relationship set between entity sets </a:t>
            </a:r>
            <a:r>
              <a:rPr lang="en-US" i="1" dirty="0"/>
              <a:t>customer </a:t>
            </a:r>
            <a:r>
              <a:rPr lang="en-US" dirty="0"/>
              <a:t>and </a:t>
            </a:r>
            <a:r>
              <a:rPr lang="en-US" i="1" dirty="0"/>
              <a:t>account </a:t>
            </a:r>
            <a:r>
              <a:rPr lang="en-US" dirty="0"/>
              <a:t>may have the attribute </a:t>
            </a:r>
            <a:r>
              <a:rPr lang="en-US" i="1" dirty="0"/>
              <a:t>access-date</a:t>
            </a:r>
            <a:endParaRPr lang="en-US" dirty="0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2"/>
          <a:srcRect l="436" t="6686" r="655" b="6395"/>
          <a:stretch>
            <a:fillRect/>
          </a:stretch>
        </p:blipFill>
        <p:spPr bwMode="auto">
          <a:xfrm>
            <a:off x="2050472" y="2701866"/>
            <a:ext cx="5332557" cy="3515072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20513</TotalTime>
  <Words>1851</Words>
  <Application>Microsoft Office PowerPoint</Application>
  <PresentationFormat>On-screen Show (4:3)</PresentationFormat>
  <Paragraphs>265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Georgia</vt:lpstr>
      <vt:lpstr>Helvetica</vt:lpstr>
      <vt:lpstr>Monotype Sorts</vt:lpstr>
      <vt:lpstr>Symbol</vt:lpstr>
      <vt:lpstr>Times New Roman</vt:lpstr>
      <vt:lpstr>Wingdings</vt:lpstr>
      <vt:lpstr>Wingdings 2</vt:lpstr>
      <vt:lpstr>Civic</vt:lpstr>
      <vt:lpstr>Entity-Relationship Model</vt:lpstr>
      <vt:lpstr>Entity-Relationship Model</vt:lpstr>
      <vt:lpstr>Modeling</vt:lpstr>
      <vt:lpstr>Entity Sets customer and loan</vt:lpstr>
      <vt:lpstr>Attributes</vt:lpstr>
      <vt:lpstr>Composite Attributes</vt:lpstr>
      <vt:lpstr>Relationship Sets</vt:lpstr>
      <vt:lpstr>Relationship Set borrower</vt:lpstr>
      <vt:lpstr>Relationship Sets (Cont.)</vt:lpstr>
      <vt:lpstr>Degree of a Relationship Set</vt:lpstr>
      <vt:lpstr>Mapping Cardinality Constraints</vt:lpstr>
      <vt:lpstr>Mapping Cardinalities</vt:lpstr>
      <vt:lpstr>Mapping Cardinalities </vt:lpstr>
      <vt:lpstr>Keys</vt:lpstr>
      <vt:lpstr>Keys for Relationship Sets</vt:lpstr>
      <vt:lpstr>E-R Diagrams</vt:lpstr>
      <vt:lpstr>Entity With Composite, Multivalued, and Derived Attributes</vt:lpstr>
      <vt:lpstr>E-R Diagram With Composite, Multivalued, and Derived Attributes</vt:lpstr>
      <vt:lpstr>Relationship Sets with Attributes</vt:lpstr>
      <vt:lpstr>Summary of Symbols Used in E-R Notation</vt:lpstr>
      <vt:lpstr>Cardinality Constraints</vt:lpstr>
      <vt:lpstr>One-To-Many Relationship</vt:lpstr>
      <vt:lpstr>Many-To-One Relationships</vt:lpstr>
      <vt:lpstr>Many-To-Many Relationship</vt:lpstr>
      <vt:lpstr>Roles</vt:lpstr>
      <vt:lpstr>Participation of an Entity Set in a Relationship Set</vt:lpstr>
      <vt:lpstr>Participation of an Entity Set in a Relationship Set</vt:lpstr>
      <vt:lpstr>Alternative Notation for Cardinality Limits</vt:lpstr>
      <vt:lpstr>E-R Diagram with a Ternary Relationship</vt:lpstr>
      <vt:lpstr>Example ER</vt:lpstr>
      <vt:lpstr>Weak Entity Sets</vt:lpstr>
      <vt:lpstr>Weak Entity Sets</vt:lpstr>
      <vt:lpstr>Weak Entity Sets (Cont.)</vt:lpstr>
      <vt:lpstr>Extended E-R Features: Specialization</vt:lpstr>
      <vt:lpstr>Specialization</vt:lpstr>
      <vt:lpstr>Extended ER Features: Generalization</vt:lpstr>
      <vt:lpstr>Generalization</vt:lpstr>
      <vt:lpstr>Specialization/Generalization Example</vt:lpstr>
      <vt:lpstr>Specialization/Generalization Example</vt:lpstr>
      <vt:lpstr>Transforming E-R Diagrams into Relations</vt:lpstr>
      <vt:lpstr>Transforming E-R Diagrams into Relations</vt:lpstr>
      <vt:lpstr>Transforming E-R Diagrams into Relations</vt:lpstr>
      <vt:lpstr>Transforming E-R Diagrams into Relations</vt:lpstr>
      <vt:lpstr>Transforming E-R Diagrams into Relations</vt:lpstr>
      <vt:lpstr>Transforming E-R Diagrams into Relations</vt:lpstr>
      <vt:lpstr>Special Thanks to</vt:lpstr>
    </vt:vector>
  </TitlesOfParts>
  <Company>Lucent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User</cp:lastModifiedBy>
  <cp:revision>353</cp:revision>
  <cp:lastPrinted>1999-06-28T19:27:31Z</cp:lastPrinted>
  <dcterms:created xsi:type="dcterms:W3CDTF">1999-11-04T22:02:40Z</dcterms:created>
  <dcterms:modified xsi:type="dcterms:W3CDTF">2021-07-14T05:13:04Z</dcterms:modified>
</cp:coreProperties>
</file>