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5" r:id="rId1"/>
  </p:sldMasterIdLst>
  <p:notesMasterIdLst>
    <p:notesMasterId r:id="rId27"/>
  </p:notesMasterIdLst>
  <p:handoutMasterIdLst>
    <p:handoutMasterId r:id="rId28"/>
  </p:handoutMasterIdLst>
  <p:sldIdLst>
    <p:sldId id="392" r:id="rId2"/>
    <p:sldId id="391" r:id="rId3"/>
    <p:sldId id="347" r:id="rId4"/>
    <p:sldId id="386" r:id="rId5"/>
    <p:sldId id="387" r:id="rId6"/>
    <p:sldId id="388" r:id="rId7"/>
    <p:sldId id="393" r:id="rId8"/>
    <p:sldId id="394" r:id="rId9"/>
    <p:sldId id="404" r:id="rId10"/>
    <p:sldId id="408" r:id="rId11"/>
    <p:sldId id="400" r:id="rId12"/>
    <p:sldId id="402" r:id="rId13"/>
    <p:sldId id="407" r:id="rId14"/>
    <p:sldId id="409" r:id="rId15"/>
    <p:sldId id="410" r:id="rId16"/>
    <p:sldId id="351" r:id="rId17"/>
    <p:sldId id="411" r:id="rId18"/>
    <p:sldId id="383" r:id="rId19"/>
    <p:sldId id="413" r:id="rId20"/>
    <p:sldId id="353" r:id="rId21"/>
    <p:sldId id="414" r:id="rId22"/>
    <p:sldId id="415" r:id="rId23"/>
    <p:sldId id="416" r:id="rId24"/>
    <p:sldId id="417" r:id="rId25"/>
    <p:sldId id="40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ud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8F8F8"/>
    <a:srgbClr val="EAEAEA"/>
    <a:srgbClr val="DDDDDD"/>
    <a:srgbClr val="CC99FF"/>
    <a:srgbClr val="000000"/>
    <a:srgbClr val="E42E4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4609" autoAdjust="0"/>
  </p:normalViewPr>
  <p:slideViewPr>
    <p:cSldViewPr>
      <p:cViewPr varScale="1">
        <p:scale>
          <a:sx n="70" d="100"/>
          <a:sy n="70" d="100"/>
        </p:scale>
        <p:origin x="15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26BF-8AD5-4073-A1F9-CFF2F7D0A25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48BD7-B476-4C31-BE4F-1AFC9D71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BC9761-72F8-4D26-B77D-D24AC2AD1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445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3581400" y="2895600"/>
            <a:ext cx="4876800" cy="319088"/>
            <a:chOff x="2288" y="3080"/>
            <a:chExt cx="3072" cy="201"/>
          </a:xfrm>
        </p:grpSpPr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dt" sz="quarter" idx="2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04D88-CFCB-422E-A6F2-1209F7B6609D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05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7375E-3BAB-4368-A7EB-1A90F29ABFBF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97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BA5D1-33EB-4408-8303-F1988EC49A92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40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43434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83338"/>
            <a:ext cx="2130425" cy="47466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83338"/>
            <a:ext cx="2897188" cy="47466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76200" y="6369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8BB4D-F63C-40EA-B26A-D4FA9C4F6C26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7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43434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343400" cy="255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343400" cy="255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383338"/>
            <a:ext cx="2130425" cy="47466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383338"/>
            <a:ext cx="2897188" cy="47466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-76200" y="6369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3787-5020-4580-B2E1-60F82F8985D7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9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0"/>
            <a:ext cx="8686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180" y="990600"/>
            <a:ext cx="895882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80" y="3657600"/>
            <a:ext cx="895882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670FE-12BE-4CB0-869E-CA3CED439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65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4F911E4-6F38-4E3D-9E54-848A1E799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44C91-7BB7-4EA8-8143-3CDD222EDA65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2620B2-7635-4035-A6E1-8FD5AF581522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6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463A4D-5616-4D07-AEF9-1F7A67C4B87F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6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9885A-C1CD-4F20-A26D-398531988223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45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16052-B0D2-4354-9CBE-65448F6CC568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86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57A20-0106-4AB1-A151-D8048D4A056B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AF569-DE78-478C-9E75-E24BB15ACF49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94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600BE-1F41-4715-90D1-D136D8B5B694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3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0" name="Group 14"/>
          <p:cNvGrpSpPr>
            <a:grpSpLocks/>
          </p:cNvGrpSpPr>
          <p:nvPr userDrawn="1"/>
        </p:nvGrpSpPr>
        <p:grpSpPr bwMode="auto">
          <a:xfrm>
            <a:off x="0" y="-7938"/>
            <a:ext cx="1219200" cy="6880226"/>
            <a:chOff x="0" y="-14"/>
            <a:chExt cx="1920" cy="4334"/>
          </a:xfrm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84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auto">
            <a:xfrm>
              <a:off x="192" y="-14"/>
              <a:ext cx="1728" cy="240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471" name="Group 15"/>
          <p:cNvGrpSpPr>
            <a:grpSpLocks/>
          </p:cNvGrpSpPr>
          <p:nvPr userDrawn="1"/>
        </p:nvGrpSpPr>
        <p:grpSpPr bwMode="auto">
          <a:xfrm>
            <a:off x="304800" y="838200"/>
            <a:ext cx="8610600" cy="76200"/>
            <a:chOff x="144" y="1152"/>
            <a:chExt cx="4656" cy="201"/>
          </a:xfrm>
        </p:grpSpPr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384" y="1152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 flipH="1">
              <a:off x="144" y="1152"/>
              <a:ext cx="248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46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8305800" cy="762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839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383338"/>
            <a:ext cx="21304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383338"/>
            <a:ext cx="2897188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76200" y="6369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71411-5204-425A-B0DC-7495D15DEF37}" type="slidenum"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4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Projection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4367968" cy="24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69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Perspective Projections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180024" y="3288329"/>
            <a:ext cx="4078287" cy="3271837"/>
            <a:chOff x="1920" y="2027"/>
            <a:chExt cx="2569" cy="2061"/>
          </a:xfrm>
        </p:grpSpPr>
        <p:sp>
          <p:nvSpPr>
            <p:cNvPr id="32793" name="Line 4"/>
            <p:cNvSpPr>
              <a:spLocks noChangeShapeType="1"/>
            </p:cNvSpPr>
            <p:nvPr/>
          </p:nvSpPr>
          <p:spPr bwMode="auto">
            <a:xfrm>
              <a:off x="1945" y="2045"/>
              <a:ext cx="1020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5"/>
            <p:cNvSpPr>
              <a:spLocks noChangeShapeType="1"/>
            </p:cNvSpPr>
            <p:nvPr/>
          </p:nvSpPr>
          <p:spPr bwMode="auto">
            <a:xfrm>
              <a:off x="1945" y="2051"/>
              <a:ext cx="1089" cy="8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6"/>
            <p:cNvSpPr>
              <a:spLocks noChangeShapeType="1"/>
            </p:cNvSpPr>
            <p:nvPr/>
          </p:nvSpPr>
          <p:spPr bwMode="auto">
            <a:xfrm flipH="1">
              <a:off x="3238" y="2621"/>
              <a:ext cx="0" cy="39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7"/>
            <p:cNvSpPr>
              <a:spLocks noChangeShapeType="1"/>
            </p:cNvSpPr>
            <p:nvPr/>
          </p:nvSpPr>
          <p:spPr bwMode="auto">
            <a:xfrm>
              <a:off x="3032" y="2851"/>
              <a:ext cx="209" cy="1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8"/>
            <p:cNvSpPr>
              <a:spLocks noChangeShapeType="1"/>
            </p:cNvSpPr>
            <p:nvPr/>
          </p:nvSpPr>
          <p:spPr bwMode="auto">
            <a:xfrm flipH="1">
              <a:off x="3241" y="2871"/>
              <a:ext cx="205" cy="1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9"/>
            <p:cNvSpPr>
              <a:spLocks noChangeShapeType="1"/>
            </p:cNvSpPr>
            <p:nvPr/>
          </p:nvSpPr>
          <p:spPr bwMode="auto">
            <a:xfrm flipV="1">
              <a:off x="3500" y="2095"/>
              <a:ext cx="965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10"/>
            <p:cNvSpPr>
              <a:spLocks noChangeShapeType="1"/>
            </p:cNvSpPr>
            <p:nvPr/>
          </p:nvSpPr>
          <p:spPr bwMode="auto">
            <a:xfrm flipV="1">
              <a:off x="3248" y="2084"/>
              <a:ext cx="1229" cy="3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1"/>
            <p:cNvSpPr>
              <a:spLocks noChangeShapeType="1"/>
            </p:cNvSpPr>
            <p:nvPr/>
          </p:nvSpPr>
          <p:spPr bwMode="auto">
            <a:xfrm flipV="1">
              <a:off x="3232" y="2858"/>
              <a:ext cx="213" cy="15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12"/>
            <p:cNvSpPr>
              <a:spLocks noChangeShapeType="1"/>
            </p:cNvSpPr>
            <p:nvPr/>
          </p:nvSpPr>
          <p:spPr bwMode="auto">
            <a:xfrm flipV="1">
              <a:off x="3044" y="2764"/>
              <a:ext cx="210" cy="9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13"/>
            <p:cNvSpPr>
              <a:spLocks noChangeShapeType="1"/>
            </p:cNvSpPr>
            <p:nvPr/>
          </p:nvSpPr>
          <p:spPr bwMode="auto">
            <a:xfrm>
              <a:off x="3243" y="2413"/>
              <a:ext cx="261" cy="8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14"/>
            <p:cNvSpPr>
              <a:spLocks noChangeShapeType="1"/>
            </p:cNvSpPr>
            <p:nvPr/>
          </p:nvSpPr>
          <p:spPr bwMode="auto">
            <a:xfrm>
              <a:off x="3255" y="2413"/>
              <a:ext cx="1" cy="35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5"/>
            <p:cNvSpPr>
              <a:spLocks noChangeShapeType="1"/>
            </p:cNvSpPr>
            <p:nvPr/>
          </p:nvSpPr>
          <p:spPr bwMode="auto">
            <a:xfrm flipH="1" flipV="1">
              <a:off x="3247" y="2764"/>
              <a:ext cx="198" cy="9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16"/>
            <p:cNvSpPr>
              <a:spLocks noChangeShapeType="1"/>
            </p:cNvSpPr>
            <p:nvPr/>
          </p:nvSpPr>
          <p:spPr bwMode="auto">
            <a:xfrm flipV="1">
              <a:off x="3235" y="2512"/>
              <a:ext cx="282" cy="11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17"/>
            <p:cNvSpPr>
              <a:spLocks noChangeShapeType="1"/>
            </p:cNvSpPr>
            <p:nvPr/>
          </p:nvSpPr>
          <p:spPr bwMode="auto">
            <a:xfrm flipV="1">
              <a:off x="2986" y="2426"/>
              <a:ext cx="274" cy="7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18"/>
            <p:cNvSpPr>
              <a:spLocks noChangeShapeType="1"/>
            </p:cNvSpPr>
            <p:nvPr/>
          </p:nvSpPr>
          <p:spPr bwMode="auto">
            <a:xfrm>
              <a:off x="2992" y="2511"/>
              <a:ext cx="246" cy="1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19"/>
            <p:cNvSpPr>
              <a:spLocks noChangeShapeType="1"/>
            </p:cNvSpPr>
            <p:nvPr/>
          </p:nvSpPr>
          <p:spPr bwMode="auto">
            <a:xfrm>
              <a:off x="3036" y="2855"/>
              <a:ext cx="201" cy="15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20"/>
            <p:cNvSpPr>
              <a:spLocks noChangeShapeType="1"/>
            </p:cNvSpPr>
            <p:nvPr/>
          </p:nvSpPr>
          <p:spPr bwMode="auto">
            <a:xfrm>
              <a:off x="2971" y="2502"/>
              <a:ext cx="60" cy="33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21"/>
            <p:cNvSpPr>
              <a:spLocks noChangeShapeType="1"/>
            </p:cNvSpPr>
            <p:nvPr/>
          </p:nvSpPr>
          <p:spPr bwMode="auto">
            <a:xfrm flipH="1">
              <a:off x="3453" y="2531"/>
              <a:ext cx="52" cy="32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Text Box 22"/>
            <p:cNvSpPr txBox="1">
              <a:spLocks noChangeArrowheads="1"/>
            </p:cNvSpPr>
            <p:nvPr/>
          </p:nvSpPr>
          <p:spPr bwMode="auto">
            <a:xfrm>
              <a:off x="2528" y="2062"/>
              <a:ext cx="11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3-Vanishing Point</a:t>
              </a:r>
            </a:p>
          </p:txBody>
        </p:sp>
        <p:sp>
          <p:nvSpPr>
            <p:cNvPr id="32812" name="Oval 23"/>
            <p:cNvSpPr>
              <a:spLocks noChangeArrowheads="1"/>
            </p:cNvSpPr>
            <p:nvPr/>
          </p:nvSpPr>
          <p:spPr bwMode="auto">
            <a:xfrm>
              <a:off x="3216" y="4041"/>
              <a:ext cx="49" cy="47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13" name="Oval 24"/>
            <p:cNvSpPr>
              <a:spLocks noChangeArrowheads="1"/>
            </p:cNvSpPr>
            <p:nvPr/>
          </p:nvSpPr>
          <p:spPr bwMode="auto">
            <a:xfrm>
              <a:off x="4440" y="2060"/>
              <a:ext cx="49" cy="47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14" name="Oval 25"/>
            <p:cNvSpPr>
              <a:spLocks noChangeArrowheads="1"/>
            </p:cNvSpPr>
            <p:nvPr/>
          </p:nvSpPr>
          <p:spPr bwMode="auto">
            <a:xfrm>
              <a:off x="1920" y="2027"/>
              <a:ext cx="49" cy="47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2772" name="Group 26"/>
          <p:cNvGrpSpPr>
            <a:grpSpLocks/>
          </p:cNvGrpSpPr>
          <p:nvPr/>
        </p:nvGrpSpPr>
        <p:grpSpPr bwMode="auto">
          <a:xfrm>
            <a:off x="457200" y="985838"/>
            <a:ext cx="1854200" cy="2270125"/>
            <a:chOff x="607" y="621"/>
            <a:chExt cx="1168" cy="1430"/>
          </a:xfrm>
        </p:grpSpPr>
        <p:sp>
          <p:nvSpPr>
            <p:cNvPr id="32785" name="Rectangle 27"/>
            <p:cNvSpPr>
              <a:spLocks noChangeArrowheads="1"/>
            </p:cNvSpPr>
            <p:nvPr/>
          </p:nvSpPr>
          <p:spPr bwMode="auto">
            <a:xfrm>
              <a:off x="987" y="1448"/>
              <a:ext cx="312" cy="305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6" name="Rectangle 28"/>
            <p:cNvSpPr>
              <a:spLocks noChangeArrowheads="1"/>
            </p:cNvSpPr>
            <p:nvPr/>
          </p:nvSpPr>
          <p:spPr bwMode="auto">
            <a:xfrm>
              <a:off x="771" y="1667"/>
              <a:ext cx="432" cy="38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7" name="Line 29"/>
            <p:cNvSpPr>
              <a:spLocks noChangeShapeType="1"/>
            </p:cNvSpPr>
            <p:nvPr/>
          </p:nvSpPr>
          <p:spPr bwMode="auto">
            <a:xfrm flipV="1">
              <a:off x="771" y="881"/>
              <a:ext cx="809" cy="78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30"/>
            <p:cNvSpPr>
              <a:spLocks noChangeShapeType="1"/>
            </p:cNvSpPr>
            <p:nvPr/>
          </p:nvSpPr>
          <p:spPr bwMode="auto">
            <a:xfrm flipV="1">
              <a:off x="1203" y="887"/>
              <a:ext cx="372" cy="7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31"/>
            <p:cNvSpPr>
              <a:spLocks noChangeShapeType="1"/>
            </p:cNvSpPr>
            <p:nvPr/>
          </p:nvSpPr>
          <p:spPr bwMode="auto">
            <a:xfrm flipV="1">
              <a:off x="1202" y="881"/>
              <a:ext cx="378" cy="116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32"/>
            <p:cNvSpPr>
              <a:spLocks noChangeShapeType="1"/>
            </p:cNvSpPr>
            <p:nvPr/>
          </p:nvSpPr>
          <p:spPr bwMode="auto">
            <a:xfrm flipV="1">
              <a:off x="777" y="893"/>
              <a:ext cx="79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Oval 33"/>
            <p:cNvSpPr>
              <a:spLocks noChangeArrowheads="1"/>
            </p:cNvSpPr>
            <p:nvPr/>
          </p:nvSpPr>
          <p:spPr bwMode="auto">
            <a:xfrm>
              <a:off x="1557" y="863"/>
              <a:ext cx="48" cy="47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2" name="Text Box 34"/>
            <p:cNvSpPr txBox="1">
              <a:spLocks noChangeArrowheads="1"/>
            </p:cNvSpPr>
            <p:nvPr/>
          </p:nvSpPr>
          <p:spPr bwMode="auto">
            <a:xfrm>
              <a:off x="607" y="621"/>
              <a:ext cx="11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1-Vanishing Point</a:t>
              </a:r>
            </a:p>
          </p:txBody>
        </p:sp>
      </p:grpSp>
      <p:grpSp>
        <p:nvGrpSpPr>
          <p:cNvPr id="32773" name="Group 35"/>
          <p:cNvGrpSpPr>
            <a:grpSpLocks/>
          </p:cNvGrpSpPr>
          <p:nvPr/>
        </p:nvGrpSpPr>
        <p:grpSpPr bwMode="auto">
          <a:xfrm>
            <a:off x="2278514" y="1053293"/>
            <a:ext cx="6238875" cy="1412875"/>
            <a:chOff x="1685" y="863"/>
            <a:chExt cx="3930" cy="890"/>
          </a:xfrm>
        </p:grpSpPr>
        <p:sp>
          <p:nvSpPr>
            <p:cNvPr id="32775" name="AutoShape 36"/>
            <p:cNvSpPr>
              <a:spLocks noChangeArrowheads="1"/>
            </p:cNvSpPr>
            <p:nvPr/>
          </p:nvSpPr>
          <p:spPr bwMode="auto">
            <a:xfrm rot="-5400000">
              <a:off x="3377" y="1129"/>
              <a:ext cx="541" cy="707"/>
            </a:xfrm>
            <a:custGeom>
              <a:avLst/>
              <a:gdLst>
                <a:gd name="T0" fmla="*/ 500 w 21600"/>
                <a:gd name="T1" fmla="*/ 354 h 21600"/>
                <a:gd name="T2" fmla="*/ 271 w 21600"/>
                <a:gd name="T3" fmla="*/ 707 h 21600"/>
                <a:gd name="T4" fmla="*/ 41 w 21600"/>
                <a:gd name="T5" fmla="*/ 354 h 21600"/>
                <a:gd name="T6" fmla="*/ 2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34 w 21600"/>
                <a:gd name="T13" fmla="*/ 3422 h 21600"/>
                <a:gd name="T14" fmla="*/ 18166 w 21600"/>
                <a:gd name="T15" fmla="*/ 181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273" y="21600"/>
                  </a:lnTo>
                  <a:lnTo>
                    <a:pt x="1832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76" name="AutoShape 37"/>
            <p:cNvSpPr>
              <a:spLocks noChangeArrowheads="1"/>
            </p:cNvSpPr>
            <p:nvPr/>
          </p:nvSpPr>
          <p:spPr bwMode="auto">
            <a:xfrm rot="5400000">
              <a:off x="2862" y="1319"/>
              <a:ext cx="541" cy="326"/>
            </a:xfrm>
            <a:custGeom>
              <a:avLst/>
              <a:gdLst>
                <a:gd name="T0" fmla="*/ 504 w 21600"/>
                <a:gd name="T1" fmla="*/ 163 h 21600"/>
                <a:gd name="T2" fmla="*/ 271 w 21600"/>
                <a:gd name="T3" fmla="*/ 326 h 21600"/>
                <a:gd name="T4" fmla="*/ 37 w 21600"/>
                <a:gd name="T5" fmla="*/ 163 h 21600"/>
                <a:gd name="T6" fmla="*/ 2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74 w 21600"/>
                <a:gd name="T13" fmla="*/ 3247 h 21600"/>
                <a:gd name="T14" fmla="*/ 18326 w 21600"/>
                <a:gd name="T15" fmla="*/ 183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954" y="21600"/>
                  </a:lnTo>
                  <a:lnTo>
                    <a:pt x="1864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77" name="Line 38"/>
            <p:cNvSpPr>
              <a:spLocks noChangeShapeType="1"/>
            </p:cNvSpPr>
            <p:nvPr/>
          </p:nvSpPr>
          <p:spPr bwMode="auto">
            <a:xfrm flipV="1">
              <a:off x="3999" y="1500"/>
              <a:ext cx="1471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39"/>
            <p:cNvSpPr>
              <a:spLocks noChangeShapeType="1"/>
            </p:cNvSpPr>
            <p:nvPr/>
          </p:nvSpPr>
          <p:spPr bwMode="auto">
            <a:xfrm>
              <a:off x="4004" y="1296"/>
              <a:ext cx="1452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40"/>
            <p:cNvSpPr>
              <a:spLocks noChangeShapeType="1"/>
            </p:cNvSpPr>
            <p:nvPr/>
          </p:nvSpPr>
          <p:spPr bwMode="auto">
            <a:xfrm flipH="1" flipV="1">
              <a:off x="2058" y="1501"/>
              <a:ext cx="905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41"/>
            <p:cNvSpPr>
              <a:spLocks noChangeShapeType="1"/>
            </p:cNvSpPr>
            <p:nvPr/>
          </p:nvSpPr>
          <p:spPr bwMode="auto">
            <a:xfrm flipH="1">
              <a:off x="2045" y="1290"/>
              <a:ext cx="920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42"/>
            <p:cNvSpPr>
              <a:spLocks noChangeShapeType="1"/>
            </p:cNvSpPr>
            <p:nvPr/>
          </p:nvSpPr>
          <p:spPr bwMode="auto">
            <a:xfrm>
              <a:off x="1685" y="1495"/>
              <a:ext cx="393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Oval 43"/>
            <p:cNvSpPr>
              <a:spLocks noChangeArrowheads="1"/>
            </p:cNvSpPr>
            <p:nvPr/>
          </p:nvSpPr>
          <p:spPr bwMode="auto">
            <a:xfrm>
              <a:off x="2045" y="1465"/>
              <a:ext cx="49" cy="47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3" name="Oval 44"/>
            <p:cNvSpPr>
              <a:spLocks noChangeArrowheads="1"/>
            </p:cNvSpPr>
            <p:nvPr/>
          </p:nvSpPr>
          <p:spPr bwMode="auto">
            <a:xfrm>
              <a:off x="5445" y="1477"/>
              <a:ext cx="49" cy="47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4" name="Text Box 45"/>
            <p:cNvSpPr txBox="1">
              <a:spLocks noChangeArrowheads="1"/>
            </p:cNvSpPr>
            <p:nvPr/>
          </p:nvSpPr>
          <p:spPr bwMode="auto">
            <a:xfrm>
              <a:off x="2831" y="863"/>
              <a:ext cx="11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2-Vanishing Point</a:t>
              </a:r>
            </a:p>
          </p:txBody>
        </p:sp>
      </p:grpSp>
      <p:sp>
        <p:nvSpPr>
          <p:cNvPr id="32774" name="Text Box 46"/>
          <p:cNvSpPr txBox="1">
            <a:spLocks noChangeArrowheads="1"/>
          </p:cNvSpPr>
          <p:nvPr/>
        </p:nvSpPr>
        <p:spPr bwMode="auto">
          <a:xfrm>
            <a:off x="228600" y="3505200"/>
            <a:ext cx="3200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View plane cuts only one axis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Line parallel to that axis appears to meet a point</a:t>
            </a:r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882730" y="2148840"/>
            <a:ext cx="1175438" cy="1737360"/>
            <a:chOff x="3733800" y="3363913"/>
            <a:chExt cx="1663700" cy="2459037"/>
          </a:xfrm>
        </p:grpSpPr>
        <p:sp>
          <p:nvSpPr>
            <p:cNvPr id="54" name="Line 4"/>
            <p:cNvSpPr>
              <a:spLocks noChangeShapeType="1"/>
            </p:cNvSpPr>
            <p:nvPr/>
          </p:nvSpPr>
          <p:spPr bwMode="auto">
            <a:xfrm flipV="1">
              <a:off x="3733800" y="3363913"/>
              <a:ext cx="0" cy="1854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3836988" y="3733800"/>
              <a:ext cx="889000" cy="2089150"/>
            </a:xfrm>
            <a:custGeom>
              <a:avLst/>
              <a:gdLst>
                <a:gd name="T0" fmla="*/ 0 w 560"/>
                <a:gd name="T1" fmla="*/ 731 h 1316"/>
                <a:gd name="T2" fmla="*/ 559 w 560"/>
                <a:gd name="T3" fmla="*/ 1315 h 1316"/>
                <a:gd name="T4" fmla="*/ 559 w 560"/>
                <a:gd name="T5" fmla="*/ 585 h 1316"/>
                <a:gd name="T6" fmla="*/ 0 w 560"/>
                <a:gd name="T7" fmla="*/ 0 h 1316"/>
                <a:gd name="T8" fmla="*/ 0 w 560"/>
                <a:gd name="T9" fmla="*/ 731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1316">
                  <a:moveTo>
                    <a:pt x="0" y="731"/>
                  </a:moveTo>
                  <a:lnTo>
                    <a:pt x="559" y="1315"/>
                  </a:lnTo>
                  <a:lnTo>
                    <a:pt x="559" y="585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9"/>
            <p:cNvSpPr>
              <a:spLocks noChangeShapeType="1"/>
            </p:cNvSpPr>
            <p:nvPr/>
          </p:nvSpPr>
          <p:spPr bwMode="auto">
            <a:xfrm>
              <a:off x="3746500" y="5205413"/>
              <a:ext cx="584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>
              <a:off x="4737100" y="5205413"/>
              <a:ext cx="660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 flipV="1">
              <a:off x="3746500" y="4811713"/>
              <a:ext cx="355600" cy="406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2"/>
            <p:cNvSpPr>
              <a:spLocks noChangeShapeType="1"/>
            </p:cNvSpPr>
            <p:nvPr/>
          </p:nvSpPr>
          <p:spPr bwMode="auto">
            <a:xfrm flipV="1">
              <a:off x="4508499" y="4083907"/>
              <a:ext cx="27940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7200" y="4799012"/>
            <a:ext cx="1677684" cy="1645920"/>
            <a:chOff x="697093" y="4835535"/>
            <a:chExt cx="1041400" cy="1012283"/>
          </a:xfrm>
        </p:grpSpPr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V="1">
              <a:off x="1429231" y="4835535"/>
              <a:ext cx="27432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 flipV="1">
              <a:off x="726188" y="5444335"/>
              <a:ext cx="365760" cy="3657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 flipV="1">
              <a:off x="706438" y="4843463"/>
              <a:ext cx="0" cy="10043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flipV="1">
              <a:off x="697093" y="5820411"/>
              <a:ext cx="1041400" cy="68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46125" y="5119927"/>
              <a:ext cx="820737" cy="5112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5806662" y="4999894"/>
            <a:ext cx="1908847" cy="1645920"/>
            <a:chOff x="6369050" y="3651250"/>
            <a:chExt cx="2305050" cy="1987550"/>
          </a:xfrm>
        </p:grpSpPr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6369050" y="3671888"/>
              <a:ext cx="1817688" cy="1966912"/>
            </a:xfrm>
            <a:custGeom>
              <a:avLst/>
              <a:gdLst>
                <a:gd name="T0" fmla="*/ 1144 w 1145"/>
                <a:gd name="T1" fmla="*/ 1238 h 1239"/>
                <a:gd name="T2" fmla="*/ 86 w 1145"/>
                <a:gd name="T3" fmla="*/ 490 h 1239"/>
                <a:gd name="T4" fmla="*/ 0 w 1145"/>
                <a:gd name="T5" fmla="*/ 0 h 1239"/>
                <a:gd name="T6" fmla="*/ 1045 w 1145"/>
                <a:gd name="T7" fmla="*/ 678 h 1239"/>
                <a:gd name="T8" fmla="*/ 1144 w 1145"/>
                <a:gd name="T9" fmla="*/ 1238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239">
                  <a:moveTo>
                    <a:pt x="1144" y="1238"/>
                  </a:moveTo>
                  <a:lnTo>
                    <a:pt x="86" y="490"/>
                  </a:lnTo>
                  <a:lnTo>
                    <a:pt x="0" y="0"/>
                  </a:lnTo>
                  <a:lnTo>
                    <a:pt x="1045" y="678"/>
                  </a:lnTo>
                  <a:lnTo>
                    <a:pt x="1144" y="12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 flipV="1">
              <a:off x="6934200" y="4430713"/>
              <a:ext cx="0" cy="1016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34"/>
            <p:cNvSpPr>
              <a:spLocks noChangeShapeType="1"/>
            </p:cNvSpPr>
            <p:nvPr/>
          </p:nvSpPr>
          <p:spPr bwMode="auto">
            <a:xfrm flipV="1">
              <a:off x="6934200" y="3651250"/>
              <a:ext cx="0" cy="406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35"/>
            <p:cNvSpPr>
              <a:spLocks noChangeShapeType="1"/>
            </p:cNvSpPr>
            <p:nvPr/>
          </p:nvSpPr>
          <p:spPr bwMode="auto">
            <a:xfrm flipV="1">
              <a:off x="6946900" y="4887913"/>
              <a:ext cx="508000" cy="55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 flipV="1">
              <a:off x="7775267" y="4295467"/>
              <a:ext cx="203200" cy="25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7"/>
            <p:cNvSpPr>
              <a:spLocks noChangeShapeType="1"/>
            </p:cNvSpPr>
            <p:nvPr/>
          </p:nvSpPr>
          <p:spPr bwMode="auto">
            <a:xfrm>
              <a:off x="6946900" y="5434013"/>
              <a:ext cx="1041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38"/>
            <p:cNvSpPr>
              <a:spLocks noChangeShapeType="1"/>
            </p:cNvSpPr>
            <p:nvPr/>
          </p:nvSpPr>
          <p:spPr bwMode="auto">
            <a:xfrm>
              <a:off x="8166100" y="5434013"/>
              <a:ext cx="508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377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 dirty="0"/>
              <a:t>Perspective Projection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>
            <p:ph idx="1"/>
          </p:nvPr>
        </p:nvSpPr>
        <p:spPr>
          <a:xfrm>
            <a:off x="185738" y="1003300"/>
            <a:ext cx="8958262" cy="5464175"/>
          </a:xfrm>
        </p:spPr>
        <p:txBody>
          <a:bodyPr/>
          <a:lstStyle/>
          <a:p>
            <a:r>
              <a:rPr lang="en-US" altLang="en-US" sz="2800" dirty="0"/>
              <a:t>One point perspective projection of a cube</a:t>
            </a:r>
          </a:p>
          <a:p>
            <a:pPr lvl="1"/>
            <a:r>
              <a:rPr lang="en-US" altLang="en-US" sz="2400" dirty="0"/>
              <a:t>X and Y parallel lines do not converge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23889" r="12249"/>
          <a:stretch/>
        </p:blipFill>
        <p:spPr>
          <a:xfrm>
            <a:off x="5181599" y="4591050"/>
            <a:ext cx="3486964" cy="2239654"/>
          </a:xfrm>
          <a:prstGeom prst="rect">
            <a:avLst/>
          </a:prstGeom>
          <a:noFill/>
          <a:ln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7" y="2171700"/>
            <a:ext cx="4551998" cy="3866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57400"/>
            <a:ext cx="306414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4672014" y="1477963"/>
            <a:ext cx="4410075" cy="2789237"/>
            <a:chOff x="2982" y="2179"/>
            <a:chExt cx="2778" cy="1757"/>
          </a:xfrm>
        </p:grpSpPr>
        <p:pic>
          <p:nvPicPr>
            <p:cNvPr id="21" name="Picture 33" descr="perspective-three_point_box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" y="2179"/>
              <a:ext cx="2255" cy="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982" y="2843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Verdana" panose="020B0604030504040204" pitchFamily="34" charset="0"/>
                </a:rPr>
                <a:t>VP</a:t>
              </a:r>
              <a:r>
                <a:rPr lang="en-US" altLang="en-US" baseline="-25000">
                  <a:latin typeface="Verdana" panose="020B0604030504040204" pitchFamily="34" charset="0"/>
                </a:rPr>
                <a:t>1</a:t>
              </a: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5398" y="2805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latin typeface="Verdana" panose="020B0604030504040204" pitchFamily="34" charset="0"/>
                </a:rPr>
                <a:t>VP</a:t>
              </a:r>
              <a:r>
                <a:rPr lang="en-US" altLang="en-US" baseline="-25000" dirty="0">
                  <a:latin typeface="Verdana" panose="020B0604030504040204" pitchFamily="34" charset="0"/>
                </a:rPr>
                <a:t>2</a:t>
              </a:r>
              <a:endParaRPr lang="en-US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4068" y="3705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Verdana" panose="020B0604030504040204" pitchFamily="34" charset="0"/>
                </a:rPr>
                <a:t>VP</a:t>
              </a:r>
              <a:r>
                <a:rPr lang="en-US" altLang="en-US" baseline="-25000">
                  <a:latin typeface="Verdana" panose="020B0604030504040204" pitchFamily="34" charset="0"/>
                </a:rPr>
                <a:t>3</a:t>
              </a:r>
              <a:endParaRPr lang="en-US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12800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 dirty="0"/>
              <a:t>Perspective Projection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1" y="990600"/>
            <a:ext cx="5435599" cy="3581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Two-point perspective:</a:t>
            </a:r>
          </a:p>
          <a:p>
            <a:pPr lvl="1"/>
            <a:r>
              <a:rPr lang="en-US" altLang="en-US" dirty="0"/>
              <a:t>often used in architectural, engineering and industrial design drawings. </a:t>
            </a:r>
          </a:p>
          <a:p>
            <a:r>
              <a:rPr lang="en-US" altLang="en-US" dirty="0"/>
              <a:t>Three-point is used less frequently as it adds little extra realism to that offered by two-point perspective projection.</a:t>
            </a:r>
            <a:endParaRPr lang="en-IE" altLang="en-US" dirty="0"/>
          </a:p>
          <a:p>
            <a:endParaRPr lang="en-US" altLang="en-US" sz="2800" dirty="0"/>
          </a:p>
        </p:txBody>
      </p:sp>
      <p:pic>
        <p:nvPicPr>
          <p:cNvPr id="7" name="Picture 22" descr="2pt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73" y="4476813"/>
            <a:ext cx="4888928" cy="2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1001" y="5171146"/>
            <a:ext cx="3096383" cy="1213844"/>
            <a:chOff x="381001" y="5171146"/>
            <a:chExt cx="3096383" cy="1213844"/>
          </a:xfrm>
        </p:grpSpPr>
        <p:sp>
          <p:nvSpPr>
            <p:cNvPr id="9" name="Line 24"/>
            <p:cNvSpPr>
              <a:spLocks noChangeAspect="1" noChangeShapeType="1"/>
            </p:cNvSpPr>
            <p:nvPr/>
          </p:nvSpPr>
          <p:spPr bwMode="auto">
            <a:xfrm flipV="1">
              <a:off x="397706" y="5171146"/>
              <a:ext cx="3079678" cy="102375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11373" y="6196468"/>
              <a:ext cx="3066008" cy="1885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28"/>
            <p:cNvSpPr>
              <a:spLocks noChangeAspect="1" noChangeArrowheads="1"/>
            </p:cNvSpPr>
            <p:nvPr/>
          </p:nvSpPr>
          <p:spPr bwMode="auto">
            <a:xfrm>
              <a:off x="381001" y="6149758"/>
              <a:ext cx="85041" cy="815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77382" y="5171148"/>
            <a:ext cx="5057017" cy="1213842"/>
            <a:chOff x="2767856" y="3767097"/>
            <a:chExt cx="3704613" cy="1023796"/>
          </a:xfrm>
        </p:grpSpPr>
        <p:sp>
          <p:nvSpPr>
            <p:cNvPr id="8" name="Line 23"/>
            <p:cNvSpPr>
              <a:spLocks noChangeAspect="1" noChangeShapeType="1"/>
            </p:cNvSpPr>
            <p:nvPr/>
          </p:nvSpPr>
          <p:spPr bwMode="auto">
            <a:xfrm>
              <a:off x="2780181" y="3767097"/>
              <a:ext cx="3679964" cy="907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9"/>
            <p:cNvSpPr>
              <a:spLocks noChangeAspect="1" noChangeArrowheads="1"/>
            </p:cNvSpPr>
            <p:nvPr/>
          </p:nvSpPr>
          <p:spPr bwMode="auto">
            <a:xfrm>
              <a:off x="6403454" y="4639640"/>
              <a:ext cx="69015" cy="690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H="1">
              <a:off x="2767856" y="4708656"/>
              <a:ext cx="3635596" cy="822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33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Perspective Projections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095375"/>
            <a:ext cx="4991100" cy="4895850"/>
          </a:xfrm>
          <a:noFill/>
        </p:spPr>
      </p:pic>
    </p:spTree>
    <p:extLst>
      <p:ext uri="{BB962C8B-B14F-4D97-AF65-F5344CB8AC3E}">
        <p14:creationId xmlns:p14="http://schemas.microsoft.com/office/powerpoint/2010/main" val="285718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Parallel projection - Types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199" y="990600"/>
            <a:ext cx="5199063" cy="54365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2 principle types: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on the basis of </a:t>
            </a:r>
            <a:r>
              <a:rPr lang="en-US" b="1" i="1" u="sng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DOP,</a:t>
            </a:r>
            <a:r>
              <a:rPr lang="en-US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</a:t>
            </a:r>
            <a:r>
              <a:rPr lang="en-US" dirty="0"/>
              <a:t> and </a:t>
            </a:r>
            <a:r>
              <a:rPr lang="en-US" b="1" i="1" u="sng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projection plane normal </a:t>
            </a:r>
            <a:r>
              <a:rPr lang="en-US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dirty="0"/>
              <a:t>)</a:t>
            </a: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Orthographic : </a:t>
            </a:r>
          </a:p>
          <a:p>
            <a:pPr lvl="1">
              <a:lnSpc>
                <a:spcPct val="80000"/>
              </a:lnSpc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dirty="0"/>
              <a:t> and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dirty="0"/>
              <a:t> are the same or the reverse of each other, i.e. V is perpendicular to view plane</a:t>
            </a: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Oblique :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direction of projection != normal to the projection plane.</a:t>
            </a:r>
            <a:endParaRPr lang="en-IE" altLang="en-US" dirty="0"/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86400" y="1828800"/>
            <a:ext cx="3505200" cy="3060700"/>
            <a:chOff x="5486400" y="1828800"/>
            <a:chExt cx="3505200" cy="3060700"/>
          </a:xfrm>
        </p:grpSpPr>
        <p:sp>
          <p:nvSpPr>
            <p:cNvPr id="40" name="AutoShape 8"/>
            <p:cNvSpPr>
              <a:spLocks noChangeAspect="1" noChangeArrowheads="1" noTextEdit="1"/>
            </p:cNvSpPr>
            <p:nvPr/>
          </p:nvSpPr>
          <p:spPr bwMode="auto">
            <a:xfrm>
              <a:off x="5610473" y="1828800"/>
              <a:ext cx="3370263" cy="303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6364536" y="2009775"/>
              <a:ext cx="1587" cy="1793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6312148" y="1862138"/>
              <a:ext cx="106363" cy="160337"/>
            </a:xfrm>
            <a:custGeom>
              <a:avLst/>
              <a:gdLst>
                <a:gd name="T0" fmla="*/ 67 w 67"/>
                <a:gd name="T1" fmla="*/ 101 h 101"/>
                <a:gd name="T2" fmla="*/ 33 w 67"/>
                <a:gd name="T3" fmla="*/ 0 h 101"/>
                <a:gd name="T4" fmla="*/ 0 w 67"/>
                <a:gd name="T5" fmla="*/ 101 h 101"/>
                <a:gd name="T6" fmla="*/ 67 w 67"/>
                <a:gd name="T7" fmla="*/ 101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101"/>
                <a:gd name="T14" fmla="*/ 67 w 6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101">
                  <a:moveTo>
                    <a:pt x="67" y="101"/>
                  </a:moveTo>
                  <a:lnTo>
                    <a:pt x="33" y="0"/>
                  </a:lnTo>
                  <a:lnTo>
                    <a:pt x="0" y="101"/>
                  </a:lnTo>
                  <a:lnTo>
                    <a:pt x="6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H="1">
              <a:off x="6364536" y="3803650"/>
              <a:ext cx="2138362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8490198" y="3751263"/>
              <a:ext cx="160338" cy="106362"/>
            </a:xfrm>
            <a:custGeom>
              <a:avLst/>
              <a:gdLst>
                <a:gd name="T0" fmla="*/ 0 w 101"/>
                <a:gd name="T1" fmla="*/ 67 h 67"/>
                <a:gd name="T2" fmla="*/ 101 w 101"/>
                <a:gd name="T3" fmla="*/ 33 h 67"/>
                <a:gd name="T4" fmla="*/ 0 w 101"/>
                <a:gd name="T5" fmla="*/ 0 h 67"/>
                <a:gd name="T6" fmla="*/ 0 w 101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67"/>
                <a:gd name="T14" fmla="*/ 101 w 101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67">
                  <a:moveTo>
                    <a:pt x="0" y="67"/>
                  </a:moveTo>
                  <a:lnTo>
                    <a:pt x="101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 flipH="1">
              <a:off x="5966073" y="3803650"/>
              <a:ext cx="398463" cy="893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5907336" y="3763963"/>
              <a:ext cx="495300" cy="1068387"/>
            </a:xfrm>
            <a:custGeom>
              <a:avLst/>
              <a:gdLst>
                <a:gd name="T0" fmla="*/ 277 w 312"/>
                <a:gd name="T1" fmla="*/ 48 h 673"/>
                <a:gd name="T2" fmla="*/ 274 w 312"/>
                <a:gd name="T3" fmla="*/ 46 h 673"/>
                <a:gd name="T4" fmla="*/ 271 w 312"/>
                <a:gd name="T5" fmla="*/ 45 h 673"/>
                <a:gd name="T6" fmla="*/ 269 w 312"/>
                <a:gd name="T7" fmla="*/ 41 h 673"/>
                <a:gd name="T8" fmla="*/ 266 w 312"/>
                <a:gd name="T9" fmla="*/ 38 h 673"/>
                <a:gd name="T10" fmla="*/ 264 w 312"/>
                <a:gd name="T11" fmla="*/ 37 h 673"/>
                <a:gd name="T12" fmla="*/ 264 w 312"/>
                <a:gd name="T13" fmla="*/ 32 h 673"/>
                <a:gd name="T14" fmla="*/ 263 w 312"/>
                <a:gd name="T15" fmla="*/ 29 h 673"/>
                <a:gd name="T16" fmla="*/ 263 w 312"/>
                <a:gd name="T17" fmla="*/ 25 h 673"/>
                <a:gd name="T18" fmla="*/ 263 w 312"/>
                <a:gd name="T19" fmla="*/ 22 h 673"/>
                <a:gd name="T20" fmla="*/ 263 w 312"/>
                <a:gd name="T21" fmla="*/ 19 h 673"/>
                <a:gd name="T22" fmla="*/ 264 w 312"/>
                <a:gd name="T23" fmla="*/ 14 h 673"/>
                <a:gd name="T24" fmla="*/ 266 w 312"/>
                <a:gd name="T25" fmla="*/ 11 h 673"/>
                <a:gd name="T26" fmla="*/ 269 w 312"/>
                <a:gd name="T27" fmla="*/ 9 h 673"/>
                <a:gd name="T28" fmla="*/ 271 w 312"/>
                <a:gd name="T29" fmla="*/ 6 h 673"/>
                <a:gd name="T30" fmla="*/ 274 w 312"/>
                <a:gd name="T31" fmla="*/ 5 h 673"/>
                <a:gd name="T32" fmla="*/ 277 w 312"/>
                <a:gd name="T33" fmla="*/ 3 h 673"/>
                <a:gd name="T34" fmla="*/ 280 w 312"/>
                <a:gd name="T35" fmla="*/ 1 h 673"/>
                <a:gd name="T36" fmla="*/ 283 w 312"/>
                <a:gd name="T37" fmla="*/ 0 h 673"/>
                <a:gd name="T38" fmla="*/ 287 w 312"/>
                <a:gd name="T39" fmla="*/ 0 h 673"/>
                <a:gd name="T40" fmla="*/ 291 w 312"/>
                <a:gd name="T41" fmla="*/ 0 h 673"/>
                <a:gd name="T42" fmla="*/ 295 w 312"/>
                <a:gd name="T43" fmla="*/ 1 h 673"/>
                <a:gd name="T44" fmla="*/ 298 w 312"/>
                <a:gd name="T45" fmla="*/ 1 h 673"/>
                <a:gd name="T46" fmla="*/ 301 w 312"/>
                <a:gd name="T47" fmla="*/ 3 h 673"/>
                <a:gd name="T48" fmla="*/ 304 w 312"/>
                <a:gd name="T49" fmla="*/ 6 h 673"/>
                <a:gd name="T50" fmla="*/ 306 w 312"/>
                <a:gd name="T51" fmla="*/ 8 h 673"/>
                <a:gd name="T52" fmla="*/ 309 w 312"/>
                <a:gd name="T53" fmla="*/ 11 h 673"/>
                <a:gd name="T54" fmla="*/ 311 w 312"/>
                <a:gd name="T55" fmla="*/ 14 h 673"/>
                <a:gd name="T56" fmla="*/ 312 w 312"/>
                <a:gd name="T57" fmla="*/ 17 h 673"/>
                <a:gd name="T58" fmla="*/ 312 w 312"/>
                <a:gd name="T59" fmla="*/ 21 h 673"/>
                <a:gd name="T60" fmla="*/ 312 w 312"/>
                <a:gd name="T61" fmla="*/ 25 h 673"/>
                <a:gd name="T62" fmla="*/ 312 w 312"/>
                <a:gd name="T63" fmla="*/ 29 h 673"/>
                <a:gd name="T64" fmla="*/ 312 w 312"/>
                <a:gd name="T65" fmla="*/ 32 h 673"/>
                <a:gd name="T66" fmla="*/ 311 w 312"/>
                <a:gd name="T67" fmla="*/ 35 h 673"/>
                <a:gd name="T68" fmla="*/ 309 w 312"/>
                <a:gd name="T69" fmla="*/ 38 h 673"/>
                <a:gd name="T70" fmla="*/ 307 w 312"/>
                <a:gd name="T71" fmla="*/ 41 h 673"/>
                <a:gd name="T72" fmla="*/ 304 w 312"/>
                <a:gd name="T73" fmla="*/ 45 h 673"/>
                <a:gd name="T74" fmla="*/ 301 w 312"/>
                <a:gd name="T75" fmla="*/ 46 h 673"/>
                <a:gd name="T76" fmla="*/ 298 w 312"/>
                <a:gd name="T77" fmla="*/ 48 h 673"/>
                <a:gd name="T78" fmla="*/ 295 w 312"/>
                <a:gd name="T79" fmla="*/ 49 h 673"/>
                <a:gd name="T80" fmla="*/ 291 w 312"/>
                <a:gd name="T81" fmla="*/ 49 h 673"/>
                <a:gd name="T82" fmla="*/ 288 w 312"/>
                <a:gd name="T83" fmla="*/ 51 h 673"/>
                <a:gd name="T84" fmla="*/ 283 w 312"/>
                <a:gd name="T85" fmla="*/ 49 h 673"/>
                <a:gd name="T86" fmla="*/ 280 w 312"/>
                <a:gd name="T87" fmla="*/ 49 h 673"/>
                <a:gd name="T88" fmla="*/ 277 w 312"/>
                <a:gd name="T89" fmla="*/ 48 h 673"/>
                <a:gd name="T90" fmla="*/ 10 w 312"/>
                <a:gd name="T91" fmla="*/ 568 h 673"/>
                <a:gd name="T92" fmla="*/ 0 w 312"/>
                <a:gd name="T93" fmla="*/ 673 h 673"/>
                <a:gd name="T94" fmla="*/ 71 w 312"/>
                <a:gd name="T95" fmla="*/ 595 h 673"/>
                <a:gd name="T96" fmla="*/ 10 w 312"/>
                <a:gd name="T97" fmla="*/ 568 h 6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2"/>
                <a:gd name="T148" fmla="*/ 0 h 673"/>
                <a:gd name="T149" fmla="*/ 312 w 312"/>
                <a:gd name="T150" fmla="*/ 673 h 6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2" h="673">
                  <a:moveTo>
                    <a:pt x="277" y="48"/>
                  </a:moveTo>
                  <a:lnTo>
                    <a:pt x="274" y="46"/>
                  </a:lnTo>
                  <a:lnTo>
                    <a:pt x="271" y="45"/>
                  </a:lnTo>
                  <a:lnTo>
                    <a:pt x="269" y="41"/>
                  </a:lnTo>
                  <a:lnTo>
                    <a:pt x="266" y="38"/>
                  </a:lnTo>
                  <a:lnTo>
                    <a:pt x="264" y="37"/>
                  </a:lnTo>
                  <a:lnTo>
                    <a:pt x="264" y="32"/>
                  </a:lnTo>
                  <a:lnTo>
                    <a:pt x="263" y="29"/>
                  </a:lnTo>
                  <a:lnTo>
                    <a:pt x="263" y="25"/>
                  </a:lnTo>
                  <a:lnTo>
                    <a:pt x="263" y="22"/>
                  </a:lnTo>
                  <a:lnTo>
                    <a:pt x="263" y="19"/>
                  </a:lnTo>
                  <a:lnTo>
                    <a:pt x="264" y="14"/>
                  </a:lnTo>
                  <a:lnTo>
                    <a:pt x="266" y="11"/>
                  </a:lnTo>
                  <a:lnTo>
                    <a:pt x="269" y="9"/>
                  </a:lnTo>
                  <a:lnTo>
                    <a:pt x="271" y="6"/>
                  </a:lnTo>
                  <a:lnTo>
                    <a:pt x="274" y="5"/>
                  </a:lnTo>
                  <a:lnTo>
                    <a:pt x="277" y="3"/>
                  </a:lnTo>
                  <a:lnTo>
                    <a:pt x="280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1" y="0"/>
                  </a:lnTo>
                  <a:lnTo>
                    <a:pt x="295" y="1"/>
                  </a:lnTo>
                  <a:lnTo>
                    <a:pt x="298" y="1"/>
                  </a:lnTo>
                  <a:lnTo>
                    <a:pt x="301" y="3"/>
                  </a:lnTo>
                  <a:lnTo>
                    <a:pt x="304" y="6"/>
                  </a:lnTo>
                  <a:lnTo>
                    <a:pt x="306" y="8"/>
                  </a:lnTo>
                  <a:lnTo>
                    <a:pt x="309" y="11"/>
                  </a:lnTo>
                  <a:lnTo>
                    <a:pt x="311" y="14"/>
                  </a:lnTo>
                  <a:lnTo>
                    <a:pt x="312" y="17"/>
                  </a:lnTo>
                  <a:lnTo>
                    <a:pt x="312" y="21"/>
                  </a:lnTo>
                  <a:lnTo>
                    <a:pt x="312" y="25"/>
                  </a:lnTo>
                  <a:lnTo>
                    <a:pt x="312" y="29"/>
                  </a:lnTo>
                  <a:lnTo>
                    <a:pt x="312" y="32"/>
                  </a:lnTo>
                  <a:lnTo>
                    <a:pt x="311" y="35"/>
                  </a:lnTo>
                  <a:lnTo>
                    <a:pt x="309" y="38"/>
                  </a:lnTo>
                  <a:lnTo>
                    <a:pt x="307" y="41"/>
                  </a:lnTo>
                  <a:lnTo>
                    <a:pt x="304" y="45"/>
                  </a:lnTo>
                  <a:lnTo>
                    <a:pt x="301" y="46"/>
                  </a:lnTo>
                  <a:lnTo>
                    <a:pt x="298" y="48"/>
                  </a:lnTo>
                  <a:lnTo>
                    <a:pt x="295" y="49"/>
                  </a:lnTo>
                  <a:lnTo>
                    <a:pt x="291" y="49"/>
                  </a:lnTo>
                  <a:lnTo>
                    <a:pt x="288" y="51"/>
                  </a:lnTo>
                  <a:lnTo>
                    <a:pt x="283" y="49"/>
                  </a:lnTo>
                  <a:lnTo>
                    <a:pt x="280" y="49"/>
                  </a:lnTo>
                  <a:lnTo>
                    <a:pt x="277" y="48"/>
                  </a:lnTo>
                  <a:close/>
                  <a:moveTo>
                    <a:pt x="10" y="568"/>
                  </a:moveTo>
                  <a:lnTo>
                    <a:pt x="0" y="673"/>
                  </a:lnTo>
                  <a:lnTo>
                    <a:pt x="71" y="595"/>
                  </a:lnTo>
                  <a:lnTo>
                    <a:pt x="10" y="5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6593136" y="3119438"/>
              <a:ext cx="1587" cy="121602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6566148" y="4322763"/>
              <a:ext cx="52388" cy="52387"/>
            </a:xfrm>
            <a:custGeom>
              <a:avLst/>
              <a:gdLst>
                <a:gd name="T0" fmla="*/ 17 w 33"/>
                <a:gd name="T1" fmla="*/ 33 h 33"/>
                <a:gd name="T2" fmla="*/ 33 w 33"/>
                <a:gd name="T3" fmla="*/ 0 h 33"/>
                <a:gd name="T4" fmla="*/ 30 w 33"/>
                <a:gd name="T5" fmla="*/ 1 h 33"/>
                <a:gd name="T6" fmla="*/ 28 w 33"/>
                <a:gd name="T7" fmla="*/ 3 h 33"/>
                <a:gd name="T8" fmla="*/ 27 w 33"/>
                <a:gd name="T9" fmla="*/ 3 h 33"/>
                <a:gd name="T10" fmla="*/ 24 w 33"/>
                <a:gd name="T11" fmla="*/ 3 h 33"/>
                <a:gd name="T12" fmla="*/ 22 w 33"/>
                <a:gd name="T13" fmla="*/ 5 h 33"/>
                <a:gd name="T14" fmla="*/ 19 w 33"/>
                <a:gd name="T15" fmla="*/ 5 h 33"/>
                <a:gd name="T16" fmla="*/ 17 w 33"/>
                <a:gd name="T17" fmla="*/ 5 h 33"/>
                <a:gd name="T18" fmla="*/ 14 w 33"/>
                <a:gd name="T19" fmla="*/ 5 h 33"/>
                <a:gd name="T20" fmla="*/ 12 w 33"/>
                <a:gd name="T21" fmla="*/ 5 h 33"/>
                <a:gd name="T22" fmla="*/ 9 w 33"/>
                <a:gd name="T23" fmla="*/ 3 h 33"/>
                <a:gd name="T24" fmla="*/ 8 w 33"/>
                <a:gd name="T25" fmla="*/ 3 h 33"/>
                <a:gd name="T26" fmla="*/ 4 w 33"/>
                <a:gd name="T27" fmla="*/ 3 h 33"/>
                <a:gd name="T28" fmla="*/ 3 w 33"/>
                <a:gd name="T29" fmla="*/ 1 h 33"/>
                <a:gd name="T30" fmla="*/ 0 w 33"/>
                <a:gd name="T31" fmla="*/ 0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33" y="0"/>
                  </a:lnTo>
                  <a:lnTo>
                    <a:pt x="30" y="1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 flipH="1">
              <a:off x="6991598" y="2547938"/>
              <a:ext cx="457200" cy="5715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 flipH="1">
              <a:off x="6991598" y="2662238"/>
              <a:ext cx="571500" cy="6858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 flipH="1" flipV="1">
              <a:off x="6593136" y="3005138"/>
              <a:ext cx="398462" cy="3429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H="1" flipV="1">
              <a:off x="6707436" y="2890838"/>
              <a:ext cx="284162" cy="2286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 flipV="1">
              <a:off x="6593136" y="2890838"/>
              <a:ext cx="112712" cy="1143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7448798" y="2547938"/>
              <a:ext cx="114300" cy="1143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flipH="1">
              <a:off x="7447211" y="2662238"/>
              <a:ext cx="1587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flipH="1">
              <a:off x="7439273" y="26717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 flipH="1">
              <a:off x="7431336" y="26812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 flipH="1">
              <a:off x="7423398" y="26924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 flipH="1">
              <a:off x="7415461" y="27019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 flipH="1">
              <a:off x="7405936" y="27130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flipH="1">
              <a:off x="7397998" y="27225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 flipH="1">
              <a:off x="7390061" y="27320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 flipH="1">
              <a:off x="7383711" y="2743200"/>
              <a:ext cx="1587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 flipH="1">
              <a:off x="7375773" y="275272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4"/>
            <p:cNvSpPr>
              <a:spLocks noChangeShapeType="1"/>
            </p:cNvSpPr>
            <p:nvPr/>
          </p:nvSpPr>
          <p:spPr bwMode="auto">
            <a:xfrm flipH="1">
              <a:off x="7364661" y="27638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 flipH="1">
              <a:off x="7358311" y="2773363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6"/>
            <p:cNvSpPr>
              <a:spLocks noChangeShapeType="1"/>
            </p:cNvSpPr>
            <p:nvPr/>
          </p:nvSpPr>
          <p:spPr bwMode="auto">
            <a:xfrm flipH="1">
              <a:off x="7350373" y="278288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7"/>
            <p:cNvSpPr>
              <a:spLocks noChangeShapeType="1"/>
            </p:cNvSpPr>
            <p:nvPr/>
          </p:nvSpPr>
          <p:spPr bwMode="auto">
            <a:xfrm flipH="1">
              <a:off x="7342436" y="27940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H="1">
              <a:off x="7334498" y="28035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9"/>
            <p:cNvSpPr>
              <a:spLocks noChangeShapeType="1"/>
            </p:cNvSpPr>
            <p:nvPr/>
          </p:nvSpPr>
          <p:spPr bwMode="auto">
            <a:xfrm flipH="1">
              <a:off x="7324973" y="2814638"/>
              <a:ext cx="1588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0"/>
            <p:cNvSpPr>
              <a:spLocks noChangeShapeType="1"/>
            </p:cNvSpPr>
            <p:nvPr/>
          </p:nvSpPr>
          <p:spPr bwMode="auto">
            <a:xfrm flipH="1">
              <a:off x="7317036" y="28241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1"/>
            <p:cNvSpPr>
              <a:spLocks noChangeShapeType="1"/>
            </p:cNvSpPr>
            <p:nvPr/>
          </p:nvSpPr>
          <p:spPr bwMode="auto">
            <a:xfrm flipH="1">
              <a:off x="7309098" y="28336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2"/>
            <p:cNvSpPr>
              <a:spLocks noChangeShapeType="1"/>
            </p:cNvSpPr>
            <p:nvPr/>
          </p:nvSpPr>
          <p:spPr bwMode="auto">
            <a:xfrm flipH="1">
              <a:off x="7301161" y="28448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3"/>
            <p:cNvSpPr>
              <a:spLocks noChangeShapeType="1"/>
            </p:cNvSpPr>
            <p:nvPr/>
          </p:nvSpPr>
          <p:spPr bwMode="auto">
            <a:xfrm flipH="1">
              <a:off x="7294811" y="2854325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4"/>
            <p:cNvSpPr>
              <a:spLocks noChangeShapeType="1"/>
            </p:cNvSpPr>
            <p:nvPr/>
          </p:nvSpPr>
          <p:spPr bwMode="auto">
            <a:xfrm flipH="1">
              <a:off x="7283698" y="28654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5"/>
            <p:cNvSpPr>
              <a:spLocks noChangeShapeType="1"/>
            </p:cNvSpPr>
            <p:nvPr/>
          </p:nvSpPr>
          <p:spPr bwMode="auto">
            <a:xfrm flipH="1">
              <a:off x="7277348" y="28749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6"/>
            <p:cNvSpPr>
              <a:spLocks noChangeShapeType="1"/>
            </p:cNvSpPr>
            <p:nvPr/>
          </p:nvSpPr>
          <p:spPr bwMode="auto">
            <a:xfrm flipH="1">
              <a:off x="7269411" y="2884488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7"/>
            <p:cNvSpPr>
              <a:spLocks noChangeShapeType="1"/>
            </p:cNvSpPr>
            <p:nvPr/>
          </p:nvSpPr>
          <p:spPr bwMode="auto">
            <a:xfrm flipH="1">
              <a:off x="7261473" y="28956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8"/>
            <p:cNvSpPr>
              <a:spLocks noChangeShapeType="1"/>
            </p:cNvSpPr>
            <p:nvPr/>
          </p:nvSpPr>
          <p:spPr bwMode="auto">
            <a:xfrm flipH="1">
              <a:off x="7253536" y="29051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9"/>
            <p:cNvSpPr>
              <a:spLocks noChangeShapeType="1"/>
            </p:cNvSpPr>
            <p:nvPr/>
          </p:nvSpPr>
          <p:spPr bwMode="auto">
            <a:xfrm flipH="1">
              <a:off x="7244011" y="2916238"/>
              <a:ext cx="1587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0"/>
            <p:cNvSpPr>
              <a:spLocks noChangeShapeType="1"/>
            </p:cNvSpPr>
            <p:nvPr/>
          </p:nvSpPr>
          <p:spPr bwMode="auto">
            <a:xfrm flipH="1">
              <a:off x="7236073" y="29257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1"/>
            <p:cNvSpPr>
              <a:spLocks noChangeShapeType="1"/>
            </p:cNvSpPr>
            <p:nvPr/>
          </p:nvSpPr>
          <p:spPr bwMode="auto">
            <a:xfrm flipH="1">
              <a:off x="7228136" y="29352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2"/>
            <p:cNvSpPr>
              <a:spLocks noChangeShapeType="1"/>
            </p:cNvSpPr>
            <p:nvPr/>
          </p:nvSpPr>
          <p:spPr bwMode="auto">
            <a:xfrm flipH="1">
              <a:off x="7220198" y="29464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3"/>
            <p:cNvSpPr>
              <a:spLocks noChangeShapeType="1"/>
            </p:cNvSpPr>
            <p:nvPr/>
          </p:nvSpPr>
          <p:spPr bwMode="auto">
            <a:xfrm flipH="1">
              <a:off x="7213848" y="295592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4"/>
            <p:cNvSpPr>
              <a:spLocks noChangeShapeType="1"/>
            </p:cNvSpPr>
            <p:nvPr/>
          </p:nvSpPr>
          <p:spPr bwMode="auto">
            <a:xfrm flipH="1">
              <a:off x="7202736" y="29670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5"/>
            <p:cNvSpPr>
              <a:spLocks noChangeShapeType="1"/>
            </p:cNvSpPr>
            <p:nvPr/>
          </p:nvSpPr>
          <p:spPr bwMode="auto">
            <a:xfrm flipH="1">
              <a:off x="7194798" y="29765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6"/>
            <p:cNvSpPr>
              <a:spLocks noChangeShapeType="1"/>
            </p:cNvSpPr>
            <p:nvPr/>
          </p:nvSpPr>
          <p:spPr bwMode="auto">
            <a:xfrm flipH="1">
              <a:off x="7188448" y="298608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57"/>
            <p:cNvSpPr>
              <a:spLocks noChangeShapeType="1"/>
            </p:cNvSpPr>
            <p:nvPr/>
          </p:nvSpPr>
          <p:spPr bwMode="auto">
            <a:xfrm flipH="1">
              <a:off x="7180511" y="2997200"/>
              <a:ext cx="1587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58"/>
            <p:cNvSpPr>
              <a:spLocks noChangeShapeType="1"/>
            </p:cNvSpPr>
            <p:nvPr/>
          </p:nvSpPr>
          <p:spPr bwMode="auto">
            <a:xfrm flipH="1">
              <a:off x="7172573" y="30067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59"/>
            <p:cNvSpPr>
              <a:spLocks noChangeShapeType="1"/>
            </p:cNvSpPr>
            <p:nvPr/>
          </p:nvSpPr>
          <p:spPr bwMode="auto">
            <a:xfrm flipH="1">
              <a:off x="7163048" y="3017838"/>
              <a:ext cx="1588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60"/>
            <p:cNvSpPr>
              <a:spLocks noChangeShapeType="1"/>
            </p:cNvSpPr>
            <p:nvPr/>
          </p:nvSpPr>
          <p:spPr bwMode="auto">
            <a:xfrm flipH="1">
              <a:off x="7155111" y="3027363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1"/>
            <p:cNvSpPr>
              <a:spLocks noChangeShapeType="1"/>
            </p:cNvSpPr>
            <p:nvPr/>
          </p:nvSpPr>
          <p:spPr bwMode="auto">
            <a:xfrm flipH="1">
              <a:off x="7147173" y="30368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62"/>
            <p:cNvSpPr>
              <a:spLocks noChangeShapeType="1"/>
            </p:cNvSpPr>
            <p:nvPr/>
          </p:nvSpPr>
          <p:spPr bwMode="auto">
            <a:xfrm flipH="1">
              <a:off x="7139236" y="30480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63"/>
            <p:cNvSpPr>
              <a:spLocks noChangeShapeType="1"/>
            </p:cNvSpPr>
            <p:nvPr/>
          </p:nvSpPr>
          <p:spPr bwMode="auto">
            <a:xfrm flipH="1">
              <a:off x="7131298" y="30575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64"/>
            <p:cNvSpPr>
              <a:spLocks noChangeShapeType="1"/>
            </p:cNvSpPr>
            <p:nvPr/>
          </p:nvSpPr>
          <p:spPr bwMode="auto">
            <a:xfrm flipH="1">
              <a:off x="7121773" y="30686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65"/>
            <p:cNvSpPr>
              <a:spLocks noChangeShapeType="1"/>
            </p:cNvSpPr>
            <p:nvPr/>
          </p:nvSpPr>
          <p:spPr bwMode="auto">
            <a:xfrm flipH="1">
              <a:off x="7113836" y="30781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66"/>
            <p:cNvSpPr>
              <a:spLocks noChangeShapeType="1"/>
            </p:cNvSpPr>
            <p:nvPr/>
          </p:nvSpPr>
          <p:spPr bwMode="auto">
            <a:xfrm flipH="1">
              <a:off x="7105898" y="30876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67"/>
            <p:cNvSpPr>
              <a:spLocks noChangeShapeType="1"/>
            </p:cNvSpPr>
            <p:nvPr/>
          </p:nvSpPr>
          <p:spPr bwMode="auto">
            <a:xfrm flipH="1">
              <a:off x="7099548" y="3098800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68"/>
            <p:cNvSpPr>
              <a:spLocks noChangeShapeType="1"/>
            </p:cNvSpPr>
            <p:nvPr/>
          </p:nvSpPr>
          <p:spPr bwMode="auto">
            <a:xfrm flipH="1">
              <a:off x="7091611" y="3108325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9"/>
            <p:cNvSpPr>
              <a:spLocks noChangeShapeType="1"/>
            </p:cNvSpPr>
            <p:nvPr/>
          </p:nvSpPr>
          <p:spPr bwMode="auto">
            <a:xfrm flipH="1">
              <a:off x="7080498" y="31194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70"/>
            <p:cNvSpPr>
              <a:spLocks noChangeShapeType="1"/>
            </p:cNvSpPr>
            <p:nvPr/>
          </p:nvSpPr>
          <p:spPr bwMode="auto">
            <a:xfrm flipH="1">
              <a:off x="7074148" y="31289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71"/>
            <p:cNvSpPr>
              <a:spLocks noChangeShapeType="1"/>
            </p:cNvSpPr>
            <p:nvPr/>
          </p:nvSpPr>
          <p:spPr bwMode="auto">
            <a:xfrm flipH="1">
              <a:off x="7066211" y="3138488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72"/>
            <p:cNvSpPr>
              <a:spLocks noChangeShapeType="1"/>
            </p:cNvSpPr>
            <p:nvPr/>
          </p:nvSpPr>
          <p:spPr bwMode="auto">
            <a:xfrm flipH="1">
              <a:off x="7058273" y="31496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73"/>
            <p:cNvSpPr>
              <a:spLocks noChangeShapeType="1"/>
            </p:cNvSpPr>
            <p:nvPr/>
          </p:nvSpPr>
          <p:spPr bwMode="auto">
            <a:xfrm flipH="1">
              <a:off x="7050336" y="31591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74"/>
            <p:cNvSpPr>
              <a:spLocks noChangeShapeType="1"/>
            </p:cNvSpPr>
            <p:nvPr/>
          </p:nvSpPr>
          <p:spPr bwMode="auto">
            <a:xfrm flipH="1">
              <a:off x="7040811" y="3170238"/>
              <a:ext cx="1587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75"/>
            <p:cNvSpPr>
              <a:spLocks noChangeShapeType="1"/>
            </p:cNvSpPr>
            <p:nvPr/>
          </p:nvSpPr>
          <p:spPr bwMode="auto">
            <a:xfrm flipH="1">
              <a:off x="7032873" y="31797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76"/>
            <p:cNvSpPr>
              <a:spLocks noChangeShapeType="1"/>
            </p:cNvSpPr>
            <p:nvPr/>
          </p:nvSpPr>
          <p:spPr bwMode="auto">
            <a:xfrm flipH="1">
              <a:off x="7024936" y="31892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77"/>
            <p:cNvSpPr>
              <a:spLocks noChangeShapeType="1"/>
            </p:cNvSpPr>
            <p:nvPr/>
          </p:nvSpPr>
          <p:spPr bwMode="auto">
            <a:xfrm flipH="1">
              <a:off x="7016998" y="32004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78"/>
            <p:cNvSpPr>
              <a:spLocks noChangeShapeType="1"/>
            </p:cNvSpPr>
            <p:nvPr/>
          </p:nvSpPr>
          <p:spPr bwMode="auto">
            <a:xfrm flipH="1">
              <a:off x="7010648" y="320992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 flipH="1">
              <a:off x="6999536" y="32210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80"/>
            <p:cNvSpPr>
              <a:spLocks noChangeShapeType="1"/>
            </p:cNvSpPr>
            <p:nvPr/>
          </p:nvSpPr>
          <p:spPr bwMode="auto">
            <a:xfrm flipH="1">
              <a:off x="6991598" y="32305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81"/>
            <p:cNvSpPr>
              <a:spLocks noChangeShapeType="1"/>
            </p:cNvSpPr>
            <p:nvPr/>
          </p:nvSpPr>
          <p:spPr bwMode="auto">
            <a:xfrm flipH="1">
              <a:off x="6991598" y="32305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82"/>
            <p:cNvSpPr>
              <a:spLocks noChangeShapeType="1"/>
            </p:cNvSpPr>
            <p:nvPr/>
          </p:nvSpPr>
          <p:spPr bwMode="auto">
            <a:xfrm flipH="1">
              <a:off x="6991598" y="2776538"/>
              <a:ext cx="571500" cy="6842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83"/>
            <p:cNvSpPr>
              <a:spLocks noChangeShapeType="1"/>
            </p:cNvSpPr>
            <p:nvPr/>
          </p:nvSpPr>
          <p:spPr bwMode="auto">
            <a:xfrm flipH="1" flipV="1">
              <a:off x="6593136" y="3119438"/>
              <a:ext cx="398462" cy="3413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84"/>
            <p:cNvSpPr>
              <a:spLocks noChangeShapeType="1"/>
            </p:cNvSpPr>
            <p:nvPr/>
          </p:nvSpPr>
          <p:spPr bwMode="auto">
            <a:xfrm flipH="1" flipV="1">
              <a:off x="6990011" y="3230563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85"/>
            <p:cNvSpPr>
              <a:spLocks noChangeShapeType="1"/>
            </p:cNvSpPr>
            <p:nvPr/>
          </p:nvSpPr>
          <p:spPr bwMode="auto">
            <a:xfrm flipH="1" flipV="1">
              <a:off x="6978898" y="32226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86"/>
            <p:cNvSpPr>
              <a:spLocks noChangeShapeType="1"/>
            </p:cNvSpPr>
            <p:nvPr/>
          </p:nvSpPr>
          <p:spPr bwMode="auto">
            <a:xfrm flipH="1" flipV="1">
              <a:off x="6969373" y="32146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87"/>
            <p:cNvSpPr>
              <a:spLocks noChangeShapeType="1"/>
            </p:cNvSpPr>
            <p:nvPr/>
          </p:nvSpPr>
          <p:spPr bwMode="auto">
            <a:xfrm flipH="1" flipV="1">
              <a:off x="6959848" y="3208338"/>
              <a:ext cx="1588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88"/>
            <p:cNvSpPr>
              <a:spLocks noChangeShapeType="1"/>
            </p:cNvSpPr>
            <p:nvPr/>
          </p:nvSpPr>
          <p:spPr bwMode="auto">
            <a:xfrm flipH="1" flipV="1">
              <a:off x="6948736" y="31972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89"/>
            <p:cNvSpPr>
              <a:spLocks noChangeShapeType="1"/>
            </p:cNvSpPr>
            <p:nvPr/>
          </p:nvSpPr>
          <p:spPr bwMode="auto">
            <a:xfrm flipH="1" flipV="1">
              <a:off x="6939211" y="3189288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90"/>
            <p:cNvSpPr>
              <a:spLocks noChangeShapeType="1"/>
            </p:cNvSpPr>
            <p:nvPr/>
          </p:nvSpPr>
          <p:spPr bwMode="auto">
            <a:xfrm flipH="1" flipV="1">
              <a:off x="6928098" y="31829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91"/>
            <p:cNvSpPr>
              <a:spLocks noChangeShapeType="1"/>
            </p:cNvSpPr>
            <p:nvPr/>
          </p:nvSpPr>
          <p:spPr bwMode="auto">
            <a:xfrm flipH="1" flipV="1">
              <a:off x="6918573" y="31750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92"/>
            <p:cNvSpPr>
              <a:spLocks noChangeShapeType="1"/>
            </p:cNvSpPr>
            <p:nvPr/>
          </p:nvSpPr>
          <p:spPr bwMode="auto">
            <a:xfrm flipH="1" flipV="1">
              <a:off x="6909048" y="31670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93"/>
            <p:cNvSpPr>
              <a:spLocks noChangeShapeType="1"/>
            </p:cNvSpPr>
            <p:nvPr/>
          </p:nvSpPr>
          <p:spPr bwMode="auto">
            <a:xfrm flipH="1" flipV="1">
              <a:off x="6897936" y="31575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94"/>
            <p:cNvSpPr>
              <a:spLocks noChangeShapeType="1"/>
            </p:cNvSpPr>
            <p:nvPr/>
          </p:nvSpPr>
          <p:spPr bwMode="auto">
            <a:xfrm flipH="1" flipV="1">
              <a:off x="6888411" y="3149600"/>
              <a:ext cx="1587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95"/>
            <p:cNvSpPr>
              <a:spLocks noChangeShapeType="1"/>
            </p:cNvSpPr>
            <p:nvPr/>
          </p:nvSpPr>
          <p:spPr bwMode="auto">
            <a:xfrm flipH="1" flipV="1">
              <a:off x="6877298" y="31416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96"/>
            <p:cNvSpPr>
              <a:spLocks noChangeShapeType="1"/>
            </p:cNvSpPr>
            <p:nvPr/>
          </p:nvSpPr>
          <p:spPr bwMode="auto">
            <a:xfrm flipH="1" flipV="1">
              <a:off x="6867773" y="31337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97"/>
            <p:cNvSpPr>
              <a:spLocks noChangeShapeType="1"/>
            </p:cNvSpPr>
            <p:nvPr/>
          </p:nvSpPr>
          <p:spPr bwMode="auto">
            <a:xfrm flipH="1" flipV="1">
              <a:off x="6858248" y="312578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98"/>
            <p:cNvSpPr>
              <a:spLocks noChangeShapeType="1"/>
            </p:cNvSpPr>
            <p:nvPr/>
          </p:nvSpPr>
          <p:spPr bwMode="auto">
            <a:xfrm flipH="1" flipV="1">
              <a:off x="6847136" y="31162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99"/>
            <p:cNvSpPr>
              <a:spLocks noChangeShapeType="1"/>
            </p:cNvSpPr>
            <p:nvPr/>
          </p:nvSpPr>
          <p:spPr bwMode="auto">
            <a:xfrm flipH="1" flipV="1">
              <a:off x="6837611" y="3108325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00"/>
            <p:cNvSpPr>
              <a:spLocks noChangeShapeType="1"/>
            </p:cNvSpPr>
            <p:nvPr/>
          </p:nvSpPr>
          <p:spPr bwMode="auto">
            <a:xfrm flipH="1" flipV="1">
              <a:off x="6826498" y="31003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01"/>
            <p:cNvSpPr>
              <a:spLocks noChangeShapeType="1"/>
            </p:cNvSpPr>
            <p:nvPr/>
          </p:nvSpPr>
          <p:spPr bwMode="auto">
            <a:xfrm flipH="1" flipV="1">
              <a:off x="6816973" y="30940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02"/>
            <p:cNvSpPr>
              <a:spLocks noChangeShapeType="1"/>
            </p:cNvSpPr>
            <p:nvPr/>
          </p:nvSpPr>
          <p:spPr bwMode="auto">
            <a:xfrm flipH="1" flipV="1">
              <a:off x="6807448" y="308292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03"/>
            <p:cNvSpPr>
              <a:spLocks noChangeShapeType="1"/>
            </p:cNvSpPr>
            <p:nvPr/>
          </p:nvSpPr>
          <p:spPr bwMode="auto">
            <a:xfrm flipH="1" flipV="1">
              <a:off x="6796336" y="30749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04"/>
            <p:cNvSpPr>
              <a:spLocks noChangeShapeType="1"/>
            </p:cNvSpPr>
            <p:nvPr/>
          </p:nvSpPr>
          <p:spPr bwMode="auto">
            <a:xfrm flipH="1" flipV="1">
              <a:off x="6786811" y="3068638"/>
              <a:ext cx="1587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05"/>
            <p:cNvSpPr>
              <a:spLocks noChangeShapeType="1"/>
            </p:cNvSpPr>
            <p:nvPr/>
          </p:nvSpPr>
          <p:spPr bwMode="auto">
            <a:xfrm flipH="1" flipV="1">
              <a:off x="6775698" y="30607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06"/>
            <p:cNvSpPr>
              <a:spLocks noChangeShapeType="1"/>
            </p:cNvSpPr>
            <p:nvPr/>
          </p:nvSpPr>
          <p:spPr bwMode="auto">
            <a:xfrm flipH="1" flipV="1">
              <a:off x="6766173" y="30527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07"/>
            <p:cNvSpPr>
              <a:spLocks noChangeShapeType="1"/>
            </p:cNvSpPr>
            <p:nvPr/>
          </p:nvSpPr>
          <p:spPr bwMode="auto">
            <a:xfrm flipH="1" flipV="1">
              <a:off x="6756648" y="3043238"/>
              <a:ext cx="1588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08"/>
            <p:cNvSpPr>
              <a:spLocks noChangeShapeType="1"/>
            </p:cNvSpPr>
            <p:nvPr/>
          </p:nvSpPr>
          <p:spPr bwMode="auto">
            <a:xfrm flipH="1" flipV="1">
              <a:off x="6745536" y="30353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09"/>
            <p:cNvSpPr>
              <a:spLocks noChangeShapeType="1"/>
            </p:cNvSpPr>
            <p:nvPr/>
          </p:nvSpPr>
          <p:spPr bwMode="auto">
            <a:xfrm flipH="1" flipV="1">
              <a:off x="6736011" y="3027363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10"/>
            <p:cNvSpPr>
              <a:spLocks noChangeShapeType="1"/>
            </p:cNvSpPr>
            <p:nvPr/>
          </p:nvSpPr>
          <p:spPr bwMode="auto">
            <a:xfrm flipH="1" flipV="1">
              <a:off x="6724898" y="30194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11"/>
            <p:cNvSpPr>
              <a:spLocks noChangeShapeType="1"/>
            </p:cNvSpPr>
            <p:nvPr/>
          </p:nvSpPr>
          <p:spPr bwMode="auto">
            <a:xfrm flipH="1" flipV="1">
              <a:off x="6715373" y="30114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12"/>
            <p:cNvSpPr>
              <a:spLocks noChangeShapeType="1"/>
            </p:cNvSpPr>
            <p:nvPr/>
          </p:nvSpPr>
          <p:spPr bwMode="auto">
            <a:xfrm flipH="1">
              <a:off x="6707436" y="30051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13"/>
            <p:cNvSpPr>
              <a:spLocks noChangeShapeType="1"/>
            </p:cNvSpPr>
            <p:nvPr/>
          </p:nvSpPr>
          <p:spPr bwMode="auto">
            <a:xfrm flipV="1">
              <a:off x="6593136" y="31162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14"/>
            <p:cNvSpPr>
              <a:spLocks noChangeShapeType="1"/>
            </p:cNvSpPr>
            <p:nvPr/>
          </p:nvSpPr>
          <p:spPr bwMode="auto">
            <a:xfrm flipV="1">
              <a:off x="6604248" y="3106738"/>
              <a:ext cx="1588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15"/>
            <p:cNvSpPr>
              <a:spLocks noChangeShapeType="1"/>
            </p:cNvSpPr>
            <p:nvPr/>
          </p:nvSpPr>
          <p:spPr bwMode="auto">
            <a:xfrm>
              <a:off x="6610598" y="30988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16"/>
            <p:cNvSpPr>
              <a:spLocks noChangeShapeType="1"/>
            </p:cNvSpPr>
            <p:nvPr/>
          </p:nvSpPr>
          <p:spPr bwMode="auto">
            <a:xfrm>
              <a:off x="6618536" y="3090863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17"/>
            <p:cNvSpPr>
              <a:spLocks noChangeShapeType="1"/>
            </p:cNvSpPr>
            <p:nvPr/>
          </p:nvSpPr>
          <p:spPr bwMode="auto">
            <a:xfrm flipV="1">
              <a:off x="6626473" y="30813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18"/>
            <p:cNvSpPr>
              <a:spLocks noChangeShapeType="1"/>
            </p:cNvSpPr>
            <p:nvPr/>
          </p:nvSpPr>
          <p:spPr bwMode="auto">
            <a:xfrm flipV="1">
              <a:off x="6635998" y="30734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19"/>
            <p:cNvSpPr>
              <a:spLocks noChangeShapeType="1"/>
            </p:cNvSpPr>
            <p:nvPr/>
          </p:nvSpPr>
          <p:spPr bwMode="auto">
            <a:xfrm flipV="1">
              <a:off x="6643936" y="30622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20"/>
            <p:cNvSpPr>
              <a:spLocks noChangeShapeType="1"/>
            </p:cNvSpPr>
            <p:nvPr/>
          </p:nvSpPr>
          <p:spPr bwMode="auto">
            <a:xfrm flipV="1">
              <a:off x="6655048" y="3055938"/>
              <a:ext cx="1588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21"/>
            <p:cNvSpPr>
              <a:spLocks noChangeShapeType="1"/>
            </p:cNvSpPr>
            <p:nvPr/>
          </p:nvSpPr>
          <p:spPr bwMode="auto">
            <a:xfrm flipV="1">
              <a:off x="6661398" y="3044825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22"/>
            <p:cNvSpPr>
              <a:spLocks noChangeShapeType="1"/>
            </p:cNvSpPr>
            <p:nvPr/>
          </p:nvSpPr>
          <p:spPr bwMode="auto">
            <a:xfrm flipV="1">
              <a:off x="6672511" y="3036888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23"/>
            <p:cNvSpPr>
              <a:spLocks noChangeShapeType="1"/>
            </p:cNvSpPr>
            <p:nvPr/>
          </p:nvSpPr>
          <p:spPr bwMode="auto">
            <a:xfrm flipV="1">
              <a:off x="6680448" y="3030538"/>
              <a:ext cx="1588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24"/>
            <p:cNvSpPr>
              <a:spLocks noChangeShapeType="1"/>
            </p:cNvSpPr>
            <p:nvPr/>
          </p:nvSpPr>
          <p:spPr bwMode="auto">
            <a:xfrm flipV="1">
              <a:off x="6686798" y="3022600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25"/>
            <p:cNvSpPr>
              <a:spLocks noChangeShapeType="1"/>
            </p:cNvSpPr>
            <p:nvPr/>
          </p:nvSpPr>
          <p:spPr bwMode="auto">
            <a:xfrm flipV="1">
              <a:off x="6694736" y="3014663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26"/>
            <p:cNvSpPr>
              <a:spLocks noChangeShapeType="1"/>
            </p:cNvSpPr>
            <p:nvPr/>
          </p:nvSpPr>
          <p:spPr bwMode="auto">
            <a:xfrm flipV="1">
              <a:off x="6702673" y="30051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27"/>
            <p:cNvSpPr>
              <a:spLocks noChangeShapeType="1"/>
            </p:cNvSpPr>
            <p:nvPr/>
          </p:nvSpPr>
          <p:spPr bwMode="auto">
            <a:xfrm flipV="1">
              <a:off x="6702673" y="30051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28"/>
            <p:cNvSpPr>
              <a:spLocks noChangeShapeType="1"/>
            </p:cNvSpPr>
            <p:nvPr/>
          </p:nvSpPr>
          <p:spPr bwMode="auto">
            <a:xfrm>
              <a:off x="7448798" y="26622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29"/>
            <p:cNvSpPr>
              <a:spLocks noChangeShapeType="1"/>
            </p:cNvSpPr>
            <p:nvPr/>
          </p:nvSpPr>
          <p:spPr bwMode="auto">
            <a:xfrm>
              <a:off x="7459911" y="2671763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30"/>
            <p:cNvSpPr>
              <a:spLocks noChangeShapeType="1"/>
            </p:cNvSpPr>
            <p:nvPr/>
          </p:nvSpPr>
          <p:spPr bwMode="auto">
            <a:xfrm>
              <a:off x="7469436" y="26812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31"/>
            <p:cNvSpPr>
              <a:spLocks noChangeShapeType="1"/>
            </p:cNvSpPr>
            <p:nvPr/>
          </p:nvSpPr>
          <p:spPr bwMode="auto">
            <a:xfrm>
              <a:off x="7478961" y="26924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32"/>
            <p:cNvSpPr>
              <a:spLocks noChangeShapeType="1"/>
            </p:cNvSpPr>
            <p:nvPr/>
          </p:nvSpPr>
          <p:spPr bwMode="auto">
            <a:xfrm>
              <a:off x="7490073" y="270192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33"/>
            <p:cNvSpPr>
              <a:spLocks noChangeShapeType="1"/>
            </p:cNvSpPr>
            <p:nvPr/>
          </p:nvSpPr>
          <p:spPr bwMode="auto">
            <a:xfrm>
              <a:off x="7499598" y="27130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4"/>
            <p:cNvSpPr>
              <a:spLocks noChangeShapeType="1"/>
            </p:cNvSpPr>
            <p:nvPr/>
          </p:nvSpPr>
          <p:spPr bwMode="auto">
            <a:xfrm>
              <a:off x="7510711" y="2722563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35"/>
            <p:cNvSpPr>
              <a:spLocks noChangeShapeType="1"/>
            </p:cNvSpPr>
            <p:nvPr/>
          </p:nvSpPr>
          <p:spPr bwMode="auto">
            <a:xfrm>
              <a:off x="7520236" y="27320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36"/>
            <p:cNvSpPr>
              <a:spLocks noChangeShapeType="1"/>
            </p:cNvSpPr>
            <p:nvPr/>
          </p:nvSpPr>
          <p:spPr bwMode="auto">
            <a:xfrm>
              <a:off x="7529761" y="27432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37"/>
            <p:cNvSpPr>
              <a:spLocks noChangeShapeType="1"/>
            </p:cNvSpPr>
            <p:nvPr/>
          </p:nvSpPr>
          <p:spPr bwMode="auto">
            <a:xfrm>
              <a:off x="7540873" y="275272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38"/>
            <p:cNvSpPr>
              <a:spLocks noChangeShapeType="1"/>
            </p:cNvSpPr>
            <p:nvPr/>
          </p:nvSpPr>
          <p:spPr bwMode="auto">
            <a:xfrm>
              <a:off x="7550398" y="2763838"/>
              <a:ext cx="3175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39"/>
            <p:cNvSpPr>
              <a:spLocks noChangeShapeType="1"/>
            </p:cNvSpPr>
            <p:nvPr/>
          </p:nvSpPr>
          <p:spPr bwMode="auto">
            <a:xfrm>
              <a:off x="7561511" y="2773363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40"/>
            <p:cNvSpPr>
              <a:spLocks noChangeShapeType="1"/>
            </p:cNvSpPr>
            <p:nvPr/>
          </p:nvSpPr>
          <p:spPr bwMode="auto">
            <a:xfrm>
              <a:off x="7561511" y="2773363"/>
              <a:ext cx="158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41"/>
            <p:cNvSpPr>
              <a:spLocks noChangeShapeType="1"/>
            </p:cNvSpPr>
            <p:nvPr/>
          </p:nvSpPr>
          <p:spPr bwMode="auto">
            <a:xfrm>
              <a:off x="6593136" y="3005138"/>
              <a:ext cx="1587" cy="1143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42"/>
            <p:cNvSpPr>
              <a:spLocks noChangeShapeType="1"/>
            </p:cNvSpPr>
            <p:nvPr/>
          </p:nvSpPr>
          <p:spPr bwMode="auto">
            <a:xfrm>
              <a:off x="7563098" y="2662238"/>
              <a:ext cx="1588" cy="1143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43"/>
            <p:cNvSpPr>
              <a:spLocks noChangeShapeType="1"/>
            </p:cNvSpPr>
            <p:nvPr/>
          </p:nvSpPr>
          <p:spPr bwMode="auto">
            <a:xfrm flipH="1">
              <a:off x="6991598" y="3917950"/>
              <a:ext cx="457200" cy="5715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44"/>
            <p:cNvSpPr>
              <a:spLocks noChangeShapeType="1"/>
            </p:cNvSpPr>
            <p:nvPr/>
          </p:nvSpPr>
          <p:spPr bwMode="auto">
            <a:xfrm flipH="1">
              <a:off x="6991598" y="4032250"/>
              <a:ext cx="571500" cy="6858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45"/>
            <p:cNvSpPr>
              <a:spLocks noChangeShapeType="1"/>
            </p:cNvSpPr>
            <p:nvPr/>
          </p:nvSpPr>
          <p:spPr bwMode="auto">
            <a:xfrm flipH="1" flipV="1">
              <a:off x="6593136" y="4375150"/>
              <a:ext cx="398462" cy="3429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46"/>
            <p:cNvSpPr>
              <a:spLocks noChangeShapeType="1"/>
            </p:cNvSpPr>
            <p:nvPr/>
          </p:nvSpPr>
          <p:spPr bwMode="auto">
            <a:xfrm flipH="1" flipV="1">
              <a:off x="6707436" y="4260850"/>
              <a:ext cx="284162" cy="2286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47"/>
            <p:cNvSpPr>
              <a:spLocks noChangeShapeType="1"/>
            </p:cNvSpPr>
            <p:nvPr/>
          </p:nvSpPr>
          <p:spPr bwMode="auto">
            <a:xfrm flipV="1">
              <a:off x="6593136" y="4260850"/>
              <a:ext cx="112712" cy="1143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48"/>
            <p:cNvSpPr>
              <a:spLocks noChangeShapeType="1"/>
            </p:cNvSpPr>
            <p:nvPr/>
          </p:nvSpPr>
          <p:spPr bwMode="auto">
            <a:xfrm>
              <a:off x="7448798" y="3917950"/>
              <a:ext cx="114300" cy="1143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49"/>
            <p:cNvSpPr>
              <a:spLocks noChangeShapeType="1"/>
            </p:cNvSpPr>
            <p:nvPr/>
          </p:nvSpPr>
          <p:spPr bwMode="auto">
            <a:xfrm flipH="1">
              <a:off x="8134598" y="4032250"/>
              <a:ext cx="457200" cy="5715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50"/>
            <p:cNvSpPr>
              <a:spLocks noChangeShapeType="1"/>
            </p:cNvSpPr>
            <p:nvPr/>
          </p:nvSpPr>
          <p:spPr bwMode="auto">
            <a:xfrm flipH="1">
              <a:off x="8134598" y="4146550"/>
              <a:ext cx="571500" cy="6858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51"/>
            <p:cNvSpPr>
              <a:spLocks noChangeShapeType="1"/>
            </p:cNvSpPr>
            <p:nvPr/>
          </p:nvSpPr>
          <p:spPr bwMode="auto">
            <a:xfrm flipH="1" flipV="1">
              <a:off x="7736136" y="4489450"/>
              <a:ext cx="398462" cy="342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52"/>
            <p:cNvSpPr>
              <a:spLocks noChangeShapeType="1"/>
            </p:cNvSpPr>
            <p:nvPr/>
          </p:nvSpPr>
          <p:spPr bwMode="auto">
            <a:xfrm flipH="1" flipV="1">
              <a:off x="7850436" y="4375150"/>
              <a:ext cx="284162" cy="2286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53"/>
            <p:cNvSpPr>
              <a:spLocks noChangeShapeType="1"/>
            </p:cNvSpPr>
            <p:nvPr/>
          </p:nvSpPr>
          <p:spPr bwMode="auto">
            <a:xfrm flipV="1">
              <a:off x="7736136" y="4375150"/>
              <a:ext cx="111125" cy="1143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54"/>
            <p:cNvSpPr>
              <a:spLocks noChangeShapeType="1"/>
            </p:cNvSpPr>
            <p:nvPr/>
          </p:nvSpPr>
          <p:spPr bwMode="auto">
            <a:xfrm>
              <a:off x="8591798" y="4032250"/>
              <a:ext cx="114300" cy="1143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55"/>
            <p:cNvSpPr>
              <a:spLocks noChangeShapeType="1"/>
            </p:cNvSpPr>
            <p:nvPr/>
          </p:nvSpPr>
          <p:spPr bwMode="auto">
            <a:xfrm>
              <a:off x="7563098" y="2776538"/>
              <a:ext cx="1588" cy="121602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56"/>
            <p:cNvSpPr>
              <a:spLocks/>
            </p:cNvSpPr>
            <p:nvPr/>
          </p:nvSpPr>
          <p:spPr bwMode="auto">
            <a:xfrm>
              <a:off x="7537698" y="3979863"/>
              <a:ext cx="50800" cy="52387"/>
            </a:xfrm>
            <a:custGeom>
              <a:avLst/>
              <a:gdLst>
                <a:gd name="T0" fmla="*/ 16 w 32"/>
                <a:gd name="T1" fmla="*/ 33 h 33"/>
                <a:gd name="T2" fmla="*/ 32 w 32"/>
                <a:gd name="T3" fmla="*/ 0 h 33"/>
                <a:gd name="T4" fmla="*/ 31 w 32"/>
                <a:gd name="T5" fmla="*/ 1 h 33"/>
                <a:gd name="T6" fmla="*/ 27 w 32"/>
                <a:gd name="T7" fmla="*/ 3 h 33"/>
                <a:gd name="T8" fmla="*/ 26 w 32"/>
                <a:gd name="T9" fmla="*/ 3 h 33"/>
                <a:gd name="T10" fmla="*/ 24 w 32"/>
                <a:gd name="T11" fmla="*/ 3 h 33"/>
                <a:gd name="T12" fmla="*/ 21 w 32"/>
                <a:gd name="T13" fmla="*/ 5 h 33"/>
                <a:gd name="T14" fmla="*/ 19 w 32"/>
                <a:gd name="T15" fmla="*/ 5 h 33"/>
                <a:gd name="T16" fmla="*/ 16 w 32"/>
                <a:gd name="T17" fmla="*/ 5 h 33"/>
                <a:gd name="T18" fmla="*/ 15 w 32"/>
                <a:gd name="T19" fmla="*/ 5 h 33"/>
                <a:gd name="T20" fmla="*/ 11 w 32"/>
                <a:gd name="T21" fmla="*/ 5 h 33"/>
                <a:gd name="T22" fmla="*/ 10 w 32"/>
                <a:gd name="T23" fmla="*/ 3 h 33"/>
                <a:gd name="T24" fmla="*/ 7 w 32"/>
                <a:gd name="T25" fmla="*/ 3 h 33"/>
                <a:gd name="T26" fmla="*/ 5 w 32"/>
                <a:gd name="T27" fmla="*/ 3 h 33"/>
                <a:gd name="T28" fmla="*/ 2 w 32"/>
                <a:gd name="T29" fmla="*/ 1 h 33"/>
                <a:gd name="T30" fmla="*/ 0 w 32"/>
                <a:gd name="T31" fmla="*/ 0 h 33"/>
                <a:gd name="T32" fmla="*/ 16 w 32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32" y="0"/>
                  </a:lnTo>
                  <a:lnTo>
                    <a:pt x="31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" name="Line 157"/>
            <p:cNvSpPr>
              <a:spLocks noChangeShapeType="1"/>
            </p:cNvSpPr>
            <p:nvPr/>
          </p:nvSpPr>
          <p:spPr bwMode="auto">
            <a:xfrm>
              <a:off x="6593136" y="3119438"/>
              <a:ext cx="1117600" cy="13398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58"/>
            <p:cNvSpPr>
              <a:spLocks/>
            </p:cNvSpPr>
            <p:nvPr/>
          </p:nvSpPr>
          <p:spPr bwMode="auto">
            <a:xfrm>
              <a:off x="7682161" y="4433888"/>
              <a:ext cx="53975" cy="55562"/>
            </a:xfrm>
            <a:custGeom>
              <a:avLst/>
              <a:gdLst>
                <a:gd name="T0" fmla="*/ 34 w 34"/>
                <a:gd name="T1" fmla="*/ 35 h 35"/>
                <a:gd name="T2" fmla="*/ 0 w 34"/>
                <a:gd name="T3" fmla="*/ 21 h 35"/>
                <a:gd name="T4" fmla="*/ 2 w 34"/>
                <a:gd name="T5" fmla="*/ 19 h 35"/>
                <a:gd name="T6" fmla="*/ 5 w 34"/>
                <a:gd name="T7" fmla="*/ 19 h 35"/>
                <a:gd name="T8" fmla="*/ 7 w 34"/>
                <a:gd name="T9" fmla="*/ 18 h 35"/>
                <a:gd name="T10" fmla="*/ 8 w 34"/>
                <a:gd name="T11" fmla="*/ 18 h 35"/>
                <a:gd name="T12" fmla="*/ 12 w 34"/>
                <a:gd name="T13" fmla="*/ 16 h 35"/>
                <a:gd name="T14" fmla="*/ 13 w 34"/>
                <a:gd name="T15" fmla="*/ 14 h 35"/>
                <a:gd name="T16" fmla="*/ 15 w 34"/>
                <a:gd name="T17" fmla="*/ 13 h 35"/>
                <a:gd name="T18" fmla="*/ 16 w 34"/>
                <a:gd name="T19" fmla="*/ 11 h 35"/>
                <a:gd name="T20" fmla="*/ 18 w 34"/>
                <a:gd name="T21" fmla="*/ 10 h 35"/>
                <a:gd name="T22" fmla="*/ 20 w 34"/>
                <a:gd name="T23" fmla="*/ 8 h 35"/>
                <a:gd name="T24" fmla="*/ 21 w 34"/>
                <a:gd name="T25" fmla="*/ 6 h 35"/>
                <a:gd name="T26" fmla="*/ 23 w 34"/>
                <a:gd name="T27" fmla="*/ 3 h 35"/>
                <a:gd name="T28" fmla="*/ 24 w 34"/>
                <a:gd name="T29" fmla="*/ 2 h 35"/>
                <a:gd name="T30" fmla="*/ 24 w 34"/>
                <a:gd name="T31" fmla="*/ 0 h 35"/>
                <a:gd name="T32" fmla="*/ 34 w 3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34" y="35"/>
                  </a:moveTo>
                  <a:lnTo>
                    <a:pt x="0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0" name="Line 159"/>
            <p:cNvSpPr>
              <a:spLocks noChangeShapeType="1"/>
            </p:cNvSpPr>
            <p:nvPr/>
          </p:nvSpPr>
          <p:spPr bwMode="auto">
            <a:xfrm>
              <a:off x="7563098" y="2776538"/>
              <a:ext cx="1117600" cy="13398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60"/>
            <p:cNvSpPr>
              <a:spLocks/>
            </p:cNvSpPr>
            <p:nvPr/>
          </p:nvSpPr>
          <p:spPr bwMode="auto">
            <a:xfrm>
              <a:off x="8653711" y="4090988"/>
              <a:ext cx="52387" cy="55562"/>
            </a:xfrm>
            <a:custGeom>
              <a:avLst/>
              <a:gdLst>
                <a:gd name="T0" fmla="*/ 33 w 33"/>
                <a:gd name="T1" fmla="*/ 35 h 35"/>
                <a:gd name="T2" fmla="*/ 0 w 33"/>
                <a:gd name="T3" fmla="*/ 21 h 35"/>
                <a:gd name="T4" fmla="*/ 3 w 33"/>
                <a:gd name="T5" fmla="*/ 19 h 35"/>
                <a:gd name="T6" fmla="*/ 4 w 33"/>
                <a:gd name="T7" fmla="*/ 19 h 35"/>
                <a:gd name="T8" fmla="*/ 6 w 33"/>
                <a:gd name="T9" fmla="*/ 18 h 35"/>
                <a:gd name="T10" fmla="*/ 9 w 33"/>
                <a:gd name="T11" fmla="*/ 18 h 35"/>
                <a:gd name="T12" fmla="*/ 11 w 33"/>
                <a:gd name="T13" fmla="*/ 16 h 35"/>
                <a:gd name="T14" fmla="*/ 12 w 33"/>
                <a:gd name="T15" fmla="*/ 15 h 35"/>
                <a:gd name="T16" fmla="*/ 16 w 33"/>
                <a:gd name="T17" fmla="*/ 13 h 35"/>
                <a:gd name="T18" fmla="*/ 17 w 33"/>
                <a:gd name="T19" fmla="*/ 11 h 35"/>
                <a:gd name="T20" fmla="*/ 19 w 33"/>
                <a:gd name="T21" fmla="*/ 10 h 35"/>
                <a:gd name="T22" fmla="*/ 20 w 33"/>
                <a:gd name="T23" fmla="*/ 8 h 35"/>
                <a:gd name="T24" fmla="*/ 22 w 33"/>
                <a:gd name="T25" fmla="*/ 7 h 35"/>
                <a:gd name="T26" fmla="*/ 22 w 33"/>
                <a:gd name="T27" fmla="*/ 3 h 35"/>
                <a:gd name="T28" fmla="*/ 24 w 33"/>
                <a:gd name="T29" fmla="*/ 2 h 35"/>
                <a:gd name="T30" fmla="*/ 25 w 33"/>
                <a:gd name="T31" fmla="*/ 0 h 35"/>
                <a:gd name="T32" fmla="*/ 33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33" y="35"/>
                  </a:moveTo>
                  <a:lnTo>
                    <a:pt x="0" y="21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2" y="15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33" y="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2" name="Rectangle 161"/>
            <p:cNvSpPr>
              <a:spLocks noChangeArrowheads="1"/>
            </p:cNvSpPr>
            <p:nvPr/>
          </p:nvSpPr>
          <p:spPr bwMode="auto">
            <a:xfrm>
              <a:off x="6199436" y="1898650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z</a:t>
              </a:r>
              <a:endParaRPr lang="en-US" altLang="en-US"/>
            </a:p>
          </p:txBody>
        </p:sp>
        <p:sp>
          <p:nvSpPr>
            <p:cNvPr id="193" name="Rectangle 162"/>
            <p:cNvSpPr>
              <a:spLocks noChangeArrowheads="1"/>
            </p:cNvSpPr>
            <p:nvPr/>
          </p:nvSpPr>
          <p:spPr bwMode="auto">
            <a:xfrm>
              <a:off x="8485436" y="3611563"/>
              <a:ext cx="762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y</a:t>
              </a:r>
              <a:endParaRPr lang="en-US" altLang="en-US"/>
            </a:p>
          </p:txBody>
        </p:sp>
        <p:sp>
          <p:nvSpPr>
            <p:cNvPr id="194" name="Rectangle 163"/>
            <p:cNvSpPr>
              <a:spLocks noChangeArrowheads="1"/>
            </p:cNvSpPr>
            <p:nvPr/>
          </p:nvSpPr>
          <p:spPr bwMode="auto">
            <a:xfrm>
              <a:off x="6032748" y="4614863"/>
              <a:ext cx="1143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195" name="Line 164"/>
            <p:cNvSpPr>
              <a:spLocks noChangeShapeType="1"/>
            </p:cNvSpPr>
            <p:nvPr/>
          </p:nvSpPr>
          <p:spPr bwMode="auto">
            <a:xfrm>
              <a:off x="6058148" y="3081338"/>
              <a:ext cx="504825" cy="631825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65"/>
            <p:cNvSpPr>
              <a:spLocks/>
            </p:cNvSpPr>
            <p:nvPr/>
          </p:nvSpPr>
          <p:spPr bwMode="auto">
            <a:xfrm>
              <a:off x="6537573" y="3689350"/>
              <a:ext cx="55563" cy="57150"/>
            </a:xfrm>
            <a:custGeom>
              <a:avLst/>
              <a:gdLst>
                <a:gd name="T0" fmla="*/ 26 w 35"/>
                <a:gd name="T1" fmla="*/ 0 h 36"/>
                <a:gd name="T2" fmla="*/ 35 w 35"/>
                <a:gd name="T3" fmla="*/ 36 h 36"/>
                <a:gd name="T4" fmla="*/ 0 w 35"/>
                <a:gd name="T5" fmla="*/ 23 h 36"/>
                <a:gd name="T6" fmla="*/ 26 w 3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6"/>
                <a:gd name="T14" fmla="*/ 35 w 3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6">
                  <a:moveTo>
                    <a:pt x="26" y="0"/>
                  </a:moveTo>
                  <a:lnTo>
                    <a:pt x="35" y="36"/>
                  </a:lnTo>
                  <a:lnTo>
                    <a:pt x="0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" name="Rectangle 166"/>
            <p:cNvSpPr>
              <a:spLocks noChangeArrowheads="1"/>
            </p:cNvSpPr>
            <p:nvPr/>
          </p:nvSpPr>
          <p:spPr bwMode="auto">
            <a:xfrm>
              <a:off x="5486400" y="2743200"/>
              <a:ext cx="11862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</a:rPr>
                <a:t>Orthographic</a:t>
              </a:r>
              <a:endParaRPr lang="en-US" altLang="en-US" sz="2400" dirty="0"/>
            </a:p>
          </p:txBody>
        </p:sp>
        <p:sp>
          <p:nvSpPr>
            <p:cNvPr id="198" name="Rectangle 167"/>
            <p:cNvSpPr>
              <a:spLocks noChangeArrowheads="1"/>
            </p:cNvSpPr>
            <p:nvPr/>
          </p:nvSpPr>
          <p:spPr bwMode="auto">
            <a:xfrm>
              <a:off x="8196511" y="2786063"/>
              <a:ext cx="7950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Oblique</a:t>
              </a:r>
              <a:endParaRPr lang="en-US" altLang="en-US" sz="2800" dirty="0"/>
            </a:p>
          </p:txBody>
        </p:sp>
        <p:sp>
          <p:nvSpPr>
            <p:cNvPr id="199" name="Line 168"/>
            <p:cNvSpPr>
              <a:spLocks noChangeShapeType="1"/>
            </p:cNvSpPr>
            <p:nvPr/>
          </p:nvSpPr>
          <p:spPr bwMode="auto">
            <a:xfrm flipH="1">
              <a:off x="8150473" y="3005138"/>
              <a:ext cx="157163" cy="41275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69"/>
            <p:cNvSpPr>
              <a:spLocks/>
            </p:cNvSpPr>
            <p:nvPr/>
          </p:nvSpPr>
          <p:spPr bwMode="auto">
            <a:xfrm>
              <a:off x="8129836" y="3403600"/>
              <a:ext cx="47625" cy="57150"/>
            </a:xfrm>
            <a:custGeom>
              <a:avLst/>
              <a:gdLst>
                <a:gd name="T0" fmla="*/ 0 w 30"/>
                <a:gd name="T1" fmla="*/ 0 h 36"/>
                <a:gd name="T2" fmla="*/ 3 w 30"/>
                <a:gd name="T3" fmla="*/ 36 h 36"/>
                <a:gd name="T4" fmla="*/ 30 w 30"/>
                <a:gd name="T5" fmla="*/ 11 h 36"/>
                <a:gd name="T6" fmla="*/ 0 w 3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6"/>
                <a:gd name="T14" fmla="*/ 30 w 3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6">
                  <a:moveTo>
                    <a:pt x="0" y="0"/>
                  </a:moveTo>
                  <a:lnTo>
                    <a:pt x="3" y="36"/>
                  </a:lnTo>
                  <a:lnTo>
                    <a:pt x="3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1" name="Rectangle 170"/>
            <p:cNvSpPr>
              <a:spLocks noChangeArrowheads="1"/>
            </p:cNvSpPr>
            <p:nvPr/>
          </p:nvSpPr>
          <p:spPr bwMode="auto">
            <a:xfrm>
              <a:off x="6540748" y="1916113"/>
              <a:ext cx="1095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276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/>
              <a:t>Orthographic projection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Orthographic (or orthogonal) projections: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front elevation, top-elevation and side-elevation.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all have projection plane perpendicular to a principle axes. 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Useful because angle and distance measurements can be made...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However, As only one face of an object is shown, it can be hard to create a mental image of the object, even when several view are available</a:t>
            </a:r>
          </a:p>
        </p:txBody>
      </p:sp>
    </p:spTree>
    <p:extLst>
      <p:ext uri="{BB962C8B-B14F-4D97-AF65-F5344CB8AC3E}">
        <p14:creationId xmlns:p14="http://schemas.microsoft.com/office/powerpoint/2010/main" val="368927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Orthographic Projections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Projection plane is perpendicular to any of the principal axis. i.e. view plane normal N = I / J / K = V</a:t>
            </a:r>
          </a:p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23009"/>
              </p:ext>
            </p:extLst>
          </p:nvPr>
        </p:nvGraphicFramePr>
        <p:xfrm>
          <a:off x="1703388" y="2026848"/>
          <a:ext cx="6069012" cy="391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VISIO" r:id="rId3" imgW="6905160" imgH="4457160" progId="Visio.Drawing.4">
                  <p:embed/>
                </p:oleObj>
              </mc:Choice>
              <mc:Fallback>
                <p:oleObj name="VISIO" r:id="rId3" imgW="6905160" imgH="4457160" progId="Visio.Drawing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026848"/>
                        <a:ext cx="6069012" cy="3916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219200" y="59436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Orthographic parallel projections</a:t>
            </a:r>
            <a:endParaRPr lang="en-US" sz="36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Axonometric projection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kind of orthographic projection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Uses projection planes that are not normal to a principal axis. On the basis of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projection plane</a:t>
            </a:r>
            <a:r>
              <a:rPr lang="en-US" altLang="en-US" dirty="0"/>
              <a:t>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normal</a:t>
            </a:r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 = (dx, </a:t>
            </a:r>
            <a:r>
              <a:rPr lang="en-US" alt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dy</a:t>
            </a:r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dz</a:t>
            </a:r>
            <a:r>
              <a:rPr lang="en-US" altLang="en-US" b="1" dirty="0"/>
              <a:t>)</a:t>
            </a:r>
            <a:r>
              <a:rPr lang="en-US" altLang="en-US" dirty="0"/>
              <a:t> subclasses are:</a:t>
            </a:r>
          </a:p>
          <a:p>
            <a:endParaRPr lang="en-US" altLang="en-US" sz="2800" dirty="0"/>
          </a:p>
          <a:p>
            <a:pPr lvl="1" eaLnBrk="0" hangingPunct="0">
              <a:spcBef>
                <a:spcPct val="0"/>
              </a:spcBef>
              <a:buSzPct val="80000"/>
              <a:buFontTx/>
              <a:buChar char="o"/>
            </a:pPr>
            <a:r>
              <a:rPr lang="en-US" alt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Isometric</a:t>
            </a:r>
            <a:r>
              <a:rPr lang="en-US" altLang="en-US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7030A0"/>
                </a:solidFill>
              </a:rPr>
              <a:t>: </a:t>
            </a:r>
            <a:r>
              <a:rPr lang="en-US" altLang="en-US" dirty="0"/>
              <a:t>| </a:t>
            </a:r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dx | = </a:t>
            </a:r>
            <a:r>
              <a:rPr lang="en-US" altLang="en-US" b="1" dirty="0"/>
              <a:t>| </a:t>
            </a:r>
            <a:r>
              <a:rPr lang="en-US" alt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dy</a:t>
            </a:r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| = </a:t>
            </a:r>
            <a:r>
              <a:rPr lang="en-US" altLang="en-US" b="1" dirty="0"/>
              <a:t>| </a:t>
            </a:r>
            <a:r>
              <a:rPr lang="en-US" alt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dz</a:t>
            </a:r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|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/>
              <a:t>i.e. </a:t>
            </a:r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dirty="0"/>
              <a:t> makes equal angles with all principal axes.</a:t>
            </a:r>
          </a:p>
          <a:p>
            <a:pPr eaLnBrk="0" hangingPunct="0">
              <a:spcBef>
                <a:spcPct val="0"/>
              </a:spcBef>
              <a:buFontTx/>
              <a:buChar char="•"/>
            </a:pPr>
            <a:endParaRPr lang="en-US" altLang="en-US" sz="2800" dirty="0"/>
          </a:p>
          <a:p>
            <a:pPr lvl="1" algn="just" eaLnBrk="0" hangingPunct="0">
              <a:spcBef>
                <a:spcPct val="0"/>
              </a:spcBef>
              <a:buSzPct val="80000"/>
              <a:buFontTx/>
              <a:buChar char="o"/>
            </a:pPr>
            <a:r>
              <a:rPr lang="en-US" altLang="en-US" b="1" i="1" dirty="0">
                <a:solidFill>
                  <a:srgbClr val="7030A0"/>
                </a:solidFill>
              </a:rPr>
              <a:t>Dimetric</a:t>
            </a:r>
            <a:r>
              <a:rPr lang="en-US" altLang="en-US" b="1" i="1" dirty="0"/>
              <a:t> </a:t>
            </a:r>
            <a:r>
              <a:rPr lang="en-US" altLang="en-US" dirty="0"/>
              <a:t>: | </a:t>
            </a:r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dx | = </a:t>
            </a:r>
            <a:r>
              <a:rPr lang="en-US" altLang="en-US" b="1" dirty="0"/>
              <a:t>| </a:t>
            </a:r>
            <a:r>
              <a:rPr lang="en-US" alt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dy</a:t>
            </a:r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|</a:t>
            </a:r>
          </a:p>
          <a:p>
            <a:pPr lvl="1" algn="just" eaLnBrk="0" hangingPunct="0">
              <a:spcBef>
                <a:spcPct val="0"/>
              </a:spcBef>
              <a:buSzPct val="80000"/>
              <a:buFontTx/>
              <a:buChar char="o"/>
            </a:pPr>
            <a:endParaRPr lang="en-US" alt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 eaLnBrk="0" hangingPunct="0">
              <a:spcBef>
                <a:spcPct val="0"/>
              </a:spcBef>
              <a:buSzPct val="80000"/>
              <a:buFontTx/>
              <a:buChar char="o"/>
            </a:pPr>
            <a:r>
              <a:rPr lang="en-US" alt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Trimetric</a:t>
            </a:r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/>
              <a:t>|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dx | != </a:t>
            </a:r>
            <a:r>
              <a:rPr lang="en-US" altLang="en-US" b="1" dirty="0"/>
              <a:t>| </a:t>
            </a:r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dy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| != </a:t>
            </a:r>
            <a:r>
              <a:rPr lang="en-US" altLang="en-US" b="1" dirty="0"/>
              <a:t>| </a:t>
            </a:r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dz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|</a:t>
            </a:r>
          </a:p>
          <a:p>
            <a:pPr lvl="1" algn="just" eaLnBrk="0" hangingPunct="0">
              <a:spcBef>
                <a:spcPct val="0"/>
              </a:spcBef>
              <a:buSzPct val="80000"/>
              <a:buFontTx/>
              <a:buChar char="o"/>
            </a:pP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27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Axonometric projection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V="1">
            <a:off x="4038600" y="3519488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 flipV="1">
            <a:off x="3352800" y="1371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8"/>
          <p:cNvSpPr>
            <a:spLocks noChangeAspect="1" noChangeShapeType="1"/>
          </p:cNvSpPr>
          <p:nvPr/>
        </p:nvSpPr>
        <p:spPr bwMode="auto">
          <a:xfrm flipH="1">
            <a:off x="1874838" y="4017963"/>
            <a:ext cx="1096962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19812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3429000" y="1295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6096000" y="3276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30729" name="Freeform 37"/>
          <p:cNvSpPr>
            <a:spLocks/>
          </p:cNvSpPr>
          <p:nvPr/>
        </p:nvSpPr>
        <p:spPr bwMode="auto">
          <a:xfrm>
            <a:off x="2562225" y="2174875"/>
            <a:ext cx="1905000" cy="2438400"/>
          </a:xfrm>
          <a:custGeom>
            <a:avLst/>
            <a:gdLst>
              <a:gd name="T0" fmla="*/ 0 w 1200"/>
              <a:gd name="T1" fmla="*/ 336 h 1536"/>
              <a:gd name="T2" fmla="*/ 240 w 1200"/>
              <a:gd name="T3" fmla="*/ 1536 h 1536"/>
              <a:gd name="T4" fmla="*/ 1200 w 1200"/>
              <a:gd name="T5" fmla="*/ 1248 h 1536"/>
              <a:gd name="T6" fmla="*/ 912 w 1200"/>
              <a:gd name="T7" fmla="*/ 0 h 1536"/>
              <a:gd name="T8" fmla="*/ 0 w 1200"/>
              <a:gd name="T9" fmla="*/ 240 h 1536"/>
              <a:gd name="T10" fmla="*/ 0 w 1200"/>
              <a:gd name="T11" fmla="*/ 336 h 1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536"/>
              <a:gd name="T20" fmla="*/ 1200 w 1200"/>
              <a:gd name="T21" fmla="*/ 1536 h 1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536">
                <a:moveTo>
                  <a:pt x="0" y="336"/>
                </a:moveTo>
                <a:lnTo>
                  <a:pt x="240" y="1536"/>
                </a:lnTo>
                <a:lnTo>
                  <a:pt x="1200" y="1248"/>
                </a:lnTo>
                <a:lnTo>
                  <a:pt x="912" y="0"/>
                </a:lnTo>
                <a:lnTo>
                  <a:pt x="0" y="240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>
              <a:alpha val="3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30" name="Freeform 22"/>
          <p:cNvSpPr>
            <a:spLocks/>
          </p:cNvSpPr>
          <p:nvPr/>
        </p:nvSpPr>
        <p:spPr bwMode="auto">
          <a:xfrm>
            <a:off x="2449513" y="3521075"/>
            <a:ext cx="3228975" cy="1328738"/>
          </a:xfrm>
          <a:custGeom>
            <a:avLst/>
            <a:gdLst>
              <a:gd name="T0" fmla="*/ 0 w 2034"/>
              <a:gd name="T1" fmla="*/ 746 h 837"/>
              <a:gd name="T2" fmla="*/ 121 w 2034"/>
              <a:gd name="T3" fmla="*/ 774 h 837"/>
              <a:gd name="T4" fmla="*/ 279 w 2034"/>
              <a:gd name="T5" fmla="*/ 793 h 837"/>
              <a:gd name="T6" fmla="*/ 455 w 2034"/>
              <a:gd name="T7" fmla="*/ 774 h 837"/>
              <a:gd name="T8" fmla="*/ 687 w 2034"/>
              <a:gd name="T9" fmla="*/ 783 h 837"/>
              <a:gd name="T10" fmla="*/ 743 w 2034"/>
              <a:gd name="T11" fmla="*/ 746 h 837"/>
              <a:gd name="T12" fmla="*/ 845 w 2034"/>
              <a:gd name="T13" fmla="*/ 728 h 837"/>
              <a:gd name="T14" fmla="*/ 985 w 2034"/>
              <a:gd name="T15" fmla="*/ 765 h 837"/>
              <a:gd name="T16" fmla="*/ 1059 w 2034"/>
              <a:gd name="T17" fmla="*/ 783 h 837"/>
              <a:gd name="T18" fmla="*/ 1133 w 2034"/>
              <a:gd name="T19" fmla="*/ 821 h 837"/>
              <a:gd name="T20" fmla="*/ 1291 w 2034"/>
              <a:gd name="T21" fmla="*/ 746 h 837"/>
              <a:gd name="T22" fmla="*/ 1514 w 2034"/>
              <a:gd name="T23" fmla="*/ 774 h 837"/>
              <a:gd name="T24" fmla="*/ 1626 w 2034"/>
              <a:gd name="T25" fmla="*/ 756 h 837"/>
              <a:gd name="T26" fmla="*/ 1681 w 2034"/>
              <a:gd name="T27" fmla="*/ 700 h 837"/>
              <a:gd name="T28" fmla="*/ 1877 w 2034"/>
              <a:gd name="T29" fmla="*/ 616 h 837"/>
              <a:gd name="T30" fmla="*/ 1923 w 2034"/>
              <a:gd name="T31" fmla="*/ 328 h 837"/>
              <a:gd name="T32" fmla="*/ 1951 w 2034"/>
              <a:gd name="T33" fmla="*/ 319 h 837"/>
              <a:gd name="T34" fmla="*/ 1988 w 2034"/>
              <a:gd name="T35" fmla="*/ 300 h 837"/>
              <a:gd name="T36" fmla="*/ 1960 w 2034"/>
              <a:gd name="T37" fmla="*/ 198 h 837"/>
              <a:gd name="T38" fmla="*/ 2025 w 2034"/>
              <a:gd name="T39" fmla="*/ 124 h 837"/>
              <a:gd name="T40" fmla="*/ 2025 w 2034"/>
              <a:gd name="T41" fmla="*/ 31 h 837"/>
              <a:gd name="T42" fmla="*/ 2034 w 2034"/>
              <a:gd name="T43" fmla="*/ 3 h 837"/>
              <a:gd name="T44" fmla="*/ 579 w 2034"/>
              <a:gd name="T45" fmla="*/ 0 h 8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34"/>
              <a:gd name="T70" fmla="*/ 0 h 837"/>
              <a:gd name="T71" fmla="*/ 2034 w 2034"/>
              <a:gd name="T72" fmla="*/ 837 h 83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34" h="837">
                <a:moveTo>
                  <a:pt x="0" y="746"/>
                </a:moveTo>
                <a:cubicBezTo>
                  <a:pt x="42" y="753"/>
                  <a:pt x="81" y="761"/>
                  <a:pt x="121" y="774"/>
                </a:cubicBezTo>
                <a:cubicBezTo>
                  <a:pt x="162" y="837"/>
                  <a:pt x="214" y="808"/>
                  <a:pt x="279" y="793"/>
                </a:cubicBezTo>
                <a:cubicBezTo>
                  <a:pt x="348" y="758"/>
                  <a:pt x="368" y="766"/>
                  <a:pt x="455" y="774"/>
                </a:cubicBezTo>
                <a:cubicBezTo>
                  <a:pt x="538" y="794"/>
                  <a:pt x="602" y="791"/>
                  <a:pt x="687" y="783"/>
                </a:cubicBezTo>
                <a:cubicBezTo>
                  <a:pt x="773" y="755"/>
                  <a:pt x="647" y="800"/>
                  <a:pt x="743" y="746"/>
                </a:cubicBezTo>
                <a:cubicBezTo>
                  <a:pt x="757" y="738"/>
                  <a:pt x="843" y="728"/>
                  <a:pt x="845" y="728"/>
                </a:cubicBezTo>
                <a:cubicBezTo>
                  <a:pt x="916" y="736"/>
                  <a:pt x="926" y="745"/>
                  <a:pt x="985" y="765"/>
                </a:cubicBezTo>
                <a:cubicBezTo>
                  <a:pt x="1014" y="775"/>
                  <a:pt x="1033" y="770"/>
                  <a:pt x="1059" y="783"/>
                </a:cubicBezTo>
                <a:cubicBezTo>
                  <a:pt x="1155" y="831"/>
                  <a:pt x="1065" y="797"/>
                  <a:pt x="1133" y="821"/>
                </a:cubicBezTo>
                <a:cubicBezTo>
                  <a:pt x="1189" y="801"/>
                  <a:pt x="1235" y="766"/>
                  <a:pt x="1291" y="746"/>
                </a:cubicBezTo>
                <a:cubicBezTo>
                  <a:pt x="1367" y="751"/>
                  <a:pt x="1441" y="751"/>
                  <a:pt x="1514" y="774"/>
                </a:cubicBezTo>
                <a:cubicBezTo>
                  <a:pt x="1552" y="770"/>
                  <a:pt x="1596" y="779"/>
                  <a:pt x="1626" y="756"/>
                </a:cubicBezTo>
                <a:cubicBezTo>
                  <a:pt x="1647" y="740"/>
                  <a:pt x="1681" y="700"/>
                  <a:pt x="1681" y="700"/>
                </a:cubicBezTo>
                <a:cubicBezTo>
                  <a:pt x="1716" y="602"/>
                  <a:pt x="1767" y="624"/>
                  <a:pt x="1877" y="616"/>
                </a:cubicBezTo>
                <a:cubicBezTo>
                  <a:pt x="1935" y="526"/>
                  <a:pt x="1912" y="457"/>
                  <a:pt x="1923" y="328"/>
                </a:cubicBezTo>
                <a:cubicBezTo>
                  <a:pt x="1924" y="318"/>
                  <a:pt x="1942" y="323"/>
                  <a:pt x="1951" y="319"/>
                </a:cubicBezTo>
                <a:cubicBezTo>
                  <a:pt x="1964" y="314"/>
                  <a:pt x="1976" y="306"/>
                  <a:pt x="1988" y="300"/>
                </a:cubicBezTo>
                <a:cubicBezTo>
                  <a:pt x="1981" y="264"/>
                  <a:pt x="1971" y="233"/>
                  <a:pt x="1960" y="198"/>
                </a:cubicBezTo>
                <a:cubicBezTo>
                  <a:pt x="1972" y="139"/>
                  <a:pt x="1970" y="142"/>
                  <a:pt x="2025" y="124"/>
                </a:cubicBezTo>
                <a:cubicBezTo>
                  <a:pt x="2013" y="74"/>
                  <a:pt x="2012" y="92"/>
                  <a:pt x="2025" y="31"/>
                </a:cubicBezTo>
                <a:cubicBezTo>
                  <a:pt x="2027" y="21"/>
                  <a:pt x="2034" y="3"/>
                  <a:pt x="2034" y="3"/>
                </a:cubicBezTo>
                <a:lnTo>
                  <a:pt x="579" y="0"/>
                </a:lnTo>
              </a:path>
            </a:pathLst>
          </a:custGeom>
          <a:solidFill>
            <a:srgbClr val="CCFFFF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31" name="Line 39"/>
          <p:cNvSpPr>
            <a:spLocks noChangeShapeType="1"/>
          </p:cNvSpPr>
          <p:nvPr/>
        </p:nvSpPr>
        <p:spPr bwMode="auto">
          <a:xfrm>
            <a:off x="3352800" y="35194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40"/>
          <p:cNvSpPr>
            <a:spLocks noChangeShapeType="1"/>
          </p:cNvSpPr>
          <p:nvPr/>
        </p:nvSpPr>
        <p:spPr bwMode="auto">
          <a:xfrm>
            <a:off x="3352800" y="28956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41"/>
          <p:cNvSpPr>
            <a:spLocks noChangeShapeType="1"/>
          </p:cNvSpPr>
          <p:nvPr/>
        </p:nvSpPr>
        <p:spPr bwMode="auto">
          <a:xfrm flipH="1">
            <a:off x="2971800" y="3505200"/>
            <a:ext cx="3810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Freeform 3"/>
          <p:cNvSpPr>
            <a:spLocks/>
          </p:cNvSpPr>
          <p:nvPr/>
        </p:nvSpPr>
        <p:spPr bwMode="auto">
          <a:xfrm>
            <a:off x="2093913" y="1938338"/>
            <a:ext cx="1258887" cy="2825750"/>
          </a:xfrm>
          <a:custGeom>
            <a:avLst/>
            <a:gdLst>
              <a:gd name="T0" fmla="*/ 186 w 793"/>
              <a:gd name="T1" fmla="*/ 1780 h 1780"/>
              <a:gd name="T2" fmla="*/ 112 w 793"/>
              <a:gd name="T3" fmla="*/ 1668 h 1780"/>
              <a:gd name="T4" fmla="*/ 112 w 793"/>
              <a:gd name="T5" fmla="*/ 1445 h 1780"/>
              <a:gd name="T6" fmla="*/ 149 w 793"/>
              <a:gd name="T7" fmla="*/ 1390 h 1780"/>
              <a:gd name="T8" fmla="*/ 121 w 793"/>
              <a:gd name="T9" fmla="*/ 1306 h 1780"/>
              <a:gd name="T10" fmla="*/ 56 w 793"/>
              <a:gd name="T11" fmla="*/ 1148 h 1780"/>
              <a:gd name="T12" fmla="*/ 47 w 793"/>
              <a:gd name="T13" fmla="*/ 1037 h 1780"/>
              <a:gd name="T14" fmla="*/ 0 w 793"/>
              <a:gd name="T15" fmla="*/ 767 h 1780"/>
              <a:gd name="T16" fmla="*/ 10 w 793"/>
              <a:gd name="T17" fmla="*/ 702 h 1780"/>
              <a:gd name="T18" fmla="*/ 37 w 793"/>
              <a:gd name="T19" fmla="*/ 693 h 1780"/>
              <a:gd name="T20" fmla="*/ 56 w 793"/>
              <a:gd name="T21" fmla="*/ 665 h 1780"/>
              <a:gd name="T22" fmla="*/ 47 w 793"/>
              <a:gd name="T23" fmla="*/ 609 h 1780"/>
              <a:gd name="T24" fmla="*/ 37 w 793"/>
              <a:gd name="T25" fmla="*/ 581 h 1780"/>
              <a:gd name="T26" fmla="*/ 10 w 793"/>
              <a:gd name="T27" fmla="*/ 386 h 1780"/>
              <a:gd name="T28" fmla="*/ 65 w 793"/>
              <a:gd name="T29" fmla="*/ 321 h 1780"/>
              <a:gd name="T30" fmla="*/ 186 w 793"/>
              <a:gd name="T31" fmla="*/ 275 h 1780"/>
              <a:gd name="T32" fmla="*/ 298 w 793"/>
              <a:gd name="T33" fmla="*/ 200 h 1780"/>
              <a:gd name="T34" fmla="*/ 381 w 793"/>
              <a:gd name="T35" fmla="*/ 191 h 1780"/>
              <a:gd name="T36" fmla="*/ 502 w 793"/>
              <a:gd name="T37" fmla="*/ 135 h 1780"/>
              <a:gd name="T38" fmla="*/ 623 w 793"/>
              <a:gd name="T39" fmla="*/ 89 h 1780"/>
              <a:gd name="T40" fmla="*/ 716 w 793"/>
              <a:gd name="T41" fmla="*/ 52 h 1780"/>
              <a:gd name="T42" fmla="*/ 734 w 793"/>
              <a:gd name="T43" fmla="*/ 24 h 1780"/>
              <a:gd name="T44" fmla="*/ 790 w 793"/>
              <a:gd name="T45" fmla="*/ 5 h 1780"/>
              <a:gd name="T46" fmla="*/ 793 w 793"/>
              <a:gd name="T47" fmla="*/ 987 h 17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3"/>
              <a:gd name="T73" fmla="*/ 0 h 1780"/>
              <a:gd name="T74" fmla="*/ 793 w 793"/>
              <a:gd name="T75" fmla="*/ 1780 h 178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3" h="1780">
                <a:moveTo>
                  <a:pt x="186" y="1780"/>
                </a:moveTo>
                <a:cubicBezTo>
                  <a:pt x="174" y="1730"/>
                  <a:pt x="154" y="1696"/>
                  <a:pt x="112" y="1668"/>
                </a:cubicBezTo>
                <a:cubicBezTo>
                  <a:pt x="89" y="1583"/>
                  <a:pt x="85" y="1583"/>
                  <a:pt x="112" y="1445"/>
                </a:cubicBezTo>
                <a:cubicBezTo>
                  <a:pt x="116" y="1423"/>
                  <a:pt x="149" y="1390"/>
                  <a:pt x="149" y="1390"/>
                </a:cubicBezTo>
                <a:cubicBezTo>
                  <a:pt x="127" y="1325"/>
                  <a:pt x="136" y="1353"/>
                  <a:pt x="121" y="1306"/>
                </a:cubicBezTo>
                <a:cubicBezTo>
                  <a:pt x="115" y="1245"/>
                  <a:pt x="124" y="1170"/>
                  <a:pt x="56" y="1148"/>
                </a:cubicBezTo>
                <a:cubicBezTo>
                  <a:pt x="4" y="1113"/>
                  <a:pt x="28" y="1088"/>
                  <a:pt x="47" y="1037"/>
                </a:cubicBezTo>
                <a:cubicBezTo>
                  <a:pt x="61" y="950"/>
                  <a:pt x="41" y="847"/>
                  <a:pt x="0" y="767"/>
                </a:cubicBezTo>
                <a:cubicBezTo>
                  <a:pt x="3" y="745"/>
                  <a:pt x="0" y="722"/>
                  <a:pt x="10" y="702"/>
                </a:cubicBezTo>
                <a:cubicBezTo>
                  <a:pt x="14" y="694"/>
                  <a:pt x="30" y="699"/>
                  <a:pt x="37" y="693"/>
                </a:cubicBezTo>
                <a:cubicBezTo>
                  <a:pt x="46" y="686"/>
                  <a:pt x="50" y="674"/>
                  <a:pt x="56" y="665"/>
                </a:cubicBezTo>
                <a:cubicBezTo>
                  <a:pt x="53" y="646"/>
                  <a:pt x="51" y="627"/>
                  <a:pt x="47" y="609"/>
                </a:cubicBezTo>
                <a:cubicBezTo>
                  <a:pt x="45" y="599"/>
                  <a:pt x="39" y="591"/>
                  <a:pt x="37" y="581"/>
                </a:cubicBezTo>
                <a:cubicBezTo>
                  <a:pt x="25" y="516"/>
                  <a:pt x="30" y="449"/>
                  <a:pt x="10" y="386"/>
                </a:cubicBezTo>
                <a:cubicBezTo>
                  <a:pt x="22" y="349"/>
                  <a:pt x="27" y="333"/>
                  <a:pt x="65" y="321"/>
                </a:cubicBezTo>
                <a:cubicBezTo>
                  <a:pt x="84" y="267"/>
                  <a:pt x="128" y="281"/>
                  <a:pt x="186" y="275"/>
                </a:cubicBezTo>
                <a:cubicBezTo>
                  <a:pt x="224" y="250"/>
                  <a:pt x="261" y="225"/>
                  <a:pt x="298" y="200"/>
                </a:cubicBezTo>
                <a:cubicBezTo>
                  <a:pt x="321" y="184"/>
                  <a:pt x="353" y="194"/>
                  <a:pt x="381" y="191"/>
                </a:cubicBezTo>
                <a:cubicBezTo>
                  <a:pt x="424" y="177"/>
                  <a:pt x="459" y="150"/>
                  <a:pt x="502" y="135"/>
                </a:cubicBezTo>
                <a:cubicBezTo>
                  <a:pt x="575" y="161"/>
                  <a:pt x="574" y="122"/>
                  <a:pt x="623" y="89"/>
                </a:cubicBezTo>
                <a:cubicBezTo>
                  <a:pt x="644" y="25"/>
                  <a:pt x="614" y="89"/>
                  <a:pt x="716" y="52"/>
                </a:cubicBezTo>
                <a:cubicBezTo>
                  <a:pt x="726" y="48"/>
                  <a:pt x="726" y="32"/>
                  <a:pt x="734" y="24"/>
                </a:cubicBezTo>
                <a:cubicBezTo>
                  <a:pt x="758" y="0"/>
                  <a:pt x="761" y="5"/>
                  <a:pt x="790" y="5"/>
                </a:cubicBezTo>
                <a:lnTo>
                  <a:pt x="793" y="987"/>
                </a:lnTo>
              </a:path>
            </a:pathLst>
          </a:custGeom>
          <a:solidFill>
            <a:srgbClr val="CCFFCC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35" name="Freeform 4"/>
          <p:cNvSpPr>
            <a:spLocks/>
          </p:cNvSpPr>
          <p:nvPr/>
        </p:nvSpPr>
        <p:spPr bwMode="auto">
          <a:xfrm>
            <a:off x="3348038" y="1895475"/>
            <a:ext cx="2289175" cy="1609725"/>
          </a:xfrm>
          <a:custGeom>
            <a:avLst/>
            <a:gdLst>
              <a:gd name="T0" fmla="*/ 1431 w 1442"/>
              <a:gd name="T1" fmla="*/ 999 h 1014"/>
              <a:gd name="T2" fmla="*/ 1393 w 1442"/>
              <a:gd name="T3" fmla="*/ 655 h 1014"/>
              <a:gd name="T4" fmla="*/ 1403 w 1442"/>
              <a:gd name="T5" fmla="*/ 571 h 1014"/>
              <a:gd name="T6" fmla="*/ 1431 w 1442"/>
              <a:gd name="T7" fmla="*/ 553 h 1014"/>
              <a:gd name="T8" fmla="*/ 1440 w 1442"/>
              <a:gd name="T9" fmla="*/ 311 h 1014"/>
              <a:gd name="T10" fmla="*/ 1431 w 1442"/>
              <a:gd name="T11" fmla="*/ 237 h 1014"/>
              <a:gd name="T12" fmla="*/ 1403 w 1442"/>
              <a:gd name="T13" fmla="*/ 218 h 1014"/>
              <a:gd name="T14" fmla="*/ 1412 w 1442"/>
              <a:gd name="T15" fmla="*/ 181 h 1014"/>
              <a:gd name="T16" fmla="*/ 1421 w 1442"/>
              <a:gd name="T17" fmla="*/ 107 h 1014"/>
              <a:gd name="T18" fmla="*/ 836 w 1442"/>
              <a:gd name="T19" fmla="*/ 60 h 1014"/>
              <a:gd name="T20" fmla="*/ 743 w 1442"/>
              <a:gd name="T21" fmla="*/ 42 h 1014"/>
              <a:gd name="T22" fmla="*/ 669 w 1442"/>
              <a:gd name="T23" fmla="*/ 4 h 1014"/>
              <a:gd name="T24" fmla="*/ 399 w 1442"/>
              <a:gd name="T25" fmla="*/ 14 h 1014"/>
              <a:gd name="T26" fmla="*/ 334 w 1442"/>
              <a:gd name="T27" fmla="*/ 42 h 1014"/>
              <a:gd name="T28" fmla="*/ 74 w 1442"/>
              <a:gd name="T29" fmla="*/ 69 h 1014"/>
              <a:gd name="T30" fmla="*/ 46 w 1442"/>
              <a:gd name="T31" fmla="*/ 79 h 1014"/>
              <a:gd name="T32" fmla="*/ 0 w 1442"/>
              <a:gd name="T33" fmla="*/ 88 h 1014"/>
              <a:gd name="T34" fmla="*/ 3 w 1442"/>
              <a:gd name="T35" fmla="*/ 1014 h 10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2"/>
              <a:gd name="T55" fmla="*/ 0 h 1014"/>
              <a:gd name="T56" fmla="*/ 1442 w 1442"/>
              <a:gd name="T57" fmla="*/ 1014 h 101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2" h="1014">
                <a:moveTo>
                  <a:pt x="1431" y="999"/>
                </a:moveTo>
                <a:cubicBezTo>
                  <a:pt x="1402" y="887"/>
                  <a:pt x="1432" y="764"/>
                  <a:pt x="1393" y="655"/>
                </a:cubicBezTo>
                <a:cubicBezTo>
                  <a:pt x="1396" y="627"/>
                  <a:pt x="1393" y="597"/>
                  <a:pt x="1403" y="571"/>
                </a:cubicBezTo>
                <a:cubicBezTo>
                  <a:pt x="1407" y="561"/>
                  <a:pt x="1429" y="564"/>
                  <a:pt x="1431" y="553"/>
                </a:cubicBezTo>
                <a:cubicBezTo>
                  <a:pt x="1442" y="473"/>
                  <a:pt x="1437" y="392"/>
                  <a:pt x="1440" y="311"/>
                </a:cubicBezTo>
                <a:cubicBezTo>
                  <a:pt x="1437" y="286"/>
                  <a:pt x="1440" y="260"/>
                  <a:pt x="1431" y="237"/>
                </a:cubicBezTo>
                <a:cubicBezTo>
                  <a:pt x="1427" y="227"/>
                  <a:pt x="1407" y="229"/>
                  <a:pt x="1403" y="218"/>
                </a:cubicBezTo>
                <a:cubicBezTo>
                  <a:pt x="1399" y="206"/>
                  <a:pt x="1410" y="194"/>
                  <a:pt x="1412" y="181"/>
                </a:cubicBezTo>
                <a:cubicBezTo>
                  <a:pt x="1416" y="156"/>
                  <a:pt x="1418" y="132"/>
                  <a:pt x="1421" y="107"/>
                </a:cubicBezTo>
                <a:cubicBezTo>
                  <a:pt x="1263" y="0"/>
                  <a:pt x="954" y="62"/>
                  <a:pt x="836" y="60"/>
                </a:cubicBezTo>
                <a:cubicBezTo>
                  <a:pt x="808" y="56"/>
                  <a:pt x="771" y="55"/>
                  <a:pt x="743" y="42"/>
                </a:cubicBezTo>
                <a:cubicBezTo>
                  <a:pt x="718" y="30"/>
                  <a:pt x="669" y="4"/>
                  <a:pt x="669" y="4"/>
                </a:cubicBezTo>
                <a:cubicBezTo>
                  <a:pt x="579" y="7"/>
                  <a:pt x="489" y="8"/>
                  <a:pt x="399" y="14"/>
                </a:cubicBezTo>
                <a:cubicBezTo>
                  <a:pt x="319" y="19"/>
                  <a:pt x="401" y="22"/>
                  <a:pt x="334" y="42"/>
                </a:cubicBezTo>
                <a:cubicBezTo>
                  <a:pt x="252" y="67"/>
                  <a:pt x="159" y="57"/>
                  <a:pt x="74" y="69"/>
                </a:cubicBezTo>
                <a:cubicBezTo>
                  <a:pt x="65" y="72"/>
                  <a:pt x="56" y="77"/>
                  <a:pt x="46" y="79"/>
                </a:cubicBezTo>
                <a:cubicBezTo>
                  <a:pt x="31" y="83"/>
                  <a:pt x="0" y="88"/>
                  <a:pt x="0" y="88"/>
                </a:cubicBezTo>
                <a:lnTo>
                  <a:pt x="3" y="1014"/>
                </a:lnTo>
              </a:path>
            </a:pathLst>
          </a:custGeom>
          <a:solidFill>
            <a:srgbClr val="EAEAEA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36" name="Freeform 38"/>
          <p:cNvSpPr>
            <a:spLocks/>
          </p:cNvSpPr>
          <p:nvPr/>
        </p:nvSpPr>
        <p:spPr bwMode="auto">
          <a:xfrm>
            <a:off x="2971800" y="2819400"/>
            <a:ext cx="1143000" cy="1219200"/>
          </a:xfrm>
          <a:custGeom>
            <a:avLst/>
            <a:gdLst>
              <a:gd name="T0" fmla="*/ 240 w 720"/>
              <a:gd name="T1" fmla="*/ 0 h 768"/>
              <a:gd name="T2" fmla="*/ 0 w 720"/>
              <a:gd name="T3" fmla="*/ 768 h 768"/>
              <a:gd name="T4" fmla="*/ 720 w 720"/>
              <a:gd name="T5" fmla="*/ 432 h 768"/>
              <a:gd name="T6" fmla="*/ 240 w 720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768"/>
              <a:gd name="T14" fmla="*/ 720 w 720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768">
                <a:moveTo>
                  <a:pt x="240" y="0"/>
                </a:moveTo>
                <a:lnTo>
                  <a:pt x="0" y="768"/>
                </a:lnTo>
                <a:lnTo>
                  <a:pt x="720" y="432"/>
                </a:lnTo>
                <a:lnTo>
                  <a:pt x="240" y="0"/>
                </a:lnTo>
                <a:close/>
              </a:path>
            </a:pathLst>
          </a:custGeom>
          <a:solidFill>
            <a:schemeClr val="accent1">
              <a:alpha val="5686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0737" name="Group 44"/>
          <p:cNvGrpSpPr>
            <a:grpSpLocks/>
          </p:cNvGrpSpPr>
          <p:nvPr/>
        </p:nvGrpSpPr>
        <p:grpSpPr bwMode="auto">
          <a:xfrm>
            <a:off x="3581400" y="2743200"/>
            <a:ext cx="1241425" cy="519113"/>
            <a:chOff x="4320" y="1728"/>
            <a:chExt cx="782" cy="327"/>
          </a:xfrm>
        </p:grpSpPr>
        <p:sp>
          <p:nvSpPr>
            <p:cNvPr id="30738" name="Line 42"/>
            <p:cNvSpPr>
              <a:spLocks noChangeShapeType="1"/>
            </p:cNvSpPr>
            <p:nvPr/>
          </p:nvSpPr>
          <p:spPr bwMode="auto">
            <a:xfrm flipV="1">
              <a:off x="4320" y="1815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Text Box 43"/>
            <p:cNvSpPr txBox="1">
              <a:spLocks noChangeArrowheads="1"/>
            </p:cNvSpPr>
            <p:nvPr/>
          </p:nvSpPr>
          <p:spPr bwMode="auto">
            <a:xfrm>
              <a:off x="4608" y="1728"/>
              <a:ext cx="4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N = V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Oblique parallel projection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85180" y="1003297"/>
            <a:ext cx="7968219" cy="5464178"/>
          </a:xfrm>
        </p:spPr>
        <p:txBody>
          <a:bodyPr/>
          <a:lstStyle/>
          <a:p>
            <a:r>
              <a:rPr lang="en-US" altLang="en-US" dirty="0"/>
              <a:t>Objects can be visualized better than orthographic projections</a:t>
            </a:r>
          </a:p>
          <a:p>
            <a:r>
              <a:rPr lang="en-US" altLang="en-US" dirty="0"/>
              <a:t>Can measure distances, but not angles</a:t>
            </a:r>
          </a:p>
          <a:p>
            <a:pPr lvl="1"/>
            <a:r>
              <a:rPr lang="en-US" altLang="en-US" sz="2000" dirty="0"/>
              <a:t>Can only measure angles for faces of </a:t>
            </a:r>
          </a:p>
          <a:p>
            <a:pPr marL="354330" lvl="1" indent="0">
              <a:buNone/>
            </a:pPr>
            <a:r>
              <a:rPr lang="en-US" altLang="en-US" sz="2000" dirty="0"/>
              <a:t>     objects parallel to the plane</a:t>
            </a:r>
            <a:endParaRPr lang="en-US" altLang="en-US" dirty="0"/>
          </a:p>
          <a:p>
            <a:r>
              <a:rPr lang="en-US" altLang="en-US" dirty="0"/>
              <a:t>Two types</a:t>
            </a:r>
          </a:p>
          <a:p>
            <a:pPr lvl="1"/>
            <a:r>
              <a:rPr lang="en-US" altLang="en-US" b="1" i="1" dirty="0">
                <a:solidFill>
                  <a:srgbClr val="7030A0"/>
                </a:solidFill>
              </a:rPr>
              <a:t>Cavalier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i="1" dirty="0">
                <a:solidFill>
                  <a:srgbClr val="7030A0"/>
                </a:solidFill>
              </a:rPr>
              <a:t>Cabinet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629400" y="2590800"/>
            <a:ext cx="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315200" y="4953000"/>
            <a:ext cx="12192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7162800" y="3429000"/>
            <a:ext cx="167640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629400" y="3886200"/>
            <a:ext cx="685800" cy="304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315200" y="4191000"/>
            <a:ext cx="0" cy="762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7315200" y="3886200"/>
            <a:ext cx="533400" cy="304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162800" y="3581400"/>
            <a:ext cx="685800" cy="304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6629400" y="3581400"/>
            <a:ext cx="533400" cy="304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848600" y="3886200"/>
            <a:ext cx="0" cy="762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7315200" y="4648200"/>
            <a:ext cx="533400" cy="304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162800" y="4343400"/>
            <a:ext cx="152400" cy="76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7162800" y="3581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162800" y="4114800"/>
            <a:ext cx="0" cy="2286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410200" y="4210050"/>
            <a:ext cx="1371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410200" y="5962650"/>
            <a:ext cx="1371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410200" y="4210050"/>
            <a:ext cx="0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781800" y="4819650"/>
            <a:ext cx="0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6629400" y="5943600"/>
            <a:ext cx="3810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829105"/>
              </p:ext>
            </p:extLst>
          </p:nvPr>
        </p:nvGraphicFramePr>
        <p:xfrm>
          <a:off x="6934200" y="5799234"/>
          <a:ext cx="219075" cy="241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0" name="수식" r:id="rId3" imgW="126720" imgH="139680" progId="Equation.3">
                  <p:embed/>
                </p:oleObj>
              </mc:Choice>
              <mc:Fallback>
                <p:oleObj name="수식" r:id="rId3" imgW="126720" imgH="139680" progId="Equation.3">
                  <p:embed/>
                  <p:pic>
                    <p:nvPicPr>
                      <p:cNvPr id="1853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799234"/>
                        <a:ext cx="219075" cy="241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935284" y="5983069"/>
            <a:ext cx="1332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latinLnBrk="1"/>
            <a:r>
              <a:rPr kumimoji="1" lang="en-US" altLang="ko-KR" dirty="0">
                <a:latin typeface="Arial Narrow" panose="020B0606020202030204" pitchFamily="34" charset="0"/>
                <a:ea typeface="굴림" pitchFamily="50" charset="-128"/>
              </a:rPr>
              <a:t>Projection </a:t>
            </a:r>
          </a:p>
          <a:p>
            <a:pPr latinLnBrk="1"/>
            <a:r>
              <a:rPr kumimoji="1" lang="en-US" altLang="ko-KR" dirty="0">
                <a:latin typeface="Arial Narrow" panose="020B0606020202030204" pitchFamily="34" charset="0"/>
                <a:ea typeface="굴림" pitchFamily="50" charset="-128"/>
              </a:rPr>
              <a:t>Plane Normal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037386" y="5264150"/>
            <a:ext cx="849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latinLnBrk="1"/>
            <a:r>
              <a:rPr kumimoji="1" lang="en-US" altLang="ko-KR" sz="1600" dirty="0">
                <a:latin typeface="Arial Narrow" panose="020B0606020202030204" pitchFamily="34" charset="0"/>
                <a:ea typeface="굴림" pitchFamily="50" charset="-128"/>
              </a:rPr>
              <a:t>Projector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029200" y="3489325"/>
            <a:ext cx="15668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latinLnBrk="1"/>
            <a:r>
              <a:rPr kumimoji="1" lang="en-US" altLang="ko-KR" dirty="0">
                <a:latin typeface="Arial Narrow" panose="020B0606020202030204" pitchFamily="34" charset="0"/>
                <a:ea typeface="굴림" pitchFamily="50" charset="-128"/>
              </a:rPr>
              <a:t>Projection Plane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5638800" y="3886200"/>
            <a:ext cx="990600" cy="98107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6629400" y="4343400"/>
            <a:ext cx="533400" cy="304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6629400" y="3886200"/>
            <a:ext cx="0" cy="762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6629400" y="4648200"/>
            <a:ext cx="685800" cy="304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5862636" y="3581400"/>
            <a:ext cx="1300164" cy="120967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6329361" y="4190999"/>
            <a:ext cx="985837" cy="99060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6329358" y="4953000"/>
            <a:ext cx="985841" cy="98107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5643560" y="4648199"/>
            <a:ext cx="985839" cy="97472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6548436" y="3886199"/>
            <a:ext cx="1300163" cy="121919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6548436" y="4648200"/>
            <a:ext cx="1300164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5867399" y="4343399"/>
            <a:ext cx="1295399" cy="1228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38800" y="4800600"/>
            <a:ext cx="914400" cy="1143000"/>
            <a:chOff x="5562600" y="4724400"/>
            <a:chExt cx="914400" cy="1143000"/>
          </a:xfrm>
        </p:grpSpPr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5562600" y="4724400"/>
              <a:ext cx="228600" cy="76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5562600" y="4800600"/>
              <a:ext cx="0" cy="7620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5562600" y="5562600"/>
              <a:ext cx="685800" cy="3048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V="1">
              <a:off x="6248400" y="5791200"/>
              <a:ext cx="228600" cy="76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5562600" y="5486400"/>
              <a:ext cx="228600" cy="76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6248400" y="5105400"/>
              <a:ext cx="0" cy="7620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5562600" y="4800600"/>
              <a:ext cx="685800" cy="3048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5791200" y="4724400"/>
              <a:ext cx="685800" cy="3048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6477000" y="5029200"/>
              <a:ext cx="0" cy="7620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V="1">
              <a:off x="6248400" y="5029200"/>
              <a:ext cx="228600" cy="76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V="1">
              <a:off x="5791200" y="4902200"/>
              <a:ext cx="0" cy="584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5791200" y="5486400"/>
              <a:ext cx="433388" cy="1905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0" name="Object 50"/>
          <p:cNvGraphicFramePr>
            <a:graphicFrameLocks noChangeAspect="1"/>
          </p:cNvGraphicFramePr>
          <p:nvPr/>
        </p:nvGraphicFramePr>
        <p:xfrm>
          <a:off x="8534400" y="5257800"/>
          <a:ext cx="157163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1" name="수식" r:id="rId5" imgW="126720" imgH="139680" progId="Equation.3">
                  <p:embed/>
                </p:oleObj>
              </mc:Choice>
              <mc:Fallback>
                <p:oleObj name="수식" r:id="rId5" imgW="126720" imgH="139680" progId="Equation.3">
                  <p:embed/>
                  <p:pic>
                    <p:nvPicPr>
                      <p:cNvPr id="185394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257800"/>
                        <a:ext cx="157163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1"/>
          <p:cNvGraphicFramePr>
            <a:graphicFrameLocks noChangeAspect="1"/>
          </p:cNvGraphicFramePr>
          <p:nvPr/>
        </p:nvGraphicFramePr>
        <p:xfrm>
          <a:off x="6705600" y="2514600"/>
          <a:ext cx="17462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2" name="수식" r:id="rId7" imgW="139680" imgH="164880" progId="Equation.3">
                  <p:embed/>
                </p:oleObj>
              </mc:Choice>
              <mc:Fallback>
                <p:oleObj name="수식" r:id="rId7" imgW="139680" imgH="164880" progId="Equation.3">
                  <p:embed/>
                  <p:pic>
                    <p:nvPicPr>
                      <p:cNvPr id="185395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14600"/>
                        <a:ext cx="17462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2"/>
          <p:cNvGraphicFramePr>
            <a:graphicFrameLocks noChangeAspect="1"/>
          </p:cNvGraphicFramePr>
          <p:nvPr/>
        </p:nvGraphicFramePr>
        <p:xfrm>
          <a:off x="8758238" y="3200400"/>
          <a:ext cx="157163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3" name="수식" r:id="rId9" imgW="126720" imgH="126720" progId="Equation.3">
                  <p:embed/>
                </p:oleObj>
              </mc:Choice>
              <mc:Fallback>
                <p:oleObj name="수식" r:id="rId9" imgW="126720" imgH="126720" progId="Equation.3">
                  <p:embed/>
                  <p:pic>
                    <p:nvPicPr>
                      <p:cNvPr id="18539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8" y="3200400"/>
                        <a:ext cx="157163" cy="15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/>
              <a:t>Projection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In general, </a:t>
            </a:r>
            <a:r>
              <a:rPr lang="en-US" altLang="en-US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projections</a:t>
            </a:r>
            <a:r>
              <a:rPr lang="en-US" altLang="en-US" dirty="0"/>
              <a:t> transform points in a coordinate system of </a:t>
            </a:r>
            <a:r>
              <a:rPr lang="en-US" altLang="en-US" u="sng" dirty="0"/>
              <a:t>dimension </a:t>
            </a:r>
            <a:r>
              <a:rPr lang="en-US" altLang="en-US" i="1" u="sng" dirty="0"/>
              <a:t>n</a:t>
            </a:r>
            <a:r>
              <a:rPr lang="en-US" altLang="en-US" dirty="0"/>
              <a:t> into points in a coordinate system of </a:t>
            </a:r>
            <a:r>
              <a:rPr lang="en-US" altLang="en-US" u="sng" dirty="0"/>
              <a:t>dimension less than </a:t>
            </a:r>
            <a:r>
              <a:rPr lang="en-US" altLang="en-US" i="1" u="sng" dirty="0"/>
              <a:t>n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We shall limit ourselves to the </a:t>
            </a:r>
            <a:r>
              <a:rPr lang="en-US" altLang="en-US" u="sng" dirty="0"/>
              <a:t>projection from 3D to 2D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0" hangingPunct="0">
              <a:spcBef>
                <a:spcPct val="0"/>
              </a:spcBef>
            </a:pPr>
            <a:r>
              <a:rPr lang="en-US" altLang="en-US" dirty="0"/>
              <a:t>We will deal with </a:t>
            </a:r>
            <a:r>
              <a:rPr lang="en-US" altLang="en-US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planar geometric projections</a:t>
            </a:r>
            <a:r>
              <a:rPr lang="en-US" altLang="en-US" dirty="0"/>
              <a:t> where:</a:t>
            </a:r>
          </a:p>
          <a:p>
            <a:pPr lvl="1" eaLnBrk="0" hangingPunct="0">
              <a:spcBef>
                <a:spcPct val="0"/>
              </a:spcBef>
            </a:pPr>
            <a:r>
              <a:rPr lang="en-US" altLang="en-US" dirty="0"/>
              <a:t>The </a:t>
            </a:r>
            <a:r>
              <a:rPr lang="en-US" altLang="en-US" u="sng" dirty="0"/>
              <a:t>projection is onto a plane</a:t>
            </a:r>
            <a:r>
              <a:rPr lang="en-US" altLang="en-US" dirty="0"/>
              <a:t> rather than a curved surface</a:t>
            </a:r>
          </a:p>
          <a:p>
            <a:pPr lvl="1" eaLnBrk="0" hangingPunct="0">
              <a:spcBef>
                <a:spcPct val="0"/>
              </a:spcBef>
            </a:pPr>
            <a:endParaRPr lang="en-US" altLang="en-US" dirty="0"/>
          </a:p>
          <a:p>
            <a:pPr lvl="1" eaLnBrk="0" hangingPunct="0">
              <a:spcBef>
                <a:spcPct val="0"/>
              </a:spcBef>
            </a:pPr>
            <a:r>
              <a:rPr lang="en-US" altLang="en-US" dirty="0"/>
              <a:t>The </a:t>
            </a:r>
            <a:r>
              <a:rPr lang="en-US" altLang="en-US" u="sng" dirty="0"/>
              <a:t>projectors are straight lines</a:t>
            </a:r>
            <a:r>
              <a:rPr lang="en-US" altLang="en-US" dirty="0"/>
              <a:t> rather than curves</a:t>
            </a:r>
          </a:p>
          <a:p>
            <a:pPr lvl="1">
              <a:buSzTx/>
              <a:buFont typeface="Wingdings" panose="05000000000000000000" pitchFamily="2" charset="2"/>
              <a:buChar char="§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8182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Oblique Projections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686800" cy="21367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cs typeface="Arial" panose="020B0604020202020204" pitchFamily="34" charset="0"/>
                <a:sym typeface="Symbol" panose="05050102010706020507" pitchFamily="18" charset="2"/>
              </a:rPr>
              <a:t> : </a:t>
            </a:r>
            <a:r>
              <a:rPr lang="en-US" altLang="en-US" sz="2000" b="1">
                <a:cs typeface="Arial" panose="020B0604020202020204" pitchFamily="34" charset="0"/>
                <a:sym typeface="Symbol" panose="05050102010706020507" pitchFamily="18" charset="2"/>
              </a:rPr>
              <a:t>is the angle the projection makes with x-axis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cs typeface="Arial" panose="020B0604020202020204" pitchFamily="34" charset="0"/>
                <a:sym typeface="Symbol" panose="05050102010706020507" pitchFamily="18" charset="2"/>
              </a:rPr>
              <a:t> : </a:t>
            </a:r>
            <a:r>
              <a:rPr lang="en-US" altLang="en-US" sz="2000" b="1">
                <a:cs typeface="Arial" panose="020B0604020202020204" pitchFamily="34" charset="0"/>
                <a:sym typeface="Symbol" panose="05050102010706020507" pitchFamily="18" charset="2"/>
              </a:rPr>
              <a:t>angle between view plane and direction of projection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2400">
                <a:cs typeface="Arial" panose="020B0604020202020204" pitchFamily="34" charset="0"/>
                <a:sym typeface="Symbol" panose="05050102010706020507" pitchFamily="18" charset="2"/>
              </a:rPr>
              <a:t>  : </a:t>
            </a:r>
            <a:r>
              <a:rPr lang="en-US" altLang="en-US" sz="2000" b="1">
                <a:cs typeface="Arial" panose="020B0604020202020204" pitchFamily="34" charset="0"/>
                <a:sym typeface="Symbol" panose="05050102010706020507" pitchFamily="18" charset="2"/>
              </a:rPr>
              <a:t>original length of a line perpendicular to view plane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2400" i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en-US" sz="2400" baseline="3000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cs typeface="Arial" panose="020B0604020202020204" pitchFamily="34" charset="0"/>
                <a:sym typeface="Symbol" panose="05050102010706020507" pitchFamily="18" charset="2"/>
              </a:rPr>
              <a:t>: </a:t>
            </a:r>
            <a:r>
              <a:rPr lang="en-US" altLang="en-US" sz="2000" b="1">
                <a:cs typeface="Arial" panose="020B0604020202020204" pitchFamily="34" charset="0"/>
                <a:sym typeface="Symbol" panose="05050102010706020507" pitchFamily="18" charset="2"/>
              </a:rPr>
              <a:t>projected length of a line perpendicular to view plane</a:t>
            </a:r>
            <a:endParaRPr lang="en-US" altLang="en-US" sz="240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31748" name="Group 12"/>
          <p:cNvGrpSpPr>
            <a:grpSpLocks/>
          </p:cNvGrpSpPr>
          <p:nvPr/>
        </p:nvGrpSpPr>
        <p:grpSpPr bwMode="auto">
          <a:xfrm>
            <a:off x="1905000" y="2895600"/>
            <a:ext cx="3581400" cy="3048000"/>
            <a:chOff x="336" y="1008"/>
            <a:chExt cx="4560" cy="2832"/>
          </a:xfrm>
        </p:grpSpPr>
        <p:sp>
          <p:nvSpPr>
            <p:cNvPr id="31765" name="Line 13"/>
            <p:cNvSpPr>
              <a:spLocks noChangeShapeType="1"/>
            </p:cNvSpPr>
            <p:nvPr/>
          </p:nvSpPr>
          <p:spPr bwMode="auto">
            <a:xfrm flipH="1">
              <a:off x="336" y="2496"/>
              <a:ext cx="1104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6" name="Group 14"/>
            <p:cNvGrpSpPr>
              <a:grpSpLocks/>
            </p:cNvGrpSpPr>
            <p:nvPr/>
          </p:nvGrpSpPr>
          <p:grpSpPr bwMode="auto">
            <a:xfrm>
              <a:off x="768" y="1008"/>
              <a:ext cx="4128" cy="1685"/>
              <a:chOff x="768" y="1008"/>
              <a:chExt cx="4128" cy="1685"/>
            </a:xfrm>
          </p:grpSpPr>
          <p:sp>
            <p:nvSpPr>
              <p:cNvPr id="31767" name="Line 15"/>
              <p:cNvSpPr>
                <a:spLocks noChangeShapeType="1"/>
              </p:cNvSpPr>
              <p:nvPr/>
            </p:nvSpPr>
            <p:spPr bwMode="auto">
              <a:xfrm>
                <a:off x="1440" y="1008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8" name="Line 16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34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9" name="Text Box 17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671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O</a:t>
                </a:r>
              </a:p>
            </p:txBody>
          </p:sp>
        </p:grpSp>
      </p:grpSp>
      <p:sp>
        <p:nvSpPr>
          <p:cNvPr id="31749" name="Line 18"/>
          <p:cNvSpPr>
            <a:spLocks noChangeShapeType="1"/>
          </p:cNvSpPr>
          <p:nvPr/>
        </p:nvSpPr>
        <p:spPr bwMode="auto">
          <a:xfrm flipV="1">
            <a:off x="2771775" y="3276600"/>
            <a:ext cx="0" cy="1219200"/>
          </a:xfrm>
          <a:prstGeom prst="line">
            <a:avLst/>
          </a:prstGeom>
          <a:noFill/>
          <a:ln w="38100">
            <a:solidFill>
              <a:srgbClr val="1328E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19"/>
          <p:cNvSpPr>
            <a:spLocks noChangeAspect="1" noChangeShapeType="1"/>
          </p:cNvSpPr>
          <p:nvPr/>
        </p:nvSpPr>
        <p:spPr bwMode="auto">
          <a:xfrm>
            <a:off x="2790825" y="3248025"/>
            <a:ext cx="877888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21"/>
          <p:cNvSpPr>
            <a:spLocks noChangeShapeType="1"/>
          </p:cNvSpPr>
          <p:nvPr/>
        </p:nvSpPr>
        <p:spPr bwMode="auto">
          <a:xfrm>
            <a:off x="2757488" y="4495800"/>
            <a:ext cx="914400" cy="381000"/>
          </a:xfrm>
          <a:prstGeom prst="line">
            <a:avLst/>
          </a:prstGeom>
          <a:noFill/>
          <a:ln w="38100">
            <a:solidFill>
              <a:srgbClr val="E42E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Arc 25"/>
          <p:cNvSpPr>
            <a:spLocks/>
          </p:cNvSpPr>
          <p:nvPr/>
        </p:nvSpPr>
        <p:spPr bwMode="auto">
          <a:xfrm rot="-3435290" flipH="1" flipV="1">
            <a:off x="2654300" y="4549776"/>
            <a:ext cx="352425" cy="304800"/>
          </a:xfrm>
          <a:custGeom>
            <a:avLst/>
            <a:gdLst>
              <a:gd name="T0" fmla="*/ 0 w 30908"/>
              <a:gd name="T1" fmla="*/ 29760 h 21600"/>
              <a:gd name="T2" fmla="*/ 352425 w 30908"/>
              <a:gd name="T3" fmla="*/ 304800 h 21600"/>
              <a:gd name="T4" fmla="*/ 106133 w 30908"/>
              <a:gd name="T5" fmla="*/ 304800 h 21600"/>
              <a:gd name="T6" fmla="*/ 0 60000 65536"/>
              <a:gd name="T7" fmla="*/ 0 60000 65536"/>
              <a:gd name="T8" fmla="*/ 0 60000 65536"/>
              <a:gd name="T9" fmla="*/ 0 w 30908"/>
              <a:gd name="T10" fmla="*/ 0 h 21600"/>
              <a:gd name="T11" fmla="*/ 30908 w 309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08" h="21600" fill="none" extrusionOk="0">
                <a:moveTo>
                  <a:pt x="-1" y="2108"/>
                </a:moveTo>
                <a:cubicBezTo>
                  <a:pt x="2906" y="720"/>
                  <a:pt x="6086" y="-1"/>
                  <a:pt x="9308" y="0"/>
                </a:cubicBezTo>
                <a:cubicBezTo>
                  <a:pt x="21237" y="0"/>
                  <a:pt x="30908" y="9670"/>
                  <a:pt x="30908" y="21600"/>
                </a:cubicBezTo>
              </a:path>
              <a:path w="30908" h="21600" stroke="0" extrusionOk="0">
                <a:moveTo>
                  <a:pt x="-1" y="2108"/>
                </a:moveTo>
                <a:cubicBezTo>
                  <a:pt x="2906" y="720"/>
                  <a:pt x="6086" y="-1"/>
                  <a:pt x="9308" y="0"/>
                </a:cubicBezTo>
                <a:cubicBezTo>
                  <a:pt x="21237" y="0"/>
                  <a:pt x="30908" y="9670"/>
                  <a:pt x="30908" y="21600"/>
                </a:cubicBezTo>
                <a:lnTo>
                  <a:pt x="930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3" name="Text Box 26"/>
          <p:cNvSpPr txBox="1">
            <a:spLocks noChangeArrowheads="1"/>
          </p:cNvSpPr>
          <p:nvPr/>
        </p:nvSpPr>
        <p:spPr bwMode="auto">
          <a:xfrm>
            <a:off x="25908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31754" name="Text Box 30"/>
          <p:cNvSpPr txBox="1">
            <a:spLocks noChangeArrowheads="1"/>
          </p:cNvSpPr>
          <p:nvPr/>
        </p:nvSpPr>
        <p:spPr bwMode="auto">
          <a:xfrm>
            <a:off x="2819400" y="373380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31755" name="Text Box 33"/>
          <p:cNvSpPr txBox="1">
            <a:spLocks noChangeArrowheads="1"/>
          </p:cNvSpPr>
          <p:nvPr/>
        </p:nvSpPr>
        <p:spPr bwMode="auto">
          <a:xfrm>
            <a:off x="3352800" y="3581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</a:t>
            </a:r>
          </a:p>
        </p:txBody>
      </p:sp>
      <p:sp>
        <p:nvSpPr>
          <p:cNvPr id="31756" name="Text Box 35"/>
          <p:cNvSpPr txBox="1">
            <a:spLocks noChangeArrowheads="1"/>
          </p:cNvSpPr>
          <p:nvPr/>
        </p:nvSpPr>
        <p:spPr bwMode="auto">
          <a:xfrm>
            <a:off x="15240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31757" name="Text Box 36"/>
          <p:cNvSpPr txBox="1">
            <a:spLocks noChangeArrowheads="1"/>
          </p:cNvSpPr>
          <p:nvPr/>
        </p:nvSpPr>
        <p:spPr bwMode="auto">
          <a:xfrm>
            <a:off x="5105400" y="4114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31758" name="Text Box 37"/>
          <p:cNvSpPr txBox="1">
            <a:spLocks noChangeArrowheads="1"/>
          </p:cNvSpPr>
          <p:nvPr/>
        </p:nvSpPr>
        <p:spPr bwMode="auto">
          <a:xfrm>
            <a:off x="1947863" y="28527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sp>
        <p:nvSpPr>
          <p:cNvPr id="31759" name="Text Box 41"/>
          <p:cNvSpPr txBox="1">
            <a:spLocks noChangeArrowheads="1"/>
          </p:cNvSpPr>
          <p:nvPr/>
        </p:nvSpPr>
        <p:spPr bwMode="auto">
          <a:xfrm rot="-2845757">
            <a:off x="5731669" y="4236244"/>
            <a:ext cx="458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60" name="Text Box 42"/>
          <p:cNvSpPr txBox="1">
            <a:spLocks noChangeArrowheads="1"/>
          </p:cNvSpPr>
          <p:nvPr/>
        </p:nvSpPr>
        <p:spPr bwMode="auto">
          <a:xfrm>
            <a:off x="6248400" y="1676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61" name="Line 44"/>
          <p:cNvSpPr>
            <a:spLocks noChangeAspect="1" noChangeShapeType="1"/>
          </p:cNvSpPr>
          <p:nvPr/>
        </p:nvSpPr>
        <p:spPr bwMode="auto">
          <a:xfrm>
            <a:off x="3352800" y="3103563"/>
            <a:ext cx="649288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Text Box 46"/>
          <p:cNvSpPr txBox="1">
            <a:spLocks noChangeArrowheads="1"/>
          </p:cNvSpPr>
          <p:nvPr/>
        </p:nvSpPr>
        <p:spPr bwMode="auto">
          <a:xfrm>
            <a:off x="3200400" y="472440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</a:rPr>
              <a:t>l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</a:p>
        </p:txBody>
      </p:sp>
      <p:sp>
        <p:nvSpPr>
          <p:cNvPr id="31763" name="Freeform 47"/>
          <p:cNvSpPr>
            <a:spLocks/>
          </p:cNvSpPr>
          <p:nvPr/>
        </p:nvSpPr>
        <p:spPr bwMode="auto">
          <a:xfrm>
            <a:off x="3298825" y="4514850"/>
            <a:ext cx="177800" cy="228600"/>
          </a:xfrm>
          <a:custGeom>
            <a:avLst/>
            <a:gdLst>
              <a:gd name="T0" fmla="*/ 16 w 112"/>
              <a:gd name="T1" fmla="*/ 144 h 144"/>
              <a:gd name="T2" fmla="*/ 16 w 112"/>
              <a:gd name="T3" fmla="*/ 48 h 144"/>
              <a:gd name="T4" fmla="*/ 112 w 112"/>
              <a:gd name="T5" fmla="*/ 0 h 144"/>
              <a:gd name="T6" fmla="*/ 0 60000 65536"/>
              <a:gd name="T7" fmla="*/ 0 60000 65536"/>
              <a:gd name="T8" fmla="*/ 0 60000 65536"/>
              <a:gd name="T9" fmla="*/ 0 w 112"/>
              <a:gd name="T10" fmla="*/ 0 h 144"/>
              <a:gd name="T11" fmla="*/ 112 w 1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44">
                <a:moveTo>
                  <a:pt x="16" y="144"/>
                </a:moveTo>
                <a:cubicBezTo>
                  <a:pt x="8" y="108"/>
                  <a:pt x="0" y="72"/>
                  <a:pt x="16" y="48"/>
                </a:cubicBezTo>
                <a:cubicBezTo>
                  <a:pt x="32" y="24"/>
                  <a:pt x="104" y="0"/>
                  <a:pt x="1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64" name="Text Box 48"/>
          <p:cNvSpPr txBox="1">
            <a:spLocks noChangeArrowheads="1"/>
          </p:cNvSpPr>
          <p:nvPr/>
        </p:nvSpPr>
        <p:spPr bwMode="auto">
          <a:xfrm>
            <a:off x="3152775" y="4357688"/>
            <a:ext cx="16668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</a:t>
            </a:r>
            <a:endParaRPr lang="el-GR" alt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utoUpdateAnimBg="0"/>
      <p:bldP spid="1751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1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/>
              <a:t>Oblique parallel projection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990600"/>
            <a:ext cx="8864600" cy="5436588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Cavalier:</a:t>
            </a:r>
          </a:p>
          <a:p>
            <a:pPr lvl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l´ = l</a:t>
            </a:r>
            <a:r>
              <a:rPr lang="en-US" altLang="en-US" dirty="0"/>
              <a:t> ; </a:t>
            </a:r>
            <a:r>
              <a:rPr lang="el-GR" altLang="en-US" dirty="0"/>
              <a:t>β</a:t>
            </a:r>
            <a:r>
              <a:rPr lang="en-US" altLang="en-US" dirty="0"/>
              <a:t> = 45° </a:t>
            </a:r>
          </a:p>
          <a:p>
            <a:pPr lvl="1"/>
            <a:r>
              <a:rPr lang="en-US" altLang="en-US" sz="2400" dirty="0"/>
              <a:t>The direction of the projection makes a 45 degree angle with the projection plane. </a:t>
            </a:r>
          </a:p>
          <a:p>
            <a:pPr lvl="1"/>
            <a:r>
              <a:rPr lang="en-US" altLang="en-US" sz="2400" dirty="0"/>
              <a:t>There is no foreshortening</a:t>
            </a:r>
          </a:p>
          <a:p>
            <a:pPr lvl="2">
              <a:spcBef>
                <a:spcPct val="50000"/>
              </a:spcBef>
            </a:pPr>
            <a:r>
              <a:rPr lang="en-US" altLang="en-US" dirty="0"/>
              <a:t>Length of any line perpendicular to view plane is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lvl="2">
              <a:spcBef>
                <a:spcPct val="50000"/>
              </a:spcBef>
            </a:pPr>
            <a:r>
              <a:rPr lang="en-US" altLang="en-US" dirty="0"/>
              <a:t>The Length of projected line is also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lvl="1"/>
            <a:endParaRPr lang="en-US" altLang="en-US" sz="2400" dirty="0"/>
          </a:p>
        </p:txBody>
      </p:sp>
      <p:pic>
        <p:nvPicPr>
          <p:cNvPr id="144388" name="Picture 4" descr="cavali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32082"/>
            <a:ext cx="5617172" cy="25497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52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Oblique parallel projection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990600"/>
            <a:ext cx="8178800" cy="5436588"/>
          </a:xfrm>
        </p:spPr>
        <p:txBody>
          <a:bodyPr/>
          <a:lstStyle/>
          <a:p>
            <a:r>
              <a:rPr lang="en-US" altLang="en-US" sz="2800" dirty="0"/>
              <a:t>Cabinet:</a:t>
            </a:r>
          </a:p>
          <a:p>
            <a:pPr lvl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l´ = l/2</a:t>
            </a:r>
            <a:r>
              <a:rPr lang="en-US" altLang="en-US" dirty="0"/>
              <a:t> ; </a:t>
            </a:r>
            <a:r>
              <a:rPr lang="el-GR" altLang="en-US" dirty="0"/>
              <a:t>β</a:t>
            </a:r>
            <a:r>
              <a:rPr lang="en-US" altLang="en-US" dirty="0"/>
              <a:t> = 63.4°</a:t>
            </a:r>
          </a:p>
          <a:p>
            <a:pPr lvl="1"/>
            <a:r>
              <a:rPr lang="en-US" altLang="en-US" sz="2400" dirty="0"/>
              <a:t>The direction of the projection makes a 63.4 degree angle with the projection plane. </a:t>
            </a:r>
          </a:p>
          <a:p>
            <a:pPr lvl="1"/>
            <a:r>
              <a:rPr lang="en-US" altLang="en-US" sz="2400" dirty="0"/>
              <a:t>This results in foreshortening of the z axis, and provides a more “realistic” view</a:t>
            </a:r>
          </a:p>
        </p:txBody>
      </p:sp>
      <p:pic>
        <p:nvPicPr>
          <p:cNvPr id="152582" name="Picture 6" descr="cabin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3657600"/>
            <a:ext cx="6448717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02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Oblique parallel projection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Cavalier, cabinet and  orthogonal projections can all be specified in terms of 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IE" altLang="en-US" sz="2800" i="1">
                <a:latin typeface="Times New Roman" panose="02020603050405020304" pitchFamily="18" charset="0"/>
              </a:rPr>
              <a:t>α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IE" altLang="en-US" sz="2800">
                <a:latin typeface="Times New Roman" panose="02020603050405020304" pitchFamily="18" charset="0"/>
              </a:rPr>
              <a:t>β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  <a:r>
              <a:rPr lang="en-US" altLang="en-US" sz="2800"/>
              <a:t> </a:t>
            </a:r>
            <a:r>
              <a:rPr lang="en-GB" altLang="en-US" sz="2800">
                <a:solidFill>
                  <a:srgbClr val="000000"/>
                </a:solidFill>
              </a:rPr>
              <a:t>or </a:t>
            </a: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IE" altLang="en-US" sz="2400" i="1">
                <a:latin typeface="Times New Roman" panose="02020603050405020304" pitchFamily="18" charset="0"/>
              </a:rPr>
              <a:t>α</a:t>
            </a: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altLang="en-US" sz="2800">
                <a:latin typeface="Times New Roman" panose="02020603050405020304" pitchFamily="18" charset="0"/>
              </a:rPr>
              <a:t>λ</a:t>
            </a: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GB" altLang="en-US" sz="2800">
                <a:solidFill>
                  <a:srgbClr val="000000"/>
                </a:solidFill>
              </a:rPr>
              <a:t> since </a:t>
            </a:r>
          </a:p>
          <a:p>
            <a:pPr lvl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tan(</a:t>
            </a:r>
            <a:r>
              <a:rPr lang="en-IE" altLang="en-US" sz="2400">
                <a:latin typeface="Times New Roman" panose="02020603050405020304" pitchFamily="18" charset="0"/>
              </a:rPr>
              <a:t>β)</a:t>
            </a:r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= 1/</a:t>
            </a:r>
            <a:r>
              <a:rPr lang="en-GB" altLang="en-US">
                <a:latin typeface="Times New Roman" panose="02020603050405020304" pitchFamily="18" charset="0"/>
              </a:rPr>
              <a:t>λ</a:t>
            </a:r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148502" name="Group 22"/>
          <p:cNvGrpSpPr>
            <a:grpSpLocks/>
          </p:cNvGrpSpPr>
          <p:nvPr/>
        </p:nvGrpSpPr>
        <p:grpSpPr bwMode="auto">
          <a:xfrm>
            <a:off x="2819400" y="2998788"/>
            <a:ext cx="6089650" cy="3097212"/>
            <a:chOff x="2426" y="1434"/>
            <a:chExt cx="3836" cy="1951"/>
          </a:xfrm>
        </p:grpSpPr>
        <p:sp>
          <p:nvSpPr>
            <p:cNvPr id="148484" name="Line 4"/>
            <p:cNvSpPr>
              <a:spLocks noChangeShapeType="1"/>
            </p:cNvSpPr>
            <p:nvPr/>
          </p:nvSpPr>
          <p:spPr bwMode="auto">
            <a:xfrm flipH="1">
              <a:off x="2426" y="2704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85" name="Line 5"/>
            <p:cNvSpPr>
              <a:spLocks noChangeShapeType="1"/>
            </p:cNvSpPr>
            <p:nvPr/>
          </p:nvSpPr>
          <p:spPr bwMode="auto">
            <a:xfrm>
              <a:off x="3878" y="2704"/>
              <a:ext cx="127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86" name="Line 6"/>
            <p:cNvSpPr>
              <a:spLocks noChangeShapeType="1"/>
            </p:cNvSpPr>
            <p:nvPr/>
          </p:nvSpPr>
          <p:spPr bwMode="auto">
            <a:xfrm flipV="1">
              <a:off x="3878" y="1434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87" name="Line 7"/>
            <p:cNvSpPr>
              <a:spLocks noChangeShapeType="1"/>
            </p:cNvSpPr>
            <p:nvPr/>
          </p:nvSpPr>
          <p:spPr bwMode="auto">
            <a:xfrm flipV="1">
              <a:off x="4785" y="1979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88" name="Line 8"/>
            <p:cNvSpPr>
              <a:spLocks noChangeShapeType="1"/>
            </p:cNvSpPr>
            <p:nvPr/>
          </p:nvSpPr>
          <p:spPr bwMode="auto">
            <a:xfrm>
              <a:off x="3878" y="1570"/>
              <a:ext cx="90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89" name="Line 9"/>
            <p:cNvSpPr>
              <a:spLocks noChangeShapeType="1"/>
            </p:cNvSpPr>
            <p:nvPr/>
          </p:nvSpPr>
          <p:spPr bwMode="auto">
            <a:xfrm flipV="1">
              <a:off x="3878" y="1979"/>
              <a:ext cx="907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90" name="Line 10"/>
            <p:cNvSpPr>
              <a:spLocks noChangeShapeType="1"/>
            </p:cNvSpPr>
            <p:nvPr/>
          </p:nvSpPr>
          <p:spPr bwMode="auto">
            <a:xfrm flipV="1">
              <a:off x="2880" y="1979"/>
              <a:ext cx="1905" cy="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91" name="Oval 11"/>
            <p:cNvSpPr>
              <a:spLocks noChangeArrowheads="1"/>
            </p:cNvSpPr>
            <p:nvPr/>
          </p:nvSpPr>
          <p:spPr bwMode="auto">
            <a:xfrm>
              <a:off x="4761" y="1958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2" name="Oval 12"/>
            <p:cNvSpPr>
              <a:spLocks noChangeArrowheads="1"/>
            </p:cNvSpPr>
            <p:nvPr/>
          </p:nvSpPr>
          <p:spPr bwMode="auto">
            <a:xfrm>
              <a:off x="2863" y="2680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3" name="Freeform 13"/>
            <p:cNvSpPr>
              <a:spLocks/>
            </p:cNvSpPr>
            <p:nvPr/>
          </p:nvSpPr>
          <p:spPr bwMode="auto">
            <a:xfrm>
              <a:off x="4453" y="2105"/>
              <a:ext cx="44" cy="103"/>
            </a:xfrm>
            <a:custGeom>
              <a:avLst/>
              <a:gdLst>
                <a:gd name="T0" fmla="*/ 0 w 44"/>
                <a:gd name="T1" fmla="*/ 0 h 103"/>
                <a:gd name="T2" fmla="*/ 44 w 44"/>
                <a:gd name="T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103">
                  <a:moveTo>
                    <a:pt x="0" y="0"/>
                  </a:moveTo>
                  <a:lnTo>
                    <a:pt x="44" y="10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94" name="Line 14"/>
            <p:cNvSpPr>
              <a:spLocks noChangeShapeType="1"/>
            </p:cNvSpPr>
            <p:nvPr/>
          </p:nvSpPr>
          <p:spPr bwMode="auto">
            <a:xfrm>
              <a:off x="4059" y="2568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95" name="Text Box 15"/>
            <p:cNvSpPr txBox="1">
              <a:spLocks noChangeArrowheads="1"/>
            </p:cNvSpPr>
            <p:nvPr/>
          </p:nvSpPr>
          <p:spPr bwMode="auto">
            <a:xfrm>
              <a:off x="4059" y="2565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IE" altLang="en-US">
                  <a:latin typeface="Times New Roman" panose="02020603050405020304" pitchFamily="18" charset="0"/>
                </a:rPr>
                <a:t>α</a:t>
              </a:r>
            </a:p>
          </p:txBody>
        </p:sp>
        <p:sp>
          <p:nvSpPr>
            <p:cNvPr id="148496" name="Text Box 16"/>
            <p:cNvSpPr txBox="1">
              <a:spLocks noChangeArrowheads="1"/>
            </p:cNvSpPr>
            <p:nvPr/>
          </p:nvSpPr>
          <p:spPr bwMode="auto">
            <a:xfrm>
              <a:off x="4307" y="2084"/>
              <a:ext cx="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IE" altLang="en-US">
                  <a:latin typeface="Times New Roman" panose="02020603050405020304" pitchFamily="18" charset="0"/>
                </a:rPr>
                <a:t>β</a:t>
              </a:r>
            </a:p>
          </p:txBody>
        </p:sp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2626" y="2750"/>
              <a:ext cx="6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P=(0, 0, 1)</a:t>
              </a:r>
              <a:endParaRPr lang="en-GB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8498" name="Rectangle 18"/>
            <p:cNvSpPr>
              <a:spLocks noChangeArrowheads="1"/>
            </p:cNvSpPr>
            <p:nvPr/>
          </p:nvSpPr>
          <p:spPr bwMode="auto">
            <a:xfrm>
              <a:off x="4830" y="1842"/>
              <a:ext cx="1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>
                  <a:solidFill>
                    <a:srgbClr val="000000"/>
                  </a:solidFill>
                </a:rPr>
                <a:t>P</a:t>
              </a:r>
              <a:r>
                <a:rPr lang="he-IL" altLang="en-US" sz="2000">
                  <a:solidFill>
                    <a:srgbClr val="000000"/>
                  </a:solidFill>
                  <a:cs typeface="Arial" panose="020B0604020202020204" pitchFamily="34" charset="0"/>
                </a:rPr>
                <a:t>׳</a:t>
              </a:r>
              <a:r>
                <a:rPr lang="en-US" altLang="en-US" sz="2000">
                  <a:cs typeface="Arial" panose="020B0604020202020204" pitchFamily="34" charset="0"/>
                </a:rPr>
                <a:t>(</a:t>
              </a:r>
              <a:r>
                <a:rPr lang="en-GB" altLang="en-US" i="1"/>
                <a:t>λ cos(</a:t>
              </a:r>
              <a:r>
                <a:rPr lang="en-IE" altLang="en-US" i="1"/>
                <a:t>α</a:t>
              </a:r>
              <a:r>
                <a:rPr lang="en-GB" altLang="en-US" i="1"/>
                <a:t>), λ sin(</a:t>
              </a:r>
              <a:r>
                <a:rPr lang="en-IE" altLang="en-US" i="1"/>
                <a:t>α</a:t>
              </a:r>
              <a:r>
                <a:rPr lang="en-GB" altLang="en-US" i="1"/>
                <a:t>),0)</a:t>
              </a:r>
              <a:r>
                <a:rPr lang="en-GB" altLang="en-US" i="1">
                  <a:solidFill>
                    <a:srgbClr val="000000"/>
                  </a:solidFill>
                </a:rPr>
                <a:t> </a:t>
              </a:r>
              <a:endParaRPr lang="en-US" altLang="en-US" i="1">
                <a:solidFill>
                  <a:srgbClr val="000000"/>
                </a:solidFill>
              </a:endParaRPr>
            </a:p>
          </p:txBody>
        </p:sp>
        <p:sp>
          <p:nvSpPr>
            <p:cNvPr id="148499" name="Rectangle 19"/>
            <p:cNvSpPr>
              <a:spLocks noChangeArrowheads="1"/>
            </p:cNvSpPr>
            <p:nvPr/>
          </p:nvSpPr>
          <p:spPr bwMode="auto">
            <a:xfrm>
              <a:off x="4377" y="3158"/>
              <a:ext cx="4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i="1">
                  <a:latin typeface="Times New Roman" panose="02020603050405020304" pitchFamily="18" charset="0"/>
                </a:rPr>
                <a:t>λ</a:t>
              </a:r>
              <a:r>
                <a:rPr lang="en-GB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cos(</a:t>
              </a:r>
              <a:r>
                <a:rPr lang="en-IE" altLang="en-US" i="1">
                  <a:latin typeface="Times New Roman" panose="02020603050405020304" pitchFamily="18" charset="0"/>
                </a:rPr>
                <a:t>α</a:t>
              </a:r>
              <a:r>
                <a:rPr lang="en-GB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48500" name="Rectangle 20"/>
            <p:cNvSpPr>
              <a:spLocks noChangeArrowheads="1"/>
            </p:cNvSpPr>
            <p:nvPr/>
          </p:nvSpPr>
          <p:spPr bwMode="auto">
            <a:xfrm>
              <a:off x="3424" y="1480"/>
              <a:ext cx="4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i="1">
                  <a:latin typeface="Times New Roman" panose="02020603050405020304" pitchFamily="18" charset="0"/>
                </a:rPr>
                <a:t>λ</a:t>
              </a:r>
              <a:r>
                <a:rPr lang="en-GB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sin(</a:t>
              </a:r>
              <a:r>
                <a:rPr lang="en-IE" altLang="en-US" i="1">
                  <a:latin typeface="Times New Roman" panose="02020603050405020304" pitchFamily="18" charset="0"/>
                </a:rPr>
                <a:t>α</a:t>
              </a:r>
              <a:r>
                <a:rPr lang="en-GB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48501" name="Text Box 21"/>
            <p:cNvSpPr txBox="1">
              <a:spLocks noChangeArrowheads="1"/>
            </p:cNvSpPr>
            <p:nvPr/>
          </p:nvSpPr>
          <p:spPr bwMode="auto">
            <a:xfrm>
              <a:off x="4228" y="2355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IE" altLang="en-US">
                  <a:latin typeface="Times New Roman" panose="02020603050405020304" pitchFamily="18" charset="0"/>
                </a:rPr>
                <a:t>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5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74" name="Rectangle 7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/>
              <a:t>Oblique parallel projection</a:t>
            </a:r>
          </a:p>
        </p:txBody>
      </p:sp>
      <p:graphicFrame>
        <p:nvGraphicFramePr>
          <p:cNvPr id="149573" name="Group 69"/>
          <p:cNvGraphicFramePr>
            <a:graphicFrameLocks noGrp="1"/>
          </p:cNvGraphicFramePr>
          <p:nvPr>
            <p:ph type="tbl" idx="1"/>
          </p:nvPr>
        </p:nvGraphicFramePr>
        <p:xfrm>
          <a:off x="533400" y="2057400"/>
          <a:ext cx="8229600" cy="3505201"/>
        </p:xfrm>
        <a:graphic>
          <a:graphicData uri="http://schemas.openxmlformats.org/drawingml/2006/table">
            <a:tbl>
              <a:tblPr/>
              <a:tblGrid>
                <a:gridCol w="1101725">
                  <a:extLst>
                    <a:ext uri="{9D8B030D-6E8A-4147-A177-3AD203B41FA5}">
                      <a16:colId xmlns:a16="http://schemas.microsoft.com/office/drawing/2014/main" xmlns="" val="39203902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xmlns="" val="331405053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xmlns="" val="1835134398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xmlns="" val="1052131153"/>
                    </a:ext>
                  </a:extLst>
                </a:gridCol>
              </a:tblGrid>
              <a:tr h="1120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Cavalier projection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a 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0 - 360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6075231"/>
                  </a:ext>
                </a:extLst>
              </a:tr>
              <a:tr h="1192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63.4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Cabinet projection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a 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0 –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9207232"/>
                  </a:ext>
                </a:extLst>
              </a:tr>
              <a:tr h="1192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Orthogonal projection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a 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0 –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933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61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Subclasses of planar geometric projections</a:t>
            </a:r>
            <a:endParaRPr lang="en-US" sz="36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7651" name="AutoShap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Planner Geometric Projections taxonomy</a:t>
            </a: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838200" y="914400"/>
            <a:ext cx="2147888" cy="1784350"/>
            <a:chOff x="528" y="576"/>
            <a:chExt cx="1353" cy="1124"/>
          </a:xfrm>
        </p:grpSpPr>
        <p:sp>
          <p:nvSpPr>
            <p:cNvPr id="27706" name="AutoShape 6"/>
            <p:cNvSpPr>
              <a:spLocks noChangeArrowheads="1"/>
            </p:cNvSpPr>
            <p:nvPr/>
          </p:nvSpPr>
          <p:spPr bwMode="auto">
            <a:xfrm rot="-819182">
              <a:off x="873" y="916"/>
              <a:ext cx="1008" cy="432"/>
            </a:xfrm>
            <a:prstGeom prst="flowChartInputOutput">
              <a:avLst/>
            </a:prstGeom>
            <a:solidFill>
              <a:schemeClr val="accent1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07" name="Line 7"/>
            <p:cNvSpPr>
              <a:spLocks noChangeShapeType="1"/>
            </p:cNvSpPr>
            <p:nvPr/>
          </p:nvSpPr>
          <p:spPr bwMode="auto">
            <a:xfrm rot="-819182" flipH="1" flipV="1">
              <a:off x="920" y="679"/>
              <a:ext cx="66" cy="31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8"/>
            <p:cNvSpPr>
              <a:spLocks noChangeShapeType="1"/>
            </p:cNvSpPr>
            <p:nvPr/>
          </p:nvSpPr>
          <p:spPr bwMode="auto">
            <a:xfrm rot="20780818" flipV="1">
              <a:off x="1005" y="718"/>
              <a:ext cx="249" cy="23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Text Box 9"/>
            <p:cNvSpPr txBox="1">
              <a:spLocks noChangeArrowheads="1"/>
            </p:cNvSpPr>
            <p:nvPr/>
          </p:nvSpPr>
          <p:spPr bwMode="auto">
            <a:xfrm>
              <a:off x="864" y="57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7710" name="Text Box 10"/>
            <p:cNvSpPr txBox="1">
              <a:spLocks noChangeArrowheads="1"/>
            </p:cNvSpPr>
            <p:nvPr/>
          </p:nvSpPr>
          <p:spPr bwMode="auto">
            <a:xfrm>
              <a:off x="1200" y="62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V</a:t>
              </a:r>
            </a:p>
          </p:txBody>
        </p:sp>
        <p:grpSp>
          <p:nvGrpSpPr>
            <p:cNvPr id="27711" name="Group 11"/>
            <p:cNvGrpSpPr>
              <a:grpSpLocks/>
            </p:cNvGrpSpPr>
            <p:nvPr/>
          </p:nvGrpSpPr>
          <p:grpSpPr bwMode="auto">
            <a:xfrm>
              <a:off x="576" y="816"/>
              <a:ext cx="720" cy="720"/>
              <a:chOff x="432" y="1440"/>
              <a:chExt cx="720" cy="720"/>
            </a:xfrm>
          </p:grpSpPr>
          <p:sp>
            <p:nvSpPr>
              <p:cNvPr id="27716" name="Line 12"/>
              <p:cNvSpPr>
                <a:spLocks noChangeShapeType="1"/>
              </p:cNvSpPr>
              <p:nvPr/>
            </p:nvSpPr>
            <p:spPr bwMode="auto">
              <a:xfrm flipV="1">
                <a:off x="624" y="1440"/>
                <a:ext cx="0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7" name="Line 13"/>
              <p:cNvSpPr>
                <a:spLocks noChangeShapeType="1"/>
              </p:cNvSpPr>
              <p:nvPr/>
            </p:nvSpPr>
            <p:spPr bwMode="auto">
              <a:xfrm>
                <a:off x="624" y="1968"/>
                <a:ext cx="5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14"/>
              <p:cNvSpPr>
                <a:spLocks noChangeShapeType="1"/>
              </p:cNvSpPr>
              <p:nvPr/>
            </p:nvSpPr>
            <p:spPr bwMode="auto">
              <a:xfrm flipH="1">
                <a:off x="432" y="1968"/>
                <a:ext cx="192" cy="1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12" name="Text Box 15"/>
            <p:cNvSpPr txBox="1">
              <a:spLocks noChangeArrowheads="1"/>
            </p:cNvSpPr>
            <p:nvPr/>
          </p:nvSpPr>
          <p:spPr bwMode="auto">
            <a:xfrm>
              <a:off x="528" y="1488"/>
              <a:ext cx="1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7713" name="Text Box 16"/>
            <p:cNvSpPr txBox="1">
              <a:spLocks noChangeArrowheads="1"/>
            </p:cNvSpPr>
            <p:nvPr/>
          </p:nvSpPr>
          <p:spPr bwMode="auto">
            <a:xfrm>
              <a:off x="1152" y="134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7714" name="Text Box 17"/>
            <p:cNvSpPr txBox="1">
              <a:spLocks noChangeArrowheads="1"/>
            </p:cNvSpPr>
            <p:nvPr/>
          </p:nvSpPr>
          <p:spPr bwMode="auto">
            <a:xfrm>
              <a:off x="576" y="76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7715" name="Text Box 18"/>
            <p:cNvSpPr txBox="1">
              <a:spLocks noChangeArrowheads="1"/>
            </p:cNvSpPr>
            <p:nvPr/>
          </p:nvSpPr>
          <p:spPr bwMode="auto">
            <a:xfrm>
              <a:off x="1056" y="960"/>
              <a:ext cx="67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Projection </a:t>
              </a:r>
            </a:p>
            <a:p>
              <a:r>
                <a:rPr lang="en-US" altLang="en-US" sz="1600">
                  <a:latin typeface="Times New Roman" panose="02020603050405020304" pitchFamily="18" charset="0"/>
                </a:rPr>
                <a:t>Plane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096000" y="2590800"/>
            <a:ext cx="2992438" cy="2149475"/>
            <a:chOff x="3840" y="1632"/>
            <a:chExt cx="1885" cy="1354"/>
          </a:xfrm>
        </p:grpSpPr>
        <p:sp>
          <p:nvSpPr>
            <p:cNvPr id="27701" name="Rectangle 40"/>
            <p:cNvSpPr>
              <a:spLocks noChangeArrowheads="1"/>
            </p:cNvSpPr>
            <p:nvPr/>
          </p:nvSpPr>
          <p:spPr bwMode="auto">
            <a:xfrm>
              <a:off x="3840" y="1776"/>
              <a:ext cx="79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One-point</a:t>
              </a:r>
              <a:endParaRPr lang="en-US" altLang="en-US"/>
            </a:p>
          </p:txBody>
        </p:sp>
        <p:sp>
          <p:nvSpPr>
            <p:cNvPr id="27702" name="Rectangle 41"/>
            <p:cNvSpPr>
              <a:spLocks noChangeArrowheads="1"/>
            </p:cNvSpPr>
            <p:nvPr/>
          </p:nvSpPr>
          <p:spPr bwMode="auto">
            <a:xfrm>
              <a:off x="4314" y="2496"/>
              <a:ext cx="80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Two-point</a:t>
              </a:r>
              <a:endParaRPr lang="en-US" altLang="en-US"/>
            </a:p>
          </p:txBody>
        </p:sp>
        <p:sp>
          <p:nvSpPr>
            <p:cNvPr id="27703" name="Rectangle 42"/>
            <p:cNvSpPr>
              <a:spLocks noChangeArrowheads="1"/>
            </p:cNvSpPr>
            <p:nvPr/>
          </p:nvSpPr>
          <p:spPr bwMode="auto">
            <a:xfrm>
              <a:off x="4800" y="2784"/>
              <a:ext cx="92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Three-point</a:t>
              </a:r>
              <a:endParaRPr lang="en-US" altLang="en-US"/>
            </a:p>
          </p:txBody>
        </p:sp>
        <p:sp>
          <p:nvSpPr>
            <p:cNvPr id="27704" name="Freeform 50"/>
            <p:cNvSpPr>
              <a:spLocks/>
            </p:cNvSpPr>
            <p:nvPr/>
          </p:nvSpPr>
          <p:spPr bwMode="auto">
            <a:xfrm>
              <a:off x="4152" y="1632"/>
              <a:ext cx="648" cy="843"/>
            </a:xfrm>
            <a:custGeom>
              <a:avLst/>
              <a:gdLst>
                <a:gd name="T0" fmla="*/ 529 w 529"/>
                <a:gd name="T1" fmla="*/ 849 h 849"/>
                <a:gd name="T2" fmla="*/ 397 w 529"/>
                <a:gd name="T3" fmla="*/ 0 h 849"/>
                <a:gd name="T4" fmla="*/ 0 w 529"/>
                <a:gd name="T5" fmla="*/ 170 h 849"/>
                <a:gd name="T6" fmla="*/ 0 60000 65536"/>
                <a:gd name="T7" fmla="*/ 0 60000 65536"/>
                <a:gd name="T8" fmla="*/ 0 60000 65536"/>
                <a:gd name="T9" fmla="*/ 0 w 529"/>
                <a:gd name="T10" fmla="*/ 0 h 849"/>
                <a:gd name="T11" fmla="*/ 529 w 529"/>
                <a:gd name="T12" fmla="*/ 849 h 8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849">
                  <a:moveTo>
                    <a:pt x="529" y="849"/>
                  </a:moveTo>
                  <a:lnTo>
                    <a:pt x="397" y="0"/>
                  </a:lnTo>
                  <a:lnTo>
                    <a:pt x="0" y="17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05" name="Line 51"/>
            <p:cNvSpPr>
              <a:spLocks noChangeShapeType="1"/>
            </p:cNvSpPr>
            <p:nvPr/>
          </p:nvSpPr>
          <p:spPr bwMode="auto">
            <a:xfrm>
              <a:off x="4645" y="1632"/>
              <a:ext cx="731" cy="115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Rectangle 53"/>
          <p:cNvSpPr>
            <a:spLocks noChangeArrowheads="1"/>
          </p:cNvSpPr>
          <p:nvPr/>
        </p:nvSpPr>
        <p:spPr bwMode="auto">
          <a:xfrm>
            <a:off x="5014913" y="2036763"/>
            <a:ext cx="277812" cy="209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1524000" y="2438400"/>
            <a:ext cx="4211638" cy="777875"/>
            <a:chOff x="960" y="1536"/>
            <a:chExt cx="2653" cy="490"/>
          </a:xfrm>
        </p:grpSpPr>
        <p:sp>
          <p:nvSpPr>
            <p:cNvPr id="27692" name="Rectangle 28"/>
            <p:cNvSpPr>
              <a:spLocks noChangeArrowheads="1"/>
            </p:cNvSpPr>
            <p:nvPr/>
          </p:nvSpPr>
          <p:spPr bwMode="auto">
            <a:xfrm>
              <a:off x="2986" y="1824"/>
              <a:ext cx="62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Oblique</a:t>
              </a:r>
              <a:endParaRPr lang="en-US" altLang="en-US"/>
            </a:p>
          </p:txBody>
        </p:sp>
        <p:grpSp>
          <p:nvGrpSpPr>
            <p:cNvPr id="27693" name="Group 74"/>
            <p:cNvGrpSpPr>
              <a:grpSpLocks/>
            </p:cNvGrpSpPr>
            <p:nvPr/>
          </p:nvGrpSpPr>
          <p:grpSpPr bwMode="auto">
            <a:xfrm>
              <a:off x="960" y="1536"/>
              <a:ext cx="2261" cy="490"/>
              <a:chOff x="967" y="1536"/>
              <a:chExt cx="2261" cy="490"/>
            </a:xfrm>
          </p:grpSpPr>
          <p:sp>
            <p:nvSpPr>
              <p:cNvPr id="27694" name="Rectangle 27"/>
              <p:cNvSpPr>
                <a:spLocks noChangeArrowheads="1"/>
              </p:cNvSpPr>
              <p:nvPr/>
            </p:nvSpPr>
            <p:spPr bwMode="auto">
              <a:xfrm>
                <a:off x="967" y="1824"/>
                <a:ext cx="106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100" b="1">
                    <a:solidFill>
                      <a:srgbClr val="000000"/>
                    </a:solidFill>
                  </a:rPr>
                  <a:t>Orthographic</a:t>
                </a:r>
                <a:endParaRPr lang="en-US" altLang="en-US"/>
              </a:p>
            </p:txBody>
          </p:sp>
          <p:grpSp>
            <p:nvGrpSpPr>
              <p:cNvPr id="27695" name="Group 73"/>
              <p:cNvGrpSpPr>
                <a:grpSpLocks/>
              </p:cNvGrpSpPr>
              <p:nvPr/>
            </p:nvGrpSpPr>
            <p:grpSpPr bwMode="auto">
              <a:xfrm>
                <a:off x="1380" y="1536"/>
                <a:ext cx="1848" cy="326"/>
                <a:chOff x="1380" y="1632"/>
                <a:chExt cx="1848" cy="326"/>
              </a:xfrm>
            </p:grpSpPr>
            <p:sp>
              <p:nvSpPr>
                <p:cNvPr id="27696" name="Rectangle 22"/>
                <p:cNvSpPr>
                  <a:spLocks noChangeArrowheads="1"/>
                </p:cNvSpPr>
                <p:nvPr/>
              </p:nvSpPr>
              <p:spPr bwMode="auto">
                <a:xfrm>
                  <a:off x="1544" y="1641"/>
                  <a:ext cx="34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b="1">
                      <a:solidFill>
                        <a:srgbClr val="000000"/>
                      </a:solidFill>
                    </a:rPr>
                    <a:t>V = ±N</a:t>
                  </a:r>
                  <a:endParaRPr lang="en-US" altLang="en-US" sz="1400"/>
                </a:p>
              </p:txBody>
            </p:sp>
            <p:sp>
              <p:nvSpPr>
                <p:cNvPr id="27697" name="Freeform 44"/>
                <p:cNvSpPr>
                  <a:spLocks/>
                </p:cNvSpPr>
                <p:nvPr/>
              </p:nvSpPr>
              <p:spPr bwMode="auto">
                <a:xfrm>
                  <a:off x="1380" y="1680"/>
                  <a:ext cx="1848" cy="239"/>
                </a:xfrm>
                <a:custGeom>
                  <a:avLst/>
                  <a:gdLst>
                    <a:gd name="T0" fmla="*/ 1848 w 1848"/>
                    <a:gd name="T1" fmla="*/ 170 h 170"/>
                    <a:gd name="T2" fmla="*/ 792 w 1848"/>
                    <a:gd name="T3" fmla="*/ 0 h 170"/>
                    <a:gd name="T4" fmla="*/ 0 w 1848"/>
                    <a:gd name="T5" fmla="*/ 170 h 170"/>
                    <a:gd name="T6" fmla="*/ 0 60000 65536"/>
                    <a:gd name="T7" fmla="*/ 0 60000 65536"/>
                    <a:gd name="T8" fmla="*/ 0 60000 65536"/>
                    <a:gd name="T9" fmla="*/ 0 w 1848"/>
                    <a:gd name="T10" fmla="*/ 0 h 170"/>
                    <a:gd name="T11" fmla="*/ 1848 w 1848"/>
                    <a:gd name="T12" fmla="*/ 170 h 1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8" h="170">
                      <a:moveTo>
                        <a:pt x="1848" y="170"/>
                      </a:moveTo>
                      <a:lnTo>
                        <a:pt x="792" y="0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698" name="Freeform 58"/>
                <p:cNvSpPr>
                  <a:spLocks/>
                </p:cNvSpPr>
                <p:nvPr/>
              </p:nvSpPr>
              <p:spPr bwMode="auto">
                <a:xfrm>
                  <a:off x="1822" y="1776"/>
                  <a:ext cx="754" cy="106"/>
                </a:xfrm>
                <a:custGeom>
                  <a:avLst/>
                  <a:gdLst>
                    <a:gd name="T0" fmla="*/ 0 w 754"/>
                    <a:gd name="T1" fmla="*/ 0 h 106"/>
                    <a:gd name="T2" fmla="*/ 50 w 754"/>
                    <a:gd name="T3" fmla="*/ 26 h 106"/>
                    <a:gd name="T4" fmla="*/ 100 w 754"/>
                    <a:gd name="T5" fmla="*/ 48 h 106"/>
                    <a:gd name="T6" fmla="*/ 151 w 754"/>
                    <a:gd name="T7" fmla="*/ 67 h 106"/>
                    <a:gd name="T8" fmla="*/ 201 w 754"/>
                    <a:gd name="T9" fmla="*/ 84 h 106"/>
                    <a:gd name="T10" fmla="*/ 251 w 754"/>
                    <a:gd name="T11" fmla="*/ 96 h 106"/>
                    <a:gd name="T12" fmla="*/ 302 w 754"/>
                    <a:gd name="T13" fmla="*/ 103 h 106"/>
                    <a:gd name="T14" fmla="*/ 352 w 754"/>
                    <a:gd name="T15" fmla="*/ 106 h 106"/>
                    <a:gd name="T16" fmla="*/ 402 w 754"/>
                    <a:gd name="T17" fmla="*/ 106 h 106"/>
                    <a:gd name="T18" fmla="*/ 452 w 754"/>
                    <a:gd name="T19" fmla="*/ 103 h 106"/>
                    <a:gd name="T20" fmla="*/ 503 w 754"/>
                    <a:gd name="T21" fmla="*/ 96 h 106"/>
                    <a:gd name="T22" fmla="*/ 553 w 754"/>
                    <a:gd name="T23" fmla="*/ 84 h 106"/>
                    <a:gd name="T24" fmla="*/ 603 w 754"/>
                    <a:gd name="T25" fmla="*/ 67 h 106"/>
                    <a:gd name="T26" fmla="*/ 654 w 754"/>
                    <a:gd name="T27" fmla="*/ 48 h 106"/>
                    <a:gd name="T28" fmla="*/ 704 w 754"/>
                    <a:gd name="T29" fmla="*/ 26 h 106"/>
                    <a:gd name="T30" fmla="*/ 754 w 754"/>
                    <a:gd name="T31" fmla="*/ 0 h 10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54"/>
                    <a:gd name="T49" fmla="*/ 0 h 106"/>
                    <a:gd name="T50" fmla="*/ 754 w 754"/>
                    <a:gd name="T51" fmla="*/ 106 h 10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54" h="106">
                      <a:moveTo>
                        <a:pt x="0" y="0"/>
                      </a:moveTo>
                      <a:lnTo>
                        <a:pt x="50" y="26"/>
                      </a:lnTo>
                      <a:lnTo>
                        <a:pt x="100" y="48"/>
                      </a:lnTo>
                      <a:lnTo>
                        <a:pt x="151" y="67"/>
                      </a:lnTo>
                      <a:lnTo>
                        <a:pt x="201" y="84"/>
                      </a:lnTo>
                      <a:lnTo>
                        <a:pt x="251" y="96"/>
                      </a:lnTo>
                      <a:lnTo>
                        <a:pt x="302" y="103"/>
                      </a:lnTo>
                      <a:lnTo>
                        <a:pt x="352" y="106"/>
                      </a:lnTo>
                      <a:lnTo>
                        <a:pt x="402" y="106"/>
                      </a:lnTo>
                      <a:lnTo>
                        <a:pt x="452" y="103"/>
                      </a:lnTo>
                      <a:lnTo>
                        <a:pt x="503" y="96"/>
                      </a:lnTo>
                      <a:lnTo>
                        <a:pt x="553" y="84"/>
                      </a:lnTo>
                      <a:lnTo>
                        <a:pt x="603" y="67"/>
                      </a:lnTo>
                      <a:lnTo>
                        <a:pt x="654" y="48"/>
                      </a:lnTo>
                      <a:lnTo>
                        <a:pt x="704" y="26"/>
                      </a:lnTo>
                      <a:lnTo>
                        <a:pt x="75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699" name="Rectangle 60"/>
                <p:cNvSpPr>
                  <a:spLocks noChangeArrowheads="1"/>
                </p:cNvSpPr>
                <p:nvPr/>
              </p:nvSpPr>
              <p:spPr bwMode="auto">
                <a:xfrm>
                  <a:off x="2064" y="1824"/>
                  <a:ext cx="280" cy="1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 b="1">
                      <a:solidFill>
                        <a:srgbClr val="000000"/>
                      </a:solidFill>
                    </a:rPr>
                    <a:t> N, V </a:t>
                  </a:r>
                  <a:endParaRPr lang="en-US" altLang="en-US" sz="1400"/>
                </a:p>
              </p:txBody>
            </p:sp>
            <p:sp>
              <p:nvSpPr>
                <p:cNvPr id="27700" name="Rectangle 62"/>
                <p:cNvSpPr>
                  <a:spLocks noChangeArrowheads="1"/>
                </p:cNvSpPr>
                <p:nvPr/>
              </p:nvSpPr>
              <p:spPr bwMode="auto">
                <a:xfrm>
                  <a:off x="2688" y="1632"/>
                  <a:ext cx="248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b="1">
                      <a:solidFill>
                        <a:srgbClr val="000000"/>
                      </a:solidFill>
                    </a:rPr>
                    <a:t>N </a:t>
                  </a:r>
                  <a:r>
                    <a:rPr lang="en-US" altLang="en-US" sz="1400" b="1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≠V</a:t>
                  </a:r>
                  <a:endParaRPr lang="en-US" altLang="en-US" sz="1400"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257175" y="3200400"/>
            <a:ext cx="3352800" cy="1447800"/>
            <a:chOff x="162" y="2016"/>
            <a:chExt cx="2112" cy="912"/>
          </a:xfrm>
        </p:grpSpPr>
        <p:sp>
          <p:nvSpPr>
            <p:cNvPr id="27684" name="Freeform 45"/>
            <p:cNvSpPr>
              <a:spLocks/>
            </p:cNvSpPr>
            <p:nvPr/>
          </p:nvSpPr>
          <p:spPr bwMode="auto">
            <a:xfrm>
              <a:off x="432" y="2016"/>
              <a:ext cx="659" cy="511"/>
            </a:xfrm>
            <a:custGeom>
              <a:avLst/>
              <a:gdLst>
                <a:gd name="T0" fmla="*/ 316 w 659"/>
                <a:gd name="T1" fmla="*/ 511 h 511"/>
                <a:gd name="T2" fmla="*/ 659 w 659"/>
                <a:gd name="T3" fmla="*/ 0 h 511"/>
                <a:gd name="T4" fmla="*/ 0 w 659"/>
                <a:gd name="T5" fmla="*/ 170 h 511"/>
                <a:gd name="T6" fmla="*/ 0 60000 65536"/>
                <a:gd name="T7" fmla="*/ 0 60000 65536"/>
                <a:gd name="T8" fmla="*/ 0 60000 65536"/>
                <a:gd name="T9" fmla="*/ 0 w 659"/>
                <a:gd name="T10" fmla="*/ 0 h 511"/>
                <a:gd name="T11" fmla="*/ 659 w 659"/>
                <a:gd name="T12" fmla="*/ 511 h 5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9" h="511">
                  <a:moveTo>
                    <a:pt x="316" y="511"/>
                  </a:moveTo>
                  <a:lnTo>
                    <a:pt x="659" y="0"/>
                  </a:lnTo>
                  <a:lnTo>
                    <a:pt x="0" y="17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85" name="Freeform 46"/>
            <p:cNvSpPr>
              <a:spLocks/>
            </p:cNvSpPr>
            <p:nvPr/>
          </p:nvSpPr>
          <p:spPr bwMode="auto">
            <a:xfrm>
              <a:off x="1083" y="2016"/>
              <a:ext cx="588" cy="672"/>
            </a:xfrm>
            <a:custGeom>
              <a:avLst/>
              <a:gdLst>
                <a:gd name="T0" fmla="*/ 872 w 872"/>
                <a:gd name="T1" fmla="*/ 341 h 851"/>
                <a:gd name="T2" fmla="*/ 0 w 872"/>
                <a:gd name="T3" fmla="*/ 0 h 851"/>
                <a:gd name="T4" fmla="*/ 0 w 872"/>
                <a:gd name="T5" fmla="*/ 851 h 851"/>
                <a:gd name="T6" fmla="*/ 0 60000 65536"/>
                <a:gd name="T7" fmla="*/ 0 60000 65536"/>
                <a:gd name="T8" fmla="*/ 0 60000 65536"/>
                <a:gd name="T9" fmla="*/ 0 w 872"/>
                <a:gd name="T10" fmla="*/ 0 h 851"/>
                <a:gd name="T11" fmla="*/ 872 w 872"/>
                <a:gd name="T12" fmla="*/ 851 h 8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2" h="851">
                  <a:moveTo>
                    <a:pt x="872" y="341"/>
                  </a:move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86" name="Rectangle 32"/>
            <p:cNvSpPr>
              <a:spLocks noChangeArrowheads="1"/>
            </p:cNvSpPr>
            <p:nvPr/>
          </p:nvSpPr>
          <p:spPr bwMode="auto">
            <a:xfrm>
              <a:off x="1248" y="2304"/>
              <a:ext cx="102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Axonometric</a:t>
              </a:r>
              <a:endParaRPr lang="en-US" altLang="en-US"/>
            </a:p>
          </p:txBody>
        </p:sp>
        <p:sp>
          <p:nvSpPr>
            <p:cNvPr id="27687" name="Rectangle 29"/>
            <p:cNvSpPr>
              <a:spLocks noChangeArrowheads="1"/>
            </p:cNvSpPr>
            <p:nvPr/>
          </p:nvSpPr>
          <p:spPr bwMode="auto">
            <a:xfrm>
              <a:off x="162" y="2196"/>
              <a:ext cx="30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Top</a:t>
              </a:r>
              <a:endParaRPr lang="en-US" altLang="en-US"/>
            </a:p>
          </p:txBody>
        </p:sp>
        <p:sp>
          <p:nvSpPr>
            <p:cNvPr id="27688" name="Rectangle 30"/>
            <p:cNvSpPr>
              <a:spLocks noChangeArrowheads="1"/>
            </p:cNvSpPr>
            <p:nvPr/>
          </p:nvSpPr>
          <p:spPr bwMode="auto">
            <a:xfrm>
              <a:off x="450" y="2532"/>
              <a:ext cx="43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Front</a:t>
              </a:r>
              <a:endParaRPr lang="en-US" altLang="en-US"/>
            </a:p>
          </p:txBody>
        </p:sp>
        <p:sp>
          <p:nvSpPr>
            <p:cNvPr id="27689" name="Rectangle 31"/>
            <p:cNvSpPr>
              <a:spLocks noChangeArrowheads="1"/>
            </p:cNvSpPr>
            <p:nvPr/>
          </p:nvSpPr>
          <p:spPr bwMode="auto">
            <a:xfrm>
              <a:off x="930" y="2691"/>
              <a:ext cx="3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Side</a:t>
              </a:r>
              <a:endParaRPr lang="en-US" altLang="en-US"/>
            </a:p>
          </p:txBody>
        </p:sp>
        <p:sp>
          <p:nvSpPr>
            <p:cNvPr id="27690" name="Freeform 65"/>
            <p:cNvSpPr>
              <a:spLocks/>
            </p:cNvSpPr>
            <p:nvPr/>
          </p:nvSpPr>
          <p:spPr bwMode="auto">
            <a:xfrm>
              <a:off x="306" y="2484"/>
              <a:ext cx="702" cy="444"/>
            </a:xfrm>
            <a:custGeom>
              <a:avLst/>
              <a:gdLst>
                <a:gd name="T0" fmla="*/ 0 w 670"/>
                <a:gd name="T1" fmla="*/ 0 h 659"/>
                <a:gd name="T2" fmla="*/ 0 w 670"/>
                <a:gd name="T3" fmla="*/ 60 h 659"/>
                <a:gd name="T4" fmla="*/ 4 w 670"/>
                <a:gd name="T5" fmla="*/ 120 h 659"/>
                <a:gd name="T6" fmla="*/ 9 w 670"/>
                <a:gd name="T7" fmla="*/ 175 h 659"/>
                <a:gd name="T8" fmla="*/ 18 w 670"/>
                <a:gd name="T9" fmla="*/ 227 h 659"/>
                <a:gd name="T10" fmla="*/ 28 w 670"/>
                <a:gd name="T11" fmla="*/ 275 h 659"/>
                <a:gd name="T12" fmla="*/ 41 w 670"/>
                <a:gd name="T13" fmla="*/ 323 h 659"/>
                <a:gd name="T14" fmla="*/ 56 w 670"/>
                <a:gd name="T15" fmla="*/ 367 h 659"/>
                <a:gd name="T16" fmla="*/ 74 w 670"/>
                <a:gd name="T17" fmla="*/ 407 h 659"/>
                <a:gd name="T18" fmla="*/ 93 w 670"/>
                <a:gd name="T19" fmla="*/ 443 h 659"/>
                <a:gd name="T20" fmla="*/ 115 w 670"/>
                <a:gd name="T21" fmla="*/ 479 h 659"/>
                <a:gd name="T22" fmla="*/ 140 w 670"/>
                <a:gd name="T23" fmla="*/ 510 h 659"/>
                <a:gd name="T24" fmla="*/ 168 w 670"/>
                <a:gd name="T25" fmla="*/ 539 h 659"/>
                <a:gd name="T26" fmla="*/ 195 w 670"/>
                <a:gd name="T27" fmla="*/ 563 h 659"/>
                <a:gd name="T28" fmla="*/ 227 w 670"/>
                <a:gd name="T29" fmla="*/ 587 h 659"/>
                <a:gd name="T30" fmla="*/ 261 w 670"/>
                <a:gd name="T31" fmla="*/ 606 h 659"/>
                <a:gd name="T32" fmla="*/ 298 w 670"/>
                <a:gd name="T33" fmla="*/ 623 h 659"/>
                <a:gd name="T34" fmla="*/ 335 w 670"/>
                <a:gd name="T35" fmla="*/ 635 h 659"/>
                <a:gd name="T36" fmla="*/ 376 w 670"/>
                <a:gd name="T37" fmla="*/ 647 h 659"/>
                <a:gd name="T38" fmla="*/ 419 w 670"/>
                <a:gd name="T39" fmla="*/ 654 h 659"/>
                <a:gd name="T40" fmla="*/ 466 w 670"/>
                <a:gd name="T41" fmla="*/ 659 h 659"/>
                <a:gd name="T42" fmla="*/ 512 w 670"/>
                <a:gd name="T43" fmla="*/ 659 h 659"/>
                <a:gd name="T44" fmla="*/ 562 w 670"/>
                <a:gd name="T45" fmla="*/ 659 h 659"/>
                <a:gd name="T46" fmla="*/ 615 w 670"/>
                <a:gd name="T47" fmla="*/ 654 h 659"/>
                <a:gd name="T48" fmla="*/ 670 w 670"/>
                <a:gd name="T49" fmla="*/ 647 h 6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0"/>
                <a:gd name="T76" fmla="*/ 0 h 659"/>
                <a:gd name="T77" fmla="*/ 670 w 670"/>
                <a:gd name="T78" fmla="*/ 659 h 6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0" h="659">
                  <a:moveTo>
                    <a:pt x="0" y="0"/>
                  </a:moveTo>
                  <a:lnTo>
                    <a:pt x="0" y="60"/>
                  </a:lnTo>
                  <a:lnTo>
                    <a:pt x="4" y="120"/>
                  </a:lnTo>
                  <a:lnTo>
                    <a:pt x="9" y="175"/>
                  </a:lnTo>
                  <a:lnTo>
                    <a:pt x="18" y="227"/>
                  </a:lnTo>
                  <a:lnTo>
                    <a:pt x="28" y="275"/>
                  </a:lnTo>
                  <a:lnTo>
                    <a:pt x="41" y="323"/>
                  </a:lnTo>
                  <a:lnTo>
                    <a:pt x="56" y="367"/>
                  </a:lnTo>
                  <a:lnTo>
                    <a:pt x="74" y="407"/>
                  </a:lnTo>
                  <a:lnTo>
                    <a:pt x="93" y="443"/>
                  </a:lnTo>
                  <a:lnTo>
                    <a:pt x="115" y="479"/>
                  </a:lnTo>
                  <a:lnTo>
                    <a:pt x="140" y="510"/>
                  </a:lnTo>
                  <a:lnTo>
                    <a:pt x="168" y="539"/>
                  </a:lnTo>
                  <a:lnTo>
                    <a:pt x="195" y="563"/>
                  </a:lnTo>
                  <a:lnTo>
                    <a:pt x="227" y="587"/>
                  </a:lnTo>
                  <a:lnTo>
                    <a:pt x="261" y="606"/>
                  </a:lnTo>
                  <a:lnTo>
                    <a:pt x="298" y="623"/>
                  </a:lnTo>
                  <a:lnTo>
                    <a:pt x="335" y="635"/>
                  </a:lnTo>
                  <a:lnTo>
                    <a:pt x="376" y="647"/>
                  </a:lnTo>
                  <a:lnTo>
                    <a:pt x="419" y="654"/>
                  </a:lnTo>
                  <a:lnTo>
                    <a:pt x="466" y="659"/>
                  </a:lnTo>
                  <a:lnTo>
                    <a:pt x="512" y="659"/>
                  </a:lnTo>
                  <a:lnTo>
                    <a:pt x="562" y="659"/>
                  </a:lnTo>
                  <a:lnTo>
                    <a:pt x="615" y="654"/>
                  </a:lnTo>
                  <a:lnTo>
                    <a:pt x="670" y="6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91" name="Rectangle 67"/>
            <p:cNvSpPr>
              <a:spLocks noChangeArrowheads="1"/>
            </p:cNvSpPr>
            <p:nvPr/>
          </p:nvSpPr>
          <p:spPr bwMode="auto">
            <a:xfrm>
              <a:off x="395" y="2811"/>
              <a:ext cx="295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N=axis</a:t>
              </a:r>
              <a:endParaRPr lang="en-US" altLang="en-US"/>
            </a:p>
          </p:txBody>
        </p:sp>
      </p:grp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4038600" y="3200400"/>
            <a:ext cx="2590800" cy="1844675"/>
            <a:chOff x="2544" y="2016"/>
            <a:chExt cx="1632" cy="1162"/>
          </a:xfrm>
        </p:grpSpPr>
        <p:sp>
          <p:nvSpPr>
            <p:cNvPr id="27675" name="Rectangle 39"/>
            <p:cNvSpPr>
              <a:spLocks noChangeArrowheads="1"/>
            </p:cNvSpPr>
            <p:nvPr/>
          </p:nvSpPr>
          <p:spPr bwMode="auto">
            <a:xfrm>
              <a:off x="3728" y="2976"/>
              <a:ext cx="4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Other</a:t>
              </a:r>
              <a:endParaRPr lang="en-US" altLang="en-US"/>
            </a:p>
          </p:txBody>
        </p:sp>
        <p:sp>
          <p:nvSpPr>
            <p:cNvPr id="27676" name="Freeform 48"/>
            <p:cNvSpPr>
              <a:spLocks/>
            </p:cNvSpPr>
            <p:nvPr/>
          </p:nvSpPr>
          <p:spPr bwMode="auto">
            <a:xfrm>
              <a:off x="2949" y="2016"/>
              <a:ext cx="316" cy="681"/>
            </a:xfrm>
            <a:custGeom>
              <a:avLst/>
              <a:gdLst>
                <a:gd name="T0" fmla="*/ 316 w 316"/>
                <a:gd name="T1" fmla="*/ 681 h 681"/>
                <a:gd name="T2" fmla="*/ 316 w 316"/>
                <a:gd name="T3" fmla="*/ 0 h 681"/>
                <a:gd name="T4" fmla="*/ 0 w 316"/>
                <a:gd name="T5" fmla="*/ 170 h 681"/>
                <a:gd name="T6" fmla="*/ 0 60000 65536"/>
                <a:gd name="T7" fmla="*/ 0 60000 65536"/>
                <a:gd name="T8" fmla="*/ 0 60000 65536"/>
                <a:gd name="T9" fmla="*/ 0 w 316"/>
                <a:gd name="T10" fmla="*/ 0 h 681"/>
                <a:gd name="T11" fmla="*/ 316 w 316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" h="681">
                  <a:moveTo>
                    <a:pt x="316" y="681"/>
                  </a:moveTo>
                  <a:lnTo>
                    <a:pt x="316" y="0"/>
                  </a:lnTo>
                  <a:lnTo>
                    <a:pt x="0" y="17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77" name="Line 49"/>
            <p:cNvSpPr>
              <a:spLocks noChangeShapeType="1"/>
            </p:cNvSpPr>
            <p:nvPr/>
          </p:nvSpPr>
          <p:spPr bwMode="auto">
            <a:xfrm>
              <a:off x="3265" y="2016"/>
              <a:ext cx="671" cy="9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8" name="Group 80"/>
            <p:cNvGrpSpPr>
              <a:grpSpLocks/>
            </p:cNvGrpSpPr>
            <p:nvPr/>
          </p:nvGrpSpPr>
          <p:grpSpPr bwMode="auto">
            <a:xfrm>
              <a:off x="2544" y="2160"/>
              <a:ext cx="652" cy="365"/>
              <a:chOff x="2544" y="2352"/>
              <a:chExt cx="652" cy="365"/>
            </a:xfrm>
          </p:grpSpPr>
          <p:sp>
            <p:nvSpPr>
              <p:cNvPr id="27682" name="Rectangle 68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65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100" b="1">
                    <a:solidFill>
                      <a:srgbClr val="000000"/>
                    </a:solidFill>
                  </a:rPr>
                  <a:t>Cavalier</a:t>
                </a:r>
                <a:endParaRPr lang="en-US" altLang="en-US"/>
              </a:p>
            </p:txBody>
          </p:sp>
          <p:sp>
            <p:nvSpPr>
              <p:cNvPr id="27683" name="Rectangle 69"/>
              <p:cNvSpPr>
                <a:spLocks noChangeArrowheads="1"/>
              </p:cNvSpPr>
              <p:nvPr/>
            </p:nvSpPr>
            <p:spPr bwMode="auto">
              <a:xfrm>
                <a:off x="2640" y="2544"/>
                <a:ext cx="46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tan</a:t>
                </a:r>
                <a:r>
                  <a:rPr lang="en-US" altLang="en-US" baseline="30000">
                    <a:solidFill>
                      <a:srgbClr val="000000"/>
                    </a:solidFill>
                  </a:rPr>
                  <a:t>-1</a:t>
                </a:r>
                <a:r>
                  <a:rPr lang="en-US" altLang="en-US">
                    <a:solidFill>
                      <a:srgbClr val="000000"/>
                    </a:solidFill>
                  </a:rPr>
                  <a:t>(1)</a:t>
                </a:r>
              </a:p>
            </p:txBody>
          </p:sp>
        </p:grpSp>
        <p:grpSp>
          <p:nvGrpSpPr>
            <p:cNvPr id="27679" name="Group 81"/>
            <p:cNvGrpSpPr>
              <a:grpSpLocks/>
            </p:cNvGrpSpPr>
            <p:nvPr/>
          </p:nvGrpSpPr>
          <p:grpSpPr bwMode="auto">
            <a:xfrm>
              <a:off x="2976" y="2688"/>
              <a:ext cx="616" cy="365"/>
              <a:chOff x="2976" y="2880"/>
              <a:chExt cx="616" cy="365"/>
            </a:xfrm>
          </p:grpSpPr>
          <p:sp>
            <p:nvSpPr>
              <p:cNvPr id="27680" name="Rectangle 35"/>
              <p:cNvSpPr>
                <a:spLocks noChangeArrowheads="1"/>
              </p:cNvSpPr>
              <p:nvPr/>
            </p:nvSpPr>
            <p:spPr bwMode="auto">
              <a:xfrm>
                <a:off x="2976" y="2880"/>
                <a:ext cx="616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100" b="1">
                    <a:solidFill>
                      <a:srgbClr val="000000"/>
                    </a:solidFill>
                  </a:rPr>
                  <a:t>Cabinet</a:t>
                </a:r>
                <a:endParaRPr lang="en-US" altLang="en-US"/>
              </a:p>
            </p:txBody>
          </p:sp>
          <p:sp>
            <p:nvSpPr>
              <p:cNvPr id="27681" name="Rectangle 72"/>
              <p:cNvSpPr>
                <a:spLocks noChangeArrowheads="1"/>
              </p:cNvSpPr>
              <p:nvPr/>
            </p:nvSpPr>
            <p:spPr bwMode="auto">
              <a:xfrm>
                <a:off x="3024" y="3072"/>
                <a:ext cx="46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tan</a:t>
                </a:r>
                <a:r>
                  <a:rPr lang="en-US" altLang="en-US" baseline="30000">
                    <a:solidFill>
                      <a:srgbClr val="000000"/>
                    </a:solidFill>
                  </a:rPr>
                  <a:t>-1</a:t>
                </a:r>
                <a:r>
                  <a:rPr lang="en-US" altLang="en-US">
                    <a:solidFill>
                      <a:srgbClr val="000000"/>
                    </a:solidFill>
                  </a:rPr>
                  <a:t>(2)</a:t>
                </a:r>
              </a:p>
            </p:txBody>
          </p:sp>
        </p:grpSp>
      </p:grp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1558925" y="3962400"/>
            <a:ext cx="2933700" cy="1539875"/>
            <a:chOff x="982" y="2496"/>
            <a:chExt cx="1848" cy="970"/>
          </a:xfrm>
        </p:grpSpPr>
        <p:sp>
          <p:nvSpPr>
            <p:cNvPr id="27670" name="Rectangle 33"/>
            <p:cNvSpPr>
              <a:spLocks noChangeArrowheads="1"/>
            </p:cNvSpPr>
            <p:nvPr/>
          </p:nvSpPr>
          <p:spPr bwMode="auto">
            <a:xfrm>
              <a:off x="982" y="3003"/>
              <a:ext cx="74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Isometric</a:t>
              </a:r>
              <a:endParaRPr lang="en-US" altLang="en-US"/>
            </a:p>
          </p:txBody>
        </p:sp>
        <p:sp>
          <p:nvSpPr>
            <p:cNvPr id="27671" name="Rectangle 34"/>
            <p:cNvSpPr>
              <a:spLocks noChangeArrowheads="1"/>
            </p:cNvSpPr>
            <p:nvPr/>
          </p:nvSpPr>
          <p:spPr bwMode="auto">
            <a:xfrm>
              <a:off x="2112" y="3024"/>
              <a:ext cx="71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Trimetric</a:t>
              </a:r>
              <a:endParaRPr lang="en-US" altLang="en-US"/>
            </a:p>
          </p:txBody>
        </p:sp>
        <p:sp>
          <p:nvSpPr>
            <p:cNvPr id="27672" name="Freeform 47"/>
            <p:cNvSpPr>
              <a:spLocks/>
            </p:cNvSpPr>
            <p:nvPr/>
          </p:nvSpPr>
          <p:spPr bwMode="auto">
            <a:xfrm>
              <a:off x="1392" y="2506"/>
              <a:ext cx="1152" cy="528"/>
            </a:xfrm>
            <a:custGeom>
              <a:avLst/>
              <a:gdLst>
                <a:gd name="T0" fmla="*/ 662 w 662"/>
                <a:gd name="T1" fmla="*/ 341 h 341"/>
                <a:gd name="T2" fmla="*/ 317 w 662"/>
                <a:gd name="T3" fmla="*/ 0 h 341"/>
                <a:gd name="T4" fmla="*/ 0 w 662"/>
                <a:gd name="T5" fmla="*/ 341 h 341"/>
                <a:gd name="T6" fmla="*/ 0 60000 65536"/>
                <a:gd name="T7" fmla="*/ 0 60000 65536"/>
                <a:gd name="T8" fmla="*/ 0 60000 65536"/>
                <a:gd name="T9" fmla="*/ 0 w 662"/>
                <a:gd name="T10" fmla="*/ 0 h 341"/>
                <a:gd name="T11" fmla="*/ 662 w 662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2" h="341">
                  <a:moveTo>
                    <a:pt x="662" y="341"/>
                  </a:moveTo>
                  <a:lnTo>
                    <a:pt x="317" y="0"/>
                  </a:lnTo>
                  <a:lnTo>
                    <a:pt x="0" y="341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73" name="Line 78"/>
            <p:cNvSpPr>
              <a:spLocks noChangeShapeType="1"/>
            </p:cNvSpPr>
            <p:nvPr/>
          </p:nvSpPr>
          <p:spPr bwMode="auto">
            <a:xfrm>
              <a:off x="1938" y="2496"/>
              <a:ext cx="0" cy="7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Rectangle 79"/>
            <p:cNvSpPr>
              <a:spLocks noChangeArrowheads="1"/>
            </p:cNvSpPr>
            <p:nvPr/>
          </p:nvSpPr>
          <p:spPr bwMode="auto">
            <a:xfrm>
              <a:off x="1488" y="3264"/>
              <a:ext cx="67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</a:rPr>
                <a:t>Dimetric</a:t>
              </a:r>
              <a:endParaRPr lang="en-US" altLang="en-US"/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3048000" y="963613"/>
            <a:ext cx="5075238" cy="1566862"/>
            <a:chOff x="1920" y="607"/>
            <a:chExt cx="3197" cy="987"/>
          </a:xfrm>
        </p:grpSpPr>
        <p:grpSp>
          <p:nvGrpSpPr>
            <p:cNvPr id="27660" name="Group 84"/>
            <p:cNvGrpSpPr>
              <a:grpSpLocks/>
            </p:cNvGrpSpPr>
            <p:nvPr/>
          </p:nvGrpSpPr>
          <p:grpSpPr bwMode="auto">
            <a:xfrm>
              <a:off x="1920" y="607"/>
              <a:ext cx="3197" cy="987"/>
              <a:chOff x="1920" y="607"/>
              <a:chExt cx="3197" cy="987"/>
            </a:xfrm>
          </p:grpSpPr>
          <p:grpSp>
            <p:nvGrpSpPr>
              <p:cNvPr id="27662" name="Group 82"/>
              <p:cNvGrpSpPr>
                <a:grpSpLocks/>
              </p:cNvGrpSpPr>
              <p:nvPr/>
            </p:nvGrpSpPr>
            <p:grpSpPr bwMode="auto">
              <a:xfrm>
                <a:off x="1920" y="607"/>
                <a:ext cx="3197" cy="987"/>
                <a:chOff x="1920" y="607"/>
                <a:chExt cx="3197" cy="987"/>
              </a:xfrm>
            </p:grpSpPr>
            <p:sp>
              <p:nvSpPr>
                <p:cNvPr id="27666" name="Rectangle 23"/>
                <p:cNvSpPr>
                  <a:spLocks noChangeArrowheads="1"/>
                </p:cNvSpPr>
                <p:nvPr/>
              </p:nvSpPr>
              <p:spPr bwMode="auto">
                <a:xfrm>
                  <a:off x="2718" y="607"/>
                  <a:ext cx="129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000" b="1">
                      <a:solidFill>
                        <a:srgbClr val="000000"/>
                      </a:solidFill>
                    </a:rPr>
                    <a:t>Planar geometric</a:t>
                  </a:r>
                </a:p>
                <a:p>
                  <a:pPr algn="ctr"/>
                  <a:r>
                    <a:rPr lang="en-US" altLang="en-US" sz="2000" b="1">
                      <a:solidFill>
                        <a:srgbClr val="000000"/>
                      </a:solidFill>
                    </a:rPr>
                    <a:t> projections</a:t>
                  </a:r>
                </a:p>
              </p:txBody>
            </p:sp>
            <p:sp>
              <p:nvSpPr>
                <p:cNvPr id="27667" name="Rectangle 25"/>
                <p:cNvSpPr>
                  <a:spLocks noChangeArrowheads="1"/>
                </p:cNvSpPr>
                <p:nvPr/>
              </p:nvSpPr>
              <p:spPr bwMode="auto">
                <a:xfrm>
                  <a:off x="1920" y="1392"/>
                  <a:ext cx="597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100" b="1">
                      <a:solidFill>
                        <a:srgbClr val="000000"/>
                      </a:solidFill>
                    </a:rPr>
                    <a:t>Parallel</a:t>
                  </a:r>
                  <a:endParaRPr lang="en-US" altLang="en-US"/>
                </a:p>
              </p:txBody>
            </p:sp>
            <p:sp>
              <p:nvSpPr>
                <p:cNvPr id="27668" name="Rectangle 26"/>
                <p:cNvSpPr>
                  <a:spLocks noChangeArrowheads="1"/>
                </p:cNvSpPr>
                <p:nvPr/>
              </p:nvSpPr>
              <p:spPr bwMode="auto">
                <a:xfrm>
                  <a:off x="4176" y="1392"/>
                  <a:ext cx="941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100" b="1">
                      <a:solidFill>
                        <a:srgbClr val="000000"/>
                      </a:solidFill>
                    </a:rPr>
                    <a:t>Perspective</a:t>
                  </a:r>
                  <a:endParaRPr lang="en-US" altLang="en-US"/>
                </a:p>
              </p:txBody>
            </p:sp>
            <p:sp>
              <p:nvSpPr>
                <p:cNvPr id="27669" name="Freeform 43"/>
                <p:cNvSpPr>
                  <a:spLocks/>
                </p:cNvSpPr>
                <p:nvPr/>
              </p:nvSpPr>
              <p:spPr bwMode="auto">
                <a:xfrm>
                  <a:off x="2172" y="1068"/>
                  <a:ext cx="2377" cy="340"/>
                </a:xfrm>
                <a:custGeom>
                  <a:avLst/>
                  <a:gdLst>
                    <a:gd name="T0" fmla="*/ 2377 w 2377"/>
                    <a:gd name="T1" fmla="*/ 340 h 340"/>
                    <a:gd name="T2" fmla="*/ 1056 w 2377"/>
                    <a:gd name="T3" fmla="*/ 0 h 340"/>
                    <a:gd name="T4" fmla="*/ 0 w 2377"/>
                    <a:gd name="T5" fmla="*/ 340 h 340"/>
                    <a:gd name="T6" fmla="*/ 0 60000 65536"/>
                    <a:gd name="T7" fmla="*/ 0 60000 65536"/>
                    <a:gd name="T8" fmla="*/ 0 60000 65536"/>
                    <a:gd name="T9" fmla="*/ 0 w 2377"/>
                    <a:gd name="T10" fmla="*/ 0 h 340"/>
                    <a:gd name="T11" fmla="*/ 2377 w 2377"/>
                    <a:gd name="T12" fmla="*/ 340 h 3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77" h="340">
                      <a:moveTo>
                        <a:pt x="2377" y="340"/>
                      </a:moveTo>
                      <a:lnTo>
                        <a:pt x="1056" y="0"/>
                      </a:lnTo>
                      <a:lnTo>
                        <a:pt x="0" y="34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7663" name="Freeform 52"/>
              <p:cNvSpPr>
                <a:spLocks/>
              </p:cNvSpPr>
              <p:nvPr/>
            </p:nvSpPr>
            <p:spPr bwMode="auto">
              <a:xfrm>
                <a:off x="2660" y="1240"/>
                <a:ext cx="1174" cy="108"/>
              </a:xfrm>
              <a:custGeom>
                <a:avLst/>
                <a:gdLst>
                  <a:gd name="T0" fmla="*/ 0 w 1174"/>
                  <a:gd name="T1" fmla="*/ 0 h 108"/>
                  <a:gd name="T2" fmla="*/ 78 w 1174"/>
                  <a:gd name="T3" fmla="*/ 27 h 108"/>
                  <a:gd name="T4" fmla="*/ 157 w 1174"/>
                  <a:gd name="T5" fmla="*/ 51 h 108"/>
                  <a:gd name="T6" fmla="*/ 235 w 1174"/>
                  <a:gd name="T7" fmla="*/ 70 h 108"/>
                  <a:gd name="T8" fmla="*/ 313 w 1174"/>
                  <a:gd name="T9" fmla="*/ 84 h 108"/>
                  <a:gd name="T10" fmla="*/ 391 w 1174"/>
                  <a:gd name="T11" fmla="*/ 96 h 108"/>
                  <a:gd name="T12" fmla="*/ 470 w 1174"/>
                  <a:gd name="T13" fmla="*/ 103 h 108"/>
                  <a:gd name="T14" fmla="*/ 548 w 1174"/>
                  <a:gd name="T15" fmla="*/ 108 h 108"/>
                  <a:gd name="T16" fmla="*/ 626 w 1174"/>
                  <a:gd name="T17" fmla="*/ 108 h 108"/>
                  <a:gd name="T18" fmla="*/ 704 w 1174"/>
                  <a:gd name="T19" fmla="*/ 103 h 108"/>
                  <a:gd name="T20" fmla="*/ 783 w 1174"/>
                  <a:gd name="T21" fmla="*/ 96 h 108"/>
                  <a:gd name="T22" fmla="*/ 861 w 1174"/>
                  <a:gd name="T23" fmla="*/ 84 h 108"/>
                  <a:gd name="T24" fmla="*/ 939 w 1174"/>
                  <a:gd name="T25" fmla="*/ 70 h 108"/>
                  <a:gd name="T26" fmla="*/ 1017 w 1174"/>
                  <a:gd name="T27" fmla="*/ 51 h 108"/>
                  <a:gd name="T28" fmla="*/ 1095 w 1174"/>
                  <a:gd name="T29" fmla="*/ 27 h 108"/>
                  <a:gd name="T30" fmla="*/ 1174 w 1174"/>
                  <a:gd name="T31" fmla="*/ 0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74"/>
                  <a:gd name="T49" fmla="*/ 0 h 108"/>
                  <a:gd name="T50" fmla="*/ 1174 w 1174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74" h="108">
                    <a:moveTo>
                      <a:pt x="0" y="0"/>
                    </a:moveTo>
                    <a:lnTo>
                      <a:pt x="78" y="27"/>
                    </a:lnTo>
                    <a:lnTo>
                      <a:pt x="157" y="51"/>
                    </a:lnTo>
                    <a:lnTo>
                      <a:pt x="235" y="70"/>
                    </a:lnTo>
                    <a:lnTo>
                      <a:pt x="313" y="84"/>
                    </a:lnTo>
                    <a:lnTo>
                      <a:pt x="391" y="96"/>
                    </a:lnTo>
                    <a:lnTo>
                      <a:pt x="470" y="103"/>
                    </a:lnTo>
                    <a:lnTo>
                      <a:pt x="548" y="108"/>
                    </a:lnTo>
                    <a:lnTo>
                      <a:pt x="626" y="108"/>
                    </a:lnTo>
                    <a:lnTo>
                      <a:pt x="704" y="103"/>
                    </a:lnTo>
                    <a:lnTo>
                      <a:pt x="783" y="96"/>
                    </a:lnTo>
                    <a:lnTo>
                      <a:pt x="861" y="84"/>
                    </a:lnTo>
                    <a:lnTo>
                      <a:pt x="939" y="70"/>
                    </a:lnTo>
                    <a:lnTo>
                      <a:pt x="1017" y="51"/>
                    </a:lnTo>
                    <a:lnTo>
                      <a:pt x="1095" y="27"/>
                    </a:lnTo>
                    <a:lnTo>
                      <a:pt x="117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664" name="Rectangle 55"/>
              <p:cNvSpPr>
                <a:spLocks noChangeArrowheads="1"/>
              </p:cNvSpPr>
              <p:nvPr/>
            </p:nvSpPr>
            <p:spPr bwMode="auto">
              <a:xfrm>
                <a:off x="2235" y="1056"/>
                <a:ext cx="46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</a:rPr>
                  <a:t>COP = </a:t>
                </a:r>
                <a:r>
                  <a:rPr lang="en-US" altLang="en-US">
                    <a:solidFill>
                      <a:srgbClr val="000000"/>
                    </a:solidFill>
                    <a:sym typeface="Symbol" panose="05050102010706020507" pitchFamily="18" charset="2"/>
                  </a:rPr>
                  <a:t></a:t>
                </a:r>
              </a:p>
            </p:txBody>
          </p:sp>
          <p:sp>
            <p:nvSpPr>
              <p:cNvPr id="27665" name="Rectangle 57"/>
              <p:cNvSpPr>
                <a:spLocks noChangeArrowheads="1"/>
              </p:cNvSpPr>
              <p:nvPr/>
            </p:nvSpPr>
            <p:spPr bwMode="auto">
              <a:xfrm>
                <a:off x="3969" y="1092"/>
                <a:ext cx="4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</a:rPr>
                  <a:t>COP = d</a:t>
                </a:r>
                <a:endParaRPr lang="en-US" altLang="en-US" sz="1400"/>
              </a:p>
            </p:txBody>
          </p:sp>
        </p:grpSp>
        <p:sp>
          <p:nvSpPr>
            <p:cNvPr id="27661" name="Rectangle 54"/>
            <p:cNvSpPr>
              <a:spLocks noChangeArrowheads="1"/>
            </p:cNvSpPr>
            <p:nvPr/>
          </p:nvSpPr>
          <p:spPr bwMode="auto">
            <a:xfrm>
              <a:off x="3167" y="1291"/>
              <a:ext cx="243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COP</a:t>
              </a:r>
              <a:endParaRPr lang="en-US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7951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Projections – key terms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projection</a:t>
            </a:r>
            <a:r>
              <a:rPr lang="en-US" sz="2400" dirty="0"/>
              <a:t> of a </a:t>
            </a:r>
            <a:r>
              <a:rPr lang="en-US" sz="2400" u="sng" dirty="0"/>
              <a:t>3D object</a:t>
            </a:r>
            <a:r>
              <a:rPr lang="en-US" sz="2400" dirty="0"/>
              <a:t> is defined by </a:t>
            </a:r>
            <a:r>
              <a:rPr lang="en-US" sz="2400" u="sng" dirty="0"/>
              <a:t>straight projection rays</a:t>
            </a:r>
            <a:r>
              <a:rPr lang="en-US" sz="2400" dirty="0"/>
              <a:t> (called 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projectors</a:t>
            </a:r>
            <a:r>
              <a:rPr lang="en-US" sz="2400" dirty="0"/>
              <a:t>) emanating from a 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center of projection</a:t>
            </a:r>
            <a:r>
              <a:rPr lang="en-US" sz="2400" dirty="0"/>
              <a:t>, passing through each point of the object, and intersecting a 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projection plane</a:t>
            </a:r>
            <a:r>
              <a:rPr lang="en-US" sz="2400" dirty="0"/>
              <a:t> to form the projection. </a:t>
            </a:r>
          </a:p>
          <a:p>
            <a:endParaRPr lang="en-US" dirty="0"/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99055"/>
              </p:ext>
            </p:extLst>
          </p:nvPr>
        </p:nvGraphicFramePr>
        <p:xfrm>
          <a:off x="2438400" y="990600"/>
          <a:ext cx="5105400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VISIO" r:id="rId3" imgW="4565160" imgH="3314160" progId="Visio.Drawing.4">
                  <p:embed/>
                </p:oleObj>
              </mc:Choice>
              <mc:Fallback>
                <p:oleObj name="VISIO" r:id="rId3" imgW="4565160" imgH="3314160" progId="Visio.Drawing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90600"/>
                        <a:ext cx="5105400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altLang="en-US" dirty="0"/>
              <a:t>Planer Geometric Projection</a:t>
            </a:r>
          </a:p>
        </p:txBody>
      </p:sp>
      <p:sp>
        <p:nvSpPr>
          <p:cNvPr id="10855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2 types of projections </a:t>
            </a:r>
          </a:p>
          <a:p>
            <a:pPr lvl="1"/>
            <a:r>
              <a:rPr lang="en-US" altLang="en-US" i="1" dirty="0"/>
              <a:t>perspective</a:t>
            </a:r>
            <a:r>
              <a:rPr lang="en-US" altLang="en-US" dirty="0"/>
              <a:t> and </a:t>
            </a:r>
            <a:r>
              <a:rPr lang="en-US" altLang="en-US" i="1" dirty="0"/>
              <a:t>parallel</a:t>
            </a:r>
            <a:r>
              <a:rPr lang="en-US" altLang="en-US" dirty="0"/>
              <a:t>. </a:t>
            </a:r>
          </a:p>
          <a:p>
            <a:pPr lvl="1">
              <a:buFont typeface="Wingdings 2" panose="05020102010507070707" pitchFamily="18" charset="2"/>
              <a:buNone/>
            </a:pPr>
            <a:endParaRPr lang="en-US" altLang="en-US" sz="1000" dirty="0"/>
          </a:p>
          <a:p>
            <a:r>
              <a:rPr lang="en-US" altLang="en-US" dirty="0"/>
              <a:t>Key factor is the </a:t>
            </a:r>
            <a:r>
              <a:rPr lang="en-US" altLang="en-US" b="1" i="1" u="sng" dirty="0"/>
              <a:t>center of projection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if distance to center of projection is finite : perspective</a:t>
            </a:r>
          </a:p>
          <a:p>
            <a:pPr lvl="1"/>
            <a:r>
              <a:rPr lang="en-US" altLang="en-US" dirty="0"/>
              <a:t>if infinite : parallel -&gt; so needs direction of projection vector</a:t>
            </a:r>
          </a:p>
        </p:txBody>
      </p:sp>
      <p:graphicFrame>
        <p:nvGraphicFramePr>
          <p:cNvPr id="1085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78900"/>
              </p:ext>
            </p:extLst>
          </p:nvPr>
        </p:nvGraphicFramePr>
        <p:xfrm>
          <a:off x="914401" y="3810000"/>
          <a:ext cx="3578646" cy="25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4" name="VISIO" r:id="rId3" imgW="4565160" imgH="3314160" progId="Visio.Drawing.4">
                  <p:embed/>
                </p:oleObj>
              </mc:Choice>
              <mc:Fallback>
                <p:oleObj name="VISIO" r:id="rId3" imgW="4565160" imgH="3314160" progId="Visio.Drawing.4">
                  <p:embed/>
                  <p:pic>
                    <p:nvPicPr>
                      <p:cNvPr id="108551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3810000"/>
                        <a:ext cx="3578646" cy="2598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762000" y="6415087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Perspective projection</a:t>
            </a:r>
            <a:endParaRPr lang="en-US" altLang="en-U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1085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576036"/>
              </p:ext>
            </p:extLst>
          </p:nvPr>
        </p:nvGraphicFramePr>
        <p:xfrm>
          <a:off x="4535415" y="3352800"/>
          <a:ext cx="4151385" cy="317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5" name="VISIO" r:id="rId5" imgW="5285160" imgH="4043880" progId="Visio.Drawing.4">
                  <p:embed/>
                </p:oleObj>
              </mc:Choice>
              <mc:Fallback>
                <p:oleObj name="VISIO" r:id="rId5" imgW="5285160" imgH="4043880" progId="Visio.Drawing.4">
                  <p:embed/>
                  <p:pic>
                    <p:nvPicPr>
                      <p:cNvPr id="108554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15" y="3352800"/>
                        <a:ext cx="4151385" cy="3177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5029200" y="6415087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Parallel  projection</a:t>
            </a:r>
            <a:endParaRPr lang="en-US" altLang="en-U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0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3600"/>
              <a:t>Perspective v Parallel</a:t>
            </a:r>
            <a:endParaRPr lang="en-US" altLang="en-US" sz="36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199" y="990600"/>
            <a:ext cx="8636001" cy="36576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Perspective: </a:t>
            </a:r>
          </a:p>
          <a:p>
            <a:pPr lvl="1"/>
            <a:r>
              <a:rPr lang="en-US" altLang="en-US" sz="2400" dirty="0"/>
              <a:t>visual effect is similar to human visual system... </a:t>
            </a:r>
          </a:p>
          <a:p>
            <a:pPr lvl="1"/>
            <a:r>
              <a:rPr lang="en-US" altLang="en-US" sz="2400" dirty="0"/>
              <a:t>has 'perspective foreshortening'</a:t>
            </a:r>
          </a:p>
          <a:p>
            <a:pPr lvl="2"/>
            <a:r>
              <a:rPr lang="en-US" altLang="en-US" sz="2000" dirty="0"/>
              <a:t>size of object varies inversely with distance from the center of projection. </a:t>
            </a:r>
          </a:p>
          <a:p>
            <a:pPr lvl="1"/>
            <a:r>
              <a:rPr lang="en-US" altLang="en-US" sz="2400" dirty="0"/>
              <a:t>Parallel lines do not in general project to parallel lines</a:t>
            </a:r>
          </a:p>
          <a:p>
            <a:pPr lvl="1"/>
            <a:r>
              <a:rPr lang="en-US" altLang="en-US" sz="2400" dirty="0"/>
              <a:t>angles only remain intact for faces parallel to projection plane.</a:t>
            </a:r>
          </a:p>
        </p:txBody>
      </p:sp>
      <p:pic>
        <p:nvPicPr>
          <p:cNvPr id="111622" name="Picture 6" descr="perspective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399"/>
            <a:ext cx="3445765" cy="28194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9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IE" altLang="en-US" sz="3600"/>
              <a:t>Perspective v Parallel</a:t>
            </a:r>
            <a:endParaRPr lang="en-US" altLang="en-US" sz="360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990600"/>
            <a:ext cx="8940800" cy="5436588"/>
          </a:xfrm>
        </p:spPr>
        <p:txBody>
          <a:bodyPr/>
          <a:lstStyle/>
          <a:p>
            <a:r>
              <a:rPr lang="en-US" altLang="en-US" sz="2800" dirty="0"/>
              <a:t>Parallel:</a:t>
            </a:r>
          </a:p>
          <a:p>
            <a:pPr lvl="1"/>
            <a:r>
              <a:rPr lang="en-US" altLang="en-US" sz="2400" dirty="0"/>
              <a:t>less realistic view because of no foreshortening</a:t>
            </a:r>
          </a:p>
          <a:p>
            <a:pPr lvl="1"/>
            <a:r>
              <a:rPr lang="en-US" altLang="en-US" sz="2400" dirty="0"/>
              <a:t>however, parallel lines remain parallel. </a:t>
            </a:r>
          </a:p>
          <a:p>
            <a:pPr lvl="1"/>
            <a:r>
              <a:rPr lang="en-US" altLang="en-US" sz="2400" dirty="0"/>
              <a:t>angles only remain intact for faces parallel to projection plane.</a:t>
            </a:r>
            <a:endParaRPr lang="en-IE" altLang="en-US" sz="2400" dirty="0"/>
          </a:p>
          <a:p>
            <a:endParaRPr lang="en-US" altLang="en-US" sz="2800" dirty="0"/>
          </a:p>
        </p:txBody>
      </p:sp>
      <p:pic>
        <p:nvPicPr>
          <p:cNvPr id="112644" name="Picture 4" descr="ortho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00400"/>
            <a:ext cx="4197100" cy="3514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68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219200" y="58674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Perspective foreshortening</a:t>
            </a:r>
            <a:endParaRPr lang="en-US" sz="3600" b="1" i="1">
              <a:latin typeface="Times New Roman" pitchFamily="18" charset="0"/>
            </a:endParaRPr>
          </a:p>
        </p:txBody>
      </p:sp>
      <p:sp>
        <p:nvSpPr>
          <p:cNvPr id="35844" name="AutoShap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Perspective Projection-Anomalies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Perspective foreshortening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The farther an object is from COP the smaller it appears</a:t>
            </a: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1447800" y="4572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895600" y="2667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6400800" y="3810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8" name="Oval 9"/>
          <p:cNvSpPr>
            <a:spLocks noChangeArrowheads="1"/>
          </p:cNvSpPr>
          <p:nvPr/>
        </p:nvSpPr>
        <p:spPr bwMode="auto">
          <a:xfrm>
            <a:off x="3978275" y="4206875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 flipV="1">
            <a:off x="1600200" y="3810000"/>
            <a:ext cx="518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1371600" y="4876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7924800" y="4724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31242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1213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Perspective Projection-Anomalies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i="1" dirty="0">
                <a:solidFill>
                  <a:srgbClr val="7030A0"/>
                </a:solidFill>
              </a:rPr>
              <a:t>Vanishing Points: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Any set of parallel lines not parallel to view plane (or not perpendicular to view plane normal) appear to meet at some point.</a:t>
            </a:r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916257"/>
              </p:ext>
            </p:extLst>
          </p:nvPr>
        </p:nvGraphicFramePr>
        <p:xfrm>
          <a:off x="2286000" y="2376487"/>
          <a:ext cx="582612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8" name="VISIO" r:id="rId3" imgW="5825160" imgH="3981240" progId="Visio.Drawing.4">
                  <p:embed/>
                </p:oleObj>
              </mc:Choice>
              <mc:Fallback>
                <p:oleObj name="VISIO" r:id="rId3" imgW="5825160" imgH="3981240" progId="Visio.Drawing.4">
                  <p:embed/>
                  <p:pic>
                    <p:nvPicPr>
                      <p:cNvPr id="184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76487"/>
                        <a:ext cx="5826125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990600" y="6262687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Vanishing point</a:t>
            </a:r>
            <a:endParaRPr lang="en-US" sz="36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Perspective Projection - types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181" y="1003296"/>
            <a:ext cx="8958818" cy="5702303"/>
          </a:xfrm>
        </p:spPr>
        <p:txBody>
          <a:bodyPr>
            <a:normAutofit/>
          </a:bodyPr>
          <a:lstStyle/>
          <a:p>
            <a:r>
              <a:rPr lang="en-US" dirty="0"/>
              <a:t>Based on vanishing points </a:t>
            </a:r>
          </a:p>
          <a:p>
            <a:r>
              <a:rPr lang="en-US" dirty="0"/>
              <a:t>If a set of lines are parallel to one of the three axes, the vanishing point is called an axis vanishing point (Principal Vanishing Point). </a:t>
            </a:r>
          </a:p>
          <a:p>
            <a:r>
              <a:rPr lang="en-US" dirty="0"/>
              <a:t>There are at most 3 such points, corresponding to the number of axes cut by the projection plane</a:t>
            </a:r>
          </a:p>
          <a:p>
            <a:r>
              <a:rPr lang="en-US" dirty="0"/>
              <a:t>One-point / two-point / three-point perspective:</a:t>
            </a:r>
          </a:p>
          <a:p>
            <a:pPr lvl="1"/>
            <a:r>
              <a:rPr lang="en-US" dirty="0"/>
              <a:t>One / two / three principle axis cut by projection plane</a:t>
            </a:r>
          </a:p>
        </p:txBody>
      </p:sp>
    </p:spTree>
    <p:extLst>
      <p:ext uri="{BB962C8B-B14F-4D97-AF65-F5344CB8AC3E}">
        <p14:creationId xmlns:p14="http://schemas.microsoft.com/office/powerpoint/2010/main" val="669013842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</TotalTime>
  <Words>1051</Words>
  <Application>Microsoft Office PowerPoint</Application>
  <PresentationFormat>On-screen Show (4:3)</PresentationFormat>
  <Paragraphs>210</Paragraphs>
  <Slides>25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Arial Narrow</vt:lpstr>
      <vt:lpstr>Calibri</vt:lpstr>
      <vt:lpstr>굴림</vt:lpstr>
      <vt:lpstr>Symbol</vt:lpstr>
      <vt:lpstr>Times New Roman</vt:lpstr>
      <vt:lpstr>Verdana</vt:lpstr>
      <vt:lpstr>Wingdings</vt:lpstr>
      <vt:lpstr>Wingdings 2</vt:lpstr>
      <vt:lpstr>Capsules</vt:lpstr>
      <vt:lpstr>VISIO</vt:lpstr>
      <vt:lpstr>수식</vt:lpstr>
      <vt:lpstr>Projection</vt:lpstr>
      <vt:lpstr>Projection</vt:lpstr>
      <vt:lpstr>Projections – key terms</vt:lpstr>
      <vt:lpstr>Planer Geometric Projection</vt:lpstr>
      <vt:lpstr>Perspective v Parallel</vt:lpstr>
      <vt:lpstr>Perspective v Parallel</vt:lpstr>
      <vt:lpstr>Perspective Projection-Anomalies</vt:lpstr>
      <vt:lpstr>Perspective Projection-Anomalies</vt:lpstr>
      <vt:lpstr>Perspective Projection - types</vt:lpstr>
      <vt:lpstr>Perspective Projections</vt:lpstr>
      <vt:lpstr>Perspective Projection</vt:lpstr>
      <vt:lpstr>Perspective Projection</vt:lpstr>
      <vt:lpstr>Perspective Projections</vt:lpstr>
      <vt:lpstr>Parallel projection - Types</vt:lpstr>
      <vt:lpstr>Orthographic projection</vt:lpstr>
      <vt:lpstr>Orthographic Projections</vt:lpstr>
      <vt:lpstr>Axonometric projection</vt:lpstr>
      <vt:lpstr>Axonometric projection</vt:lpstr>
      <vt:lpstr>Oblique parallel projection</vt:lpstr>
      <vt:lpstr>Oblique Projections</vt:lpstr>
      <vt:lpstr>Oblique parallel projection</vt:lpstr>
      <vt:lpstr>Oblique parallel projection</vt:lpstr>
      <vt:lpstr>Oblique parallel projection</vt:lpstr>
      <vt:lpstr>Oblique parallel projection</vt:lpstr>
      <vt:lpstr>Planner Geometric Projections taxonomy</vt:lpstr>
    </vt:vector>
  </TitlesOfParts>
  <Company>Kuet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Masud</dc:creator>
  <cp:lastModifiedBy>User</cp:lastModifiedBy>
  <cp:revision>222</cp:revision>
  <dcterms:created xsi:type="dcterms:W3CDTF">2004-09-19T03:08:29Z</dcterms:created>
  <dcterms:modified xsi:type="dcterms:W3CDTF">2021-08-06T16:40:34Z</dcterms:modified>
</cp:coreProperties>
</file>