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91" r:id="rId2"/>
    <p:sldId id="374" r:id="rId3"/>
    <p:sldId id="375" r:id="rId4"/>
    <p:sldId id="376" r:id="rId5"/>
    <p:sldId id="312" r:id="rId6"/>
    <p:sldId id="313" r:id="rId7"/>
    <p:sldId id="320" r:id="rId8"/>
    <p:sldId id="319" r:id="rId9"/>
    <p:sldId id="316" r:id="rId10"/>
    <p:sldId id="317" r:id="rId11"/>
    <p:sldId id="336" r:id="rId12"/>
    <p:sldId id="321" r:id="rId13"/>
    <p:sldId id="322" r:id="rId14"/>
    <p:sldId id="323" r:id="rId15"/>
    <p:sldId id="324" r:id="rId16"/>
    <p:sldId id="325" r:id="rId17"/>
    <p:sldId id="329" r:id="rId18"/>
    <p:sldId id="330" r:id="rId19"/>
    <p:sldId id="326" r:id="rId20"/>
    <p:sldId id="328" r:id="rId21"/>
    <p:sldId id="33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53"/>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6BAC0A-6E66-435D-9C63-489E6002653D}" type="datetimeFigureOut">
              <a:rPr lang="en-US" smtClean="0"/>
              <a:pPr/>
              <a:t>2/26/2022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3A0BD7-70B9-49E3-8C25-E7C9403A17E8}" type="slidenum">
              <a:rPr lang="en-US" smtClean="0"/>
              <a:pPr/>
              <a:t>‹#›</a:t>
            </a:fld>
            <a:endParaRPr lang="en-US"/>
          </a:p>
        </p:txBody>
      </p:sp>
    </p:spTree>
    <p:extLst>
      <p:ext uri="{BB962C8B-B14F-4D97-AF65-F5344CB8AC3E}">
        <p14:creationId xmlns:p14="http://schemas.microsoft.com/office/powerpoint/2010/main" val="1188725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research-methodology.net/research-methods/qualitative-research/" TargetMode="External"/><Relationship Id="rId2" Type="http://schemas.openxmlformats.org/officeDocument/2006/relationships/hyperlink" Target="https://research-methodology.net/research-methods/quantitative-research/"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01416"/>
            <a:ext cx="7772400" cy="1829761"/>
          </a:xfrm>
        </p:spPr>
        <p:txBody>
          <a:bodyPr>
            <a:normAutofit fontScale="90000"/>
          </a:bodyPr>
          <a:lstStyle/>
          <a:p>
            <a:r>
              <a:rPr lang="en-US" dirty="0">
                <a:solidFill>
                  <a:srgbClr val="00B050"/>
                </a:solidFill>
              </a:rPr>
              <a:t>ESDM 403: </a:t>
            </a:r>
            <a:br>
              <a:rPr lang="en-US" dirty="0">
                <a:solidFill>
                  <a:srgbClr val="00B050"/>
                </a:solidFill>
              </a:rPr>
            </a:br>
            <a:r>
              <a:rPr lang="en-US" dirty="0">
                <a:solidFill>
                  <a:srgbClr val="00B050"/>
                </a:solidFill>
              </a:rPr>
              <a:t>Research Method  (Project Design)</a:t>
            </a:r>
          </a:p>
        </p:txBody>
      </p:sp>
      <p:sp>
        <p:nvSpPr>
          <p:cNvPr id="3" name="Subtitle 2"/>
          <p:cNvSpPr>
            <a:spLocks noGrp="1"/>
          </p:cNvSpPr>
          <p:nvPr>
            <p:ph type="subTitle" idx="1"/>
          </p:nvPr>
        </p:nvSpPr>
        <p:spPr>
          <a:xfrm>
            <a:off x="685800" y="2971800"/>
            <a:ext cx="7772400" cy="1687106"/>
          </a:xfrm>
        </p:spPr>
        <p:txBody>
          <a:bodyPr>
            <a:normAutofit/>
          </a:bodyPr>
          <a:lstStyle/>
          <a:p>
            <a:pPr algn="ctr"/>
            <a:r>
              <a:rPr lang="en-US" sz="3600" b="1" dirty="0">
                <a:solidFill>
                  <a:schemeClr val="accent2"/>
                </a:solidFill>
              </a:rPr>
              <a:t>Dr. </a:t>
            </a:r>
            <a:r>
              <a:rPr lang="en-US" sz="3600" b="1" dirty="0" err="1">
                <a:solidFill>
                  <a:schemeClr val="accent2"/>
                </a:solidFill>
              </a:rPr>
              <a:t>Mahfuza</a:t>
            </a:r>
            <a:r>
              <a:rPr lang="en-US" sz="3600" b="1" dirty="0">
                <a:solidFill>
                  <a:schemeClr val="accent2"/>
                </a:solidFill>
              </a:rPr>
              <a:t> Parveen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34042055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0"/>
            <a:ext cx="8305800" cy="5440363"/>
          </a:xfrm>
        </p:spPr>
        <p:txBody>
          <a:bodyPr>
            <a:normAutofit lnSpcReduction="10000"/>
          </a:bodyPr>
          <a:lstStyle/>
          <a:p>
            <a:pPr marL="0" indent="0" algn="just">
              <a:buNone/>
            </a:pPr>
            <a:r>
              <a:rPr lang="en-GB" b="1" dirty="0"/>
              <a:t>What is the difference between Research Design and Research Method?</a:t>
            </a:r>
          </a:p>
          <a:p>
            <a:pPr marL="0" indent="0" algn="just">
              <a:buNone/>
            </a:pPr>
            <a:endParaRPr lang="en-GB" dirty="0"/>
          </a:p>
          <a:p>
            <a:pPr algn="just"/>
            <a:r>
              <a:rPr lang="en-GB" dirty="0"/>
              <a:t>Research design is a plan to answer your research question.  </a:t>
            </a:r>
          </a:p>
          <a:p>
            <a:pPr algn="just"/>
            <a:r>
              <a:rPr lang="en-GB" dirty="0"/>
              <a:t>A research method is a strategy used to implement that plan.  Research design and methods are different but closely related, because good research design ensures that the data you obtain will help you answer your research question more effectively. </a:t>
            </a:r>
          </a:p>
          <a:p>
            <a:pPr algn="just"/>
            <a:endParaRPr lang="en-US" dirty="0"/>
          </a:p>
        </p:txBody>
      </p:sp>
    </p:spTree>
    <p:extLst>
      <p:ext uri="{BB962C8B-B14F-4D97-AF65-F5344CB8AC3E}">
        <p14:creationId xmlns:p14="http://schemas.microsoft.com/office/powerpoint/2010/main" val="326236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Methodology</a:t>
            </a:r>
          </a:p>
        </p:txBody>
      </p:sp>
      <p:sp>
        <p:nvSpPr>
          <p:cNvPr id="4" name="Rectangle 1"/>
          <p:cNvSpPr>
            <a:spLocks noGrp="1" noChangeArrowheads="1"/>
          </p:cNvSpPr>
          <p:nvPr>
            <p:ph idx="1"/>
          </p:nvPr>
        </p:nvSpPr>
        <p:spPr bwMode="auto">
          <a:xfrm>
            <a:off x="1066800" y="1455169"/>
            <a:ext cx="4886274"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a:ln>
                  <a:noFill/>
                </a:ln>
                <a:solidFill>
                  <a:schemeClr val="tx1"/>
                </a:solidFill>
                <a:effectLst/>
                <a:latin typeface="Arial" panose="020B0604020202020204" pitchFamily="34" charset="0"/>
              </a:rPr>
              <a:t>Survey Method </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sz="2000" i="0" u="none" strike="noStrike" cap="none" normalizeH="0" baseline="0" dirty="0">
                <a:ln>
                  <a:noFill/>
                </a:ln>
                <a:solidFill>
                  <a:schemeClr val="tx1"/>
                </a:solidFill>
                <a:effectLst/>
                <a:latin typeface="Arial" panose="020B0604020202020204" pitchFamily="34" charset="0"/>
              </a:rPr>
              <a:t>Questionnaires</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sz="2000" i="0" u="none" strike="noStrike" cap="none" normalizeH="0" baseline="0" dirty="0">
                <a:ln>
                  <a:noFill/>
                </a:ln>
                <a:solidFill>
                  <a:schemeClr val="tx1"/>
                </a:solidFill>
                <a:effectLst/>
                <a:latin typeface="Arial" panose="020B0604020202020204" pitchFamily="34" charset="0"/>
              </a:rPr>
              <a:t>Interviews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a:ln>
                  <a:noFill/>
                </a:ln>
                <a:solidFill>
                  <a:schemeClr val="tx1"/>
                </a:solidFill>
                <a:effectLst/>
                <a:latin typeface="Arial" panose="020B0604020202020204" pitchFamily="34" charset="0"/>
              </a:rPr>
              <a:t>Quantitative Data Collection Methods </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sz="2000" i="0" u="none" strike="noStrike" cap="none" normalizeH="0" baseline="0" dirty="0">
                <a:ln>
                  <a:noFill/>
                </a:ln>
                <a:solidFill>
                  <a:schemeClr val="tx1"/>
                </a:solidFill>
                <a:effectLst/>
                <a:latin typeface="Arial" panose="020B0604020202020204" pitchFamily="34" charset="0"/>
              </a:rPr>
              <a:t>Correlation Analysis</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sz="2000" i="0" u="none" strike="noStrike" cap="none" normalizeH="0" baseline="0" dirty="0">
                <a:ln>
                  <a:noFill/>
                </a:ln>
                <a:solidFill>
                  <a:schemeClr val="tx1"/>
                </a:solidFill>
                <a:effectLst/>
                <a:latin typeface="Arial" panose="020B0604020202020204" pitchFamily="34" charset="0"/>
              </a:rPr>
              <a:t>Mean, Mode and Median</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sz="2000" i="0" u="none" strike="noStrike" cap="none" normalizeH="0" baseline="0" dirty="0">
                <a:ln>
                  <a:noFill/>
                </a:ln>
                <a:solidFill>
                  <a:schemeClr val="tx1"/>
                </a:solidFill>
                <a:effectLst/>
                <a:latin typeface="Arial" panose="020B0604020202020204" pitchFamily="34" charset="0"/>
              </a:rPr>
              <a:t>Regression Analysis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a:ln>
                  <a:noFill/>
                </a:ln>
                <a:solidFill>
                  <a:schemeClr val="tx1"/>
                </a:solidFill>
                <a:effectLst/>
                <a:latin typeface="Arial" panose="020B0604020202020204" pitchFamily="34" charset="0"/>
              </a:rPr>
              <a:t>Qualitative Data Collection Methods </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sz="2000" i="0" u="none" strike="noStrike" cap="none" normalizeH="0" baseline="0" dirty="0">
                <a:ln>
                  <a:noFill/>
                </a:ln>
                <a:solidFill>
                  <a:schemeClr val="tx1"/>
                </a:solidFill>
                <a:effectLst/>
                <a:latin typeface="Arial" panose="020B0604020202020204" pitchFamily="34" charset="0"/>
              </a:rPr>
              <a:t>Case Studies</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sz="2000" i="0" u="none" strike="noStrike" cap="none" normalizeH="0" baseline="0" dirty="0">
                <a:ln>
                  <a:noFill/>
                </a:ln>
                <a:solidFill>
                  <a:schemeClr val="tx1"/>
                </a:solidFill>
                <a:effectLst/>
                <a:latin typeface="Arial" panose="020B0604020202020204" pitchFamily="34" charset="0"/>
              </a:rPr>
              <a:t>Focus Groups</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sz="2000" i="0" u="none" strike="noStrike" cap="none" normalizeH="0" baseline="0" dirty="0">
                <a:ln>
                  <a:noFill/>
                </a:ln>
                <a:solidFill>
                  <a:schemeClr val="tx1"/>
                </a:solidFill>
                <a:effectLst/>
                <a:latin typeface="Arial" panose="020B0604020202020204" pitchFamily="34" charset="0"/>
              </a:rPr>
              <a:t>Observation</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sz="2000" i="0" u="none" strike="noStrike" cap="none" normalizeH="0" baseline="0" dirty="0">
                <a:ln>
                  <a:noFill/>
                </a:ln>
                <a:solidFill>
                  <a:schemeClr val="tx1"/>
                </a:solidFill>
                <a:effectLst/>
                <a:latin typeface="Arial" panose="020B0604020202020204" pitchFamily="34" charset="0"/>
              </a:rPr>
              <a:t>Futures Research</a:t>
            </a:r>
            <a:r>
              <a:rPr kumimoji="0" lang="en-US" sz="2000" b="1"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a:ln>
                  <a:noFill/>
                </a:ln>
                <a:solidFill>
                  <a:schemeClr val="tx1"/>
                </a:solidFill>
                <a:effectLst/>
                <a:latin typeface="Arial" panose="020B0604020202020204" pitchFamily="34" charset="0"/>
              </a:rPr>
              <a:t>Experiments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a:ln>
                  <a:noFill/>
                </a:ln>
                <a:solidFill>
                  <a:schemeClr val="tx1"/>
                </a:solidFill>
                <a:effectLst/>
                <a:latin typeface="Arial" panose="020B0604020202020204" pitchFamily="34" charset="0"/>
              </a:rPr>
              <a:t>Action Research</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571285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Collection of Data</a:t>
            </a:r>
          </a:p>
        </p:txBody>
      </p:sp>
      <p:sp>
        <p:nvSpPr>
          <p:cNvPr id="3" name="Content Placeholder 2"/>
          <p:cNvSpPr>
            <a:spLocks noGrp="1"/>
          </p:cNvSpPr>
          <p:nvPr>
            <p:ph idx="1"/>
          </p:nvPr>
        </p:nvSpPr>
        <p:spPr/>
        <p:txBody>
          <a:bodyPr/>
          <a:lstStyle/>
          <a:p>
            <a:r>
              <a:rPr lang="en-GB" dirty="0"/>
              <a:t>Data collection is a process of collecting information from all the relevant sources to find answers to the research problem, test the hypothesis and evaluate the outcomes. Data collection methods can be divided into two categories: secondary methods of data collection and primary methods of data collection.</a:t>
            </a:r>
            <a:endParaRPr lang="en-US" dirty="0"/>
          </a:p>
        </p:txBody>
      </p:sp>
    </p:spTree>
    <p:extLst>
      <p:ext uri="{BB962C8B-B14F-4D97-AF65-F5344CB8AC3E}">
        <p14:creationId xmlns:p14="http://schemas.microsoft.com/office/powerpoint/2010/main" val="3234019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Data Collection</a:t>
            </a:r>
          </a:p>
        </p:txBody>
      </p:sp>
      <p:sp>
        <p:nvSpPr>
          <p:cNvPr id="3" name="Content Placeholder 2"/>
          <p:cNvSpPr>
            <a:spLocks noGrp="1"/>
          </p:cNvSpPr>
          <p:nvPr>
            <p:ph idx="1"/>
          </p:nvPr>
        </p:nvSpPr>
        <p:spPr>
          <a:xfrm>
            <a:off x="457200" y="1219200"/>
            <a:ext cx="8229600" cy="4906963"/>
          </a:xfrm>
        </p:spPr>
        <p:txBody>
          <a:bodyPr>
            <a:normAutofit fontScale="70000" lnSpcReduction="20000"/>
          </a:bodyPr>
          <a:lstStyle/>
          <a:p>
            <a:pPr marL="0" indent="0">
              <a:buNone/>
            </a:pPr>
            <a:r>
              <a:rPr lang="en-GB" b="1" dirty="0"/>
              <a:t>1. Secondary Data Collection Methods </a:t>
            </a:r>
          </a:p>
          <a:p>
            <a:r>
              <a:rPr lang="en-GB" dirty="0"/>
              <a:t>Secondary data is a type of data that has already been published in books, newspapers, magazines, journals, online portals etc.  </a:t>
            </a:r>
          </a:p>
          <a:p>
            <a:endParaRPr lang="en-GB" dirty="0"/>
          </a:p>
          <a:p>
            <a:r>
              <a:rPr lang="en-GB" dirty="0"/>
              <a:t>There is an abundance of data available in these sources about your research area, almost regardless of the nature of the research area.</a:t>
            </a:r>
          </a:p>
          <a:p>
            <a:r>
              <a:rPr lang="en-GB" dirty="0"/>
              <a:t> </a:t>
            </a:r>
          </a:p>
          <a:p>
            <a:r>
              <a:rPr lang="en-GB" dirty="0"/>
              <a:t>Therefore, application of appropriate set of criteria to select secondary data to be used in the study plays an important role in terms of increasing the levels of </a:t>
            </a:r>
            <a:r>
              <a:rPr lang="en-GB" b="1" dirty="0"/>
              <a:t>research validity and reliability</a:t>
            </a:r>
            <a:r>
              <a:rPr lang="en-GB" dirty="0"/>
              <a:t>.</a:t>
            </a:r>
          </a:p>
          <a:p>
            <a:endParaRPr lang="en-GB" dirty="0"/>
          </a:p>
          <a:p>
            <a:r>
              <a:rPr lang="en-GB" dirty="0"/>
              <a:t>These criteria include, but not limited to date of publication, credential of the author, reliability of the source, quality of discussions, depth of analyses, the extent of contribution of the text to the development of the research area etc.</a:t>
            </a:r>
          </a:p>
          <a:p>
            <a:endParaRPr lang="en-US" dirty="0"/>
          </a:p>
        </p:txBody>
      </p:sp>
    </p:spTree>
    <p:extLst>
      <p:ext uri="{BB962C8B-B14F-4D97-AF65-F5344CB8AC3E}">
        <p14:creationId xmlns:p14="http://schemas.microsoft.com/office/powerpoint/2010/main" val="3064763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7500" lnSpcReduction="20000"/>
          </a:bodyPr>
          <a:lstStyle/>
          <a:p>
            <a:r>
              <a:rPr lang="en-GB" b="1" dirty="0"/>
              <a:t>Primary Data Collection Methods </a:t>
            </a:r>
          </a:p>
          <a:p>
            <a:r>
              <a:rPr lang="en-GB" dirty="0"/>
              <a:t>Primary data collection methods can be divided into two groups: quantitative and qualitative.</a:t>
            </a:r>
          </a:p>
          <a:p>
            <a:r>
              <a:rPr lang="en-GB" dirty="0">
                <a:hlinkClick r:id="rId2"/>
              </a:rPr>
              <a:t>Quantitative data collection methods</a:t>
            </a:r>
            <a:r>
              <a:rPr lang="en-GB" dirty="0"/>
              <a:t> are based in mathematical calculations in various formats. Methods of quantitative data collection and analysis include questionnaires with closed-ended questions, methods of correlation and regression, mean, mode and median and others.</a:t>
            </a:r>
          </a:p>
          <a:p>
            <a:r>
              <a:rPr lang="en-GB" dirty="0"/>
              <a:t>Quantitative methods are cheaper to apply and they can be applied within shorter duration of time compared to qualitative methods. Moreover, due to a high level of standardisation of quantitative methods, it is easy to make comparisons of findings.</a:t>
            </a:r>
          </a:p>
          <a:p>
            <a:r>
              <a:rPr lang="en-GB" dirty="0">
                <a:hlinkClick r:id="rId3"/>
              </a:rPr>
              <a:t>Qualitative research methods</a:t>
            </a:r>
            <a:r>
              <a:rPr lang="en-GB" dirty="0"/>
              <a:t>, on the contrary, do not involve numbers or mathematical calculations. Qualitative research is closely associated with words, sounds, feeling, emotions, colours and other elements that are non-quantifiable.</a:t>
            </a:r>
          </a:p>
          <a:p>
            <a:r>
              <a:rPr lang="en-GB" dirty="0"/>
              <a:t>Qualitative studies aim to ensure greater level of depth of understanding and qualitative data collection methods include interviews, questionnaires with open-ended questions, focus groups, observation, game or role-playing, case studies etc.</a:t>
            </a:r>
          </a:p>
          <a:p>
            <a:r>
              <a:rPr lang="en-GB" dirty="0"/>
              <a:t>Your choice between quantitative or qualitative methods of data collection depends on the area of your research and the nature of research aims and objectives.</a:t>
            </a:r>
          </a:p>
          <a:p>
            <a:endParaRPr lang="en-US" dirty="0"/>
          </a:p>
        </p:txBody>
      </p:sp>
    </p:spTree>
    <p:extLst>
      <p:ext uri="{BB962C8B-B14F-4D97-AF65-F5344CB8AC3E}">
        <p14:creationId xmlns:p14="http://schemas.microsoft.com/office/powerpoint/2010/main" val="4129531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Reliability</a:t>
            </a:r>
          </a:p>
        </p:txBody>
      </p:sp>
      <p:sp>
        <p:nvSpPr>
          <p:cNvPr id="6" name="TextBox 5"/>
          <p:cNvSpPr txBox="1"/>
          <p:nvPr/>
        </p:nvSpPr>
        <p:spPr>
          <a:xfrm>
            <a:off x="533400" y="1219200"/>
            <a:ext cx="8153400" cy="5509200"/>
          </a:xfrm>
          <a:prstGeom prst="rect">
            <a:avLst/>
          </a:prstGeom>
          <a:noFill/>
        </p:spPr>
        <p:txBody>
          <a:bodyPr wrap="square" rtlCol="0">
            <a:spAutoFit/>
          </a:bodyPr>
          <a:lstStyle/>
          <a:p>
            <a:pPr marL="285750" indent="-285750" algn="just">
              <a:buFont typeface="Arial" panose="020B0604020202020204" pitchFamily="34" charset="0"/>
              <a:buChar char="•"/>
            </a:pPr>
            <a:r>
              <a:rPr lang="en-GB" sz="3200" b="1" dirty="0"/>
              <a:t>Reliability</a:t>
            </a:r>
            <a:r>
              <a:rPr lang="en-GB" sz="3200" dirty="0"/>
              <a:t> is the degree to which an assessment tool produces stable and consistent results.</a:t>
            </a:r>
          </a:p>
          <a:p>
            <a:pPr marL="285750" indent="-285750" algn="just">
              <a:buFont typeface="Arial" panose="020B0604020202020204" pitchFamily="34" charset="0"/>
              <a:buChar char="•"/>
            </a:pPr>
            <a:r>
              <a:rPr lang="en-US" sz="3200" dirty="0"/>
              <a:t>Reliability refers to the consistency, stability, or dependability of the data.</a:t>
            </a:r>
          </a:p>
          <a:p>
            <a:pPr marL="285750" indent="-285750" algn="just">
              <a:buFont typeface="Arial" panose="020B0604020202020204" pitchFamily="34" charset="0"/>
              <a:buChar char="•"/>
            </a:pPr>
            <a:r>
              <a:rPr lang="en-US" sz="3200" dirty="0"/>
              <a:t>A research method should yield the same results, even if conducted twice or more methods/ times</a:t>
            </a:r>
          </a:p>
          <a:p>
            <a:pPr marL="285750" indent="-285750" algn="just">
              <a:buFont typeface="Arial" panose="020B0604020202020204" pitchFamily="34" charset="0"/>
              <a:buChar char="•"/>
            </a:pPr>
            <a:r>
              <a:rPr lang="en-US" sz="3200" dirty="0"/>
              <a:t>For Example, pH can be measured by using litmus paper, titration method and i</a:t>
            </a:r>
            <a:r>
              <a:rPr lang="en-US" sz="3200" dirty="0" smtClean="0"/>
              <a:t>nstrument</a:t>
            </a:r>
            <a:r>
              <a:rPr lang="en-US" sz="3200" dirty="0"/>
              <a:t>.</a:t>
            </a:r>
          </a:p>
        </p:txBody>
      </p:sp>
    </p:spTree>
    <p:extLst>
      <p:ext uri="{BB962C8B-B14F-4D97-AF65-F5344CB8AC3E}">
        <p14:creationId xmlns:p14="http://schemas.microsoft.com/office/powerpoint/2010/main" val="1805437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Validity</a:t>
            </a:r>
            <a:endParaRPr lang="en-US" b="1" dirty="0"/>
          </a:p>
        </p:txBody>
      </p:sp>
      <p:sp>
        <p:nvSpPr>
          <p:cNvPr id="3" name="Content Placeholder 2"/>
          <p:cNvSpPr>
            <a:spLocks noGrp="1"/>
          </p:cNvSpPr>
          <p:nvPr>
            <p:ph idx="1"/>
          </p:nvPr>
        </p:nvSpPr>
        <p:spPr>
          <a:xfrm>
            <a:off x="457200" y="1219200"/>
            <a:ext cx="8458200" cy="5105400"/>
          </a:xfrm>
        </p:spPr>
        <p:txBody>
          <a:bodyPr>
            <a:normAutofit fontScale="85000" lnSpcReduction="10000"/>
          </a:bodyPr>
          <a:lstStyle/>
          <a:p>
            <a:pPr algn="just"/>
            <a:r>
              <a:rPr lang="en-GB" b="1" dirty="0"/>
              <a:t>Validity</a:t>
            </a:r>
            <a:r>
              <a:rPr lang="en-GB" dirty="0"/>
              <a:t> refers to how well a test measures what it is supposed to measure.</a:t>
            </a:r>
          </a:p>
          <a:p>
            <a:pPr algn="just"/>
            <a:r>
              <a:rPr lang="en-US" dirty="0"/>
              <a:t>It refers to which extent an instrument is able to actually measure what it is supposed to measure.</a:t>
            </a:r>
          </a:p>
          <a:p>
            <a:pPr algn="just"/>
            <a:r>
              <a:rPr lang="en-GB" dirty="0"/>
              <a:t>While reliability is necessary, it alone is not sufficient.  For a test to be reliable, it also needs to be valid.  </a:t>
            </a:r>
          </a:p>
          <a:p>
            <a:pPr algn="just"/>
            <a:r>
              <a:rPr lang="en-GB" dirty="0"/>
              <a:t>For example, if your scale is off by 5 </a:t>
            </a:r>
            <a:r>
              <a:rPr lang="en-GB" dirty="0" err="1"/>
              <a:t>lbs</a:t>
            </a:r>
            <a:r>
              <a:rPr lang="en-GB" dirty="0"/>
              <a:t>, it reads your weight every day with an excess of 5lbs.  The scale is reliable because it consistently reports the same weight every day, but it is not valid because it adds 5lbs to your true weight.  It is not a valid measure of your weight.</a:t>
            </a:r>
            <a:endParaRPr lang="en-US" dirty="0"/>
          </a:p>
        </p:txBody>
      </p:sp>
    </p:spTree>
    <p:extLst>
      <p:ext uri="{BB962C8B-B14F-4D97-AF65-F5344CB8AC3E}">
        <p14:creationId xmlns:p14="http://schemas.microsoft.com/office/powerpoint/2010/main" val="38420235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Validation and </a:t>
            </a:r>
            <a:r>
              <a:rPr lang="en-GB" b="1" dirty="0"/>
              <a:t>verification</a:t>
            </a:r>
            <a:endParaRPr lang="en-US" dirty="0"/>
          </a:p>
        </p:txBody>
      </p:sp>
      <p:sp>
        <p:nvSpPr>
          <p:cNvPr id="3" name="Content Placeholder 2"/>
          <p:cNvSpPr>
            <a:spLocks noGrp="1"/>
          </p:cNvSpPr>
          <p:nvPr>
            <p:ph idx="1"/>
          </p:nvPr>
        </p:nvSpPr>
        <p:spPr/>
        <p:txBody>
          <a:bodyPr/>
          <a:lstStyle/>
          <a:p>
            <a:r>
              <a:rPr lang="en-GB" dirty="0"/>
              <a:t>The </a:t>
            </a:r>
            <a:r>
              <a:rPr lang="en-GB" b="1" dirty="0"/>
              <a:t>simulation model</a:t>
            </a:r>
            <a:r>
              <a:rPr lang="en-GB" dirty="0"/>
              <a:t> is valid only if the </a:t>
            </a:r>
            <a:r>
              <a:rPr lang="en-GB" b="1" dirty="0"/>
              <a:t>model</a:t>
            </a:r>
            <a:r>
              <a:rPr lang="en-GB" dirty="0"/>
              <a:t> is an accurate representation of the actual system, else it is invalid. </a:t>
            </a:r>
          </a:p>
          <a:p>
            <a:r>
              <a:rPr lang="en-GB" dirty="0"/>
              <a:t>Validation and </a:t>
            </a:r>
            <a:r>
              <a:rPr lang="en-GB" b="1" dirty="0"/>
              <a:t>verification</a:t>
            </a:r>
            <a:r>
              <a:rPr lang="en-GB" dirty="0"/>
              <a:t> are the two steps in any </a:t>
            </a:r>
            <a:r>
              <a:rPr lang="en-GB" b="1" dirty="0"/>
              <a:t>simulation</a:t>
            </a:r>
            <a:r>
              <a:rPr lang="en-GB" dirty="0"/>
              <a:t> project to validate a </a:t>
            </a:r>
            <a:r>
              <a:rPr lang="en-GB" b="1" dirty="0"/>
              <a:t>model</a:t>
            </a:r>
            <a:r>
              <a:rPr lang="en-GB" dirty="0"/>
              <a:t>. Validation is the process of comparing two results.</a:t>
            </a:r>
            <a:endParaRPr lang="en-US" dirty="0"/>
          </a:p>
        </p:txBody>
      </p:sp>
      <p:sp>
        <p:nvSpPr>
          <p:cNvPr id="4" name="Rectangle 3"/>
          <p:cNvSpPr/>
          <p:nvPr/>
        </p:nvSpPr>
        <p:spPr>
          <a:xfrm>
            <a:off x="887105" y="4989226"/>
            <a:ext cx="8134066" cy="1077218"/>
          </a:xfrm>
          <a:prstGeom prst="rect">
            <a:avLst/>
          </a:prstGeom>
        </p:spPr>
        <p:txBody>
          <a:bodyPr wrap="square">
            <a:spAutoFit/>
          </a:bodyPr>
          <a:lstStyle/>
          <a:p>
            <a:pPr>
              <a:buFont typeface="Arial" panose="020B0604020202020204" pitchFamily="34" charset="0"/>
              <a:buChar char="•"/>
            </a:pPr>
            <a:r>
              <a:rPr lang="en-GB" sz="3200" dirty="0">
                <a:solidFill>
                  <a:srgbClr val="FF0000"/>
                </a:solidFill>
              </a:rPr>
              <a:t>Validation: Are we building the right system?</a:t>
            </a:r>
          </a:p>
          <a:p>
            <a:pPr>
              <a:buFont typeface="Arial" panose="020B0604020202020204" pitchFamily="34" charset="0"/>
              <a:buChar char="•"/>
            </a:pPr>
            <a:r>
              <a:rPr lang="en-GB" sz="3200" dirty="0">
                <a:solidFill>
                  <a:srgbClr val="FF0000"/>
                </a:solidFill>
              </a:rPr>
              <a:t>Verification: Are we building the system right?</a:t>
            </a:r>
          </a:p>
        </p:txBody>
      </p:sp>
    </p:spTree>
    <p:extLst>
      <p:ext uri="{BB962C8B-B14F-4D97-AF65-F5344CB8AC3E}">
        <p14:creationId xmlns:p14="http://schemas.microsoft.com/office/powerpoint/2010/main" val="14447897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GB" dirty="0"/>
              <a:t>validation is concerned with checking that the system will meet the customer’s actual needs, while verification is concerned with whether the system is well-engineered, error-free, and so on.</a:t>
            </a:r>
          </a:p>
          <a:p>
            <a:r>
              <a:rPr lang="en-GB" dirty="0"/>
              <a:t> </a:t>
            </a:r>
          </a:p>
          <a:p>
            <a:r>
              <a:rPr lang="en-GB" dirty="0"/>
              <a:t>Verification will help to determine whether the software is of high quality, but it will not ensure that the system is useful.</a:t>
            </a:r>
            <a:endParaRPr lang="en-US" dirty="0"/>
          </a:p>
        </p:txBody>
      </p:sp>
      <p:sp>
        <p:nvSpPr>
          <p:cNvPr id="4" name="Title 1"/>
          <p:cNvSpPr txBox="1">
            <a:spLocks/>
          </p:cNvSpPr>
          <p:nvPr/>
        </p:nvSpPr>
        <p:spPr>
          <a:xfrm>
            <a:off x="846160" y="517527"/>
            <a:ext cx="7821589" cy="87454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t>Validation and </a:t>
            </a:r>
            <a:r>
              <a:rPr lang="en-GB" b="1" dirty="0"/>
              <a:t>verification</a:t>
            </a:r>
            <a:endParaRPr lang="en-US" dirty="0"/>
          </a:p>
        </p:txBody>
      </p:sp>
    </p:spTree>
    <p:extLst>
      <p:ext uri="{BB962C8B-B14F-4D97-AF65-F5344CB8AC3E}">
        <p14:creationId xmlns:p14="http://schemas.microsoft.com/office/powerpoint/2010/main" val="28797127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GB" b="1" dirty="0"/>
              <a:t>Tools for </a:t>
            </a:r>
            <a:r>
              <a:rPr lang="en-GB" b="1" dirty="0" err="1"/>
              <a:t>Analyzing</a:t>
            </a:r>
            <a:r>
              <a:rPr lang="en-GB" b="1" dirty="0"/>
              <a:t> Survey and Scientific Data </a:t>
            </a:r>
          </a:p>
          <a:p>
            <a:r>
              <a:rPr lang="en-GB" dirty="0"/>
              <a:t>Excel</a:t>
            </a:r>
          </a:p>
          <a:p>
            <a:r>
              <a:rPr lang="en-GB" dirty="0"/>
              <a:t>R (open source)</a:t>
            </a:r>
          </a:p>
          <a:p>
            <a:r>
              <a:rPr lang="en-GB" dirty="0"/>
              <a:t>SAS </a:t>
            </a:r>
          </a:p>
          <a:p>
            <a:r>
              <a:rPr lang="en-GB" dirty="0"/>
              <a:t>SPSS </a:t>
            </a:r>
          </a:p>
          <a:p>
            <a:r>
              <a:rPr lang="en-GB" dirty="0" err="1"/>
              <a:t>Stata</a:t>
            </a:r>
            <a:r>
              <a:rPr lang="en-GB" dirty="0"/>
              <a:t> </a:t>
            </a:r>
          </a:p>
          <a:p>
            <a:r>
              <a:rPr lang="en-GB" dirty="0" err="1"/>
              <a:t>DataCracker</a:t>
            </a:r>
            <a:r>
              <a:rPr lang="en-GB" dirty="0"/>
              <a:t> (free up to 100 responses per survey)</a:t>
            </a:r>
          </a:p>
          <a:p>
            <a:r>
              <a:rPr lang="en-GB" dirty="0" err="1"/>
              <a:t>SurveyMonkey</a:t>
            </a:r>
            <a:r>
              <a:rPr lang="en-GB" dirty="0"/>
              <a:t> (free up to 100 responses per survey)</a:t>
            </a:r>
          </a:p>
          <a:p>
            <a:endParaRPr lang="en-US" dirty="0"/>
          </a:p>
        </p:txBody>
      </p:sp>
    </p:spTree>
    <p:extLst>
      <p:ext uri="{BB962C8B-B14F-4D97-AF65-F5344CB8AC3E}">
        <p14:creationId xmlns:p14="http://schemas.microsoft.com/office/powerpoint/2010/main" val="296622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4638"/>
            <a:ext cx="7924800" cy="617887"/>
          </a:xfrm>
        </p:spPr>
        <p:txBody>
          <a:bodyPr>
            <a:normAutofit fontScale="90000"/>
          </a:bodyPr>
          <a:lstStyle/>
          <a:p>
            <a:r>
              <a:rPr lang="en-US" dirty="0"/>
              <a:t>ESEARCH PROCESS</a:t>
            </a:r>
          </a:p>
        </p:txBody>
      </p:sp>
      <p:pic>
        <p:nvPicPr>
          <p:cNvPr id="4" name="Picture 3"/>
          <p:cNvPicPr>
            <a:picLocks noChangeAspect="1"/>
          </p:cNvPicPr>
          <p:nvPr/>
        </p:nvPicPr>
        <p:blipFill>
          <a:blip r:embed="rId2"/>
          <a:stretch>
            <a:fillRect/>
          </a:stretch>
        </p:blipFill>
        <p:spPr>
          <a:xfrm>
            <a:off x="2847734" y="892525"/>
            <a:ext cx="3448531" cy="5982535"/>
          </a:xfrm>
          <a:prstGeom prst="rect">
            <a:avLst/>
          </a:prstGeom>
        </p:spPr>
      </p:pic>
    </p:spTree>
    <p:extLst>
      <p:ext uri="{BB962C8B-B14F-4D97-AF65-F5344CB8AC3E}">
        <p14:creationId xmlns:p14="http://schemas.microsoft.com/office/powerpoint/2010/main" val="34300918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Data Analysis and Presentation Techniques that Apply to Research </a:t>
            </a:r>
            <a:br>
              <a:rPr lang="en-GB" b="1" dirty="0"/>
            </a:br>
            <a:endParaRPr lang="en-US" dirty="0"/>
          </a:p>
        </p:txBody>
      </p:sp>
      <p:sp>
        <p:nvSpPr>
          <p:cNvPr id="3" name="Content Placeholder 2"/>
          <p:cNvSpPr>
            <a:spLocks noGrp="1"/>
          </p:cNvSpPr>
          <p:nvPr>
            <p:ph idx="1"/>
          </p:nvPr>
        </p:nvSpPr>
        <p:spPr/>
        <p:txBody>
          <a:bodyPr>
            <a:normAutofit fontScale="70000" lnSpcReduction="20000"/>
          </a:bodyPr>
          <a:lstStyle/>
          <a:p>
            <a:r>
              <a:rPr lang="en-GB" dirty="0"/>
              <a:t>Create a documentation of the data and the process of data collection.</a:t>
            </a:r>
          </a:p>
          <a:p>
            <a:r>
              <a:rPr lang="en-GB" dirty="0" err="1"/>
              <a:t>Analyze</a:t>
            </a:r>
            <a:r>
              <a:rPr lang="en-GB" dirty="0"/>
              <a:t> the data rather than just describing it - use it to tell a story that focuses on answering the research question.</a:t>
            </a:r>
          </a:p>
          <a:p>
            <a:r>
              <a:rPr lang="en-GB" dirty="0"/>
              <a:t>Use charts or tables to help the reader understand the data and then highlight the most interesting findings.</a:t>
            </a:r>
          </a:p>
          <a:p>
            <a:r>
              <a:rPr lang="en-GB" dirty="0"/>
              <a:t>Don’t get bogged down in the detail - tell the reader about the main themes as they relate to the research question, rather than reporting everything that survey respondents or interviewees said. </a:t>
            </a:r>
          </a:p>
          <a:p>
            <a:r>
              <a:rPr lang="en-GB" dirty="0"/>
              <a:t>State that ‘most people said …’ or ‘few people felt …’ rather than giving the number of people who said a particular thing.</a:t>
            </a:r>
          </a:p>
          <a:p>
            <a:r>
              <a:rPr lang="en-GB" dirty="0"/>
              <a:t>Use brief quotes where these illustrate a particular point really well.</a:t>
            </a:r>
          </a:p>
          <a:p>
            <a:r>
              <a:rPr lang="en-GB" dirty="0"/>
              <a:t>Respect confidentiality - you could attribute a quote to 'a faculty member', ‘a student’, or 'a customer' rather than ‘</a:t>
            </a:r>
            <a:r>
              <a:rPr lang="en-GB" dirty="0" err="1"/>
              <a:t>Dr.</a:t>
            </a:r>
            <a:r>
              <a:rPr lang="en-GB" dirty="0"/>
              <a:t> Nicholls.' </a:t>
            </a:r>
          </a:p>
          <a:p>
            <a:endParaRPr lang="en-US" dirty="0"/>
          </a:p>
        </p:txBody>
      </p:sp>
    </p:spTree>
    <p:extLst>
      <p:ext uri="{BB962C8B-B14F-4D97-AF65-F5344CB8AC3E}">
        <p14:creationId xmlns:p14="http://schemas.microsoft.com/office/powerpoint/2010/main" val="39135652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ChangeArrowheads="1"/>
          </p:cNvSpPr>
          <p:nvPr/>
        </p:nvSpPr>
        <p:spPr bwMode="auto">
          <a:xfrm>
            <a:off x="228600" y="170918"/>
            <a:ext cx="8610600" cy="621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a:ln>
                  <a:noFill/>
                </a:ln>
                <a:solidFill>
                  <a:schemeClr val="tx1"/>
                </a:solidFill>
                <a:effectLst/>
                <a:latin typeface="Arial" panose="020B0604020202020204" pitchFamily="34" charset="0"/>
              </a:rPr>
              <a:t>Importance of a Good Results Section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solidFill>
                  <a:schemeClr val="tx1"/>
                </a:solidFill>
                <a:effectLst/>
                <a:latin typeface="Arial" panose="020B0604020202020204" pitchFamily="34" charset="0"/>
              </a:rPr>
              <a:t>When formulating the results section, it's important to remember that the results of a study do not prove anything</a:t>
            </a:r>
            <a:r>
              <a:rPr kumimoji="0" lang="en-US" b="0" i="0" u="none" strike="noStrike" cap="none" normalizeH="0" baseline="0" dirty="0">
                <a:ln>
                  <a:noFill/>
                </a:ln>
                <a:solidFill>
                  <a:schemeClr val="tx1"/>
                </a:solidFill>
                <a:effectLst/>
                <a:latin typeface="Arial" panose="020B0604020202020204" pitchFamily="34" charset="0"/>
              </a:rPr>
              <a:t>. Research results can only confirm or reject the research problem underpinning your study. However, the act of articulating the results helps you to understand the problem from within, to break it into pieces, and to view the research problem from various perspectives.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solidFill>
                  <a:schemeClr val="tx1"/>
                </a:solidFill>
                <a:effectLst/>
                <a:latin typeface="Arial" panose="020B0604020202020204" pitchFamily="34" charset="0"/>
              </a:rPr>
              <a:t>The page length of this section is set by the amount and types of data to be reported</a:t>
            </a:r>
            <a:r>
              <a:rPr kumimoji="0" lang="en-US" b="0" i="0" u="none" strike="noStrike" cap="none" normalizeH="0" baseline="0" dirty="0">
                <a:ln>
                  <a:noFill/>
                </a:ln>
                <a:solidFill>
                  <a:schemeClr val="tx1"/>
                </a:solidFill>
                <a:effectLst/>
                <a:latin typeface="Arial" panose="020B0604020202020204" pitchFamily="34" charset="0"/>
              </a:rPr>
              <a:t>. Be concise, using non-textual elements, such as figures and tables, if appropriate, to present results more effectively. In deciding what data to describe in your results section, you must clearly distinguish material that would normally be included in a research paper from any raw data or other material that could be included as an appendix. In general, raw data should not be included in the main text of your paper unless requested to do so by your professor.</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solidFill>
                  <a:schemeClr val="tx1"/>
                </a:solidFill>
                <a:effectLst/>
                <a:latin typeface="Arial" panose="020B0604020202020204" pitchFamily="34" charset="0"/>
              </a:rPr>
              <a:t>Avoid providing data that is not critical to answering the research question</a:t>
            </a:r>
            <a:r>
              <a:rPr kumimoji="0" lang="en-US" b="0" i="0" u="none" strike="noStrike" cap="none" normalizeH="0" baseline="0" dirty="0">
                <a:ln>
                  <a:noFill/>
                </a:ln>
                <a:solidFill>
                  <a:schemeClr val="tx1"/>
                </a:solidFill>
                <a:effectLst/>
                <a:latin typeface="Arial" panose="020B0604020202020204" pitchFamily="34" charset="0"/>
              </a:rPr>
              <a:t>. The background information you described in the introduction section should provide the reader with any additional context or explanation needed to understand the results. A good rule is to always re-read the background section of your paper after you have written up your results to ensure that the reader has enough context to understand the results [and, later, how you interpreted the results in the discussion section of your paper].</a:t>
            </a:r>
            <a:endParaRPr kumimoji="0" lang="en-US" sz="4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81404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INITIAL LITERATURE REVIEW </a:t>
            </a:r>
            <a:br>
              <a:rPr lang="en-GB" dirty="0"/>
            </a:br>
            <a:endParaRPr lang="en-US" dirty="0"/>
          </a:p>
        </p:txBody>
      </p:sp>
      <p:sp>
        <p:nvSpPr>
          <p:cNvPr id="3" name="Content Placeholder 2"/>
          <p:cNvSpPr>
            <a:spLocks noGrp="1"/>
          </p:cNvSpPr>
          <p:nvPr>
            <p:ph idx="1"/>
          </p:nvPr>
        </p:nvSpPr>
        <p:spPr>
          <a:xfrm>
            <a:off x="457200" y="1066800"/>
            <a:ext cx="8229600" cy="5059363"/>
          </a:xfrm>
        </p:spPr>
        <p:txBody>
          <a:bodyPr>
            <a:normAutofit fontScale="85000" lnSpcReduction="20000"/>
          </a:bodyPr>
          <a:lstStyle/>
          <a:p>
            <a:pPr algn="just"/>
            <a:r>
              <a:rPr lang="en-GB" dirty="0"/>
              <a:t>Anderson et al. (1971)4say, “The review of literature is a task that continues throughout the duration of the thesis. It begins with a search for a suitable topic. Since a thesis aims to be a contribution to knowledge, a careful check should be made that the proposed study has not previously been carried out</a:t>
            </a:r>
            <a:r>
              <a:rPr lang="en-GB"/>
              <a:t>. </a:t>
            </a:r>
          </a:p>
          <a:p>
            <a:pPr algn="just"/>
            <a:endParaRPr lang="en-GB" dirty="0"/>
          </a:p>
          <a:p>
            <a:pPr algn="just"/>
            <a:r>
              <a:rPr lang="en-GB" dirty="0"/>
              <a:t>Although completely new and original problems are rare, a previous study should not be exactly replicated unless the techniques used had been faulty or the findings and conclusions doubtful to shed new light on the problem. A good test is whether the problem still requires solution”.</a:t>
            </a:r>
            <a:endParaRPr lang="en-US" dirty="0"/>
          </a:p>
        </p:txBody>
      </p:sp>
    </p:spTree>
    <p:extLst>
      <p:ext uri="{BB962C8B-B14F-4D97-AF65-F5344CB8AC3E}">
        <p14:creationId xmlns:p14="http://schemas.microsoft.com/office/powerpoint/2010/main" val="1085279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Hypothesis</a:t>
            </a:r>
          </a:p>
        </p:txBody>
      </p:sp>
      <p:sp>
        <p:nvSpPr>
          <p:cNvPr id="3" name="Content Placeholder 2"/>
          <p:cNvSpPr>
            <a:spLocks noGrp="1"/>
          </p:cNvSpPr>
          <p:nvPr>
            <p:ph idx="1"/>
          </p:nvPr>
        </p:nvSpPr>
        <p:spPr/>
        <p:txBody>
          <a:bodyPr>
            <a:normAutofit fontScale="85000" lnSpcReduction="10000"/>
          </a:bodyPr>
          <a:lstStyle/>
          <a:p>
            <a:r>
              <a:rPr lang="en-US" dirty="0"/>
              <a:t>A </a:t>
            </a:r>
            <a:r>
              <a:rPr lang="en-US" b="1" dirty="0"/>
              <a:t>research hypothesis</a:t>
            </a:r>
            <a:r>
              <a:rPr lang="en-US" dirty="0"/>
              <a:t> is a specific, clear, and testable proposition or predictive statement about the possible outcome of a scientific </a:t>
            </a:r>
            <a:r>
              <a:rPr lang="en-US" b="1" dirty="0"/>
              <a:t>research</a:t>
            </a:r>
            <a:r>
              <a:rPr lang="en-US" dirty="0"/>
              <a:t> study </a:t>
            </a:r>
          </a:p>
          <a:p>
            <a:r>
              <a:rPr lang="en-US" dirty="0"/>
              <a:t>a  hypothesis  struggles  to  set up  a  relationship  between  two  or  more  variables.  </a:t>
            </a:r>
          </a:p>
          <a:p>
            <a:r>
              <a:rPr lang="en-US" dirty="0"/>
              <a:t>Observation, </a:t>
            </a:r>
          </a:p>
          <a:p>
            <a:r>
              <a:rPr lang="en-US" dirty="0"/>
              <a:t>concepts  and  </a:t>
            </a:r>
          </a:p>
          <a:p>
            <a:r>
              <a:rPr lang="en-US" dirty="0"/>
              <a:t>Proposition/proposal  are  the  basis  of  a  hypothesis.  </a:t>
            </a:r>
          </a:p>
          <a:p>
            <a:r>
              <a:rPr lang="en-US" dirty="0"/>
              <a:t>In  other words a hypothesis is a proposition that is put to test in research.</a:t>
            </a:r>
          </a:p>
        </p:txBody>
      </p:sp>
    </p:spTree>
    <p:extLst>
      <p:ext uri="{BB962C8B-B14F-4D97-AF65-F5344CB8AC3E}">
        <p14:creationId xmlns:p14="http://schemas.microsoft.com/office/powerpoint/2010/main" val="2759328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DESIGN </a:t>
            </a:r>
          </a:p>
        </p:txBody>
      </p:sp>
      <p:sp>
        <p:nvSpPr>
          <p:cNvPr id="3" name="Content Placeholder 2"/>
          <p:cNvSpPr>
            <a:spLocks noGrp="1"/>
          </p:cNvSpPr>
          <p:nvPr>
            <p:ph idx="1"/>
          </p:nvPr>
        </p:nvSpPr>
        <p:spPr/>
        <p:txBody>
          <a:bodyPr>
            <a:normAutofit fontScale="77500" lnSpcReduction="20000"/>
          </a:bodyPr>
          <a:lstStyle/>
          <a:p>
            <a:pPr algn="just"/>
            <a:r>
              <a:rPr lang="en-GB" dirty="0"/>
              <a:t>Kothari (2004) says, the research design is the conceptual structure within which the research is conducted; it constitutes the blueprint for the collection, measurement and analysis of data. </a:t>
            </a:r>
          </a:p>
          <a:p>
            <a:pPr algn="just"/>
            <a:endParaRPr lang="en-GB" dirty="0"/>
          </a:p>
          <a:p>
            <a:pPr algn="just"/>
            <a:r>
              <a:rPr lang="en-GB" dirty="0"/>
              <a:t>As such the design includes an outline of what the researcher will do from writing the hypothesis and its operational implications to the final analysis of data. </a:t>
            </a:r>
          </a:p>
          <a:p>
            <a:pPr algn="just"/>
            <a:endParaRPr lang="en-GB" dirty="0"/>
          </a:p>
          <a:p>
            <a:pPr algn="just"/>
            <a:r>
              <a:rPr lang="en-GB" dirty="0"/>
              <a:t>So the research design can be defined as a plan, structure and strategy of a research to find out alternative tools to solve the problems and to minimize the variances</a:t>
            </a:r>
            <a:endParaRPr lang="en-US" dirty="0"/>
          </a:p>
        </p:txBody>
      </p:sp>
    </p:spTree>
    <p:extLst>
      <p:ext uri="{BB962C8B-B14F-4D97-AF65-F5344CB8AC3E}">
        <p14:creationId xmlns:p14="http://schemas.microsoft.com/office/powerpoint/2010/main" val="1523931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normAutofit fontScale="90000"/>
          </a:bodyPr>
          <a:lstStyle/>
          <a:p>
            <a:r>
              <a:rPr lang="en-GB" dirty="0"/>
              <a:t> Basic Elements of Research Design</a:t>
            </a:r>
            <a:br>
              <a:rPr lang="en-GB" dirty="0"/>
            </a:br>
            <a:endParaRPr lang="en-US" dirty="0"/>
          </a:p>
        </p:txBody>
      </p:sp>
      <p:sp>
        <p:nvSpPr>
          <p:cNvPr id="3" name="Content Placeholder 2"/>
          <p:cNvSpPr>
            <a:spLocks noGrp="1"/>
          </p:cNvSpPr>
          <p:nvPr>
            <p:ph idx="1"/>
          </p:nvPr>
        </p:nvSpPr>
        <p:spPr>
          <a:xfrm>
            <a:off x="381000" y="830216"/>
            <a:ext cx="8229600" cy="4983163"/>
          </a:xfrm>
        </p:spPr>
        <p:txBody>
          <a:bodyPr>
            <a:noAutofit/>
          </a:bodyPr>
          <a:lstStyle/>
          <a:p>
            <a:pPr algn="just"/>
            <a:r>
              <a:rPr lang="en-GB" sz="2000" dirty="0"/>
              <a:t>Problem design which deals with the problem under the study, need for the project and distinguish the variables. </a:t>
            </a:r>
          </a:p>
          <a:p>
            <a:pPr algn="just"/>
            <a:endParaRPr lang="en-GB" sz="2000" dirty="0"/>
          </a:p>
          <a:p>
            <a:pPr algn="just"/>
            <a:r>
              <a:rPr lang="en-GB" sz="2000" dirty="0"/>
              <a:t>Literature review design that includes an initial review of previous literature related to the problem under the study.  </a:t>
            </a:r>
          </a:p>
          <a:p>
            <a:pPr algn="just"/>
            <a:endParaRPr lang="en-GB" sz="2000" dirty="0"/>
          </a:p>
          <a:p>
            <a:pPr algn="just"/>
            <a:r>
              <a:rPr lang="en-GB" sz="2000" dirty="0"/>
              <a:t>Hypothesis design which deals with the establishment a relationship between variables and set up a basis of measurement. </a:t>
            </a:r>
          </a:p>
          <a:p>
            <a:pPr algn="just"/>
            <a:endParaRPr lang="en-GB" sz="2000" dirty="0"/>
          </a:p>
          <a:p>
            <a:pPr algn="just"/>
            <a:r>
              <a:rPr lang="en-GB" sz="2000" dirty="0"/>
              <a:t>Tools design which deals with the method of studying such observation, interview, etc. </a:t>
            </a:r>
          </a:p>
          <a:p>
            <a:pPr algn="just"/>
            <a:endParaRPr lang="en-GB" sz="2000" dirty="0"/>
          </a:p>
          <a:p>
            <a:pPr algn="just"/>
            <a:r>
              <a:rPr lang="en-GB" sz="2000" dirty="0"/>
              <a:t>Sampling design that deals with the decision about population or universe, sampling method, size, element, unit, etc.  </a:t>
            </a:r>
          </a:p>
          <a:p>
            <a:pPr algn="just"/>
            <a:endParaRPr lang="en-GB" sz="2000" dirty="0"/>
          </a:p>
          <a:p>
            <a:pPr algn="just"/>
            <a:r>
              <a:rPr lang="en-GB" sz="2000" dirty="0"/>
              <a:t>Scaling design that deals with selection of appropriate scale of measurement. </a:t>
            </a:r>
          </a:p>
          <a:p>
            <a:pPr algn="just"/>
            <a:endParaRPr lang="en-GB" sz="2000" dirty="0"/>
          </a:p>
          <a:p>
            <a:pPr algn="just"/>
            <a:r>
              <a:rPr lang="en-GB" sz="2000" dirty="0"/>
              <a:t>Statistical design which deals the selection of appropriate statistical technique to analyse the data such as ANOVA (Analysis of Variance), chi-square test, t-test, etc.   </a:t>
            </a:r>
            <a:endParaRPr lang="en-US" sz="2000" dirty="0"/>
          </a:p>
        </p:txBody>
      </p:sp>
    </p:spTree>
    <p:extLst>
      <p:ext uri="{BB962C8B-B14F-4D97-AF65-F5344CB8AC3E}">
        <p14:creationId xmlns:p14="http://schemas.microsoft.com/office/powerpoint/2010/main" val="3252734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General Structure and Writing Style</a:t>
            </a:r>
            <a:br>
              <a:rPr lang="en-GB" b="1" dirty="0"/>
            </a:br>
            <a:endParaRPr lang="en-US" dirty="0"/>
          </a:p>
        </p:txBody>
      </p:sp>
      <p:sp>
        <p:nvSpPr>
          <p:cNvPr id="3" name="Content Placeholder 2"/>
          <p:cNvSpPr>
            <a:spLocks noGrp="1"/>
          </p:cNvSpPr>
          <p:nvPr>
            <p:ph idx="1"/>
          </p:nvPr>
        </p:nvSpPr>
        <p:spPr>
          <a:xfrm>
            <a:off x="457200" y="1143000"/>
            <a:ext cx="8229600" cy="4983163"/>
          </a:xfrm>
        </p:spPr>
        <p:txBody>
          <a:bodyPr>
            <a:normAutofit fontScale="70000" lnSpcReduction="20000"/>
          </a:bodyPr>
          <a:lstStyle/>
          <a:p>
            <a:pPr marL="0" indent="0">
              <a:buNone/>
            </a:pPr>
            <a:r>
              <a:rPr lang="en-GB" dirty="0"/>
              <a:t>The length and complexity of research designs can vary considerably, but any sound design will do the following things:</a:t>
            </a:r>
          </a:p>
          <a:p>
            <a:pPr marL="0" indent="0">
              <a:buNone/>
            </a:pPr>
            <a:endParaRPr lang="en-GB" dirty="0"/>
          </a:p>
          <a:p>
            <a:r>
              <a:rPr lang="en-GB" dirty="0"/>
              <a:t>Identify the research problem clearly and justify its selection,</a:t>
            </a:r>
          </a:p>
          <a:p>
            <a:r>
              <a:rPr lang="en-GB" dirty="0"/>
              <a:t>Review previously published literature associated with the problem area,</a:t>
            </a:r>
          </a:p>
          <a:p>
            <a:r>
              <a:rPr lang="en-GB" dirty="0"/>
              <a:t>Clearly and explicitly specify hypotheses [i.e., research questions] central to the problem selected,</a:t>
            </a:r>
          </a:p>
          <a:p>
            <a:r>
              <a:rPr lang="en-GB" dirty="0"/>
              <a:t>Effectively describe the data which will be necessary for an adequate test of the hypotheses and explain how such data will be obtained, and</a:t>
            </a:r>
          </a:p>
          <a:p>
            <a:r>
              <a:rPr lang="en-GB" dirty="0"/>
              <a:t>Describe the methods of analysis which will be applied to the data in determining whether or not the hypotheses are true or false.</a:t>
            </a:r>
          </a:p>
          <a:p>
            <a:endParaRPr lang="en-US" dirty="0"/>
          </a:p>
        </p:txBody>
      </p:sp>
    </p:spTree>
    <p:extLst>
      <p:ext uri="{BB962C8B-B14F-4D97-AF65-F5344CB8AC3E}">
        <p14:creationId xmlns:p14="http://schemas.microsoft.com/office/powerpoint/2010/main" val="1992722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Research Design</a:t>
            </a:r>
          </a:p>
        </p:txBody>
      </p:sp>
      <p:sp>
        <p:nvSpPr>
          <p:cNvPr id="4" name="Rectangle 1"/>
          <p:cNvSpPr>
            <a:spLocks noGrp="1" noChangeArrowheads="1"/>
          </p:cNvSpPr>
          <p:nvPr>
            <p:ph idx="1"/>
          </p:nvPr>
        </p:nvSpPr>
        <p:spPr bwMode="auto">
          <a:xfrm>
            <a:off x="464024" y="1185446"/>
            <a:ext cx="6705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sz="2000" b="0" i="0" u="none" strike="noStrike" cap="none" normalizeH="0" baseline="0" dirty="0">
                <a:ln>
                  <a:noFill/>
                </a:ln>
                <a:effectLst/>
                <a:latin typeface="Arial" panose="020B0604020202020204" pitchFamily="34" charset="0"/>
              </a:rPr>
              <a:t>Action Research Design</a:t>
            </a:r>
            <a:r>
              <a:rPr kumimoji="0" lang="en-US" sz="1600" b="0" i="0" u="none" strike="noStrike" cap="none" normalizeH="0" baseline="0" dirty="0">
                <a:ln>
                  <a:noFill/>
                </a:ln>
                <a:effectLst/>
                <a:latin typeface="Arial" panose="020B0604020202020204" pitchFamily="34" charset="0"/>
              </a:rPr>
              <a:t> </a:t>
            </a:r>
            <a:endParaRPr kumimoji="0" lang="en-US" sz="4400" b="0" i="0" u="none" strike="noStrike" cap="none" normalizeH="0" baseline="0" dirty="0">
              <a:ln>
                <a:noFill/>
              </a:ln>
              <a:effectLst/>
              <a:latin typeface="Arial" panose="020B0604020202020204"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sz="2000" b="0" i="0" u="none" strike="noStrike" cap="none" normalizeH="0" baseline="0" dirty="0">
                <a:ln>
                  <a:noFill/>
                </a:ln>
                <a:effectLst/>
                <a:latin typeface="Arial" panose="020B0604020202020204" pitchFamily="34" charset="0"/>
              </a:rPr>
              <a:t>Case Study Design</a:t>
            </a:r>
            <a:endParaRPr kumimoji="0" lang="en-US" sz="4400" b="0" i="0" u="none" strike="noStrike" cap="none" normalizeH="0" baseline="0" dirty="0">
              <a:ln>
                <a:noFill/>
              </a:ln>
              <a:effectLst/>
              <a:latin typeface="Arial" panose="020B0604020202020204"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sz="2000" b="0" i="0" u="none" strike="noStrike" cap="none" normalizeH="0" baseline="0" dirty="0">
                <a:ln>
                  <a:noFill/>
                </a:ln>
                <a:effectLst/>
                <a:latin typeface="Arial" panose="020B0604020202020204" pitchFamily="34" charset="0"/>
              </a:rPr>
              <a:t>Causal Design</a:t>
            </a:r>
            <a:endParaRPr kumimoji="0" lang="en-US" sz="4400" b="0" i="0" u="none" strike="noStrike" cap="none" normalizeH="0" baseline="0" dirty="0">
              <a:ln>
                <a:noFill/>
              </a:ln>
              <a:effectLst/>
              <a:latin typeface="Arial" panose="020B0604020202020204"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sz="2000" b="0" i="0" u="none" strike="noStrike" cap="none" normalizeH="0" baseline="0" dirty="0">
                <a:ln>
                  <a:noFill/>
                </a:ln>
                <a:effectLst/>
                <a:latin typeface="Arial" panose="020B0604020202020204" pitchFamily="34" charset="0"/>
              </a:rPr>
              <a:t>Cohort Design</a:t>
            </a:r>
            <a:r>
              <a:rPr kumimoji="0" lang="en-US" sz="1600" b="0" i="0" u="none" strike="noStrike" cap="none" normalizeH="0" baseline="0" dirty="0">
                <a:ln>
                  <a:noFill/>
                </a:ln>
                <a:effectLst/>
                <a:latin typeface="Arial" panose="020B0604020202020204" pitchFamily="34" charset="0"/>
              </a:rPr>
              <a:t> </a:t>
            </a:r>
            <a:endParaRPr kumimoji="0" lang="en-US" sz="4400" b="0" i="0" u="none" strike="noStrike" cap="none" normalizeH="0" baseline="0" dirty="0">
              <a:ln>
                <a:noFill/>
              </a:ln>
              <a:effectLst/>
              <a:latin typeface="Arial" panose="020B0604020202020204"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sz="2000" b="0" i="0" u="none" strike="noStrike" cap="none" normalizeH="0" baseline="0" dirty="0">
                <a:ln>
                  <a:noFill/>
                </a:ln>
                <a:effectLst/>
                <a:latin typeface="Arial" panose="020B0604020202020204" pitchFamily="34" charset="0"/>
              </a:rPr>
              <a:t>Cross-Sectional Design</a:t>
            </a:r>
            <a:r>
              <a:rPr kumimoji="0" lang="en-US" sz="1600" b="0" i="0" u="none" strike="noStrike" cap="none" normalizeH="0" baseline="0" dirty="0">
                <a:ln>
                  <a:noFill/>
                </a:ln>
                <a:effectLst/>
                <a:latin typeface="Arial" panose="020B0604020202020204" pitchFamily="34" charset="0"/>
              </a:rPr>
              <a:t> </a:t>
            </a:r>
            <a:endParaRPr kumimoji="0" lang="en-US" sz="4400" b="0" i="0" u="none" strike="noStrike" cap="none" normalizeH="0" baseline="0" dirty="0">
              <a:ln>
                <a:noFill/>
              </a:ln>
              <a:effectLst/>
              <a:latin typeface="Arial" panose="020B0604020202020204"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sz="2000" b="0" i="0" u="none" strike="noStrike" cap="none" normalizeH="0" baseline="0" dirty="0">
                <a:ln>
                  <a:noFill/>
                </a:ln>
                <a:effectLst/>
                <a:latin typeface="Arial" panose="020B0604020202020204" pitchFamily="34" charset="0"/>
              </a:rPr>
              <a:t>Descriptive Design</a:t>
            </a:r>
            <a:endParaRPr kumimoji="0" lang="en-US" sz="4400" b="0" i="0" u="none" strike="noStrike" cap="none" normalizeH="0" baseline="0" dirty="0">
              <a:ln>
                <a:noFill/>
              </a:ln>
              <a:effectLst/>
              <a:latin typeface="Arial" panose="020B0604020202020204"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sz="2000" b="0" i="0" u="none" strike="noStrike" cap="none" normalizeH="0" baseline="0" dirty="0">
                <a:ln>
                  <a:noFill/>
                </a:ln>
                <a:effectLst/>
                <a:latin typeface="Arial" panose="020B0604020202020204" pitchFamily="34" charset="0"/>
              </a:rPr>
              <a:t>Experimental Design</a:t>
            </a:r>
            <a:r>
              <a:rPr kumimoji="0" lang="en-US" sz="1600" b="0" i="0" u="none" strike="noStrike" cap="none" normalizeH="0" baseline="0" dirty="0">
                <a:ln>
                  <a:noFill/>
                </a:ln>
                <a:effectLst/>
                <a:latin typeface="Arial" panose="020B0604020202020204" pitchFamily="34" charset="0"/>
              </a:rPr>
              <a:t> </a:t>
            </a:r>
            <a:endParaRPr kumimoji="0" lang="en-US" sz="4400" b="0" i="0" u="none" strike="noStrike" cap="none" normalizeH="0" baseline="0" dirty="0">
              <a:ln>
                <a:noFill/>
              </a:ln>
              <a:effectLst/>
              <a:latin typeface="Arial" panose="020B0604020202020204"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sz="2000" b="0" i="0" u="none" strike="noStrike" cap="none" normalizeH="0" baseline="0" dirty="0">
                <a:ln>
                  <a:noFill/>
                </a:ln>
                <a:effectLst/>
                <a:latin typeface="Arial" panose="020B0604020202020204" pitchFamily="34" charset="0"/>
              </a:rPr>
              <a:t>Exploratory Design</a:t>
            </a:r>
            <a:r>
              <a:rPr kumimoji="0" lang="en-US" sz="1600" b="0" i="0" u="none" strike="noStrike" cap="none" normalizeH="0" baseline="0" dirty="0">
                <a:ln>
                  <a:noFill/>
                </a:ln>
                <a:effectLst/>
                <a:latin typeface="Arial" panose="020B0604020202020204" pitchFamily="34" charset="0"/>
              </a:rPr>
              <a:t> </a:t>
            </a:r>
            <a:endParaRPr kumimoji="0" lang="en-US" sz="4400" b="0" i="0" u="none" strike="noStrike" cap="none" normalizeH="0" baseline="0" dirty="0">
              <a:ln>
                <a:noFill/>
              </a:ln>
              <a:effectLst/>
              <a:latin typeface="Arial" panose="020B0604020202020204"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sz="2000" b="0" i="0" u="none" strike="noStrike" cap="none" normalizeH="0" baseline="0" dirty="0">
                <a:ln>
                  <a:noFill/>
                </a:ln>
                <a:effectLst/>
                <a:latin typeface="Arial" panose="020B0604020202020204" pitchFamily="34" charset="0"/>
              </a:rPr>
              <a:t>Historical Design</a:t>
            </a:r>
            <a:endParaRPr kumimoji="0" lang="en-US" sz="4400" b="0" i="0" u="none" strike="noStrike" cap="none" normalizeH="0" baseline="0" dirty="0">
              <a:ln>
                <a:noFill/>
              </a:ln>
              <a:effectLst/>
              <a:latin typeface="Arial" panose="020B0604020202020204"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sz="2000" b="0" i="0" u="none" strike="noStrike" cap="none" normalizeH="0" baseline="0" dirty="0">
                <a:ln>
                  <a:noFill/>
                </a:ln>
                <a:effectLst/>
                <a:latin typeface="Arial" panose="020B0604020202020204" pitchFamily="34" charset="0"/>
              </a:rPr>
              <a:t>Longitudinal Design</a:t>
            </a:r>
            <a:endParaRPr kumimoji="0" lang="en-US" sz="4400" b="0" i="0" u="none" strike="noStrike" cap="none" normalizeH="0" baseline="0" dirty="0">
              <a:ln>
                <a:noFill/>
              </a:ln>
              <a:effectLst/>
              <a:latin typeface="Arial" panose="020B0604020202020204"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sz="2000" b="0" i="0" u="none" strike="noStrike" cap="none" normalizeH="0" baseline="0" dirty="0">
                <a:ln>
                  <a:noFill/>
                </a:ln>
                <a:effectLst/>
                <a:latin typeface="Arial" panose="020B0604020202020204" pitchFamily="34" charset="0"/>
              </a:rPr>
              <a:t>Observational Design</a:t>
            </a:r>
            <a:r>
              <a:rPr kumimoji="0" lang="en-US" sz="1600" b="0" i="0" u="none" strike="noStrike" cap="none" normalizeH="0" baseline="0" dirty="0">
                <a:ln>
                  <a:noFill/>
                </a:ln>
                <a:effectLst/>
                <a:latin typeface="Arial" panose="020B0604020202020204" pitchFamily="34" charset="0"/>
              </a:rPr>
              <a:t> </a:t>
            </a:r>
            <a:endParaRPr kumimoji="0" lang="en-US" sz="4400" b="0" i="0" u="none" strike="noStrike" cap="none" normalizeH="0" baseline="0" dirty="0">
              <a:ln>
                <a:noFill/>
              </a:ln>
              <a:effectLst/>
              <a:latin typeface="Arial" panose="020B0604020202020204"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sz="2000" b="0" i="0" u="none" strike="noStrike" cap="none" normalizeH="0" baseline="0" dirty="0">
                <a:ln>
                  <a:noFill/>
                </a:ln>
                <a:effectLst/>
                <a:latin typeface="Arial" panose="020B0604020202020204" pitchFamily="34" charset="0"/>
              </a:rPr>
              <a:t>Philosophical Design</a:t>
            </a:r>
            <a:endParaRPr kumimoji="0" lang="en-US" sz="4400" b="0" i="0" u="none" strike="noStrike" cap="none" normalizeH="0" baseline="0" dirty="0">
              <a:ln>
                <a:noFill/>
              </a:ln>
              <a:effectLst/>
              <a:latin typeface="Arial" panose="020B0604020202020204"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sz="2000" b="0" i="0" u="none" strike="noStrike" cap="none" normalizeH="0" baseline="0" dirty="0">
                <a:ln>
                  <a:noFill/>
                </a:ln>
                <a:effectLst/>
                <a:latin typeface="Arial" panose="020B0604020202020204" pitchFamily="34" charset="0"/>
              </a:rPr>
              <a:t>Sequential Design</a:t>
            </a:r>
          </a:p>
          <a:p>
            <a:pPr marL="0" marR="0" lvl="0" indent="0" algn="l" defTabSz="914400" rtl="0" eaLnBrk="0" fontAlgn="base" latinLnBrk="0" hangingPunct="0">
              <a:lnSpc>
                <a:spcPct val="100000"/>
              </a:lnSpc>
              <a:spcBef>
                <a:spcPct val="0"/>
              </a:spcBef>
              <a:spcAft>
                <a:spcPct val="0"/>
              </a:spcAft>
              <a:buClrTx/>
              <a:buSzTx/>
              <a:buNone/>
              <a:tabLst/>
            </a:pPr>
            <a:endParaRPr kumimoji="0" lang="en-US" sz="4400" b="0" i="0" u="none" strike="noStrike" cap="none" normalizeH="0" baseline="0" dirty="0">
              <a:ln>
                <a:noFill/>
              </a:ln>
              <a:effectLst/>
              <a:latin typeface="Arial" panose="020B0604020202020204" pitchFamily="34" charset="0"/>
            </a:endParaRPr>
          </a:p>
        </p:txBody>
      </p:sp>
      <p:sp>
        <p:nvSpPr>
          <p:cNvPr id="5" name="Rectangle 4"/>
          <p:cNvSpPr/>
          <p:nvPr/>
        </p:nvSpPr>
        <p:spPr>
          <a:xfrm>
            <a:off x="1049740" y="5632817"/>
            <a:ext cx="6646460" cy="369332"/>
          </a:xfrm>
          <a:prstGeom prst="rect">
            <a:avLst/>
          </a:prstGeom>
        </p:spPr>
        <p:txBody>
          <a:bodyPr wrap="square">
            <a:spAutoFit/>
          </a:bodyPr>
          <a:lstStyle/>
          <a:p>
            <a:r>
              <a:rPr lang="en-US" dirty="0"/>
              <a:t>https://library.sacredheart.edu/c.php?g=29803&amp;p=185902</a:t>
            </a:r>
          </a:p>
        </p:txBody>
      </p:sp>
    </p:spTree>
    <p:extLst>
      <p:ext uri="{BB962C8B-B14F-4D97-AF65-F5344CB8AC3E}">
        <p14:creationId xmlns:p14="http://schemas.microsoft.com/office/powerpoint/2010/main" val="1966752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GB" sz="3600" b="1" dirty="0"/>
              <a:t>Which research method should I choose</a:t>
            </a:r>
            <a:r>
              <a:rPr lang="en-GB" sz="3600" dirty="0"/>
              <a:t>?</a:t>
            </a:r>
            <a:br>
              <a:rPr lang="en-GB" sz="3600" dirty="0"/>
            </a:br>
            <a:endParaRPr lang="en-US" sz="3600" dirty="0"/>
          </a:p>
        </p:txBody>
      </p:sp>
      <p:sp>
        <p:nvSpPr>
          <p:cNvPr id="3" name="Content Placeholder 2"/>
          <p:cNvSpPr>
            <a:spLocks noGrp="1"/>
          </p:cNvSpPr>
          <p:nvPr>
            <p:ph idx="1"/>
          </p:nvPr>
        </p:nvSpPr>
        <p:spPr>
          <a:xfrm>
            <a:off x="457200" y="990600"/>
            <a:ext cx="8229600" cy="4525963"/>
          </a:xfrm>
        </p:spPr>
        <p:txBody>
          <a:bodyPr>
            <a:noAutofit/>
          </a:bodyPr>
          <a:lstStyle/>
          <a:p>
            <a:r>
              <a:rPr lang="en-GB" sz="1800" dirty="0"/>
              <a:t>It depends on your research goal.  It depends on what subjects (and who) you want to study.  Let's say you are interested in studying what makes people happy, or why some students are more conscious about recycling on campus.  To answer these questions, you need to make a decision about how to collect your data.  Most frequently used methods include: </a:t>
            </a:r>
          </a:p>
          <a:p>
            <a:endParaRPr lang="en-GB" sz="1800" dirty="0"/>
          </a:p>
          <a:p>
            <a:r>
              <a:rPr lang="en-GB" sz="1800" dirty="0"/>
              <a:t>Observation / Participant Observation</a:t>
            </a:r>
          </a:p>
          <a:p>
            <a:r>
              <a:rPr lang="en-GB" sz="1800" dirty="0"/>
              <a:t>Surveys</a:t>
            </a:r>
          </a:p>
          <a:p>
            <a:r>
              <a:rPr lang="en-GB" sz="1800" dirty="0"/>
              <a:t>Interviews</a:t>
            </a:r>
          </a:p>
          <a:p>
            <a:r>
              <a:rPr lang="en-GB" sz="1800" dirty="0"/>
              <a:t>Focus Groups</a:t>
            </a:r>
          </a:p>
          <a:p>
            <a:r>
              <a:rPr lang="en-GB" sz="1800" dirty="0"/>
              <a:t>Experiments</a:t>
            </a:r>
          </a:p>
          <a:p>
            <a:r>
              <a:rPr lang="en-GB" sz="1800" dirty="0"/>
              <a:t>Secondary Data Analysis / Archival Study</a:t>
            </a:r>
          </a:p>
          <a:p>
            <a:r>
              <a:rPr lang="en-GB" sz="1800" dirty="0"/>
              <a:t>Mixed Methods (combination of some of the above)</a:t>
            </a:r>
          </a:p>
          <a:p>
            <a:r>
              <a:rPr lang="en-GB" sz="1800" dirty="0"/>
              <a:t>One particular method could be better suited to your research goal than others, because the data you collect from different methods will be different in quality and quantity.   For instance, surveys are usually designed to produce relatively short answers, rather than the extensive responses expected in qualitative interviews. </a:t>
            </a:r>
          </a:p>
          <a:p>
            <a:endParaRPr lang="en-US" sz="1800" dirty="0"/>
          </a:p>
        </p:txBody>
      </p:sp>
    </p:spTree>
    <p:extLst>
      <p:ext uri="{BB962C8B-B14F-4D97-AF65-F5344CB8AC3E}">
        <p14:creationId xmlns:p14="http://schemas.microsoft.com/office/powerpoint/2010/main" val="23158030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954</TotalTime>
  <Words>1558</Words>
  <Application>Microsoft Office PowerPoint</Application>
  <PresentationFormat>On-screen Show (4:3)</PresentationFormat>
  <Paragraphs>147</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Office Theme</vt:lpstr>
      <vt:lpstr>ESDM 403:  Research Method  (Project Design)</vt:lpstr>
      <vt:lpstr>ESEARCH PROCESS</vt:lpstr>
      <vt:lpstr>INITIAL LITERATURE REVIEW  </vt:lpstr>
      <vt:lpstr>Hypothesis</vt:lpstr>
      <vt:lpstr>RESEARCH DESIGN </vt:lpstr>
      <vt:lpstr> Basic Elements of Research Design </vt:lpstr>
      <vt:lpstr>General Structure and Writing Style </vt:lpstr>
      <vt:lpstr>Types of Research Design</vt:lpstr>
      <vt:lpstr>Which research method should I choose? </vt:lpstr>
      <vt:lpstr>PowerPoint Presentation</vt:lpstr>
      <vt:lpstr>Methodology</vt:lpstr>
      <vt:lpstr>Collection of Data</vt:lpstr>
      <vt:lpstr>Types of Data Collection</vt:lpstr>
      <vt:lpstr>PowerPoint Presentation</vt:lpstr>
      <vt:lpstr>Reliability</vt:lpstr>
      <vt:lpstr>Validity</vt:lpstr>
      <vt:lpstr>Validation and verification</vt:lpstr>
      <vt:lpstr>PowerPoint Presentation</vt:lpstr>
      <vt:lpstr>PowerPoint Presentation</vt:lpstr>
      <vt:lpstr>Data Analysis and Presentation Techniques that Apply to Research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Windows User</cp:lastModifiedBy>
  <cp:revision>129</cp:revision>
  <dcterms:created xsi:type="dcterms:W3CDTF">2006-08-16T00:00:00Z</dcterms:created>
  <dcterms:modified xsi:type="dcterms:W3CDTF">2022-02-26T06:33:29Z</dcterms:modified>
</cp:coreProperties>
</file>