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57" r:id="rId5"/>
    <p:sldId id="259" r:id="rId6"/>
    <p:sldId id="265" r:id="rId7"/>
    <p:sldId id="261" r:id="rId8"/>
    <p:sldId id="262" r:id="rId9"/>
    <p:sldId id="263" r:id="rId10"/>
    <p:sldId id="264"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4/8/2019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Transaction </a:t>
            </a:r>
            <a:endParaRPr lang="en-US" dirty="0"/>
          </a:p>
        </p:txBody>
      </p:sp>
      <p:sp>
        <p:nvSpPr>
          <p:cNvPr id="3" name="Subtitle 2"/>
          <p:cNvSpPr>
            <a:spLocks noGrp="1"/>
          </p:cNvSpPr>
          <p:nvPr>
            <p:ph type="subTitle" idx="1"/>
          </p:nvPr>
        </p:nvSpPr>
        <p:spPr/>
        <p:txBody>
          <a:bodyPr/>
          <a:lstStyle/>
          <a:p>
            <a:r>
              <a:rPr lang="en-US" dirty="0" smtClean="0"/>
              <a:t>Part 2</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Deadlock Prevention: Wound-Wait Scheme</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In this scheme, if a transaction requests to lock a resource (data item), which is already held with conflicting lock by some another transaction, one of the two possibilities may occur −</a:t>
            </a:r>
          </a:p>
          <a:p>
            <a:pPr lvl="1" algn="just"/>
            <a:r>
              <a:rPr lang="en-US" dirty="0" smtClean="0"/>
              <a:t>If TS(T</a:t>
            </a:r>
            <a:r>
              <a:rPr lang="en-US" baseline="-25000" dirty="0" smtClean="0"/>
              <a:t>i</a:t>
            </a:r>
            <a:r>
              <a:rPr lang="en-US" dirty="0" smtClean="0"/>
              <a:t>) &lt; TS(</a:t>
            </a:r>
            <a:r>
              <a:rPr lang="en-US" dirty="0" err="1" smtClean="0"/>
              <a:t>T</a:t>
            </a:r>
            <a:r>
              <a:rPr lang="en-US" baseline="-25000" dirty="0" err="1" smtClean="0"/>
              <a:t>j</a:t>
            </a:r>
            <a:r>
              <a:rPr lang="en-US" dirty="0" smtClean="0"/>
              <a:t>), then T</a:t>
            </a:r>
            <a:r>
              <a:rPr lang="en-US" baseline="-25000" dirty="0" smtClean="0"/>
              <a:t>i</a:t>
            </a:r>
            <a:r>
              <a:rPr lang="en-US" dirty="0" smtClean="0"/>
              <a:t> forces </a:t>
            </a:r>
            <a:r>
              <a:rPr lang="en-US" dirty="0" err="1" smtClean="0"/>
              <a:t>T</a:t>
            </a:r>
            <a:r>
              <a:rPr lang="en-US" baseline="-25000" dirty="0" err="1" smtClean="0"/>
              <a:t>j</a:t>
            </a:r>
            <a:r>
              <a:rPr lang="en-US" dirty="0" smtClean="0"/>
              <a:t> to be rolled back − that is T</a:t>
            </a:r>
            <a:r>
              <a:rPr lang="en-US" baseline="-25000" dirty="0" smtClean="0"/>
              <a:t>i </a:t>
            </a:r>
            <a:r>
              <a:rPr lang="en-US" dirty="0" smtClean="0"/>
              <a:t>wounds </a:t>
            </a:r>
            <a:r>
              <a:rPr lang="en-US" dirty="0" err="1" smtClean="0"/>
              <a:t>T</a:t>
            </a:r>
            <a:r>
              <a:rPr lang="en-US" baseline="-25000" dirty="0" err="1" smtClean="0"/>
              <a:t>j</a:t>
            </a:r>
            <a:r>
              <a:rPr lang="en-US" dirty="0" smtClean="0"/>
              <a:t>. </a:t>
            </a:r>
            <a:r>
              <a:rPr lang="en-US" dirty="0" err="1" smtClean="0"/>
              <a:t>T</a:t>
            </a:r>
            <a:r>
              <a:rPr lang="en-US" baseline="-25000" dirty="0" err="1" smtClean="0"/>
              <a:t>j</a:t>
            </a:r>
            <a:r>
              <a:rPr lang="en-US" dirty="0" smtClean="0"/>
              <a:t> is restarted later with a random delay but with the same timestamp.</a:t>
            </a:r>
          </a:p>
          <a:p>
            <a:pPr lvl="1" algn="just"/>
            <a:r>
              <a:rPr lang="en-US" dirty="0" smtClean="0"/>
              <a:t>If TS(T</a:t>
            </a:r>
            <a:r>
              <a:rPr lang="en-US" baseline="-25000" dirty="0" smtClean="0"/>
              <a:t>i</a:t>
            </a:r>
            <a:r>
              <a:rPr lang="en-US" dirty="0" smtClean="0"/>
              <a:t>) &gt; TS(</a:t>
            </a:r>
            <a:r>
              <a:rPr lang="en-US" dirty="0" err="1" smtClean="0"/>
              <a:t>T</a:t>
            </a:r>
            <a:r>
              <a:rPr lang="en-US" baseline="-25000" dirty="0" err="1" smtClean="0"/>
              <a:t>j</a:t>
            </a:r>
            <a:r>
              <a:rPr lang="en-US" dirty="0" smtClean="0"/>
              <a:t>), then T</a:t>
            </a:r>
            <a:r>
              <a:rPr lang="en-US" baseline="-25000" dirty="0" smtClean="0"/>
              <a:t>i</a:t>
            </a:r>
            <a:r>
              <a:rPr lang="en-US" dirty="0" smtClean="0"/>
              <a:t> is forced to wait until the resource is available.</a:t>
            </a:r>
          </a:p>
          <a:p>
            <a:pPr algn="just"/>
            <a:r>
              <a:rPr lang="en-US" dirty="0" smtClean="0"/>
              <a:t>This scheme, allows the younger transaction to wait; but when an older transaction requests an item held by a younger one, the older transaction forces the younger one to abort and release the item.</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Deadlock Avoidance</a:t>
            </a:r>
            <a:br>
              <a:rPr lang="en-US" dirty="0" smtClean="0"/>
            </a:br>
            <a:endParaRPr lang="en-US" dirty="0"/>
          </a:p>
        </p:txBody>
      </p:sp>
      <p:sp>
        <p:nvSpPr>
          <p:cNvPr id="3" name="Content Placeholder 2"/>
          <p:cNvSpPr>
            <a:spLocks noGrp="1"/>
          </p:cNvSpPr>
          <p:nvPr>
            <p:ph idx="1"/>
          </p:nvPr>
        </p:nvSpPr>
        <p:spPr/>
        <p:txBody>
          <a:bodyPr>
            <a:normAutofit lnSpcReduction="10000"/>
          </a:bodyPr>
          <a:lstStyle/>
          <a:p>
            <a:pPr algn="just">
              <a:buNone/>
            </a:pPr>
            <a:r>
              <a:rPr lang="en-US" dirty="0" smtClean="0"/>
              <a:t>    Aborting a transaction is not always a practical approach. Instead, deadlock avoidance mechanisms can be used to detect any deadlock situation in advance. Methods like "wait-for graph" are available but they are suitable for only those systems where transactions are lightweight having fewer instances of resource. In a bulky system, deadlock prevention techniques may work well.</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Wait-for Graph</a:t>
            </a:r>
            <a:br>
              <a:rPr lang="en-US" dirty="0" smtClean="0"/>
            </a:b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This is a simple method available to track if any deadlock situation may arise. For each transaction entering into the system, a node is created. When a transaction T</a:t>
            </a:r>
            <a:r>
              <a:rPr lang="en-US" baseline="-25000" dirty="0" smtClean="0"/>
              <a:t>i</a:t>
            </a:r>
            <a:r>
              <a:rPr lang="en-US" dirty="0" smtClean="0"/>
              <a:t> requests for a lock on an item, say X, which is held by some other transaction </a:t>
            </a:r>
            <a:r>
              <a:rPr lang="en-US" dirty="0" err="1" smtClean="0"/>
              <a:t>T</a:t>
            </a:r>
            <a:r>
              <a:rPr lang="en-US" baseline="-25000" dirty="0" err="1" smtClean="0"/>
              <a:t>j</a:t>
            </a:r>
            <a:r>
              <a:rPr lang="en-US" dirty="0" smtClean="0"/>
              <a:t>, a directed edge is created from T</a:t>
            </a:r>
            <a:r>
              <a:rPr lang="en-US" baseline="-25000" dirty="0" smtClean="0"/>
              <a:t>i</a:t>
            </a:r>
            <a:r>
              <a:rPr lang="en-US" dirty="0" smtClean="0"/>
              <a:t> to </a:t>
            </a:r>
            <a:r>
              <a:rPr lang="en-US" dirty="0" err="1" smtClean="0"/>
              <a:t>T</a:t>
            </a:r>
            <a:r>
              <a:rPr lang="en-US" baseline="-25000" dirty="0" err="1" smtClean="0"/>
              <a:t>j</a:t>
            </a:r>
            <a:r>
              <a:rPr lang="en-US" dirty="0" smtClean="0"/>
              <a:t>. If </a:t>
            </a:r>
            <a:r>
              <a:rPr lang="en-US" dirty="0" err="1" smtClean="0"/>
              <a:t>T</a:t>
            </a:r>
            <a:r>
              <a:rPr lang="en-US" baseline="-25000" dirty="0" err="1" smtClean="0"/>
              <a:t>j</a:t>
            </a:r>
            <a:r>
              <a:rPr lang="en-US" dirty="0" smtClean="0"/>
              <a:t> releases item X, the edge between them is dropped and T</a:t>
            </a:r>
            <a:r>
              <a:rPr lang="en-US" baseline="-25000" dirty="0" smtClean="0"/>
              <a:t>i</a:t>
            </a:r>
            <a:r>
              <a:rPr lang="en-US" dirty="0" smtClean="0"/>
              <a:t> locks the data item.</a:t>
            </a:r>
          </a:p>
          <a:p>
            <a:r>
              <a:rPr lang="en-US" dirty="0" smtClean="0"/>
              <a:t>The system maintains this wait-for graph for every transaction waiting for some data items held by others. The system keeps checking if there's any cycle in the graph.</a:t>
            </a:r>
          </a:p>
          <a:p>
            <a:pPr>
              <a:buNone/>
            </a:pPr>
            <a:r>
              <a:rPr lang="en-US" dirty="0" smtClean="0"/>
              <a:t/>
            </a:r>
            <a:br>
              <a:rPr lang="en-US" dirty="0" smtClean="0"/>
            </a:b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Wait-for Graph</a:t>
            </a:r>
            <a:br>
              <a:rPr lang="en-US" dirty="0" smtClean="0"/>
            </a:br>
            <a:endParaRPr lang="en-US" dirty="0"/>
          </a:p>
        </p:txBody>
      </p:sp>
      <p:sp>
        <p:nvSpPr>
          <p:cNvPr id="3" name="Content Placeholder 2"/>
          <p:cNvSpPr>
            <a:spLocks noGrp="1"/>
          </p:cNvSpPr>
          <p:nvPr>
            <p:ph idx="1"/>
          </p:nvPr>
        </p:nvSpPr>
        <p:spPr/>
        <p:txBody>
          <a:bodyPr>
            <a:normAutofit/>
          </a:bodyPr>
          <a:lstStyle/>
          <a:p>
            <a:pPr>
              <a:buNone/>
            </a:pPr>
            <a:r>
              <a:rPr lang="en-US" dirty="0" smtClean="0"/>
              <a:t/>
            </a:r>
            <a:br>
              <a:rPr lang="en-US" dirty="0" smtClean="0"/>
            </a:br>
            <a:endParaRPr lang="en-US" dirty="0"/>
          </a:p>
        </p:txBody>
      </p:sp>
      <p:pic>
        <p:nvPicPr>
          <p:cNvPr id="2050" name="Picture 2"/>
          <p:cNvPicPr>
            <a:picLocks noChangeAspect="1" noChangeArrowheads="1"/>
          </p:cNvPicPr>
          <p:nvPr/>
        </p:nvPicPr>
        <p:blipFill>
          <a:blip r:embed="rId2"/>
          <a:srcRect/>
          <a:stretch>
            <a:fillRect/>
          </a:stretch>
        </p:blipFill>
        <p:spPr bwMode="auto">
          <a:xfrm>
            <a:off x="1752600" y="1600200"/>
            <a:ext cx="5249055" cy="3352800"/>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Wait-for Graph</a:t>
            </a:r>
            <a:br>
              <a:rPr lang="en-US" dirty="0" smtClean="0"/>
            </a:b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Here, we can use any of the two following approaches </a:t>
            </a:r>
          </a:p>
          <a:p>
            <a:pPr lvl="1"/>
            <a:r>
              <a:rPr lang="en-US" dirty="0" smtClean="0"/>
              <a:t>First, do not allow any request for an item, which is already locked by another transaction. This is not always feasible and may cause starvation, where a transaction indefinitely waits for a data item and can never acquire it.</a:t>
            </a:r>
          </a:p>
          <a:p>
            <a:pPr lvl="1"/>
            <a:r>
              <a:rPr lang="en-US" dirty="0" smtClean="0"/>
              <a:t>The second option is to roll back one of the transactions. It is not always feasible to roll back the younger transaction, as it may be important than the older one. With the help of some relative algorithm, a transaction is chosen, which is to be aborted. This transaction is known as the </a:t>
            </a:r>
            <a:r>
              <a:rPr lang="en-US" b="1" dirty="0" smtClean="0"/>
              <a:t>victim</a:t>
            </a:r>
            <a:r>
              <a:rPr lang="en-US" dirty="0" smtClean="0"/>
              <a:t> and the process is known as </a:t>
            </a:r>
            <a:r>
              <a:rPr lang="en-US" b="1" dirty="0" smtClean="0"/>
              <a:t>victim selection</a:t>
            </a:r>
            <a:r>
              <a:rPr lang="en-US" dirty="0" smtClean="0"/>
              <a: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ACID Properties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A transaction is a very small unit of a program and it may contain several low level tasks. A transaction in a database system must maintain </a:t>
            </a:r>
            <a:r>
              <a:rPr lang="en-US" b="1" dirty="0" smtClean="0"/>
              <a:t>A</a:t>
            </a:r>
            <a:r>
              <a:rPr lang="en-US" dirty="0" smtClean="0"/>
              <a:t>tomicity, </a:t>
            </a:r>
            <a:r>
              <a:rPr lang="en-US" b="1" dirty="0" smtClean="0"/>
              <a:t>C</a:t>
            </a:r>
            <a:r>
              <a:rPr lang="en-US" dirty="0" smtClean="0"/>
              <a:t>onsistency, </a:t>
            </a:r>
            <a:r>
              <a:rPr lang="en-US" b="1" dirty="0" smtClean="0"/>
              <a:t>I</a:t>
            </a:r>
            <a:r>
              <a:rPr lang="en-US" dirty="0" smtClean="0"/>
              <a:t>solation, and </a:t>
            </a:r>
            <a:r>
              <a:rPr lang="en-US" b="1" dirty="0" smtClean="0"/>
              <a:t>D</a:t>
            </a:r>
            <a:r>
              <a:rPr lang="en-US" dirty="0" smtClean="0"/>
              <a:t>urability − commonly known as ACID properties − in order to ensure accuracy, completeness, and data integrity.</a:t>
            </a:r>
          </a:p>
          <a:p>
            <a:r>
              <a:rPr lang="en-US" b="1" dirty="0" smtClean="0"/>
              <a:t>Atomicity</a:t>
            </a:r>
            <a:r>
              <a:rPr lang="en-US" dirty="0" smtClean="0"/>
              <a:t> − This property states that a transaction must be treated as an atomic unit, that is, either all of its operations are executed or none. There must be no state in a database where a transaction is left partially completed. States should be defined either before the execution of the transaction or after the execution/abortion/failure of the transaction.</a:t>
            </a:r>
          </a:p>
          <a:p>
            <a:r>
              <a:rPr lang="en-US" b="1" dirty="0" smtClean="0"/>
              <a:t>Consistency</a:t>
            </a:r>
            <a:r>
              <a:rPr lang="en-US" dirty="0" smtClean="0"/>
              <a:t> − The database must remain in a consistent state after any transaction. No transaction should have any adverse effect on the data residing in the database. If the database was in a consistent state before the execution of a transaction, it must remain consistent after the execution of the transaction as well.</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ACID Properties</a:t>
            </a: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t>Durability</a:t>
            </a:r>
            <a:r>
              <a:rPr lang="en-US" dirty="0" smtClean="0"/>
              <a:t> − The database should be durable enough to hold all its latest updates even if the system fails or restarts. If a transaction updates a chunk of data in a database and commits, then the database will hold the modified data. If a transaction commits but the system fails before the data could be written on to the disk, then that data will be updated once the system springs back into action.</a:t>
            </a:r>
          </a:p>
          <a:p>
            <a:r>
              <a:rPr lang="en-US" b="1" dirty="0" smtClean="0"/>
              <a:t>Isolation</a:t>
            </a:r>
            <a:r>
              <a:rPr lang="en-US" dirty="0" smtClean="0"/>
              <a:t> − In a database system where more than one transaction are being executed simultaneously and in parallel, the property of isolation states that all the transactions will be carried out and executed as if it is the only transaction in the system. No transaction will affect the existence of any other transaction.</a:t>
            </a:r>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States of Transactions</a:t>
            </a:r>
            <a:endParaRPr lang="en-US" dirty="0"/>
          </a:p>
        </p:txBody>
      </p:sp>
      <p:pic>
        <p:nvPicPr>
          <p:cNvPr id="1026" name="Picture 2"/>
          <p:cNvPicPr>
            <a:picLocks noGrp="1" noChangeAspect="1" noChangeArrowheads="1"/>
          </p:cNvPicPr>
          <p:nvPr>
            <p:ph idx="1"/>
          </p:nvPr>
        </p:nvPicPr>
        <p:blipFill>
          <a:blip r:embed="rId2"/>
          <a:srcRect/>
          <a:stretch>
            <a:fillRect/>
          </a:stretch>
        </p:blipFill>
        <p:spPr bwMode="auto">
          <a:xfrm>
            <a:off x="914400" y="2514600"/>
            <a:ext cx="6546632" cy="3256756"/>
          </a:xfrm>
          <a:prstGeom prst="rect">
            <a:avLst/>
          </a:prstGeom>
          <a:noFill/>
          <a:ln w="9525">
            <a:noFill/>
            <a:miter lim="800000"/>
            <a:headEnd/>
            <a:tailEnd/>
          </a:ln>
          <a:effectLst/>
        </p:spPr>
      </p:pic>
      <p:sp>
        <p:nvSpPr>
          <p:cNvPr id="5" name="TextBox 4"/>
          <p:cNvSpPr txBox="1"/>
          <p:nvPr/>
        </p:nvSpPr>
        <p:spPr>
          <a:xfrm>
            <a:off x="609600" y="1828800"/>
            <a:ext cx="8355364" cy="461665"/>
          </a:xfrm>
          <a:prstGeom prst="rect">
            <a:avLst/>
          </a:prstGeom>
          <a:noFill/>
        </p:spPr>
        <p:txBody>
          <a:bodyPr wrap="none" rtlCol="0">
            <a:spAutoFit/>
          </a:bodyPr>
          <a:lstStyle/>
          <a:p>
            <a:r>
              <a:rPr lang="en-US" sz="2400" dirty="0" smtClean="0"/>
              <a:t>A transaction in a database can be in one of the following states −</a:t>
            </a:r>
            <a:endParaRPr 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States of Transactions</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Active</a:t>
            </a:r>
            <a:r>
              <a:rPr lang="en-US" dirty="0" smtClean="0"/>
              <a:t> − In this state, the transaction is being executed. This is the initial state of every transaction.</a:t>
            </a:r>
          </a:p>
          <a:p>
            <a:r>
              <a:rPr lang="en-US" b="1" dirty="0" smtClean="0"/>
              <a:t>Partially Committed</a:t>
            </a:r>
            <a:r>
              <a:rPr lang="en-US" dirty="0" smtClean="0"/>
              <a:t> − When a transaction executes its final operation, it is said to be in a partially committed state.</a:t>
            </a:r>
          </a:p>
          <a:p>
            <a:r>
              <a:rPr lang="en-US" b="1" dirty="0" smtClean="0"/>
              <a:t>Failed</a:t>
            </a:r>
            <a:r>
              <a:rPr lang="en-US" dirty="0" smtClean="0"/>
              <a:t> − A transaction is said to be in a failed state if any of the checks made by the database </a:t>
            </a:r>
            <a:r>
              <a:rPr lang="en-US" dirty="0" smtClean="0"/>
              <a:t>recovery system fails. </a:t>
            </a:r>
            <a:r>
              <a:rPr lang="en-US" dirty="0" smtClean="0"/>
              <a:t>A failed transaction can no longer proceed further.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States of Transactions</a:t>
            </a: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t>Aborted</a:t>
            </a:r>
            <a:r>
              <a:rPr lang="en-US" dirty="0" smtClean="0"/>
              <a:t> − If any of the checks fails and the transaction has reached a failed state, then the recovery manager rolls back all its write operations on the database to bring the database back to its original state where it was prior to the execution of the transaction. Transactions in this state are called aborted. The database recovery module can select one of the two operations after a transaction aborts −</a:t>
            </a:r>
          </a:p>
          <a:p>
            <a:pPr lvl="1"/>
            <a:r>
              <a:rPr lang="en-US" dirty="0" smtClean="0"/>
              <a:t>Re-start the transaction</a:t>
            </a:r>
          </a:p>
          <a:p>
            <a:pPr lvl="1"/>
            <a:r>
              <a:rPr lang="en-US" dirty="0" smtClean="0"/>
              <a:t>Kill the transaction</a:t>
            </a:r>
          </a:p>
          <a:p>
            <a:r>
              <a:rPr lang="en-US" b="1" dirty="0" smtClean="0"/>
              <a:t>Committed</a:t>
            </a:r>
            <a:r>
              <a:rPr lang="en-US" dirty="0" smtClean="0"/>
              <a:t> − If a transaction executes all its operations successfully, it is said to be committed. All its effects are now permanently established on the database system.</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Dead Lock</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t>In a multi-process system, deadlock is an unwanted situation that arises in a shared resource environment, where a process indefinitely waits for a resource that is held by another process.</a:t>
            </a:r>
          </a:p>
          <a:p>
            <a:pPr algn="just"/>
            <a:r>
              <a:rPr lang="en-US" dirty="0" smtClean="0"/>
              <a:t>For example, assume a set of transactions {T</a:t>
            </a:r>
            <a:r>
              <a:rPr lang="en-US" baseline="-25000" dirty="0" smtClean="0"/>
              <a:t>0</a:t>
            </a:r>
            <a:r>
              <a:rPr lang="en-US" dirty="0" smtClean="0"/>
              <a:t>, T</a:t>
            </a:r>
            <a:r>
              <a:rPr lang="en-US" baseline="-25000" dirty="0" smtClean="0"/>
              <a:t>1</a:t>
            </a:r>
            <a:r>
              <a:rPr lang="en-US" dirty="0" smtClean="0"/>
              <a:t>, T</a:t>
            </a:r>
            <a:r>
              <a:rPr lang="en-US" baseline="-25000" dirty="0" smtClean="0"/>
              <a:t>2</a:t>
            </a:r>
            <a:r>
              <a:rPr lang="en-US" dirty="0" smtClean="0"/>
              <a:t>, ...,</a:t>
            </a:r>
            <a:r>
              <a:rPr lang="en-US" dirty="0" err="1" smtClean="0"/>
              <a:t>T</a:t>
            </a:r>
            <a:r>
              <a:rPr lang="en-US" baseline="-25000" dirty="0" err="1" smtClean="0"/>
              <a:t>n</a:t>
            </a:r>
            <a:r>
              <a:rPr lang="en-US" dirty="0" smtClean="0"/>
              <a:t>}. T</a:t>
            </a:r>
            <a:r>
              <a:rPr lang="en-US" baseline="-25000" dirty="0" smtClean="0"/>
              <a:t>0</a:t>
            </a:r>
            <a:r>
              <a:rPr lang="en-US" dirty="0" smtClean="0"/>
              <a:t> needs a resource X to complete its task. Resource X is held by T</a:t>
            </a:r>
            <a:r>
              <a:rPr lang="en-US" baseline="-25000" dirty="0" smtClean="0"/>
              <a:t>1</a:t>
            </a:r>
            <a:r>
              <a:rPr lang="en-US" dirty="0" smtClean="0"/>
              <a:t>, and T</a:t>
            </a:r>
            <a:r>
              <a:rPr lang="en-US" baseline="-25000" dirty="0" smtClean="0"/>
              <a:t>1</a:t>
            </a:r>
            <a:r>
              <a:rPr lang="en-US" dirty="0" smtClean="0"/>
              <a:t> is waiting for a resource Y, which is held by T</a:t>
            </a:r>
            <a:r>
              <a:rPr lang="en-US" baseline="-25000" dirty="0" smtClean="0"/>
              <a:t>2</a:t>
            </a:r>
            <a:r>
              <a:rPr lang="en-US" dirty="0" smtClean="0"/>
              <a:t>. T</a:t>
            </a:r>
            <a:r>
              <a:rPr lang="en-US" baseline="-25000" dirty="0" smtClean="0"/>
              <a:t>2</a:t>
            </a:r>
            <a:r>
              <a:rPr lang="en-US" dirty="0" smtClean="0"/>
              <a:t> is waiting for resource Z, which is held by T</a:t>
            </a:r>
            <a:r>
              <a:rPr lang="en-US" baseline="-25000" dirty="0" smtClean="0"/>
              <a:t>0</a:t>
            </a:r>
            <a:r>
              <a:rPr lang="en-US" dirty="0" smtClean="0"/>
              <a:t>. Thus, all the processes wait for each other to release resources. In this situation, none of the processes can finish their task. This situation is known as a deadlock.</a:t>
            </a:r>
          </a:p>
          <a:p>
            <a:pPr algn="just"/>
            <a:r>
              <a:rPr lang="en-US" dirty="0" smtClean="0"/>
              <a:t>Deadlocks are not healthy for a system. In case a system is stuck in a deadlock, the transactions involved in the deadlock are either rolled back or restarted.</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Deadlock Prevention</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To prevent any deadlock situation in the system, the DBMS aggressively inspects all the operations, where transactions are about to execute. The DBMS inspects the operations and analyzes if they can create a deadlock situation. If it finds that a deadlock situation might occur, then that transaction is never allowed to be executed.</a:t>
            </a:r>
          </a:p>
          <a:p>
            <a:pPr algn="just"/>
            <a:r>
              <a:rPr lang="en-US" dirty="0" smtClean="0"/>
              <a:t>There are deadlock prevention schemes that use timestamp ordering mechanism of transactions in order to predetermine a deadlock situation.</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sz="3600" dirty="0" smtClean="0"/>
              <a:t>Deadlock Prevention: Wait-Die Scheme</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 In this scheme, if a transaction requests to lock a resource (data item), which is already held with a conflicting lock by another transaction, then one of the two possibilities may occur −</a:t>
            </a:r>
          </a:p>
          <a:p>
            <a:pPr lvl="1" algn="just"/>
            <a:r>
              <a:rPr lang="en-US" dirty="0" smtClean="0"/>
              <a:t>If TS(T</a:t>
            </a:r>
            <a:r>
              <a:rPr lang="en-US" baseline="-25000" dirty="0" smtClean="0"/>
              <a:t>i</a:t>
            </a:r>
            <a:r>
              <a:rPr lang="en-US" dirty="0" smtClean="0"/>
              <a:t>) &lt; TS(</a:t>
            </a:r>
            <a:r>
              <a:rPr lang="en-US" dirty="0" err="1" smtClean="0"/>
              <a:t>T</a:t>
            </a:r>
            <a:r>
              <a:rPr lang="en-US" baseline="-25000" dirty="0" err="1" smtClean="0"/>
              <a:t>j</a:t>
            </a:r>
            <a:r>
              <a:rPr lang="en-US" dirty="0" smtClean="0"/>
              <a:t>) − that is T</a:t>
            </a:r>
            <a:r>
              <a:rPr lang="en-US" baseline="-25000" dirty="0" smtClean="0"/>
              <a:t>i</a:t>
            </a:r>
            <a:r>
              <a:rPr lang="en-US" dirty="0" smtClean="0"/>
              <a:t>, which is requesting a conflicting lock, is older than </a:t>
            </a:r>
            <a:r>
              <a:rPr lang="en-US" dirty="0" err="1" smtClean="0"/>
              <a:t>T</a:t>
            </a:r>
            <a:r>
              <a:rPr lang="en-US" baseline="-25000" dirty="0" err="1" smtClean="0"/>
              <a:t>j</a:t>
            </a:r>
            <a:r>
              <a:rPr lang="en-US" dirty="0" smtClean="0"/>
              <a:t> − then T</a:t>
            </a:r>
            <a:r>
              <a:rPr lang="en-US" baseline="-25000" dirty="0" smtClean="0"/>
              <a:t>i</a:t>
            </a:r>
            <a:r>
              <a:rPr lang="en-US" dirty="0" smtClean="0"/>
              <a:t> is allowed to wait until the data-item is available.</a:t>
            </a:r>
          </a:p>
          <a:p>
            <a:pPr lvl="1" algn="just"/>
            <a:r>
              <a:rPr lang="en-US" dirty="0" smtClean="0"/>
              <a:t>If TS(T</a:t>
            </a:r>
            <a:r>
              <a:rPr lang="en-US" baseline="-25000" dirty="0" smtClean="0"/>
              <a:t>i</a:t>
            </a:r>
            <a:r>
              <a:rPr lang="en-US" dirty="0" smtClean="0"/>
              <a:t>) &gt; TS(</a:t>
            </a:r>
            <a:r>
              <a:rPr lang="en-US" dirty="0" err="1" smtClean="0"/>
              <a:t>t</a:t>
            </a:r>
            <a:r>
              <a:rPr lang="en-US" baseline="-25000" dirty="0" err="1" smtClean="0"/>
              <a:t>j</a:t>
            </a:r>
            <a:r>
              <a:rPr lang="en-US" dirty="0" smtClean="0"/>
              <a:t>) − that is T</a:t>
            </a:r>
            <a:r>
              <a:rPr lang="en-US" baseline="-25000" dirty="0" smtClean="0"/>
              <a:t>i</a:t>
            </a:r>
            <a:r>
              <a:rPr lang="en-US" dirty="0" smtClean="0"/>
              <a:t> is younger than </a:t>
            </a:r>
            <a:r>
              <a:rPr lang="en-US" dirty="0" err="1" smtClean="0"/>
              <a:t>T</a:t>
            </a:r>
            <a:r>
              <a:rPr lang="en-US" baseline="-25000" dirty="0" err="1" smtClean="0"/>
              <a:t>j</a:t>
            </a:r>
            <a:r>
              <a:rPr lang="en-US" dirty="0" smtClean="0"/>
              <a:t> − then T</a:t>
            </a:r>
            <a:r>
              <a:rPr lang="en-US" baseline="-25000" dirty="0" smtClean="0"/>
              <a:t>i</a:t>
            </a:r>
            <a:r>
              <a:rPr lang="en-US" dirty="0" smtClean="0"/>
              <a:t> dies. T</a:t>
            </a:r>
            <a:r>
              <a:rPr lang="en-US" baseline="-25000" dirty="0" smtClean="0"/>
              <a:t>i</a:t>
            </a:r>
            <a:r>
              <a:rPr lang="en-US" dirty="0" smtClean="0"/>
              <a:t> is restarted later with a random delay but with the same timestamp.</a:t>
            </a:r>
          </a:p>
          <a:p>
            <a:pPr algn="just"/>
            <a:r>
              <a:rPr lang="en-US" dirty="0" smtClean="0"/>
              <a:t>This scheme allows the older transaction to wait but kills the younger one.</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TotalTime>
  <Words>528</Words>
  <Application>Microsoft Office PowerPoint</Application>
  <PresentationFormat>On-screen Show (4:3)</PresentationFormat>
  <Paragraphs>49</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Office Theme</vt:lpstr>
      <vt:lpstr>Transaction </vt:lpstr>
      <vt:lpstr>ACID Properties</vt:lpstr>
      <vt:lpstr>ACID Properties</vt:lpstr>
      <vt:lpstr>States of Transactions</vt:lpstr>
      <vt:lpstr>States of Transactions</vt:lpstr>
      <vt:lpstr>States of Transactions</vt:lpstr>
      <vt:lpstr>Dead Lock</vt:lpstr>
      <vt:lpstr>Deadlock Prevention </vt:lpstr>
      <vt:lpstr>Deadlock Prevention: Wait-Die Scheme </vt:lpstr>
      <vt:lpstr>Deadlock Prevention: Wound-Wait Scheme </vt:lpstr>
      <vt:lpstr>Deadlock Avoidance </vt:lpstr>
      <vt:lpstr>Wait-for Graph </vt:lpstr>
      <vt:lpstr>Wait-for Graph </vt:lpstr>
      <vt:lpstr>Wait-for Graph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diu</cp:lastModifiedBy>
  <cp:revision>10</cp:revision>
  <dcterms:created xsi:type="dcterms:W3CDTF">2006-08-16T00:00:00Z</dcterms:created>
  <dcterms:modified xsi:type="dcterms:W3CDTF">2019-04-08T08:04:54Z</dcterms:modified>
</cp:coreProperties>
</file>