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3"/>
  </p:notesMasterIdLst>
  <p:sldIdLst>
    <p:sldId id="308" r:id="rId2"/>
    <p:sldId id="309" r:id="rId3"/>
    <p:sldId id="310" r:id="rId4"/>
    <p:sldId id="257" r:id="rId5"/>
    <p:sldId id="258" r:id="rId6"/>
    <p:sldId id="339" r:id="rId7"/>
    <p:sldId id="259" r:id="rId8"/>
    <p:sldId id="312" r:id="rId9"/>
    <p:sldId id="313" r:id="rId10"/>
    <p:sldId id="340" r:id="rId11"/>
    <p:sldId id="317" r:id="rId12"/>
    <p:sldId id="318" r:id="rId13"/>
    <p:sldId id="319" r:id="rId14"/>
    <p:sldId id="341" r:id="rId15"/>
    <p:sldId id="314" r:id="rId16"/>
    <p:sldId id="342" r:id="rId17"/>
    <p:sldId id="343" r:id="rId18"/>
    <p:sldId id="344" r:id="rId19"/>
    <p:sldId id="333" r:id="rId20"/>
    <p:sldId id="345" r:id="rId21"/>
    <p:sldId id="325" r:id="rId22"/>
    <p:sldId id="328" r:id="rId23"/>
    <p:sldId id="348" r:id="rId24"/>
    <p:sldId id="331" r:id="rId25"/>
    <p:sldId id="311" r:id="rId26"/>
    <p:sldId id="332" r:id="rId27"/>
    <p:sldId id="346" r:id="rId28"/>
    <p:sldId id="349" r:id="rId29"/>
    <p:sldId id="350" r:id="rId30"/>
    <p:sldId id="351" r:id="rId31"/>
    <p:sldId id="352" r:id="rId32"/>
  </p:sldIdLst>
  <p:sldSz cx="9144000" cy="5143500" type="screen16x9"/>
  <p:notesSz cx="6858000" cy="9144000"/>
  <p:embeddedFontLst>
    <p:embeddedFont>
      <p:font typeface="Calibri" panose="020F0502020204030204" pitchFamily="34" charset="0"/>
      <p:regular r:id="rId34"/>
      <p:bold r:id="rId35"/>
      <p:italic r:id="rId36"/>
      <p:boldItalic r:id="rId37"/>
    </p:embeddedFont>
    <p:embeddedFont>
      <p:font typeface="Montserrat" panose="00000500000000000000" pitchFamily="2" charset="0"/>
      <p:regular r:id="rId38"/>
      <p:bold r:id="rId39"/>
      <p:italic r:id="rId40"/>
      <p:boldItalic r:id="rId41"/>
    </p:embeddedFont>
    <p:embeddedFont>
      <p:font typeface="Montserrat Black" panose="00000A00000000000000" pitchFamily="2" charset="0"/>
      <p:bold r:id="rId42"/>
      <p:boldItalic r:id="rId43"/>
    </p:embeddedFont>
    <p:embeddedFont>
      <p:font typeface="Montserrat ExtraBold" panose="00000900000000000000" pitchFamily="2" charset="0"/>
      <p:bold r:id="rId44"/>
      <p:boldItalic r:id="rId45"/>
    </p:embeddedFont>
    <p:embeddedFont>
      <p:font typeface="Montserrat Medium" panose="00000600000000000000" pitchFamily="2" charset="0"/>
      <p:regular r:id="rId46"/>
      <p:italic r:id="rId47"/>
    </p:embeddedFont>
    <p:embeddedFont>
      <p:font typeface="Montserrat SemiBold" panose="00000700000000000000" pitchFamily="2" charset="0"/>
      <p:regular r:id="rId48"/>
      <p:bold r:id="rId49"/>
      <p:italic r:id="rId50"/>
      <p:boldItalic r:id="rId51"/>
    </p:embeddedFont>
    <p:embeddedFont>
      <p:font typeface="Open Sans" panose="020B0606030504020204" pitchFamily="34" charset="0"/>
      <p:regular r:id="rId52"/>
      <p:bold r:id="rId53"/>
      <p:italic r:id="rId54"/>
      <p:boldItalic r:id="rId55"/>
    </p:embeddedFont>
    <p:embeddedFont>
      <p:font typeface="Roboto" panose="02000000000000000000" pitchFamily="2" charset="0"/>
      <p:regular r:id="rId56"/>
      <p:bold r:id="rId57"/>
      <p:italic r:id="rId58"/>
      <p:boldItalic r:id="rId59"/>
    </p:embeddedFont>
    <p:embeddedFont>
      <p:font typeface="Roboto Black" panose="02000000000000000000" pitchFamily="2" charset="0"/>
      <p:bold r:id="rId60"/>
      <p:boldItalic r:id="rId61"/>
    </p:embeddedFont>
    <p:embeddedFont>
      <p:font typeface="Roboto Medium" panose="02000000000000000000" pitchFamily="2"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guide id="3" orient="horz" pos="553">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7847A3D-7F7C-4184-9F50-EB969060800D}">
  <a:tblStyle styleId="{E7847A3D-7F7C-4184-9F50-EB969060800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84"/>
      </p:cViewPr>
      <p:guideLst>
        <p:guide orient="horz" pos="1620"/>
        <p:guide pos="2880"/>
        <p:guide orient="horz" pos="55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9.fntdata"/><Relationship Id="rId47" Type="http://schemas.openxmlformats.org/officeDocument/2006/relationships/font" Target="fonts/font14.fntdata"/><Relationship Id="rId63" Type="http://schemas.openxmlformats.org/officeDocument/2006/relationships/font" Target="fonts/font3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font" Target="fonts/font20.fntdata"/><Relationship Id="rId58" Type="http://schemas.openxmlformats.org/officeDocument/2006/relationships/font" Target="fonts/font25.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2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56" Type="http://schemas.openxmlformats.org/officeDocument/2006/relationships/font" Target="fonts/font23.fntdata"/><Relationship Id="rId64" Type="http://schemas.openxmlformats.org/officeDocument/2006/relationships/font" Target="fonts/font3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font" Target="fonts/font2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8.fntdata"/><Relationship Id="rId54" Type="http://schemas.openxmlformats.org/officeDocument/2006/relationships/font" Target="fonts/font21.fntdata"/><Relationship Id="rId62"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57" Type="http://schemas.openxmlformats.org/officeDocument/2006/relationships/font" Target="fonts/font2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font" Target="fonts/font27.fntdata"/><Relationship Id="rId65" Type="http://schemas.openxmlformats.org/officeDocument/2006/relationships/font" Target="fonts/font3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font" Target="fonts/font6.fntdata"/><Relationship Id="rId34" Type="http://schemas.openxmlformats.org/officeDocument/2006/relationships/font" Target="fonts/font1.fntdata"/><Relationship Id="rId50" Type="http://schemas.openxmlformats.org/officeDocument/2006/relationships/font" Target="fonts/font17.fntdata"/><Relationship Id="rId55"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18ca45c72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a18ca45c72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a18ca45c72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a18ca45c72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9c5712675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9c571267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713250"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subTitle" idx="1"/>
          </p:nvPr>
        </p:nvSpPr>
        <p:spPr>
          <a:xfrm>
            <a:off x="713250" y="1184862"/>
            <a:ext cx="7717500" cy="34473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1200"/>
              <a:buFont typeface="Montserrat Medium"/>
              <a:buAutoNum type="arabicPeriod"/>
              <a:defRPr sz="1150"/>
            </a:lvl1pPr>
            <a:lvl2pPr lvl="1">
              <a:spcBef>
                <a:spcPts val="1600"/>
              </a:spcBef>
              <a:spcAft>
                <a:spcPts val="0"/>
              </a:spcAft>
              <a:buClr>
                <a:schemeClr val="accent2"/>
              </a:buClr>
              <a:buSzPts val="1200"/>
              <a:buFont typeface="Montserrat Medium"/>
              <a:buAutoNum type="alphaLcPeriod"/>
              <a:defRPr/>
            </a:lvl2pPr>
            <a:lvl3pPr lvl="2">
              <a:spcBef>
                <a:spcPts val="1600"/>
              </a:spcBef>
              <a:spcAft>
                <a:spcPts val="0"/>
              </a:spcAft>
              <a:buClr>
                <a:schemeClr val="accent2"/>
              </a:buClr>
              <a:buSzPts val="1200"/>
              <a:buFont typeface="Montserrat Medium"/>
              <a:buAutoNum type="romanLcPeriod"/>
              <a:defRPr/>
            </a:lvl3pPr>
            <a:lvl4pPr lvl="3">
              <a:spcBef>
                <a:spcPts val="1600"/>
              </a:spcBef>
              <a:spcAft>
                <a:spcPts val="0"/>
              </a:spcAft>
              <a:buClr>
                <a:schemeClr val="accent2"/>
              </a:buClr>
              <a:buSzPts val="1200"/>
              <a:buFont typeface="Montserrat Medium"/>
              <a:buAutoNum type="arabicPeriod"/>
              <a:defRPr/>
            </a:lvl4pPr>
            <a:lvl5pPr lvl="4">
              <a:spcBef>
                <a:spcPts val="1600"/>
              </a:spcBef>
              <a:spcAft>
                <a:spcPts val="0"/>
              </a:spcAft>
              <a:buClr>
                <a:schemeClr val="accent2"/>
              </a:buClr>
              <a:buSzPts val="1200"/>
              <a:buFont typeface="Montserrat Medium"/>
              <a:buAutoNum type="alphaLcPeriod"/>
              <a:defRPr/>
            </a:lvl5pPr>
            <a:lvl6pPr lvl="5">
              <a:spcBef>
                <a:spcPts val="1600"/>
              </a:spcBef>
              <a:spcAft>
                <a:spcPts val="0"/>
              </a:spcAft>
              <a:buClr>
                <a:schemeClr val="accent2"/>
              </a:buClr>
              <a:buSzPts val="1200"/>
              <a:buFont typeface="Montserrat Medium"/>
              <a:buAutoNum type="romanLcPeriod"/>
              <a:defRPr/>
            </a:lvl6pPr>
            <a:lvl7pPr lvl="6">
              <a:spcBef>
                <a:spcPts val="1600"/>
              </a:spcBef>
              <a:spcAft>
                <a:spcPts val="0"/>
              </a:spcAft>
              <a:buClr>
                <a:schemeClr val="accent2"/>
              </a:buClr>
              <a:buSzPts val="1200"/>
              <a:buFont typeface="Montserrat Medium"/>
              <a:buAutoNum type="arabicPeriod"/>
              <a:defRPr/>
            </a:lvl7pPr>
            <a:lvl8pPr lvl="7">
              <a:spcBef>
                <a:spcPts val="1600"/>
              </a:spcBef>
              <a:spcAft>
                <a:spcPts val="0"/>
              </a:spcAft>
              <a:buClr>
                <a:schemeClr val="accent2"/>
              </a:buClr>
              <a:buSzPts val="1200"/>
              <a:buFont typeface="Montserrat Medium"/>
              <a:buAutoNum type="alphaLcPeriod"/>
              <a:defRPr/>
            </a:lvl8pPr>
            <a:lvl9pPr lvl="8">
              <a:spcBef>
                <a:spcPts val="1600"/>
              </a:spcBef>
              <a:spcAft>
                <a:spcPts val="1600"/>
              </a:spcAft>
              <a:buClr>
                <a:schemeClr val="accent2"/>
              </a:buClr>
              <a:buSzPts val="1200"/>
              <a:buFont typeface="Montserrat Medium"/>
              <a:buAutoNum type="romanLcPerio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2"/>
        </a:solidFill>
        <a:effectLst/>
      </p:bgPr>
    </p:bg>
    <p:spTree>
      <p:nvGrpSpPr>
        <p:cNvPr id="1" name="Shape 41"/>
        <p:cNvGrpSpPr/>
        <p:nvPr/>
      </p:nvGrpSpPr>
      <p:grpSpPr>
        <a:xfrm>
          <a:off x="0" y="0"/>
          <a:ext cx="0" cy="0"/>
          <a:chOff x="0" y="0"/>
          <a:chExt cx="0" cy="0"/>
        </a:xfrm>
      </p:grpSpPr>
      <p:sp>
        <p:nvSpPr>
          <p:cNvPr id="42" name="Google Shape;42;p10"/>
          <p:cNvSpPr txBox="1">
            <a:spLocks noGrp="1"/>
          </p:cNvSpPr>
          <p:nvPr>
            <p:ph type="title"/>
          </p:nvPr>
        </p:nvSpPr>
        <p:spPr>
          <a:xfrm>
            <a:off x="5120825" y="539500"/>
            <a:ext cx="3309900" cy="1380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BA68C8"/>
              </a:buClr>
              <a:buSzPts val="4000"/>
              <a:buFont typeface="Montserrat Black"/>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
  <p:cSld name="CUSTOM_2">
    <p:bg>
      <p:bgPr>
        <a:solidFill>
          <a:schemeClr val="accent1"/>
        </a:solidFill>
        <a:effectLst/>
      </p:bgPr>
    </p:bg>
    <p:spTree>
      <p:nvGrpSpPr>
        <p:cNvPr id="1" name="Shape 78"/>
        <p:cNvGrpSpPr/>
        <p:nvPr/>
      </p:nvGrpSpPr>
      <p:grpSpPr>
        <a:xfrm>
          <a:off x="0" y="0"/>
          <a:ext cx="0" cy="0"/>
          <a:chOff x="0" y="0"/>
          <a:chExt cx="0" cy="0"/>
        </a:xfrm>
      </p:grpSpPr>
      <p:sp>
        <p:nvSpPr>
          <p:cNvPr id="79" name="Google Shape;79;p16"/>
          <p:cNvSpPr/>
          <p:nvPr/>
        </p:nvSpPr>
        <p:spPr>
          <a:xfrm>
            <a:off x="0" y="-1700"/>
            <a:ext cx="9144000" cy="5149800"/>
          </a:xfrm>
          <a:prstGeom prst="homePlate">
            <a:avLst>
              <a:gd name="adj" fmla="val 1336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6"/>
          <p:cNvSpPr txBox="1">
            <a:spLocks noGrp="1"/>
          </p:cNvSpPr>
          <p:nvPr>
            <p:ph type="title"/>
          </p:nvPr>
        </p:nvSpPr>
        <p:spPr>
          <a:xfrm>
            <a:off x="713250" y="448056"/>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81" name="Google Shape;81;p16"/>
          <p:cNvSpPr txBox="1"/>
          <p:nvPr/>
        </p:nvSpPr>
        <p:spPr>
          <a:xfrm>
            <a:off x="1742693"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2" name="Google Shape;82;p16"/>
          <p:cNvSpPr txBox="1">
            <a:spLocks noGrp="1"/>
          </p:cNvSpPr>
          <p:nvPr>
            <p:ph type="subTitle" idx="1"/>
          </p:nvPr>
        </p:nvSpPr>
        <p:spPr>
          <a:xfrm>
            <a:off x="1978890" y="177902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3" name="Google Shape;83;p16"/>
          <p:cNvSpPr txBox="1">
            <a:spLocks noGrp="1"/>
          </p:cNvSpPr>
          <p:nvPr>
            <p:ph type="subTitle" idx="2"/>
          </p:nvPr>
        </p:nvSpPr>
        <p:spPr>
          <a:xfrm>
            <a:off x="1978890" y="2182450"/>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4" name="Google Shape;84;p16"/>
          <p:cNvSpPr txBox="1"/>
          <p:nvPr/>
        </p:nvSpPr>
        <p:spPr>
          <a:xfrm>
            <a:off x="5601418" y="1765200"/>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chemeClr val="dk2"/>
              </a:solidFill>
              <a:latin typeface="Montserrat SemiBold"/>
              <a:ea typeface="Montserrat SemiBold"/>
              <a:cs typeface="Montserrat SemiBold"/>
              <a:sym typeface="Montserrat SemiBold"/>
            </a:endParaRPr>
          </a:p>
        </p:txBody>
      </p:sp>
      <p:sp>
        <p:nvSpPr>
          <p:cNvPr id="85" name="Google Shape;85;p16"/>
          <p:cNvSpPr txBox="1">
            <a:spLocks noGrp="1"/>
          </p:cNvSpPr>
          <p:nvPr>
            <p:ph type="subTitle" idx="3"/>
          </p:nvPr>
        </p:nvSpPr>
        <p:spPr>
          <a:xfrm>
            <a:off x="5837615" y="1779022"/>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6" name="Google Shape;86;p16"/>
          <p:cNvSpPr txBox="1">
            <a:spLocks noGrp="1"/>
          </p:cNvSpPr>
          <p:nvPr>
            <p:ph type="subTitle" idx="4"/>
          </p:nvPr>
        </p:nvSpPr>
        <p:spPr>
          <a:xfrm>
            <a:off x="5837615" y="2182447"/>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87" name="Google Shape;87;p16"/>
          <p:cNvSpPr txBox="1"/>
          <p:nvPr/>
        </p:nvSpPr>
        <p:spPr>
          <a:xfrm>
            <a:off x="1745068"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88" name="Google Shape;88;p16"/>
          <p:cNvSpPr txBox="1">
            <a:spLocks noGrp="1"/>
          </p:cNvSpPr>
          <p:nvPr>
            <p:ph type="subTitle" idx="5"/>
          </p:nvPr>
        </p:nvSpPr>
        <p:spPr>
          <a:xfrm>
            <a:off x="1981265" y="3162606"/>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89" name="Google Shape;89;p16"/>
          <p:cNvSpPr txBox="1">
            <a:spLocks noGrp="1"/>
          </p:cNvSpPr>
          <p:nvPr>
            <p:ph type="subTitle" idx="6"/>
          </p:nvPr>
        </p:nvSpPr>
        <p:spPr>
          <a:xfrm>
            <a:off x="1981265" y="3566032"/>
            <a:ext cx="23793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0" name="Google Shape;90;p16"/>
          <p:cNvSpPr txBox="1"/>
          <p:nvPr/>
        </p:nvSpPr>
        <p:spPr>
          <a:xfrm>
            <a:off x="5603793" y="3155942"/>
            <a:ext cx="2829300" cy="367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endParaRPr sz="1800">
              <a:solidFill>
                <a:srgbClr val="000000"/>
              </a:solidFill>
              <a:latin typeface="Montserrat SemiBold"/>
              <a:ea typeface="Montserrat SemiBold"/>
              <a:cs typeface="Montserrat SemiBold"/>
              <a:sym typeface="Montserrat SemiBold"/>
            </a:endParaRPr>
          </a:p>
        </p:txBody>
      </p:sp>
      <p:sp>
        <p:nvSpPr>
          <p:cNvPr id="91" name="Google Shape;91;p16"/>
          <p:cNvSpPr txBox="1">
            <a:spLocks noGrp="1"/>
          </p:cNvSpPr>
          <p:nvPr>
            <p:ph type="subTitle" idx="7"/>
          </p:nvPr>
        </p:nvSpPr>
        <p:spPr>
          <a:xfrm>
            <a:off x="5839610" y="3162608"/>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1800"/>
              <a:buFont typeface="Montserrat SemiBold"/>
              <a:buNone/>
              <a:defRPr b="1"/>
            </a:lvl1pPr>
            <a:lvl2pPr lvl="1" rtl="0">
              <a:spcBef>
                <a:spcPts val="1600"/>
              </a:spcBef>
              <a:spcAft>
                <a:spcPts val="0"/>
              </a:spcAft>
              <a:buClr>
                <a:schemeClr val="dk2"/>
              </a:buClr>
              <a:buSzPts val="1400"/>
              <a:buNone/>
              <a:defRPr>
                <a:solidFill>
                  <a:schemeClr val="dk2"/>
                </a:solidFill>
              </a:defRPr>
            </a:lvl2pPr>
            <a:lvl3pPr lvl="2" rtl="0">
              <a:spcBef>
                <a:spcPts val="1600"/>
              </a:spcBef>
              <a:spcAft>
                <a:spcPts val="0"/>
              </a:spcAft>
              <a:buClr>
                <a:schemeClr val="dk2"/>
              </a:buClr>
              <a:buSzPts val="1400"/>
              <a:buNone/>
              <a:defRPr>
                <a:solidFill>
                  <a:schemeClr val="dk2"/>
                </a:solidFill>
              </a:defRPr>
            </a:lvl3pPr>
            <a:lvl4pPr lvl="3" rtl="0">
              <a:spcBef>
                <a:spcPts val="1600"/>
              </a:spcBef>
              <a:spcAft>
                <a:spcPts val="0"/>
              </a:spcAft>
              <a:buClr>
                <a:schemeClr val="dk2"/>
              </a:buClr>
              <a:buSzPts val="1400"/>
              <a:buNone/>
              <a:defRPr>
                <a:solidFill>
                  <a:schemeClr val="dk2"/>
                </a:solidFill>
              </a:defRPr>
            </a:lvl4pPr>
            <a:lvl5pPr lvl="4" rtl="0">
              <a:spcBef>
                <a:spcPts val="1600"/>
              </a:spcBef>
              <a:spcAft>
                <a:spcPts val="0"/>
              </a:spcAft>
              <a:buClr>
                <a:schemeClr val="dk2"/>
              </a:buClr>
              <a:buSzPts val="1400"/>
              <a:buNone/>
              <a:defRPr>
                <a:solidFill>
                  <a:schemeClr val="dk2"/>
                </a:solidFill>
              </a:defRPr>
            </a:lvl5pPr>
            <a:lvl6pPr lvl="5" rtl="0">
              <a:spcBef>
                <a:spcPts val="1600"/>
              </a:spcBef>
              <a:spcAft>
                <a:spcPts val="0"/>
              </a:spcAft>
              <a:buClr>
                <a:schemeClr val="dk2"/>
              </a:buClr>
              <a:buSzPts val="1400"/>
              <a:buNone/>
              <a:defRPr>
                <a:solidFill>
                  <a:schemeClr val="dk2"/>
                </a:solidFill>
              </a:defRPr>
            </a:lvl6pPr>
            <a:lvl7pPr lvl="6" rtl="0">
              <a:spcBef>
                <a:spcPts val="1600"/>
              </a:spcBef>
              <a:spcAft>
                <a:spcPts val="0"/>
              </a:spcAft>
              <a:buClr>
                <a:schemeClr val="dk2"/>
              </a:buClr>
              <a:buSzPts val="1400"/>
              <a:buNone/>
              <a:defRPr>
                <a:solidFill>
                  <a:schemeClr val="dk2"/>
                </a:solidFill>
              </a:defRPr>
            </a:lvl7pPr>
            <a:lvl8pPr lvl="7" rtl="0">
              <a:spcBef>
                <a:spcPts val="1600"/>
              </a:spcBef>
              <a:spcAft>
                <a:spcPts val="0"/>
              </a:spcAft>
              <a:buClr>
                <a:schemeClr val="dk2"/>
              </a:buClr>
              <a:buSzPts val="1400"/>
              <a:buNone/>
              <a:defRPr>
                <a:solidFill>
                  <a:schemeClr val="dk2"/>
                </a:solidFill>
              </a:defRPr>
            </a:lvl8pPr>
            <a:lvl9pPr lvl="8" rtl="0">
              <a:spcBef>
                <a:spcPts val="1600"/>
              </a:spcBef>
              <a:spcAft>
                <a:spcPts val="1600"/>
              </a:spcAft>
              <a:buClr>
                <a:schemeClr val="dk2"/>
              </a:buClr>
              <a:buSzPts val="1400"/>
              <a:buNone/>
              <a:defRPr>
                <a:solidFill>
                  <a:schemeClr val="dk2"/>
                </a:solidFill>
              </a:defRPr>
            </a:lvl9pPr>
          </a:lstStyle>
          <a:p>
            <a:endParaRPr/>
          </a:p>
        </p:txBody>
      </p:sp>
      <p:sp>
        <p:nvSpPr>
          <p:cNvPr id="92" name="Google Shape;92;p16"/>
          <p:cNvSpPr txBox="1">
            <a:spLocks noGrp="1"/>
          </p:cNvSpPr>
          <p:nvPr>
            <p:ph type="subTitle" idx="8"/>
          </p:nvPr>
        </p:nvSpPr>
        <p:spPr>
          <a:xfrm>
            <a:off x="5839610" y="3566033"/>
            <a:ext cx="2377200" cy="367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93" name="Google Shape;93;p16"/>
          <p:cNvSpPr txBox="1">
            <a:spLocks noGrp="1"/>
          </p:cNvSpPr>
          <p:nvPr>
            <p:ph type="title" idx="9" hasCustomPrompt="1"/>
          </p:nvPr>
        </p:nvSpPr>
        <p:spPr>
          <a:xfrm>
            <a:off x="1097280" y="184406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4" name="Google Shape;94;p16"/>
          <p:cNvSpPr txBox="1">
            <a:spLocks noGrp="1"/>
          </p:cNvSpPr>
          <p:nvPr>
            <p:ph type="title" idx="13" hasCustomPrompt="1"/>
          </p:nvPr>
        </p:nvSpPr>
        <p:spPr>
          <a:xfrm>
            <a:off x="4956048" y="1849011"/>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5" name="Google Shape;95;p16"/>
          <p:cNvSpPr txBox="1">
            <a:spLocks noGrp="1"/>
          </p:cNvSpPr>
          <p:nvPr>
            <p:ph type="title" idx="14" hasCustomPrompt="1"/>
          </p:nvPr>
        </p:nvSpPr>
        <p:spPr>
          <a:xfrm>
            <a:off x="1097280"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
        <p:nvSpPr>
          <p:cNvPr id="96" name="Google Shape;96;p16"/>
          <p:cNvSpPr txBox="1">
            <a:spLocks noGrp="1"/>
          </p:cNvSpPr>
          <p:nvPr>
            <p:ph type="title" idx="15" hasCustomPrompt="1"/>
          </p:nvPr>
        </p:nvSpPr>
        <p:spPr>
          <a:xfrm>
            <a:off x="4956048" y="3233949"/>
            <a:ext cx="576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Font typeface="Montserrat Black"/>
              <a:buNone/>
              <a:defRPr sz="3200" b="0">
                <a:latin typeface="Roboto Black"/>
                <a:ea typeface="Roboto Black"/>
                <a:cs typeface="Roboto Black"/>
                <a:sym typeface="Roboto Black"/>
              </a:defRPr>
            </a:lvl1pPr>
            <a:lvl2pPr lvl="1" algn="ctr" rtl="0">
              <a:spcBef>
                <a:spcPts val="0"/>
              </a:spcBef>
              <a:spcAft>
                <a:spcPts val="0"/>
              </a:spcAft>
              <a:buSzPts val="4800"/>
              <a:buFont typeface="Montserrat Black"/>
              <a:buNone/>
              <a:defRPr sz="4800">
                <a:latin typeface="Montserrat Black"/>
                <a:ea typeface="Montserrat Black"/>
                <a:cs typeface="Montserrat Black"/>
                <a:sym typeface="Montserrat Black"/>
              </a:defRPr>
            </a:lvl2pPr>
            <a:lvl3pPr lvl="2" algn="ctr" rtl="0">
              <a:spcBef>
                <a:spcPts val="0"/>
              </a:spcBef>
              <a:spcAft>
                <a:spcPts val="0"/>
              </a:spcAft>
              <a:buSzPts val="4800"/>
              <a:buFont typeface="Montserrat Black"/>
              <a:buNone/>
              <a:defRPr sz="4800">
                <a:latin typeface="Montserrat Black"/>
                <a:ea typeface="Montserrat Black"/>
                <a:cs typeface="Montserrat Black"/>
                <a:sym typeface="Montserrat Black"/>
              </a:defRPr>
            </a:lvl3pPr>
            <a:lvl4pPr lvl="3" algn="ctr" rtl="0">
              <a:spcBef>
                <a:spcPts val="0"/>
              </a:spcBef>
              <a:spcAft>
                <a:spcPts val="0"/>
              </a:spcAft>
              <a:buSzPts val="4800"/>
              <a:buFont typeface="Montserrat Black"/>
              <a:buNone/>
              <a:defRPr sz="4800">
                <a:latin typeface="Montserrat Black"/>
                <a:ea typeface="Montserrat Black"/>
                <a:cs typeface="Montserrat Black"/>
                <a:sym typeface="Montserrat Black"/>
              </a:defRPr>
            </a:lvl4pPr>
            <a:lvl5pPr lvl="4" algn="ctr" rtl="0">
              <a:spcBef>
                <a:spcPts val="0"/>
              </a:spcBef>
              <a:spcAft>
                <a:spcPts val="0"/>
              </a:spcAft>
              <a:buSzPts val="4800"/>
              <a:buFont typeface="Montserrat Black"/>
              <a:buNone/>
              <a:defRPr sz="4800">
                <a:latin typeface="Montserrat Black"/>
                <a:ea typeface="Montserrat Black"/>
                <a:cs typeface="Montserrat Black"/>
                <a:sym typeface="Montserrat Black"/>
              </a:defRPr>
            </a:lvl5pPr>
            <a:lvl6pPr lvl="5" algn="ctr" rtl="0">
              <a:spcBef>
                <a:spcPts val="0"/>
              </a:spcBef>
              <a:spcAft>
                <a:spcPts val="0"/>
              </a:spcAft>
              <a:buSzPts val="4800"/>
              <a:buFont typeface="Montserrat Black"/>
              <a:buNone/>
              <a:defRPr sz="4800">
                <a:latin typeface="Montserrat Black"/>
                <a:ea typeface="Montserrat Black"/>
                <a:cs typeface="Montserrat Black"/>
                <a:sym typeface="Montserrat Black"/>
              </a:defRPr>
            </a:lvl6pPr>
            <a:lvl7pPr lvl="6" algn="ctr" rtl="0">
              <a:spcBef>
                <a:spcPts val="0"/>
              </a:spcBef>
              <a:spcAft>
                <a:spcPts val="0"/>
              </a:spcAft>
              <a:buSzPts val="4800"/>
              <a:buFont typeface="Montserrat Black"/>
              <a:buNone/>
              <a:defRPr sz="4800">
                <a:latin typeface="Montserrat Black"/>
                <a:ea typeface="Montserrat Black"/>
                <a:cs typeface="Montserrat Black"/>
                <a:sym typeface="Montserrat Black"/>
              </a:defRPr>
            </a:lvl7pPr>
            <a:lvl8pPr lvl="7" algn="ctr" rtl="0">
              <a:spcBef>
                <a:spcPts val="0"/>
              </a:spcBef>
              <a:spcAft>
                <a:spcPts val="0"/>
              </a:spcAft>
              <a:buSzPts val="4800"/>
              <a:buFont typeface="Montserrat Black"/>
              <a:buNone/>
              <a:defRPr sz="4800">
                <a:latin typeface="Montserrat Black"/>
                <a:ea typeface="Montserrat Black"/>
                <a:cs typeface="Montserrat Black"/>
                <a:sym typeface="Montserrat Black"/>
              </a:defRPr>
            </a:lvl8pPr>
            <a:lvl9pPr lvl="8" algn="ctr" rtl="0">
              <a:spcBef>
                <a:spcPts val="0"/>
              </a:spcBef>
              <a:spcAft>
                <a:spcPts val="0"/>
              </a:spcAft>
              <a:buSzPts val="4800"/>
              <a:buFont typeface="Montserrat Black"/>
              <a:buNone/>
              <a:defRPr sz="4800">
                <a:latin typeface="Montserrat Black"/>
                <a:ea typeface="Montserrat Black"/>
                <a:cs typeface="Montserrat Black"/>
                <a:sym typeface="Montserrat Black"/>
              </a:defRPr>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_1">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0" y="1538700"/>
            <a:ext cx="3858900" cy="1032900"/>
          </a:xfrm>
          <a:prstGeom prst="rect">
            <a:avLst/>
          </a:prstGeom>
        </p:spPr>
        <p:txBody>
          <a:bodyPr spcFirstLastPara="1" wrap="square" lIns="91425" tIns="91425" rIns="91425" bIns="91425" anchor="ctr" anchorCtr="0">
            <a:noAutofit/>
          </a:bodyPr>
          <a:lstStyle>
            <a:lvl1pPr lvl="0" algn="r" rtl="0">
              <a:spcBef>
                <a:spcPts val="0"/>
              </a:spcBef>
              <a:spcAft>
                <a:spcPts val="0"/>
              </a:spcAft>
              <a:buClr>
                <a:schemeClr val="dk2"/>
              </a:buClr>
              <a:buSzPts val="7200"/>
              <a:buFont typeface="Montserrat Black"/>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5" name="Google Shape;125;p19"/>
          <p:cNvSpPr txBox="1">
            <a:spLocks noGrp="1"/>
          </p:cNvSpPr>
          <p:nvPr>
            <p:ph type="subTitle" idx="1"/>
          </p:nvPr>
        </p:nvSpPr>
        <p:spPr>
          <a:xfrm>
            <a:off x="5077550" y="2571600"/>
            <a:ext cx="3353400" cy="12345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MAIN_POINT_1">
    <p:bg>
      <p:bgPr>
        <a:solidFill>
          <a:schemeClr val="accent1"/>
        </a:solidFill>
        <a:effectLst/>
      </p:bgPr>
    </p:bg>
    <p:spTree>
      <p:nvGrpSpPr>
        <p:cNvPr id="1" name="Shape 134"/>
        <p:cNvGrpSpPr/>
        <p:nvPr/>
      </p:nvGrpSpPr>
      <p:grpSpPr>
        <a:xfrm>
          <a:off x="0" y="0"/>
          <a:ext cx="0" cy="0"/>
          <a:chOff x="0" y="0"/>
          <a:chExt cx="0" cy="0"/>
        </a:xfrm>
      </p:grpSpPr>
      <p:sp>
        <p:nvSpPr>
          <p:cNvPr id="135" name="Google Shape;135;p21"/>
          <p:cNvSpPr/>
          <p:nvPr/>
        </p:nvSpPr>
        <p:spPr>
          <a:xfrm rot="5400000">
            <a:off x="2134325" y="-143550"/>
            <a:ext cx="48663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a:spLocks noGrp="1"/>
          </p:cNvSpPr>
          <p:nvPr>
            <p:ph type="subTitle" idx="1"/>
          </p:nvPr>
        </p:nvSpPr>
        <p:spPr>
          <a:xfrm>
            <a:off x="2638025" y="3374136"/>
            <a:ext cx="3858900" cy="876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Font typeface="Montserrat ExtraBold"/>
              <a:buNone/>
              <a:defRPr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21"/>
          <p:cNvSpPr txBox="1">
            <a:spLocks noGrp="1"/>
          </p:cNvSpPr>
          <p:nvPr>
            <p:ph type="title"/>
          </p:nvPr>
        </p:nvSpPr>
        <p:spPr>
          <a:xfrm>
            <a:off x="2255975" y="1340325"/>
            <a:ext cx="4647000" cy="1948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atin typeface="Montserrat"/>
                <a:ea typeface="Montserrat"/>
                <a:cs typeface="Montserrat"/>
                <a:sym typeface="Montserrat"/>
              </a:defRPr>
            </a:lvl2pPr>
            <a:lvl3pPr lvl="2" rtl="0">
              <a:spcBef>
                <a:spcPts val="0"/>
              </a:spcBef>
              <a:spcAft>
                <a:spcPts val="0"/>
              </a:spcAft>
              <a:buSzPts val="2800"/>
              <a:buNone/>
              <a:defRPr>
                <a:latin typeface="Montserrat"/>
                <a:ea typeface="Montserrat"/>
                <a:cs typeface="Montserrat"/>
                <a:sym typeface="Montserrat"/>
              </a:defRPr>
            </a:lvl3pPr>
            <a:lvl4pPr lvl="3" rtl="0">
              <a:spcBef>
                <a:spcPts val="0"/>
              </a:spcBef>
              <a:spcAft>
                <a:spcPts val="0"/>
              </a:spcAft>
              <a:buSzPts val="2800"/>
              <a:buNone/>
              <a:defRPr>
                <a:latin typeface="Montserrat"/>
                <a:ea typeface="Montserrat"/>
                <a:cs typeface="Montserrat"/>
                <a:sym typeface="Montserrat"/>
              </a:defRPr>
            </a:lvl4pPr>
            <a:lvl5pPr lvl="4" rtl="0">
              <a:spcBef>
                <a:spcPts val="0"/>
              </a:spcBef>
              <a:spcAft>
                <a:spcPts val="0"/>
              </a:spcAft>
              <a:buSzPts val="2800"/>
              <a:buNone/>
              <a:defRPr>
                <a:latin typeface="Montserrat"/>
                <a:ea typeface="Montserrat"/>
                <a:cs typeface="Montserrat"/>
                <a:sym typeface="Montserrat"/>
              </a:defRPr>
            </a:lvl5pPr>
            <a:lvl6pPr lvl="5" rtl="0">
              <a:spcBef>
                <a:spcPts val="0"/>
              </a:spcBef>
              <a:spcAft>
                <a:spcPts val="0"/>
              </a:spcAft>
              <a:buSzPts val="2800"/>
              <a:buNone/>
              <a:defRPr>
                <a:latin typeface="Montserrat"/>
                <a:ea typeface="Montserrat"/>
                <a:cs typeface="Montserrat"/>
                <a:sym typeface="Montserrat"/>
              </a:defRPr>
            </a:lvl6pPr>
            <a:lvl7pPr lvl="6" rtl="0">
              <a:spcBef>
                <a:spcPts val="0"/>
              </a:spcBef>
              <a:spcAft>
                <a:spcPts val="0"/>
              </a:spcAft>
              <a:buSzPts val="2800"/>
              <a:buNone/>
              <a:defRPr>
                <a:latin typeface="Montserrat"/>
                <a:ea typeface="Montserrat"/>
                <a:cs typeface="Montserrat"/>
                <a:sym typeface="Montserrat"/>
              </a:defRPr>
            </a:lvl7pPr>
            <a:lvl8pPr lvl="7" rtl="0">
              <a:spcBef>
                <a:spcPts val="0"/>
              </a:spcBef>
              <a:spcAft>
                <a:spcPts val="0"/>
              </a:spcAft>
              <a:buSzPts val="2800"/>
              <a:buNone/>
              <a:defRPr>
                <a:latin typeface="Montserrat"/>
                <a:ea typeface="Montserrat"/>
                <a:cs typeface="Montserrat"/>
                <a:sym typeface="Montserrat"/>
              </a:defRPr>
            </a:lvl8pPr>
            <a:lvl9pPr lvl="8" rtl="0">
              <a:spcBef>
                <a:spcPts val="0"/>
              </a:spcBef>
              <a:spcAft>
                <a:spcPts val="0"/>
              </a:spcAft>
              <a:buSzPts val="2800"/>
              <a:buNone/>
              <a:defRPr>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CUSTOM_6_2_2">
    <p:bg>
      <p:bgPr>
        <a:solidFill>
          <a:schemeClr val="lt1"/>
        </a:solidFill>
        <a:effectLst/>
      </p:bgPr>
    </p:bg>
    <p:spTree>
      <p:nvGrpSpPr>
        <p:cNvPr id="1" name="Shape 162"/>
        <p:cNvGrpSpPr/>
        <p:nvPr/>
      </p:nvGrpSpPr>
      <p:grpSpPr>
        <a:xfrm>
          <a:off x="0" y="0"/>
          <a:ext cx="0" cy="0"/>
          <a:chOff x="0" y="0"/>
          <a:chExt cx="0" cy="0"/>
        </a:xfrm>
      </p:grpSpPr>
      <p:sp>
        <p:nvSpPr>
          <p:cNvPr id="163" name="Google Shape;163;p27"/>
          <p:cNvSpPr txBox="1">
            <a:spLocks noGrp="1"/>
          </p:cNvSpPr>
          <p:nvPr>
            <p:ph type="title"/>
          </p:nvPr>
        </p:nvSpPr>
        <p:spPr>
          <a:xfrm>
            <a:off x="722625" y="448056"/>
            <a:ext cx="3858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Font typeface="Montserrat ExtraBold"/>
              <a:buNone/>
              <a:defRPr/>
            </a:lvl1pPr>
            <a:lvl2pPr lvl="1"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2pPr>
            <a:lvl3pPr lvl="2"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3pPr>
            <a:lvl4pPr lvl="3"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4pPr>
            <a:lvl5pPr lvl="4"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5pPr>
            <a:lvl6pPr lvl="5"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6pPr>
            <a:lvl7pPr lvl="6"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7pPr>
            <a:lvl8pPr lvl="7"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8pPr>
            <a:lvl9pPr lvl="8" algn="ctr" rtl="0">
              <a:spcBef>
                <a:spcPts val="0"/>
              </a:spcBef>
              <a:spcAft>
                <a:spcPts val="0"/>
              </a:spcAft>
              <a:buSzPts val="2800"/>
              <a:buFont typeface="Montserrat ExtraBold"/>
              <a:buNone/>
              <a:defRPr>
                <a:latin typeface="Montserrat ExtraBold"/>
                <a:ea typeface="Montserrat ExtraBold"/>
                <a:cs typeface="Montserrat ExtraBold"/>
                <a:sym typeface="Montserrat ExtraBold"/>
              </a:defRPr>
            </a:lvl9pPr>
          </a:lstStyle>
          <a:p>
            <a:endParaRPr/>
          </a:p>
        </p:txBody>
      </p:sp>
      <p:sp>
        <p:nvSpPr>
          <p:cNvPr id="164" name="Google Shape;164;p27"/>
          <p:cNvSpPr txBox="1">
            <a:spLocks noGrp="1"/>
          </p:cNvSpPr>
          <p:nvPr>
            <p:ph type="subTitle" idx="1"/>
          </p:nvPr>
        </p:nvSpPr>
        <p:spPr>
          <a:xfrm>
            <a:off x="50241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5" name="Google Shape;165;p27"/>
          <p:cNvSpPr txBox="1">
            <a:spLocks noGrp="1"/>
          </p:cNvSpPr>
          <p:nvPr>
            <p:ph type="subTitle" idx="2"/>
          </p:nvPr>
        </p:nvSpPr>
        <p:spPr>
          <a:xfrm>
            <a:off x="713225" y="1674047"/>
            <a:ext cx="3406500" cy="3017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Medium"/>
              <a:buChar char="●"/>
              <a:defRPr sz="1400"/>
            </a:lvl1pPr>
            <a:lvl2pPr lvl="1" rtl="0">
              <a:spcBef>
                <a:spcPts val="1600"/>
              </a:spcBef>
              <a:spcAft>
                <a:spcPts val="0"/>
              </a:spcAft>
              <a:buSzPts val="1400"/>
              <a:buFont typeface="Roboto Medium"/>
              <a:buChar char="○"/>
              <a:defRPr>
                <a:latin typeface="Roboto Medium"/>
                <a:ea typeface="Roboto Medium"/>
                <a:cs typeface="Roboto Medium"/>
                <a:sym typeface="Roboto Medium"/>
              </a:defRPr>
            </a:lvl2pPr>
            <a:lvl3pPr lvl="2" rtl="0">
              <a:spcBef>
                <a:spcPts val="1600"/>
              </a:spcBef>
              <a:spcAft>
                <a:spcPts val="0"/>
              </a:spcAft>
              <a:buSzPts val="1400"/>
              <a:buFont typeface="Roboto Medium"/>
              <a:buChar char="■"/>
              <a:defRPr>
                <a:latin typeface="Roboto Medium"/>
                <a:ea typeface="Roboto Medium"/>
                <a:cs typeface="Roboto Medium"/>
                <a:sym typeface="Roboto Medium"/>
              </a:defRPr>
            </a:lvl3pPr>
            <a:lvl4pPr lvl="3" rtl="0">
              <a:spcBef>
                <a:spcPts val="1600"/>
              </a:spcBef>
              <a:spcAft>
                <a:spcPts val="0"/>
              </a:spcAft>
              <a:buSzPts val="1400"/>
              <a:buFont typeface="Roboto Medium"/>
              <a:buChar char="●"/>
              <a:defRPr>
                <a:latin typeface="Roboto Medium"/>
                <a:ea typeface="Roboto Medium"/>
                <a:cs typeface="Roboto Medium"/>
                <a:sym typeface="Roboto Medium"/>
              </a:defRPr>
            </a:lvl4pPr>
            <a:lvl5pPr lvl="4" rtl="0">
              <a:spcBef>
                <a:spcPts val="1600"/>
              </a:spcBef>
              <a:spcAft>
                <a:spcPts val="0"/>
              </a:spcAft>
              <a:buSzPts val="1400"/>
              <a:buFont typeface="Roboto Medium"/>
              <a:buChar char="○"/>
              <a:defRPr>
                <a:latin typeface="Roboto Medium"/>
                <a:ea typeface="Roboto Medium"/>
                <a:cs typeface="Roboto Medium"/>
                <a:sym typeface="Roboto Medium"/>
              </a:defRPr>
            </a:lvl5pPr>
            <a:lvl6pPr lvl="5" rtl="0">
              <a:spcBef>
                <a:spcPts val="1600"/>
              </a:spcBef>
              <a:spcAft>
                <a:spcPts val="0"/>
              </a:spcAft>
              <a:buSzPts val="1400"/>
              <a:buFont typeface="Roboto Medium"/>
              <a:buChar char="■"/>
              <a:defRPr>
                <a:latin typeface="Roboto Medium"/>
                <a:ea typeface="Roboto Medium"/>
                <a:cs typeface="Roboto Medium"/>
                <a:sym typeface="Roboto Medium"/>
              </a:defRPr>
            </a:lvl6pPr>
            <a:lvl7pPr lvl="6" rtl="0">
              <a:spcBef>
                <a:spcPts val="1600"/>
              </a:spcBef>
              <a:spcAft>
                <a:spcPts val="0"/>
              </a:spcAft>
              <a:buSzPts val="1400"/>
              <a:buFont typeface="Roboto Medium"/>
              <a:buChar char="●"/>
              <a:defRPr>
                <a:latin typeface="Roboto Medium"/>
                <a:ea typeface="Roboto Medium"/>
                <a:cs typeface="Roboto Medium"/>
                <a:sym typeface="Roboto Medium"/>
              </a:defRPr>
            </a:lvl7pPr>
            <a:lvl8pPr lvl="7" rtl="0">
              <a:spcBef>
                <a:spcPts val="1600"/>
              </a:spcBef>
              <a:spcAft>
                <a:spcPts val="0"/>
              </a:spcAft>
              <a:buSzPts val="1400"/>
              <a:buFont typeface="Roboto Medium"/>
              <a:buChar char="○"/>
              <a:defRPr>
                <a:latin typeface="Roboto Medium"/>
                <a:ea typeface="Roboto Medium"/>
                <a:cs typeface="Roboto Medium"/>
                <a:sym typeface="Roboto Medium"/>
              </a:defRPr>
            </a:lvl8pPr>
            <a:lvl9pPr lvl="8" rtl="0">
              <a:spcBef>
                <a:spcPts val="1600"/>
              </a:spcBef>
              <a:spcAft>
                <a:spcPts val="1600"/>
              </a:spcAft>
              <a:buSzPts val="1400"/>
              <a:buFont typeface="Roboto Medium"/>
              <a:buChar char="■"/>
              <a:defRPr>
                <a:latin typeface="Roboto Medium"/>
                <a:ea typeface="Roboto Medium"/>
                <a:cs typeface="Roboto Medium"/>
                <a:sym typeface="Roboto Medium"/>
              </a:defRPr>
            </a:lvl9pPr>
          </a:lstStyle>
          <a:p>
            <a:endParaRPr/>
          </a:p>
        </p:txBody>
      </p:sp>
      <p:sp>
        <p:nvSpPr>
          <p:cNvPr id="166" name="Google Shape;166;p27"/>
          <p:cNvSpPr txBox="1">
            <a:spLocks noGrp="1"/>
          </p:cNvSpPr>
          <p:nvPr>
            <p:ph type="subTitle" idx="3"/>
          </p:nvPr>
        </p:nvSpPr>
        <p:spPr>
          <a:xfrm>
            <a:off x="722625" y="1435725"/>
            <a:ext cx="1607400" cy="3438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7" name="Google Shape;167;p27"/>
          <p:cNvSpPr txBox="1">
            <a:spLocks noGrp="1"/>
          </p:cNvSpPr>
          <p:nvPr>
            <p:ph type="subTitle" idx="4"/>
          </p:nvPr>
        </p:nvSpPr>
        <p:spPr>
          <a:xfrm>
            <a:off x="5021300" y="1437510"/>
            <a:ext cx="1607400" cy="3474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Font typeface="Roboto Medium"/>
              <a:buNone/>
              <a:defRPr b="1"/>
            </a:lvl1pPr>
            <a:lvl2pPr lvl="1" rtl="0">
              <a:spcBef>
                <a:spcPts val="1600"/>
              </a:spcBef>
              <a:spcAft>
                <a:spcPts val="0"/>
              </a:spcAft>
              <a:buSzPts val="1600"/>
              <a:buFont typeface="Roboto Medium"/>
              <a:buNone/>
              <a:defRPr sz="1600">
                <a:latin typeface="Roboto Medium"/>
                <a:ea typeface="Roboto Medium"/>
                <a:cs typeface="Roboto Medium"/>
                <a:sym typeface="Roboto Medium"/>
              </a:defRPr>
            </a:lvl2pPr>
            <a:lvl3pPr lvl="2" rtl="0">
              <a:spcBef>
                <a:spcPts val="1600"/>
              </a:spcBef>
              <a:spcAft>
                <a:spcPts val="0"/>
              </a:spcAft>
              <a:buSzPts val="1600"/>
              <a:buFont typeface="Roboto Medium"/>
              <a:buNone/>
              <a:defRPr sz="1600">
                <a:latin typeface="Roboto Medium"/>
                <a:ea typeface="Roboto Medium"/>
                <a:cs typeface="Roboto Medium"/>
                <a:sym typeface="Roboto Medium"/>
              </a:defRPr>
            </a:lvl3pPr>
            <a:lvl4pPr lvl="3" rtl="0">
              <a:spcBef>
                <a:spcPts val="1600"/>
              </a:spcBef>
              <a:spcAft>
                <a:spcPts val="0"/>
              </a:spcAft>
              <a:buSzPts val="1600"/>
              <a:buFont typeface="Roboto Medium"/>
              <a:buNone/>
              <a:defRPr sz="1600">
                <a:latin typeface="Roboto Medium"/>
                <a:ea typeface="Roboto Medium"/>
                <a:cs typeface="Roboto Medium"/>
                <a:sym typeface="Roboto Medium"/>
              </a:defRPr>
            </a:lvl4pPr>
            <a:lvl5pPr lvl="4" rtl="0">
              <a:spcBef>
                <a:spcPts val="1600"/>
              </a:spcBef>
              <a:spcAft>
                <a:spcPts val="0"/>
              </a:spcAft>
              <a:buSzPts val="1600"/>
              <a:buFont typeface="Roboto Medium"/>
              <a:buNone/>
              <a:defRPr sz="1600">
                <a:latin typeface="Roboto Medium"/>
                <a:ea typeface="Roboto Medium"/>
                <a:cs typeface="Roboto Medium"/>
                <a:sym typeface="Roboto Medium"/>
              </a:defRPr>
            </a:lvl5pPr>
            <a:lvl6pPr lvl="5" rtl="0">
              <a:spcBef>
                <a:spcPts val="1600"/>
              </a:spcBef>
              <a:spcAft>
                <a:spcPts val="0"/>
              </a:spcAft>
              <a:buSzPts val="1600"/>
              <a:buFont typeface="Roboto Medium"/>
              <a:buNone/>
              <a:defRPr sz="1600">
                <a:latin typeface="Roboto Medium"/>
                <a:ea typeface="Roboto Medium"/>
                <a:cs typeface="Roboto Medium"/>
                <a:sym typeface="Roboto Medium"/>
              </a:defRPr>
            </a:lvl6pPr>
            <a:lvl7pPr lvl="6" rtl="0">
              <a:spcBef>
                <a:spcPts val="1600"/>
              </a:spcBef>
              <a:spcAft>
                <a:spcPts val="0"/>
              </a:spcAft>
              <a:buSzPts val="1600"/>
              <a:buFont typeface="Roboto Medium"/>
              <a:buNone/>
              <a:defRPr sz="1600">
                <a:latin typeface="Roboto Medium"/>
                <a:ea typeface="Roboto Medium"/>
                <a:cs typeface="Roboto Medium"/>
                <a:sym typeface="Roboto Medium"/>
              </a:defRPr>
            </a:lvl7pPr>
            <a:lvl8pPr lvl="7" rtl="0">
              <a:spcBef>
                <a:spcPts val="1600"/>
              </a:spcBef>
              <a:spcAft>
                <a:spcPts val="0"/>
              </a:spcAft>
              <a:buSzPts val="1600"/>
              <a:buFont typeface="Roboto Medium"/>
              <a:buNone/>
              <a:defRPr sz="1600">
                <a:latin typeface="Roboto Medium"/>
                <a:ea typeface="Roboto Medium"/>
                <a:cs typeface="Roboto Medium"/>
                <a:sym typeface="Roboto Medium"/>
              </a:defRPr>
            </a:lvl8pPr>
            <a:lvl9pPr lvl="8" rtl="0">
              <a:spcBef>
                <a:spcPts val="1600"/>
              </a:spcBef>
              <a:spcAft>
                <a:spcPts val="1600"/>
              </a:spcAft>
              <a:buSzPts val="1600"/>
              <a:buFont typeface="Roboto Medium"/>
              <a:buNone/>
              <a:defRPr sz="1600">
                <a:latin typeface="Roboto Medium"/>
                <a:ea typeface="Roboto Medium"/>
                <a:cs typeface="Roboto Medium"/>
                <a:sym typeface="Roboto Medium"/>
              </a:defRPr>
            </a:lvl9pPr>
          </a:lstStyle>
          <a:p>
            <a:endParaRPr/>
          </a:p>
        </p:txBody>
      </p:sp>
      <p:sp>
        <p:nvSpPr>
          <p:cNvPr id="168" name="Google Shape;168;p27"/>
          <p:cNvSpPr/>
          <p:nvPr/>
        </p:nvSpPr>
        <p:spPr>
          <a:xfrm rot="10800000">
            <a:off x="4044350" y="-1700"/>
            <a:ext cx="5112900" cy="5149800"/>
          </a:xfrm>
          <a:prstGeom prst="homePlate">
            <a:avLst>
              <a:gd name="adj" fmla="val 1639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bg>
      <p:bgPr>
        <a:solidFill>
          <a:schemeClr val="accent1"/>
        </a:solidFill>
        <a:effectLst/>
      </p:bgPr>
    </p:bg>
    <p:spTree>
      <p:nvGrpSpPr>
        <p:cNvPr id="1" name="Shape 169"/>
        <p:cNvGrpSpPr/>
        <p:nvPr/>
      </p:nvGrpSpPr>
      <p:grpSpPr>
        <a:xfrm>
          <a:off x="0" y="0"/>
          <a:ext cx="0" cy="0"/>
          <a:chOff x="0" y="0"/>
          <a:chExt cx="0" cy="0"/>
        </a:xfrm>
      </p:grpSpPr>
      <p:sp>
        <p:nvSpPr>
          <p:cNvPr id="170" name="Google Shape;170;p28"/>
          <p:cNvSpPr/>
          <p:nvPr/>
        </p:nvSpPr>
        <p:spPr>
          <a:xfrm rot="10800000">
            <a:off x="4574750" y="-1700"/>
            <a:ext cx="4582500" cy="5149800"/>
          </a:xfrm>
          <a:prstGeom prst="homePlate">
            <a:avLst>
              <a:gd name="adj" fmla="val 1639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1pPr>
            <a:lvl2pPr lvl="1">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2pPr>
            <a:lvl3pPr lvl="2">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3pPr>
            <a:lvl4pPr lvl="3">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4pPr>
            <a:lvl5pPr lvl="4">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5pPr>
            <a:lvl6pPr lvl="5">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6pPr>
            <a:lvl7pPr lvl="6">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7pPr>
            <a:lvl8pPr lvl="7">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8pPr>
            <a:lvl9pPr lvl="8">
              <a:spcBef>
                <a:spcPts val="0"/>
              </a:spcBef>
              <a:spcAft>
                <a:spcPts val="0"/>
              </a:spcAft>
              <a:buClr>
                <a:schemeClr val="dk1"/>
              </a:buClr>
              <a:buSzPts val="2800"/>
              <a:buFont typeface="Roboto"/>
              <a:buNone/>
              <a:defRPr sz="2800" b="1">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6" r:id="rId2"/>
    <p:sldLayoutId id="2147483658" r:id="rId3"/>
    <p:sldLayoutId id="2147483662" r:id="rId4"/>
    <p:sldLayoutId id="2147483665" r:id="rId5"/>
    <p:sldLayoutId id="2147483667"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895">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550430-A923-41B7-8490-CB4C5D4D27CA}"/>
              </a:ext>
            </a:extLst>
          </p:cNvPr>
          <p:cNvSpPr>
            <a:spLocks noGrp="1"/>
          </p:cNvSpPr>
          <p:nvPr>
            <p:ph type="title"/>
          </p:nvPr>
        </p:nvSpPr>
        <p:spPr>
          <a:xfrm>
            <a:off x="1244009" y="1817955"/>
            <a:ext cx="6655982" cy="1380000"/>
          </a:xfrm>
        </p:spPr>
        <p:txBody>
          <a:bodyPr/>
          <a:lstStyle/>
          <a:p>
            <a:pPr algn="ctr"/>
            <a:r>
              <a:rPr lang="en-US" sz="4800" dirty="0">
                <a:solidFill>
                  <a:schemeClr val="tx1"/>
                </a:solidFill>
              </a:rPr>
              <a:t>Sales settings</a:t>
            </a:r>
          </a:p>
        </p:txBody>
      </p:sp>
      <p:sp>
        <p:nvSpPr>
          <p:cNvPr id="6" name="TextBox 5">
            <a:extLst>
              <a:ext uri="{FF2B5EF4-FFF2-40B4-BE49-F238E27FC236}">
                <a16:creationId xmlns:a16="http://schemas.microsoft.com/office/drawing/2014/main" id="{722D8978-0361-4DBD-AA48-3D4DB781DE4F}"/>
              </a:ext>
            </a:extLst>
          </p:cNvPr>
          <p:cNvSpPr txBox="1"/>
          <p:nvPr/>
        </p:nvSpPr>
        <p:spPr>
          <a:xfrm>
            <a:off x="2803839" y="1356290"/>
            <a:ext cx="3030279" cy="461665"/>
          </a:xfrm>
          <a:prstGeom prst="rect">
            <a:avLst/>
          </a:prstGeom>
          <a:noFill/>
        </p:spPr>
        <p:txBody>
          <a:bodyPr wrap="square" rtlCol="0">
            <a:spAutoFit/>
          </a:bodyPr>
          <a:lstStyle/>
          <a:p>
            <a:pPr algn="ctr"/>
            <a:r>
              <a:rPr lang="en-US" sz="2400" b="1" dirty="0">
                <a:latin typeface="Roboto" panose="02000000000000000000" pitchFamily="2" charset="0"/>
                <a:ea typeface="Roboto" panose="02000000000000000000" pitchFamily="2" charset="0"/>
              </a:rPr>
              <a:t>Chapter 4</a:t>
            </a:r>
          </a:p>
        </p:txBody>
      </p:sp>
    </p:spTree>
    <p:extLst>
      <p:ext uri="{BB962C8B-B14F-4D97-AF65-F5344CB8AC3E}">
        <p14:creationId xmlns:p14="http://schemas.microsoft.com/office/powerpoint/2010/main" val="136912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7839526-5268-4507-90C7-E60E9BC8E6BD}"/>
              </a:ext>
            </a:extLst>
          </p:cNvPr>
          <p:cNvSpPr/>
          <p:nvPr/>
        </p:nvSpPr>
        <p:spPr>
          <a:xfrm>
            <a:off x="1" y="584774"/>
            <a:ext cx="9144000" cy="125465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1300" indent="0" eaLnBrk="1" hangingPunct="1">
              <a:lnSpc>
                <a:spcPct val="150000"/>
              </a:lnSpc>
              <a:buFontTx/>
              <a:buNone/>
            </a:pPr>
            <a:r>
              <a:rPr lang="en-US" b="0" i="0" dirty="0">
                <a:solidFill>
                  <a:srgbClr val="2D2D2D"/>
                </a:solidFill>
                <a:effectLst/>
                <a:latin typeface="Calibri" panose="020F0502020204030204" pitchFamily="34" charset="0"/>
                <a:cs typeface="Calibri" panose="020F0502020204030204" pitchFamily="34" charset="0"/>
              </a:rPr>
              <a:t>Sales channels are methods a business uses for selling a product or service. While some companies use a single sales channel, like third-party retail, others use a variety of channels to offer their products and services to potential customers. </a:t>
            </a:r>
            <a:r>
              <a:rPr lang="en-US" b="1" i="0" dirty="0">
                <a:solidFill>
                  <a:srgbClr val="2D2D2D"/>
                </a:solidFill>
                <a:effectLst/>
                <a:latin typeface="Calibri" panose="020F0502020204030204" pitchFamily="34" charset="0"/>
                <a:cs typeface="Calibri" panose="020F0502020204030204" pitchFamily="34" charset="0"/>
              </a:rPr>
              <a:t>For example</a:t>
            </a:r>
            <a:r>
              <a:rPr lang="en-US" b="0" i="0" dirty="0">
                <a:solidFill>
                  <a:srgbClr val="2D2D2D"/>
                </a:solidFill>
                <a:effectLst/>
                <a:latin typeface="Calibri" panose="020F0502020204030204" pitchFamily="34" charset="0"/>
                <a:cs typeface="Calibri" panose="020F0502020204030204" pitchFamily="34" charset="0"/>
              </a:rPr>
              <a:t>, a shoe manufacturer might sell their sneakers in black and white in shoe stores, with additional color options available on their website.</a:t>
            </a:r>
            <a:endParaRPr lang="en-GB" alt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2A35B95F-49DC-434E-86A1-7AEECD96D4A6}"/>
              </a:ext>
            </a:extLst>
          </p:cNvPr>
          <p:cNvSpPr txBox="1"/>
          <p:nvPr/>
        </p:nvSpPr>
        <p:spPr>
          <a:xfrm>
            <a:off x="2585040" y="0"/>
            <a:ext cx="4013791" cy="584775"/>
          </a:xfrm>
          <a:prstGeom prst="rect">
            <a:avLst/>
          </a:prstGeom>
          <a:solidFill>
            <a:schemeClr val="accent1"/>
          </a:solidFill>
        </p:spPr>
        <p:txBody>
          <a:bodyPr wrap="square" rtlCol="0">
            <a:spAutoFit/>
          </a:bodyPr>
          <a:lstStyle/>
          <a:p>
            <a:pPr algn="ctr"/>
            <a:r>
              <a:rPr lang="en-US" sz="3200" b="1" dirty="0"/>
              <a:t>Sales channels</a:t>
            </a:r>
            <a:endParaRPr lang="en-US" sz="3200" b="1" dirty="0">
              <a:solidFill>
                <a:schemeClr val="tx1"/>
              </a:solidFill>
              <a:latin typeface="Roboto" panose="02000000000000000000" pitchFamily="2" charset="0"/>
              <a:ea typeface="Roboto" panose="02000000000000000000" pitchFamily="2" charset="0"/>
            </a:endParaRPr>
          </a:p>
        </p:txBody>
      </p:sp>
      <p:pic>
        <p:nvPicPr>
          <p:cNvPr id="1026" name="Picture 2" descr="Sales Channels, How to Identify New Ones - Catsy">
            <a:extLst>
              <a:ext uri="{FF2B5EF4-FFF2-40B4-BE49-F238E27FC236}">
                <a16:creationId xmlns:a16="http://schemas.microsoft.com/office/drawing/2014/main" id="{E338BF1A-3A46-4852-8EC7-ADF26C81B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9446" y="2076026"/>
            <a:ext cx="6305107" cy="3067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010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0CCA66-1288-4AB1-90F7-0F46ACA0C90E}"/>
              </a:ext>
            </a:extLst>
          </p:cNvPr>
          <p:cNvSpPr txBox="1"/>
          <p:nvPr/>
        </p:nvSpPr>
        <p:spPr>
          <a:xfrm>
            <a:off x="494961" y="151147"/>
            <a:ext cx="3300861" cy="523220"/>
          </a:xfrm>
          <a:prstGeom prst="rect">
            <a:avLst/>
          </a:prstGeom>
          <a:solidFill>
            <a:srgbClr val="00B0F0"/>
          </a:solidFill>
        </p:spPr>
        <p:txBody>
          <a:bodyPr wrap="square" rtlCol="0">
            <a:spAutoFit/>
          </a:bodyPr>
          <a:lstStyle/>
          <a:p>
            <a:pPr algn="ctr"/>
            <a:r>
              <a:rPr lang="en-US" sz="2800" b="1" dirty="0"/>
              <a:t>Sales promotions</a:t>
            </a:r>
            <a:endParaRPr lang="en-US" sz="28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80454E8C-B8BF-43D9-9FD8-5E8FE6C766E3}"/>
              </a:ext>
            </a:extLst>
          </p:cNvPr>
          <p:cNvSpPr txBox="1"/>
          <p:nvPr/>
        </p:nvSpPr>
        <p:spPr>
          <a:xfrm>
            <a:off x="0" y="942866"/>
            <a:ext cx="4572001" cy="1024319"/>
          </a:xfrm>
          <a:prstGeom prst="rect">
            <a:avLst/>
          </a:prstGeom>
          <a:noFill/>
        </p:spPr>
        <p:txBody>
          <a:bodyPr wrap="square" rtlCol="0">
            <a:spAutoFit/>
          </a:bodyPr>
          <a:lstStyle/>
          <a:p>
            <a:pPr algn="ctr">
              <a:lnSpc>
                <a:spcPct val="150000"/>
              </a:lnSpc>
            </a:pPr>
            <a:r>
              <a:rPr lang="en-US" b="0" i="0" dirty="0">
                <a:solidFill>
                  <a:schemeClr val="tx1"/>
                </a:solidFill>
                <a:effectLst/>
                <a:latin typeface="Calibri" panose="020F0502020204030204" pitchFamily="34" charset="0"/>
                <a:cs typeface="Calibri" panose="020F0502020204030204" pitchFamily="34" charset="0"/>
              </a:rPr>
              <a:t>A sales promotion is a marketing strategy in which a business uses a temporary campaign or offer to increase interest or demand in its product or service.</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4" name="AutoShape 4" descr="Connect Nigeria">
            <a:extLst>
              <a:ext uri="{FF2B5EF4-FFF2-40B4-BE49-F238E27FC236}">
                <a16:creationId xmlns:a16="http://schemas.microsoft.com/office/drawing/2014/main" id="{30F2E4ED-B2BD-4AE8-92CC-42FFF992FAD6}"/>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Connect Nigeria">
            <a:extLst>
              <a:ext uri="{FF2B5EF4-FFF2-40B4-BE49-F238E27FC236}">
                <a16:creationId xmlns:a16="http://schemas.microsoft.com/office/drawing/2014/main" id="{390E91EC-09DE-419C-BB02-B26985C0F90E}"/>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TextBox 5">
            <a:extLst>
              <a:ext uri="{FF2B5EF4-FFF2-40B4-BE49-F238E27FC236}">
                <a16:creationId xmlns:a16="http://schemas.microsoft.com/office/drawing/2014/main" id="{BFD12A3D-7262-45F5-AB73-3F25DE52D7E0}"/>
              </a:ext>
            </a:extLst>
          </p:cNvPr>
          <p:cNvSpPr txBox="1"/>
          <p:nvPr/>
        </p:nvSpPr>
        <p:spPr>
          <a:xfrm>
            <a:off x="565298" y="2260135"/>
            <a:ext cx="2463209" cy="1996509"/>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 price reductions; </a:t>
            </a:r>
          </a:p>
          <a:p>
            <a:pPr>
              <a:lnSpc>
                <a:spcPct val="150000"/>
              </a:lnSpc>
            </a:pPr>
            <a:r>
              <a:rPr lang="en-US" dirty="0">
                <a:latin typeface="Calibri" panose="020F0502020204030204" pitchFamily="34" charset="0"/>
                <a:cs typeface="Calibri" panose="020F0502020204030204" pitchFamily="34" charset="0"/>
              </a:rPr>
              <a:t>● vouchers or coupons; </a:t>
            </a:r>
          </a:p>
          <a:p>
            <a:pPr>
              <a:lnSpc>
                <a:spcPct val="150000"/>
              </a:lnSpc>
            </a:pPr>
            <a:r>
              <a:rPr lang="en-US" dirty="0">
                <a:latin typeface="Calibri" panose="020F0502020204030204" pitchFamily="34" charset="0"/>
                <a:cs typeface="Calibri" panose="020F0502020204030204" pitchFamily="34" charset="0"/>
              </a:rPr>
              <a:t>● gifts; </a:t>
            </a:r>
          </a:p>
          <a:p>
            <a:pPr>
              <a:lnSpc>
                <a:spcPct val="150000"/>
              </a:lnSpc>
            </a:pPr>
            <a:r>
              <a:rPr lang="en-US" dirty="0">
                <a:latin typeface="Calibri" panose="020F0502020204030204" pitchFamily="34" charset="0"/>
                <a:cs typeface="Calibri" panose="020F0502020204030204" pitchFamily="34" charset="0"/>
              </a:rPr>
              <a:t>● competitions; </a:t>
            </a:r>
          </a:p>
          <a:p>
            <a:pPr>
              <a:lnSpc>
                <a:spcPct val="150000"/>
              </a:lnSpc>
            </a:pPr>
            <a:r>
              <a:rPr lang="en-US" dirty="0">
                <a:latin typeface="Calibri" panose="020F0502020204030204" pitchFamily="34" charset="0"/>
                <a:cs typeface="Calibri" panose="020F0502020204030204" pitchFamily="34" charset="0"/>
              </a:rPr>
              <a:t>● lotteries; </a:t>
            </a:r>
          </a:p>
          <a:p>
            <a:pPr>
              <a:lnSpc>
                <a:spcPct val="150000"/>
              </a:lnSpc>
            </a:pPr>
            <a:r>
              <a:rPr lang="en-US" dirty="0">
                <a:latin typeface="Calibri" panose="020F0502020204030204" pitchFamily="34" charset="0"/>
                <a:cs typeface="Calibri" panose="020F0502020204030204" pitchFamily="34" charset="0"/>
              </a:rPr>
              <a:t>● cash bonuses.</a:t>
            </a:r>
          </a:p>
        </p:txBody>
      </p:sp>
      <p:pic>
        <p:nvPicPr>
          <p:cNvPr id="2052" name="Picture 4" descr="Foodpanda Bangladesh - Voucher Code - 30% Discount Offer">
            <a:extLst>
              <a:ext uri="{FF2B5EF4-FFF2-40B4-BE49-F238E27FC236}">
                <a16:creationId xmlns:a16="http://schemas.microsoft.com/office/drawing/2014/main" id="{015391D6-A923-4213-9C40-2E97B16574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0"/>
            <a:ext cx="4419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2232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31E0CA-9406-44BF-AC11-18F60A040E6F}"/>
              </a:ext>
            </a:extLst>
          </p:cNvPr>
          <p:cNvSpPr txBox="1"/>
          <p:nvPr/>
        </p:nvSpPr>
        <p:spPr>
          <a:xfrm>
            <a:off x="409354" y="243919"/>
            <a:ext cx="2578396" cy="523220"/>
          </a:xfrm>
          <a:prstGeom prst="rect">
            <a:avLst/>
          </a:prstGeom>
          <a:solidFill>
            <a:schemeClr val="accent3">
              <a:lumMod val="40000"/>
              <a:lumOff val="60000"/>
            </a:schemeClr>
          </a:solidFill>
        </p:spPr>
        <p:txBody>
          <a:bodyPr wrap="square" rtlCol="0">
            <a:spAutoFit/>
          </a:bodyPr>
          <a:lstStyle/>
          <a:p>
            <a:pPr algn="ctr"/>
            <a:r>
              <a:rPr lang="en-US" sz="2800" b="1" dirty="0"/>
              <a:t>Services</a:t>
            </a:r>
            <a:endParaRPr lang="en-US" sz="28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6C0FF398-CE1B-44D8-A37B-E78C3A285F0A}"/>
              </a:ext>
            </a:extLst>
          </p:cNvPr>
          <p:cNvSpPr txBox="1"/>
          <p:nvPr/>
        </p:nvSpPr>
        <p:spPr>
          <a:xfrm>
            <a:off x="409354" y="812237"/>
            <a:ext cx="4758070" cy="1351588"/>
          </a:xfrm>
          <a:prstGeom prst="rect">
            <a:avLst/>
          </a:prstGeom>
          <a:noFill/>
        </p:spPr>
        <p:txBody>
          <a:bodyPr wrap="square" rtlCol="0">
            <a:spAutoFit/>
          </a:bodyPr>
          <a:lstStyle/>
          <a:p>
            <a:pPr algn="just">
              <a:lnSpc>
                <a:spcPct val="150000"/>
              </a:lnSpc>
            </a:pPr>
            <a:r>
              <a:rPr lang="en-US" dirty="0">
                <a:solidFill>
                  <a:srgbClr val="000000"/>
                </a:solidFill>
                <a:effectLst/>
                <a:latin typeface="Calibri" panose="020F0502020204030204" pitchFamily="34" charset="0"/>
                <a:cs typeface="Calibri" panose="020F0502020204030204" pitchFamily="34" charset="0"/>
              </a:rPr>
              <a:t>Service is a transaction in which the non-physical goods are transferred from the seller to the buyer. When we talk about service, people often refer to the processes and not physical products.</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FC881BFC-91C8-4B9D-ADAE-95DA33FB5E25}"/>
              </a:ext>
            </a:extLst>
          </p:cNvPr>
          <p:cNvSpPr txBox="1"/>
          <p:nvPr/>
        </p:nvSpPr>
        <p:spPr>
          <a:xfrm>
            <a:off x="345558" y="2163825"/>
            <a:ext cx="4572001" cy="2642839"/>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 Transportation – air, sea, rail and road; </a:t>
            </a:r>
          </a:p>
          <a:p>
            <a:pPr>
              <a:lnSpc>
                <a:spcPct val="150000"/>
              </a:lnSpc>
            </a:pPr>
            <a:r>
              <a:rPr lang="en-US" dirty="0">
                <a:latin typeface="Calibri" panose="020F0502020204030204" pitchFamily="34" charset="0"/>
                <a:cs typeface="Calibri" panose="020F0502020204030204" pitchFamily="34" charset="0"/>
              </a:rPr>
              <a:t>● Power – electricity, gas and coal;</a:t>
            </a:r>
          </a:p>
          <a:p>
            <a:pPr>
              <a:lnSpc>
                <a:spcPct val="150000"/>
              </a:lnSpc>
            </a:pPr>
            <a:r>
              <a:rPr lang="en-US" dirty="0">
                <a:latin typeface="Calibri" panose="020F0502020204030204" pitchFamily="34" charset="0"/>
                <a:cs typeface="Calibri" panose="020F0502020204030204" pitchFamily="34" charset="0"/>
              </a:rPr>
              <a:t>● Hotels and accommodation; </a:t>
            </a:r>
          </a:p>
          <a:p>
            <a:pPr>
              <a:lnSpc>
                <a:spcPct val="150000"/>
              </a:lnSpc>
            </a:pPr>
            <a:r>
              <a:rPr lang="en-US" dirty="0">
                <a:latin typeface="Calibri" panose="020F0502020204030204" pitchFamily="34" charset="0"/>
                <a:cs typeface="Calibri" panose="020F0502020204030204" pitchFamily="34" charset="0"/>
              </a:rPr>
              <a:t>● Restaurants; </a:t>
            </a:r>
          </a:p>
          <a:p>
            <a:pPr>
              <a:lnSpc>
                <a:spcPct val="150000"/>
              </a:lnSpc>
            </a:pPr>
            <a:r>
              <a:rPr lang="en-US" dirty="0">
                <a:latin typeface="Calibri" panose="020F0502020204030204" pitchFamily="34" charset="0"/>
                <a:cs typeface="Calibri" panose="020F0502020204030204" pitchFamily="34" charset="0"/>
              </a:rPr>
              <a:t>● Television and radio services; </a:t>
            </a:r>
          </a:p>
          <a:p>
            <a:pPr>
              <a:lnSpc>
                <a:spcPct val="150000"/>
              </a:lnSpc>
            </a:pPr>
            <a:r>
              <a:rPr lang="en-US" dirty="0">
                <a:latin typeface="Calibri" panose="020F0502020204030204" pitchFamily="34" charset="0"/>
                <a:cs typeface="Calibri" panose="020F0502020204030204" pitchFamily="34" charset="0"/>
              </a:rPr>
              <a:t>● Banking;</a:t>
            </a:r>
          </a:p>
          <a:p>
            <a:pPr>
              <a:lnSpc>
                <a:spcPct val="150000"/>
              </a:lnSpc>
            </a:pPr>
            <a:r>
              <a:rPr lang="en-US" dirty="0">
                <a:latin typeface="Calibri" panose="020F0502020204030204" pitchFamily="34" charset="0"/>
                <a:cs typeface="Calibri" panose="020F0502020204030204" pitchFamily="34" charset="0"/>
              </a:rPr>
              <a:t>● Architectural; </a:t>
            </a:r>
          </a:p>
          <a:p>
            <a:pPr>
              <a:lnSpc>
                <a:spcPct val="150000"/>
              </a:lnSpc>
            </a:pPr>
            <a:r>
              <a:rPr lang="en-US" dirty="0">
                <a:latin typeface="Calibri" panose="020F0502020204030204" pitchFamily="34" charset="0"/>
                <a:cs typeface="Calibri" panose="020F0502020204030204" pitchFamily="34" charset="0"/>
              </a:rPr>
              <a:t>● Cleaning;</a:t>
            </a:r>
            <a:endParaRPr lang="en-US" b="1" dirty="0">
              <a:latin typeface="Calibri" panose="020F0502020204030204" pitchFamily="34" charset="0"/>
              <a:ea typeface="Roboto" panose="02000000000000000000" pitchFamily="2" charset="0"/>
              <a:cs typeface="Calibri" panose="020F0502020204030204" pitchFamily="34" charset="0"/>
            </a:endParaRPr>
          </a:p>
        </p:txBody>
      </p:sp>
      <p:pic>
        <p:nvPicPr>
          <p:cNvPr id="3074" name="Picture 2" descr="Free Dinnerware on Table Stock Photo">
            <a:extLst>
              <a:ext uri="{FF2B5EF4-FFF2-40B4-BE49-F238E27FC236}">
                <a16:creationId xmlns:a16="http://schemas.microsoft.com/office/drawing/2014/main" id="{8D1F4E2C-6ACF-4649-8A70-556A8DCD93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963" y="0"/>
            <a:ext cx="38560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9292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FDC5E6-A948-4FBE-8F7D-4DE027AC483F}"/>
              </a:ext>
            </a:extLst>
          </p:cNvPr>
          <p:cNvSpPr txBox="1"/>
          <p:nvPr/>
        </p:nvSpPr>
        <p:spPr>
          <a:xfrm>
            <a:off x="4901609" y="635092"/>
            <a:ext cx="3381154" cy="461665"/>
          </a:xfrm>
          <a:prstGeom prst="rect">
            <a:avLst/>
          </a:prstGeom>
          <a:solidFill>
            <a:srgbClr val="33CCFF"/>
          </a:solidFill>
        </p:spPr>
        <p:txBody>
          <a:bodyPr wrap="square">
            <a:spAutoFit/>
          </a:bodyPr>
          <a:lstStyle/>
          <a:p>
            <a:pPr algn="ctr"/>
            <a:r>
              <a:rPr lang="en-US" sz="2400" b="1" i="0" dirty="0">
                <a:solidFill>
                  <a:schemeClr val="tx1"/>
                </a:solidFill>
                <a:effectLst/>
                <a:latin typeface="Calibri" panose="020F0502020204030204" pitchFamily="34" charset="0"/>
                <a:cs typeface="Calibri" panose="020F0502020204030204" pitchFamily="34" charset="0"/>
              </a:rPr>
              <a:t>Supply chain integration </a:t>
            </a:r>
            <a:endParaRPr lang="en-US" sz="2400" b="1"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46A24A1C-A2AF-4874-81A1-D6633B0F5359}"/>
              </a:ext>
            </a:extLst>
          </p:cNvPr>
          <p:cNvSpPr txBox="1"/>
          <p:nvPr/>
        </p:nvSpPr>
        <p:spPr>
          <a:xfrm rot="10800000" flipV="1">
            <a:off x="4369982" y="1414664"/>
            <a:ext cx="4444409" cy="1531445"/>
          </a:xfrm>
          <a:prstGeom prst="rect">
            <a:avLst/>
          </a:prstGeom>
          <a:noFill/>
        </p:spPr>
        <p:txBody>
          <a:bodyPr wrap="square" rtlCol="0">
            <a:spAutoFit/>
          </a:bodyPr>
          <a:lstStyle/>
          <a:p>
            <a:pPr algn="ctr">
              <a:lnSpc>
                <a:spcPct val="150000"/>
              </a:lnSpc>
            </a:pPr>
            <a:r>
              <a:rPr lang="en-US" sz="1600" b="0" i="0" dirty="0">
                <a:solidFill>
                  <a:srgbClr val="555555"/>
                </a:solidFill>
                <a:effectLst/>
                <a:latin typeface="Calibri" panose="020F0502020204030204" pitchFamily="34" charset="0"/>
                <a:cs typeface="Calibri" panose="020F0502020204030204" pitchFamily="34" charset="0"/>
              </a:rPr>
              <a:t> </a:t>
            </a:r>
            <a:r>
              <a:rPr lang="en-US" sz="1600" i="0" dirty="0">
                <a:solidFill>
                  <a:schemeClr val="tx1"/>
                </a:solidFill>
                <a:effectLst/>
                <a:latin typeface="Calibri" panose="020F0502020204030204" pitchFamily="34" charset="0"/>
                <a:cs typeface="Calibri" panose="020F0502020204030204" pitchFamily="34" charset="0"/>
              </a:rPr>
              <a:t>Supply chain integration denotes the process of incorporating all parties and activities involved in the delivery of the final product to the customer into one system</a:t>
            </a:r>
            <a:endPar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1026" name="Picture 2" descr="Supply Chain Integration Overview &amp; Use | What is a Supply Chain Integration?  - Video &amp; Lesson Transcript | Study.com">
            <a:extLst>
              <a:ext uri="{FF2B5EF4-FFF2-40B4-BE49-F238E27FC236}">
                <a16:creationId xmlns:a16="http://schemas.microsoft.com/office/drawing/2014/main" id="{38E69AAF-6C2D-4C37-968F-188189B538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96756"/>
            <a:ext cx="4478610" cy="267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023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C96F6D-FDC4-4747-94DD-0F0B4880AB91}"/>
              </a:ext>
            </a:extLst>
          </p:cNvPr>
          <p:cNvSpPr txBox="1"/>
          <p:nvPr/>
        </p:nvSpPr>
        <p:spPr>
          <a:xfrm>
            <a:off x="2434855" y="49389"/>
            <a:ext cx="3880884" cy="523220"/>
          </a:xfrm>
          <a:prstGeom prst="rect">
            <a:avLst/>
          </a:prstGeom>
          <a:solidFill>
            <a:schemeClr val="accent1"/>
          </a:solidFill>
        </p:spPr>
        <p:txBody>
          <a:bodyPr wrap="square" rtlCol="0">
            <a:spAutoFit/>
          </a:bodyPr>
          <a:lstStyle/>
          <a:p>
            <a:pPr algn="ctr"/>
            <a:r>
              <a:rPr lang="en-US" sz="2800" b="1" dirty="0"/>
              <a:t>Trade marketing</a:t>
            </a:r>
            <a:endParaRPr lang="en-US" sz="2800" b="1" dirty="0">
              <a:latin typeface="Roboto" panose="02000000000000000000" pitchFamily="2" charset="0"/>
              <a:ea typeface="Roboto" panose="02000000000000000000" pitchFamily="2" charset="0"/>
            </a:endParaRPr>
          </a:p>
        </p:txBody>
      </p:sp>
      <p:sp>
        <p:nvSpPr>
          <p:cNvPr id="3" name="Rectangle: Rounded Corners 2">
            <a:extLst>
              <a:ext uri="{FF2B5EF4-FFF2-40B4-BE49-F238E27FC236}">
                <a16:creationId xmlns:a16="http://schemas.microsoft.com/office/drawing/2014/main" id="{242D38BA-8ACB-4986-9016-A32841FB1A69}"/>
              </a:ext>
            </a:extLst>
          </p:cNvPr>
          <p:cNvSpPr/>
          <p:nvPr/>
        </p:nvSpPr>
        <p:spPr>
          <a:xfrm>
            <a:off x="0" y="572610"/>
            <a:ext cx="9053623" cy="166022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b="0" i="0" dirty="0">
                <a:solidFill>
                  <a:schemeClr val="tx1"/>
                </a:solidFill>
                <a:effectLst/>
                <a:latin typeface="Calibri" panose="020F0502020204030204" pitchFamily="34" charset="0"/>
                <a:cs typeface="Calibri" panose="020F0502020204030204" pitchFamily="34" charset="0"/>
              </a:rPr>
              <a:t>Trade marketing is a wider marketing discipline that aims to increase demand with supply chain partners such as wholesalers, retailers, or at the distributor level, rather than just at the customer level.</a:t>
            </a:r>
          </a:p>
          <a:p>
            <a:pPr>
              <a:lnSpc>
                <a:spcPct val="150000"/>
              </a:lnSpc>
            </a:pPr>
            <a:r>
              <a:rPr lang="en-US" b="0" i="0" dirty="0">
                <a:solidFill>
                  <a:schemeClr val="tx1"/>
                </a:solidFill>
                <a:effectLst/>
                <a:latin typeface="Calibri" panose="020F0502020204030204" pitchFamily="34" charset="0"/>
                <a:cs typeface="Calibri" panose="020F0502020204030204" pitchFamily="34" charset="0"/>
              </a:rPr>
              <a:t>For products which doesn't require any human intervention for effective sale such as toothpaste, batteries, etc. (where alternatives of the product are more), here the manufacturer has to give some discounts, or better margins, some freebies to ensure availability of the product.</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2050" name="Picture 2" descr="Definition and Benefits of Trade Marketing | The Advertiser Mirror">
            <a:extLst>
              <a:ext uri="{FF2B5EF4-FFF2-40B4-BE49-F238E27FC236}">
                <a16:creationId xmlns:a16="http://schemas.microsoft.com/office/drawing/2014/main" id="{B86664DE-2F0C-4EFB-8989-0A1827ADEF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71060"/>
            <a:ext cx="9144000" cy="2772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6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0A5C69-309E-4355-A5B9-89C3CD02006A}"/>
              </a:ext>
            </a:extLst>
          </p:cNvPr>
          <p:cNvSpPr txBox="1"/>
          <p:nvPr/>
        </p:nvSpPr>
        <p:spPr>
          <a:xfrm>
            <a:off x="202019" y="308429"/>
            <a:ext cx="4125433" cy="461665"/>
          </a:xfrm>
          <a:prstGeom prst="rect">
            <a:avLst/>
          </a:prstGeom>
          <a:solidFill>
            <a:schemeClr val="bg1">
              <a:lumMod val="75000"/>
            </a:schemeClr>
          </a:solidFill>
        </p:spPr>
        <p:txBody>
          <a:bodyPr wrap="square" rtlCol="0">
            <a:spAutoFit/>
          </a:bodyPr>
          <a:lstStyle/>
          <a:p>
            <a:pPr algn="ctr"/>
            <a:r>
              <a:rPr lang="en-US" sz="2400" b="1" dirty="0">
                <a:solidFill>
                  <a:schemeClr val="tx1"/>
                </a:solidFill>
              </a:rPr>
              <a:t>Unique sales proposition</a:t>
            </a:r>
            <a:endParaRPr lang="en-US" sz="2400" b="1" dirty="0">
              <a:solidFill>
                <a:schemeClr val="tx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18AE16F0-18BF-416F-9D61-2DC92F6E4B67}"/>
              </a:ext>
            </a:extLst>
          </p:cNvPr>
          <p:cNvSpPr txBox="1"/>
          <p:nvPr/>
        </p:nvSpPr>
        <p:spPr>
          <a:xfrm>
            <a:off x="202019" y="1014741"/>
            <a:ext cx="4720857" cy="3613746"/>
          </a:xfrm>
          <a:prstGeom prst="rect">
            <a:avLst/>
          </a:prstGeom>
          <a:solidFill>
            <a:schemeClr val="bg1"/>
          </a:solidFill>
        </p:spPr>
        <p:txBody>
          <a:bodyPr wrap="square" rtlCol="0">
            <a:spAutoFit/>
          </a:bodyPr>
          <a:lstStyle/>
          <a:p>
            <a:pPr>
              <a:lnSpc>
                <a:spcPct val="150000"/>
              </a:lnSpc>
            </a:pPr>
            <a:r>
              <a:rPr lang="en-US" b="0" i="0" dirty="0">
                <a:solidFill>
                  <a:schemeClr val="tx1"/>
                </a:solidFill>
                <a:effectLst/>
                <a:latin typeface="Calibri" panose="020F0502020204030204" pitchFamily="34" charset="0"/>
                <a:cs typeface="Calibri" panose="020F0502020204030204" pitchFamily="34" charset="0"/>
              </a:rPr>
              <a:t>Unique Selling Proposition or USP is the one feature or the perceived benefit of a good which makes it unique from the rest of the competing brands in the market. It is that very reason which motivates a buyer to purchase that product even though it might be costlier than other products.</a:t>
            </a:r>
          </a:p>
          <a:p>
            <a:pPr>
              <a:lnSpc>
                <a:spcPct val="150000"/>
              </a:lnSpc>
            </a:pP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a:p>
            <a:pPr>
              <a:lnSpc>
                <a:spcPct val="150000"/>
              </a:lnSpc>
            </a:pPr>
            <a:r>
              <a:rPr lang="en-US" i="0" dirty="0">
                <a:solidFill>
                  <a:schemeClr val="tx1"/>
                </a:solidFill>
                <a:effectLst/>
                <a:latin typeface="Calibri" panose="020F0502020204030204" pitchFamily="34" charset="0"/>
                <a:cs typeface="Calibri" panose="020F0502020204030204" pitchFamily="34" charset="0"/>
              </a:rPr>
              <a:t>A lot of coffee shops and roasters lay claim to having the “smoothest” or “richest” cup of coffee out there. Death Wish Coffee, however, chose to cater to those who need an extra kick in their cup of joe by instead selling the “world’s strongest coffee</a:t>
            </a:r>
            <a:r>
              <a:rPr lang="en-US" b="1" i="0" dirty="0">
                <a:solidFill>
                  <a:srgbClr val="212326"/>
                </a:solidFill>
                <a:effectLst/>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3074" name="Picture 2" descr="death wish coffee  unique selling proposition">
            <a:extLst>
              <a:ext uri="{FF2B5EF4-FFF2-40B4-BE49-F238E27FC236}">
                <a16:creationId xmlns:a16="http://schemas.microsoft.com/office/drawing/2014/main" id="{39682595-D552-44D6-B646-A376CBC8C6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857" y="-1329"/>
            <a:ext cx="4423144" cy="514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48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0B4368-FD78-4416-AB07-2493D4C4B3F6}"/>
              </a:ext>
            </a:extLst>
          </p:cNvPr>
          <p:cNvSpPr txBox="1"/>
          <p:nvPr/>
        </p:nvSpPr>
        <p:spPr>
          <a:xfrm>
            <a:off x="435934" y="202019"/>
            <a:ext cx="8527312" cy="461665"/>
          </a:xfrm>
          <a:prstGeom prst="rect">
            <a:avLst/>
          </a:prstGeom>
          <a:solidFill>
            <a:schemeClr val="bg2"/>
          </a:solidFill>
        </p:spPr>
        <p:txBody>
          <a:bodyPr wrap="square" rtlCol="0">
            <a:spAutoFit/>
          </a:bodyPr>
          <a:lstStyle/>
          <a:p>
            <a:pPr algn="ctr"/>
            <a:r>
              <a:rPr lang="en-US" sz="2400" b="1" dirty="0">
                <a:latin typeface="Calibri" panose="020F0502020204030204" pitchFamily="34" charset="0"/>
                <a:cs typeface="Calibri" panose="020F0502020204030204" pitchFamily="34" charset="0"/>
              </a:rPr>
              <a:t>Environmental and managerial forces that impact on sales</a:t>
            </a:r>
            <a:endParaRPr lang="en-US" sz="2400" b="1"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391CB544-0668-40A7-8B68-12505301BEF0}"/>
              </a:ext>
            </a:extLst>
          </p:cNvPr>
          <p:cNvSpPr txBox="1"/>
          <p:nvPr/>
        </p:nvSpPr>
        <p:spPr>
          <a:xfrm>
            <a:off x="749594" y="663684"/>
            <a:ext cx="8213651" cy="749051"/>
          </a:xfrm>
          <a:prstGeom prst="rect">
            <a:avLst/>
          </a:prstGeom>
          <a:noFill/>
        </p:spPr>
        <p:txBody>
          <a:bodyPr wrap="square" rtlCol="0">
            <a:spAutoFit/>
          </a:bodyPr>
          <a:lstStyle/>
          <a:p>
            <a:pPr>
              <a:lnSpc>
                <a:spcPct val="150000"/>
              </a:lnSpc>
            </a:pPr>
            <a:r>
              <a:rPr lang="en-US" sz="1500" dirty="0">
                <a:solidFill>
                  <a:schemeClr val="tx1"/>
                </a:solidFill>
                <a:latin typeface="Calibri" panose="020F0502020204030204" pitchFamily="34" charset="0"/>
                <a:cs typeface="Calibri" panose="020F0502020204030204" pitchFamily="34" charset="0"/>
              </a:rPr>
              <a:t>A number of major environmental (behavioral and technological) and managerial forces impact on how selling and sales management are and will be carried out.</a:t>
            </a:r>
            <a:endParaRPr lang="en-US" sz="15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4" name="TextBox 3">
            <a:extLst>
              <a:ext uri="{FF2B5EF4-FFF2-40B4-BE49-F238E27FC236}">
                <a16:creationId xmlns:a16="http://schemas.microsoft.com/office/drawing/2014/main" id="{C2707315-4B8F-4019-B498-579D650E5F7B}"/>
              </a:ext>
            </a:extLst>
          </p:cNvPr>
          <p:cNvSpPr txBox="1"/>
          <p:nvPr/>
        </p:nvSpPr>
        <p:spPr>
          <a:xfrm>
            <a:off x="643267" y="1326750"/>
            <a:ext cx="5295014" cy="109530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Behavioral forces</a:t>
            </a:r>
          </a:p>
          <a:p>
            <a:pPr marL="285750" indent="-285750">
              <a:lnSpc>
                <a:spcPct val="150000"/>
              </a:lnSpc>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Technological forces</a:t>
            </a:r>
          </a:p>
          <a:p>
            <a:pPr marL="285750" indent="-285750">
              <a:lnSpc>
                <a:spcPct val="150000"/>
              </a:lnSpc>
              <a:buFont typeface="Arial" panose="020B0604020202020204" pitchFamily="34" charset="0"/>
              <a:buChar char="•"/>
            </a:pPr>
            <a:r>
              <a:rPr lang="en-US" sz="1500" dirty="0">
                <a:solidFill>
                  <a:schemeClr val="tx1"/>
                </a:solidFill>
                <a:latin typeface="Calibri" panose="020F0502020204030204" pitchFamily="34" charset="0"/>
                <a:cs typeface="Calibri" panose="020F0502020204030204" pitchFamily="34" charset="0"/>
              </a:rPr>
              <a:t>Managerial forces</a:t>
            </a:r>
          </a:p>
        </p:txBody>
      </p:sp>
      <p:sp>
        <p:nvSpPr>
          <p:cNvPr id="5" name="TextBox 4">
            <a:extLst>
              <a:ext uri="{FF2B5EF4-FFF2-40B4-BE49-F238E27FC236}">
                <a16:creationId xmlns:a16="http://schemas.microsoft.com/office/drawing/2014/main" id="{7E02F457-27C6-4EB6-AF4B-71CB33E46A6E}"/>
              </a:ext>
            </a:extLst>
          </p:cNvPr>
          <p:cNvSpPr txBox="1"/>
          <p:nvPr/>
        </p:nvSpPr>
        <p:spPr>
          <a:xfrm>
            <a:off x="435934" y="2521396"/>
            <a:ext cx="2099931" cy="400110"/>
          </a:xfrm>
          <a:prstGeom prst="rect">
            <a:avLst/>
          </a:prstGeom>
          <a:solidFill>
            <a:schemeClr val="accent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Behavioral forces</a:t>
            </a:r>
          </a:p>
        </p:txBody>
      </p:sp>
      <p:sp>
        <p:nvSpPr>
          <p:cNvPr id="6" name="TextBox 5">
            <a:extLst>
              <a:ext uri="{FF2B5EF4-FFF2-40B4-BE49-F238E27FC236}">
                <a16:creationId xmlns:a16="http://schemas.microsoft.com/office/drawing/2014/main" id="{A96995FC-2388-4DEE-A856-290F718FE63D}"/>
              </a:ext>
            </a:extLst>
          </p:cNvPr>
          <p:cNvSpPr txBox="1"/>
          <p:nvPr/>
        </p:nvSpPr>
        <p:spPr>
          <a:xfrm>
            <a:off x="749594" y="3020852"/>
            <a:ext cx="5039832" cy="1674754"/>
          </a:xfrm>
          <a:prstGeom prst="rect">
            <a:avLst/>
          </a:prstGeom>
          <a:noFill/>
        </p:spPr>
        <p:txBody>
          <a:bodyPr wrap="square" rtlCol="0">
            <a:spAutoFit/>
          </a:bodyPr>
          <a:lstStyle/>
          <a:p>
            <a:pPr marL="342900" indent="-342900">
              <a:lnSpc>
                <a:spcPct val="150000"/>
              </a:lnSpc>
              <a:buFont typeface="+mj-lt"/>
              <a:buAutoNum type="alphaLcParenR"/>
            </a:pPr>
            <a:r>
              <a:rPr lang="en-US" dirty="0">
                <a:solidFill>
                  <a:schemeClr val="tx1"/>
                </a:solidFill>
                <a:latin typeface="Calibri" panose="020F0502020204030204" pitchFamily="34" charset="0"/>
                <a:cs typeface="Calibri" panose="020F0502020204030204" pitchFamily="34" charset="0"/>
              </a:rPr>
              <a:t>Rising consumer and organizational buyer expectations;</a:t>
            </a:r>
          </a:p>
          <a:p>
            <a:pPr marL="342900" indent="-342900">
              <a:lnSpc>
                <a:spcPct val="150000"/>
              </a:lnSpc>
              <a:buFont typeface="+mj-lt"/>
              <a:buAutoNum type="alphaLcParenR"/>
            </a:pPr>
            <a:r>
              <a:rPr lang="en-US" dirty="0">
                <a:solidFill>
                  <a:schemeClr val="tx1"/>
                </a:solidFill>
                <a:latin typeface="Calibri" panose="020F0502020204030204" pitchFamily="34" charset="0"/>
                <a:cs typeface="Calibri" panose="020F0502020204030204" pitchFamily="34" charset="0"/>
              </a:rPr>
              <a:t>Customer avoidance of buyer–seller negotiations; </a:t>
            </a:r>
          </a:p>
          <a:p>
            <a:pPr marL="342900" indent="-342900">
              <a:lnSpc>
                <a:spcPct val="150000"/>
              </a:lnSpc>
              <a:buFont typeface="+mj-lt"/>
              <a:buAutoNum type="alphaLcParenR"/>
            </a:pPr>
            <a:r>
              <a:rPr lang="en-US" dirty="0">
                <a:solidFill>
                  <a:schemeClr val="tx1"/>
                </a:solidFill>
                <a:latin typeface="Calibri" panose="020F0502020204030204" pitchFamily="34" charset="0"/>
                <a:cs typeface="Calibri" panose="020F0502020204030204" pitchFamily="34" charset="0"/>
              </a:rPr>
              <a:t>Expanding power of major buyers; </a:t>
            </a:r>
          </a:p>
          <a:p>
            <a:pPr marL="342900" indent="-342900">
              <a:lnSpc>
                <a:spcPct val="150000"/>
              </a:lnSpc>
              <a:buFont typeface="+mj-lt"/>
              <a:buAutoNum type="alphaLcParenR"/>
            </a:pPr>
            <a:r>
              <a:rPr lang="en-US" dirty="0">
                <a:solidFill>
                  <a:schemeClr val="tx1"/>
                </a:solidFill>
                <a:latin typeface="Calibri" panose="020F0502020204030204" pitchFamily="34" charset="0"/>
                <a:cs typeface="Calibri" panose="020F0502020204030204" pitchFamily="34" charset="0"/>
              </a:rPr>
              <a:t>Globalization of markets; </a:t>
            </a:r>
          </a:p>
          <a:p>
            <a:pPr marL="342900" indent="-342900">
              <a:lnSpc>
                <a:spcPct val="150000"/>
              </a:lnSpc>
              <a:buFont typeface="+mj-lt"/>
              <a:buAutoNum type="alphaLcParenR"/>
            </a:pPr>
            <a:r>
              <a:rPr lang="en-US" dirty="0">
                <a:solidFill>
                  <a:schemeClr val="tx1"/>
                </a:solidFill>
                <a:latin typeface="Calibri" panose="020F0502020204030204" pitchFamily="34" charset="0"/>
                <a:cs typeface="Calibri" panose="020F0502020204030204" pitchFamily="34" charset="0"/>
              </a:rPr>
              <a:t>Fragmentation of markets.</a:t>
            </a:r>
          </a:p>
        </p:txBody>
      </p:sp>
    </p:spTree>
    <p:extLst>
      <p:ext uri="{BB962C8B-B14F-4D97-AF65-F5344CB8AC3E}">
        <p14:creationId xmlns:p14="http://schemas.microsoft.com/office/powerpoint/2010/main" val="99023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FBF24F-A1B2-4133-A80F-9CE59256FF98}"/>
              </a:ext>
            </a:extLst>
          </p:cNvPr>
          <p:cNvSpPr/>
          <p:nvPr/>
        </p:nvSpPr>
        <p:spPr>
          <a:xfrm>
            <a:off x="620409" y="1023168"/>
            <a:ext cx="2845806" cy="154858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Salesforce automation; </a:t>
            </a:r>
          </a:p>
          <a:p>
            <a:pPr marL="285750" indent="-28575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Virtual sales offices; </a:t>
            </a:r>
          </a:p>
          <a:p>
            <a:pPr marL="285750" indent="-28575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Electronic sales channels</a:t>
            </a:r>
            <a:r>
              <a:rPr lang="en-US" dirty="0"/>
              <a:t>.</a:t>
            </a:r>
            <a:endParaRPr lang="en-US" dirty="0">
              <a:solidFill>
                <a:schemeClr val="tx1"/>
              </a:solidFill>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B4898070-999D-46B5-A15F-E5DC913233F7}"/>
              </a:ext>
            </a:extLst>
          </p:cNvPr>
          <p:cNvSpPr txBox="1"/>
          <p:nvPr/>
        </p:nvSpPr>
        <p:spPr>
          <a:xfrm>
            <a:off x="5050465" y="490645"/>
            <a:ext cx="3742660" cy="523220"/>
          </a:xfrm>
          <a:prstGeom prst="rect">
            <a:avLst/>
          </a:prstGeom>
          <a:solidFill>
            <a:schemeClr val="accent1"/>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Managerial forces</a:t>
            </a:r>
            <a:endParaRPr lang="en-US" sz="2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B818CD71-A3BE-4AC8-A626-B4F35F1720D5}"/>
              </a:ext>
            </a:extLst>
          </p:cNvPr>
          <p:cNvSpPr txBox="1"/>
          <p:nvPr/>
        </p:nvSpPr>
        <p:spPr>
          <a:xfrm>
            <a:off x="350877" y="490645"/>
            <a:ext cx="3838352" cy="523220"/>
          </a:xfrm>
          <a:prstGeom prst="rect">
            <a:avLst/>
          </a:prstGeom>
          <a:solidFill>
            <a:schemeClr val="accent1"/>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Technological forces</a:t>
            </a:r>
            <a:endParaRPr lang="en-US" sz="2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9DBD0F00-B1D4-463E-87B6-8F6E47934844}"/>
              </a:ext>
            </a:extLst>
          </p:cNvPr>
          <p:cNvSpPr/>
          <p:nvPr/>
        </p:nvSpPr>
        <p:spPr>
          <a:xfrm>
            <a:off x="4827181" y="1407269"/>
            <a:ext cx="4178596" cy="2260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Employing direct marketing techniques; </a:t>
            </a:r>
          </a:p>
          <a:p>
            <a:pPr marL="342900" indent="-34290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Improving cooperation between sales and marketing; </a:t>
            </a:r>
          </a:p>
          <a:p>
            <a:pPr marL="342900" indent="-34290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Encouraging salespeople to attend training programs and acquire professional qualifications.</a:t>
            </a:r>
            <a:endPar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2177377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16D550-0C26-4AB6-B437-B241235E85C3}"/>
              </a:ext>
            </a:extLst>
          </p:cNvPr>
          <p:cNvSpPr txBox="1"/>
          <p:nvPr/>
        </p:nvSpPr>
        <p:spPr>
          <a:xfrm>
            <a:off x="669850" y="694445"/>
            <a:ext cx="8474150" cy="792781"/>
          </a:xfrm>
          <a:prstGeom prst="rect">
            <a:avLst/>
          </a:prstGeom>
          <a:noFill/>
        </p:spPr>
        <p:txBody>
          <a:bodyPr wrap="square" rtlCol="0">
            <a:spAutoFit/>
          </a:bodyPr>
          <a:lstStyle/>
          <a:p>
            <a:pPr>
              <a:lnSpc>
                <a:spcPct val="150000"/>
              </a:lnSpc>
            </a:pPr>
            <a:r>
              <a:rPr lang="en-US" sz="1600" i="0" dirty="0">
                <a:solidFill>
                  <a:srgbClr val="202124"/>
                </a:solidFill>
                <a:effectLst/>
                <a:latin typeface="Calibri" panose="020F0502020204030204" pitchFamily="34" charset="0"/>
                <a:cs typeface="Calibri" panose="020F0502020204030204" pitchFamily="34" charset="0"/>
              </a:rPr>
              <a:t>SCM is therefore an approach that allows companies to create value in key customer relationships and distribute this value through negotiation</a:t>
            </a:r>
            <a:endParaRPr lang="en-US" sz="1600" dirty="0">
              <a:latin typeface="Calibri" panose="020F0502020204030204" pitchFamily="34" charset="0"/>
              <a:ea typeface="Roboto" panose="020000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878330D5-9E9C-40F3-9F1D-B6333C0C3CDF}"/>
              </a:ext>
            </a:extLst>
          </p:cNvPr>
          <p:cNvSpPr txBox="1"/>
          <p:nvPr/>
        </p:nvSpPr>
        <p:spPr>
          <a:xfrm>
            <a:off x="669850" y="198283"/>
            <a:ext cx="4710224" cy="461665"/>
          </a:xfrm>
          <a:prstGeom prst="rect">
            <a:avLst/>
          </a:prstGeom>
          <a:solidFill>
            <a:schemeClr val="accent1"/>
          </a:solidFill>
        </p:spPr>
        <p:txBody>
          <a:bodyPr wrap="square" rtlCol="0">
            <a:spAutoFit/>
          </a:bodyPr>
          <a:lstStyle/>
          <a:p>
            <a:pPr algn="ctr"/>
            <a:r>
              <a:rPr lang="en-US" sz="2400" b="1" dirty="0">
                <a:latin typeface="Calibri" panose="020F0502020204030204" pitchFamily="34" charset="0"/>
                <a:cs typeface="Calibri" panose="020F0502020204030204" pitchFamily="34" charset="0"/>
              </a:rPr>
              <a:t>Strategic customer management.</a:t>
            </a:r>
            <a:endParaRPr lang="en-US" sz="2400" b="1" dirty="0">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7034ABC4-DC8A-41BC-9956-23AB8026DF8C}"/>
              </a:ext>
            </a:extLst>
          </p:cNvPr>
          <p:cNvSpPr txBox="1"/>
          <p:nvPr/>
        </p:nvSpPr>
        <p:spPr>
          <a:xfrm>
            <a:off x="669850" y="1443853"/>
            <a:ext cx="7666075"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Strategic customer management requires three activities to be performed:</a:t>
            </a:r>
          </a:p>
        </p:txBody>
      </p:sp>
      <p:sp>
        <p:nvSpPr>
          <p:cNvPr id="3" name="TextBox 2">
            <a:extLst>
              <a:ext uri="{FF2B5EF4-FFF2-40B4-BE49-F238E27FC236}">
                <a16:creationId xmlns:a16="http://schemas.microsoft.com/office/drawing/2014/main" id="{38899209-4BF4-4AD8-8F39-B164F127B026}"/>
              </a:ext>
            </a:extLst>
          </p:cNvPr>
          <p:cNvSpPr txBox="1"/>
          <p:nvPr/>
        </p:nvSpPr>
        <p:spPr>
          <a:xfrm>
            <a:off x="669850" y="1707200"/>
            <a:ext cx="3678865" cy="116211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Intelligence</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Interfaces</a:t>
            </a:r>
          </a:p>
          <a:p>
            <a:pPr marL="285750" indent="-285750">
              <a:lnSpc>
                <a:spcPct val="150000"/>
              </a:lnSpc>
              <a:buFont typeface="Arial" panose="020B0604020202020204" pitchFamily="34" charset="0"/>
              <a:buChar char="•"/>
            </a:pPr>
            <a:r>
              <a:rPr lang="en-US" sz="1600" dirty="0">
                <a:latin typeface="Calibri" panose="020F0502020204030204" pitchFamily="34" charset="0"/>
                <a:cs typeface="Calibri" panose="020F0502020204030204" pitchFamily="34" charset="0"/>
              </a:rPr>
              <a:t>Integration</a:t>
            </a:r>
          </a:p>
        </p:txBody>
      </p:sp>
      <p:sp>
        <p:nvSpPr>
          <p:cNvPr id="5" name="TextBox 4">
            <a:extLst>
              <a:ext uri="{FF2B5EF4-FFF2-40B4-BE49-F238E27FC236}">
                <a16:creationId xmlns:a16="http://schemas.microsoft.com/office/drawing/2014/main" id="{CCEBDCDF-DDAC-4EBA-9E85-17F3E795F7CC}"/>
              </a:ext>
            </a:extLst>
          </p:cNvPr>
          <p:cNvSpPr txBox="1"/>
          <p:nvPr/>
        </p:nvSpPr>
        <p:spPr>
          <a:xfrm>
            <a:off x="669850" y="2951148"/>
            <a:ext cx="2690037" cy="400110"/>
          </a:xfrm>
          <a:prstGeom prst="rect">
            <a:avLst/>
          </a:prstGeom>
          <a:solidFill>
            <a:schemeClr val="accent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Sales channels</a:t>
            </a:r>
          </a:p>
        </p:txBody>
      </p:sp>
      <p:sp>
        <p:nvSpPr>
          <p:cNvPr id="7" name="TextBox 6">
            <a:extLst>
              <a:ext uri="{FF2B5EF4-FFF2-40B4-BE49-F238E27FC236}">
                <a16:creationId xmlns:a16="http://schemas.microsoft.com/office/drawing/2014/main" id="{E60FEF26-BB56-42E1-AE20-C642A97CF5EE}"/>
              </a:ext>
            </a:extLst>
          </p:cNvPr>
          <p:cNvSpPr txBox="1"/>
          <p:nvPr/>
        </p:nvSpPr>
        <p:spPr>
          <a:xfrm>
            <a:off x="669850" y="3433093"/>
            <a:ext cx="7559748" cy="1162113"/>
          </a:xfrm>
          <a:prstGeom prst="rect">
            <a:avLst/>
          </a:prstGeom>
          <a:noFill/>
        </p:spPr>
        <p:txBody>
          <a:bodyPr wrap="square" rtlCol="0">
            <a:spAutoFit/>
          </a:bodyPr>
          <a:lstStyle/>
          <a:p>
            <a:pPr>
              <a:lnSpc>
                <a:spcPct val="150000"/>
              </a:lnSpc>
            </a:pPr>
            <a:r>
              <a:rPr lang="en-US" sz="1600" dirty="0">
                <a:solidFill>
                  <a:schemeClr val="tx1"/>
                </a:solidFill>
                <a:latin typeface="Calibri" panose="020F0502020204030204" pitchFamily="34" charset="0"/>
                <a:cs typeface="Calibri" panose="020F0502020204030204" pitchFamily="34" charset="0"/>
              </a:rPr>
              <a:t>Distribution channels involve two separate, yet closely connected, activities:</a:t>
            </a:r>
          </a:p>
          <a:p>
            <a:pPr marL="285750" indent="-28575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Logistics, or physical distribution management (PDM), </a:t>
            </a:r>
          </a:p>
          <a:p>
            <a:pPr marL="285750" indent="-285750">
              <a:lnSpc>
                <a:spcPct val="150000"/>
              </a:lnSpc>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Channels of distribution.</a:t>
            </a:r>
          </a:p>
        </p:txBody>
      </p:sp>
    </p:spTree>
    <p:extLst>
      <p:ext uri="{BB962C8B-B14F-4D97-AF65-F5344CB8AC3E}">
        <p14:creationId xmlns:p14="http://schemas.microsoft.com/office/powerpoint/2010/main" val="403256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9421111C-12CB-4143-86C0-EAD16A53C71A}"/>
              </a:ext>
            </a:extLst>
          </p:cNvPr>
          <p:cNvSpPr/>
          <p:nvPr/>
        </p:nvSpPr>
        <p:spPr>
          <a:xfrm>
            <a:off x="0" y="1409128"/>
            <a:ext cx="4157330" cy="3255821"/>
          </a:xfrm>
          <a:prstGeom prst="round2Diag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0CB904B-043E-4069-8B39-9B322A6B2366}"/>
              </a:ext>
            </a:extLst>
          </p:cNvPr>
          <p:cNvSpPr txBox="1"/>
          <p:nvPr/>
        </p:nvSpPr>
        <p:spPr>
          <a:xfrm>
            <a:off x="95693" y="339435"/>
            <a:ext cx="4476307"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Logistics or physical distribution management (PDM)</a:t>
            </a:r>
            <a:endParaRPr lang="en-US" sz="2400" b="1"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00441A9A-167B-41DA-A7A3-1096CD3EB64E}"/>
              </a:ext>
            </a:extLst>
          </p:cNvPr>
          <p:cNvSpPr txBox="1"/>
          <p:nvPr/>
        </p:nvSpPr>
        <p:spPr>
          <a:xfrm>
            <a:off x="717699" y="1617002"/>
            <a:ext cx="3615069" cy="2542363"/>
          </a:xfrm>
          <a:prstGeom prst="rect">
            <a:avLst/>
          </a:prstGeom>
          <a:noFill/>
        </p:spPr>
        <p:txBody>
          <a:bodyPr wrap="square" rtlCol="0">
            <a:spAutoFit/>
          </a:bodyPr>
          <a:lstStyle/>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Order processing</a:t>
            </a:r>
          </a:p>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Materials handling</a:t>
            </a:r>
          </a:p>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Warehousing</a:t>
            </a:r>
          </a:p>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Inventory control</a:t>
            </a:r>
          </a:p>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Transportation</a:t>
            </a:r>
          </a:p>
          <a:p>
            <a:pPr marL="342900" indent="-342900">
              <a:lnSpc>
                <a:spcPct val="150000"/>
              </a:lnSpc>
              <a:buAutoNum type="alphaLcParenBoth"/>
            </a:pPr>
            <a:r>
              <a:rPr lang="en-US" sz="1800" dirty="0">
                <a:latin typeface="Calibri" panose="020F0502020204030204" pitchFamily="34" charset="0"/>
                <a:cs typeface="Calibri" panose="020F0502020204030204" pitchFamily="34" charset="0"/>
              </a:rPr>
              <a:t>Packaging</a:t>
            </a:r>
            <a:endParaRPr lang="en-US" sz="1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1026" name="Picture 2" descr="Free Men Working in a Warehouse Stock Photo">
            <a:extLst>
              <a:ext uri="{FF2B5EF4-FFF2-40B4-BE49-F238E27FC236}">
                <a16:creationId xmlns:a16="http://schemas.microsoft.com/office/drawing/2014/main" id="{0303DACA-1B9C-4E1F-8974-EFF818C386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8931" y="0"/>
            <a:ext cx="3615069"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71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C94F61-BFA7-4621-891A-6C3324AC0156}"/>
              </a:ext>
            </a:extLst>
          </p:cNvPr>
          <p:cNvSpPr txBox="1"/>
          <p:nvPr/>
        </p:nvSpPr>
        <p:spPr>
          <a:xfrm>
            <a:off x="2155751" y="75240"/>
            <a:ext cx="4625164" cy="461665"/>
          </a:xfrm>
          <a:prstGeom prst="rect">
            <a:avLst/>
          </a:prstGeom>
          <a:solidFill>
            <a:srgbClr val="00B0F0"/>
          </a:solidFill>
        </p:spPr>
        <p:txBody>
          <a:bodyPr wrap="square" rtlCol="0">
            <a:spAutoFit/>
          </a:bodyPr>
          <a:lstStyle/>
          <a:p>
            <a:pPr algn="ctr"/>
            <a:r>
              <a:rPr lang="en-US" sz="2400" b="1" dirty="0"/>
              <a:t>Channels of distribution</a:t>
            </a:r>
            <a:endParaRPr lang="en-US" sz="2400" b="1" dirty="0">
              <a:latin typeface="Roboto" panose="02000000000000000000" pitchFamily="2" charset="0"/>
              <a:ea typeface="Roboto" panose="02000000000000000000" pitchFamily="2" charset="0"/>
            </a:endParaRPr>
          </a:p>
        </p:txBody>
      </p:sp>
      <p:sp>
        <p:nvSpPr>
          <p:cNvPr id="2" name="TextBox 1">
            <a:extLst>
              <a:ext uri="{FF2B5EF4-FFF2-40B4-BE49-F238E27FC236}">
                <a16:creationId xmlns:a16="http://schemas.microsoft.com/office/drawing/2014/main" id="{455E887B-A51E-48A9-9B1B-EADCC591B9BE}"/>
              </a:ext>
            </a:extLst>
          </p:cNvPr>
          <p:cNvSpPr txBox="1"/>
          <p:nvPr/>
        </p:nvSpPr>
        <p:spPr>
          <a:xfrm>
            <a:off x="533109" y="647722"/>
            <a:ext cx="8250865" cy="1162113"/>
          </a:xfrm>
          <a:prstGeom prst="rect">
            <a:avLst/>
          </a:prstGeom>
          <a:noFill/>
        </p:spPr>
        <p:txBody>
          <a:bodyPr wrap="square" rtlCol="0">
            <a:spAutoFit/>
          </a:bodyPr>
          <a:lstStyle/>
          <a:p>
            <a:pPr algn="just">
              <a:lnSpc>
                <a:spcPct val="150000"/>
              </a:lnSpc>
            </a:pPr>
            <a:r>
              <a:rPr lang="en-US" sz="1600" b="0" i="0" dirty="0">
                <a:solidFill>
                  <a:schemeClr val="tx1"/>
                </a:solidFill>
                <a:effectLst/>
                <a:latin typeface="Calibri" panose="020F0502020204030204" pitchFamily="34" charset="0"/>
                <a:cs typeface="Calibri" panose="020F0502020204030204" pitchFamily="34" charset="0"/>
              </a:rPr>
              <a:t>A distribution channel is a chain of businesses or intermediaries through which a good or service passes until it reaches the final buyer or the end consumer. Distribution channels can include wholesalers, retailers, distributors, and even the internet</a:t>
            </a:r>
            <a:endParaRPr lang="en-US" sz="160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1026" name="Picture 2" descr="What is a Channel of Distribution? | Viquepedia">
            <a:extLst>
              <a:ext uri="{FF2B5EF4-FFF2-40B4-BE49-F238E27FC236}">
                <a16:creationId xmlns:a16="http://schemas.microsoft.com/office/drawing/2014/main" id="{2A33D95D-54B9-4C6D-8E45-B1145CDDB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32837"/>
            <a:ext cx="9144000" cy="2910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945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64BAA4-8004-4CFB-99E0-4D59F93D09E3}"/>
              </a:ext>
            </a:extLst>
          </p:cNvPr>
          <p:cNvSpPr txBox="1"/>
          <p:nvPr/>
        </p:nvSpPr>
        <p:spPr>
          <a:xfrm>
            <a:off x="404037" y="248485"/>
            <a:ext cx="4561367" cy="523220"/>
          </a:xfrm>
          <a:prstGeom prst="rect">
            <a:avLst/>
          </a:prstGeom>
          <a:solidFill>
            <a:schemeClr val="bg2"/>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Channels of distribution</a:t>
            </a:r>
            <a:endParaRPr lang="en-US" sz="2000" b="1" dirty="0">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71FC5899-7EDF-4B47-9DB8-63B808DC2D72}"/>
              </a:ext>
            </a:extLst>
          </p:cNvPr>
          <p:cNvSpPr txBox="1"/>
          <p:nvPr/>
        </p:nvSpPr>
        <p:spPr>
          <a:xfrm>
            <a:off x="515678" y="1062720"/>
            <a:ext cx="4338083" cy="3213637"/>
          </a:xfrm>
          <a:prstGeom prst="rect">
            <a:avLst/>
          </a:prstGeom>
          <a:noFill/>
        </p:spPr>
        <p:txBody>
          <a:bodyPr wrap="square" rtlCol="0">
            <a:spAutoFit/>
          </a:bodyPr>
          <a:lstStyle/>
          <a:p>
            <a:r>
              <a:rPr lang="en-US" sz="1800" b="1" dirty="0">
                <a:latin typeface="Calibri" panose="020F0502020204030204" pitchFamily="34" charset="0"/>
                <a:cs typeface="Calibri" panose="020F0502020204030204" pitchFamily="34" charset="0"/>
              </a:rPr>
              <a:t>Appraising sales channels</a:t>
            </a:r>
          </a:p>
          <a:p>
            <a:pPr>
              <a:lnSpc>
                <a:spcPct val="150000"/>
              </a:lnSpc>
            </a:pPr>
            <a:r>
              <a:rPr lang="en-US" dirty="0">
                <a:latin typeface="Calibri" panose="020F0502020204030204" pitchFamily="34" charset="0"/>
                <a:cs typeface="Calibri" panose="020F0502020204030204" pitchFamily="34" charset="0"/>
              </a:rPr>
              <a:t>When selecting or reappraising channels, the company must take into consideration: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market;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Channel costs;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The product;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Profit potential;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Channel structure;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Product life-cycle;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Non-marketing factors</a:t>
            </a:r>
          </a:p>
        </p:txBody>
      </p:sp>
      <p:pic>
        <p:nvPicPr>
          <p:cNvPr id="2052" name="Picture 4" descr="Free Silver-colored Rolex Analog Watch Stock Photo">
            <a:extLst>
              <a:ext uri="{FF2B5EF4-FFF2-40B4-BE49-F238E27FC236}">
                <a16:creationId xmlns:a16="http://schemas.microsoft.com/office/drawing/2014/main" id="{3772B50D-8753-4043-BF34-9D7FE2303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687" y="0"/>
            <a:ext cx="37703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76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F91EE3E-C7EB-479C-97F5-B36BB5A91B79}"/>
              </a:ext>
            </a:extLst>
          </p:cNvPr>
          <p:cNvSpPr txBox="1"/>
          <p:nvPr/>
        </p:nvSpPr>
        <p:spPr>
          <a:xfrm>
            <a:off x="379117" y="252524"/>
            <a:ext cx="4465673" cy="954107"/>
          </a:xfrm>
          <a:prstGeom prst="rect">
            <a:avLst/>
          </a:prstGeom>
          <a:noFill/>
        </p:spPr>
        <p:txBody>
          <a:bodyPr wrap="square" rtlCol="0">
            <a:spAutoFit/>
          </a:bodyPr>
          <a:lstStyle/>
          <a:p>
            <a:r>
              <a:rPr lang="en-US" sz="2800" b="1" dirty="0">
                <a:latin typeface="Calibri" panose="020F0502020204030204" pitchFamily="34" charset="0"/>
                <a:cs typeface="Calibri" panose="020F0502020204030204" pitchFamily="34" charset="0"/>
              </a:rPr>
              <a:t>Characteristics of sales channels</a:t>
            </a:r>
            <a:endParaRPr lang="en-US" sz="2800" b="1" dirty="0">
              <a:latin typeface="Calibri" panose="020F0502020204030204" pitchFamily="34" charset="0"/>
              <a:ea typeface="roboto" panose="02000000000000000000" pitchFamily="2"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F3320DA9-561C-471D-9ECA-264AF64A631B}"/>
              </a:ext>
            </a:extLst>
          </p:cNvPr>
          <p:cNvSpPr/>
          <p:nvPr/>
        </p:nvSpPr>
        <p:spPr>
          <a:xfrm>
            <a:off x="379116" y="2036084"/>
            <a:ext cx="3118994" cy="25483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27050" lvl="5" indent="-285750">
              <a:lnSpc>
                <a:spcPct val="150000"/>
              </a:lnSpc>
              <a:buFont typeface="Wingdings" panose="05000000000000000000" pitchFamily="2" charset="2"/>
              <a:buChar char="q"/>
            </a:pPr>
            <a:r>
              <a:rPr lang="en-US" sz="1800" b="1" dirty="0">
                <a:solidFill>
                  <a:schemeClr val="tx1"/>
                </a:solidFill>
                <a:latin typeface="Calibri" panose="020F0502020204030204" pitchFamily="34" charset="0"/>
                <a:cs typeface="Calibri" panose="020F0502020204030204" pitchFamily="34" charset="0"/>
              </a:rPr>
              <a:t>Direct</a:t>
            </a:r>
          </a:p>
          <a:p>
            <a:pPr marL="527050" lvl="5" indent="-285750">
              <a:lnSpc>
                <a:spcPct val="150000"/>
              </a:lnSpc>
              <a:buFont typeface="Wingdings" panose="05000000000000000000" pitchFamily="2" charset="2"/>
              <a:buChar char="q"/>
            </a:pPr>
            <a:r>
              <a:rPr lang="en-US" sz="1800" b="1" dirty="0">
                <a:solidFill>
                  <a:schemeClr val="tx1"/>
                </a:solidFill>
                <a:latin typeface="Calibri" panose="020F0502020204030204" pitchFamily="34" charset="0"/>
                <a:cs typeface="Calibri" panose="020F0502020204030204" pitchFamily="34" charset="0"/>
              </a:rPr>
              <a:t>Selective</a:t>
            </a:r>
          </a:p>
          <a:p>
            <a:pPr marL="527050" lvl="5" indent="-285750">
              <a:lnSpc>
                <a:spcPct val="150000"/>
              </a:lnSpc>
              <a:buFont typeface="Wingdings" panose="05000000000000000000" pitchFamily="2" charset="2"/>
              <a:buChar char="q"/>
            </a:pPr>
            <a:r>
              <a:rPr lang="en-US" sz="1800" b="1" dirty="0">
                <a:solidFill>
                  <a:schemeClr val="tx1"/>
                </a:solidFill>
                <a:latin typeface="Calibri" panose="020F0502020204030204" pitchFamily="34" charset="0"/>
                <a:cs typeface="Calibri" panose="020F0502020204030204" pitchFamily="34" charset="0"/>
              </a:rPr>
              <a:t>Intensive</a:t>
            </a:r>
          </a:p>
          <a:p>
            <a:pPr marL="527050" lvl="5" indent="-285750">
              <a:lnSpc>
                <a:spcPct val="150000"/>
              </a:lnSpc>
              <a:buFont typeface="Wingdings" panose="05000000000000000000" pitchFamily="2" charset="2"/>
              <a:buChar char="q"/>
            </a:pPr>
            <a:r>
              <a:rPr lang="en-US" sz="1800" b="1" dirty="0">
                <a:solidFill>
                  <a:schemeClr val="tx1"/>
                </a:solidFill>
                <a:latin typeface="Calibri" panose="020F0502020204030204" pitchFamily="34" charset="0"/>
                <a:cs typeface="Calibri" panose="020F0502020204030204" pitchFamily="34" charset="0"/>
              </a:rPr>
              <a:t>Exclusive</a:t>
            </a:r>
            <a:endParaRPr lang="en-GB" altLang="en-US" sz="1800" b="1"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6" name="TextBox 5">
            <a:extLst>
              <a:ext uri="{FF2B5EF4-FFF2-40B4-BE49-F238E27FC236}">
                <a16:creationId xmlns:a16="http://schemas.microsoft.com/office/drawing/2014/main" id="{2B14CDC2-1BA1-4BDA-B051-09A4FE0D6194}"/>
              </a:ext>
            </a:extLst>
          </p:cNvPr>
          <p:cNvSpPr txBox="1"/>
          <p:nvPr/>
        </p:nvSpPr>
        <p:spPr>
          <a:xfrm>
            <a:off x="379116" y="1081977"/>
            <a:ext cx="4465673" cy="792781"/>
          </a:xfrm>
          <a:prstGeom prst="rect">
            <a:avLst/>
          </a:prstGeom>
          <a:noFill/>
        </p:spPr>
        <p:txBody>
          <a:bodyPr wrap="square" rtlCol="0">
            <a:spAutoFit/>
          </a:bodyPr>
          <a:lstStyle/>
          <a:p>
            <a:pPr>
              <a:lnSpc>
                <a:spcPct val="150000"/>
              </a:lnSpc>
            </a:pPr>
            <a:r>
              <a:rPr lang="en-US" sz="1600" dirty="0">
                <a:latin typeface="Calibri" panose="020F0502020204030204" pitchFamily="34" charset="0"/>
                <a:cs typeface="Calibri" panose="020F0502020204030204" pitchFamily="34" charset="0"/>
              </a:rPr>
              <a:t>A manufacturer has the choice of one of four types of distribution</a:t>
            </a:r>
            <a:endParaRPr lang="en-US" sz="1600" dirty="0">
              <a:latin typeface="Calibri" panose="020F0502020204030204" pitchFamily="34" charset="0"/>
              <a:ea typeface="roboto" panose="02000000000000000000" pitchFamily="2" charset="0"/>
              <a:cs typeface="Calibri" panose="020F0502020204030204" pitchFamily="34" charset="0"/>
            </a:endParaRPr>
          </a:p>
        </p:txBody>
      </p:sp>
      <p:pic>
        <p:nvPicPr>
          <p:cNvPr id="3076" name="Picture 4" descr="The Advantages of a Distribution Channel for Manufacturers">
            <a:extLst>
              <a:ext uri="{FF2B5EF4-FFF2-40B4-BE49-F238E27FC236}">
                <a16:creationId xmlns:a16="http://schemas.microsoft.com/office/drawing/2014/main" id="{250C94E9-3278-4757-8009-BB7A884CF2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7475" y="1564824"/>
            <a:ext cx="4434484" cy="2934585"/>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5549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B53618E-8433-47DB-BD4B-C6A88369029C}"/>
              </a:ext>
            </a:extLst>
          </p:cNvPr>
          <p:cNvSpPr txBox="1"/>
          <p:nvPr/>
        </p:nvSpPr>
        <p:spPr>
          <a:xfrm>
            <a:off x="345556" y="1068773"/>
            <a:ext cx="3934048"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Industrial/commercial/public authority selling</a:t>
            </a:r>
            <a:endParaRPr lang="en-US" sz="2400" b="1" dirty="0">
              <a:latin typeface="Calibri" panose="020F0502020204030204" pitchFamily="34" charset="0"/>
              <a:ea typeface="roboto" panose="02000000000000000000" pitchFamily="2" charset="0"/>
              <a:cs typeface="Calibri" panose="020F0502020204030204" pitchFamily="34" charset="0"/>
            </a:endParaRPr>
          </a:p>
        </p:txBody>
      </p:sp>
      <p:sp>
        <p:nvSpPr>
          <p:cNvPr id="8" name="TextBox 7">
            <a:extLst>
              <a:ext uri="{FF2B5EF4-FFF2-40B4-BE49-F238E27FC236}">
                <a16:creationId xmlns:a16="http://schemas.microsoft.com/office/drawing/2014/main" id="{DDB6A895-DB55-437C-B982-B0F8F6EE02FA}"/>
              </a:ext>
            </a:extLst>
          </p:cNvPr>
          <p:cNvSpPr txBox="1"/>
          <p:nvPr/>
        </p:nvSpPr>
        <p:spPr>
          <a:xfrm>
            <a:off x="4976038" y="1216954"/>
            <a:ext cx="3934049" cy="23482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Fewer customers</a:t>
            </a:r>
          </a:p>
          <a:p>
            <a:pPr marL="285750" indent="-285750">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Concentrated markets</a:t>
            </a:r>
          </a:p>
          <a:p>
            <a:pPr marL="285750" indent="-285750">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Complex purchasing decisions</a:t>
            </a:r>
          </a:p>
          <a:p>
            <a:pPr marL="285750" indent="-285750">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Complex purchasing decisions</a:t>
            </a:r>
          </a:p>
          <a:p>
            <a:pPr marL="285750" indent="-285750">
              <a:lnSpc>
                <a:spcPct val="150000"/>
              </a:lnSpc>
              <a:buFont typeface="Arial" panose="020B0604020202020204" pitchFamily="34" charset="0"/>
              <a:buChar char="•"/>
            </a:pPr>
            <a:r>
              <a:rPr lang="en-US" sz="2000" b="1" dirty="0">
                <a:latin typeface="Calibri" panose="020F0502020204030204" pitchFamily="34" charset="0"/>
                <a:cs typeface="Calibri" panose="020F0502020204030204" pitchFamily="34" charset="0"/>
              </a:rPr>
              <a:t>Reciprocal trading</a:t>
            </a:r>
            <a:endParaRPr lang="en-US" sz="1600" b="1"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CFE013C4-5BF0-491F-8E00-9D769FCF5808}"/>
              </a:ext>
            </a:extLst>
          </p:cNvPr>
          <p:cNvSpPr txBox="1"/>
          <p:nvPr/>
        </p:nvSpPr>
        <p:spPr>
          <a:xfrm>
            <a:off x="345556" y="2058788"/>
            <a:ext cx="3508745" cy="1025922"/>
          </a:xfrm>
          <a:prstGeom prst="rect">
            <a:avLst/>
          </a:prstGeom>
          <a:noFill/>
        </p:spPr>
        <p:txBody>
          <a:bodyPr wrap="square" rtlCol="0">
            <a:spAutoFit/>
          </a:bodyPr>
          <a:lstStyle/>
          <a:p>
            <a:pPr>
              <a:lnSpc>
                <a:spcPct val="150000"/>
              </a:lnSpc>
            </a:pPr>
            <a:r>
              <a:rPr lang="en-US" dirty="0">
                <a:solidFill>
                  <a:schemeClr val="tx1"/>
                </a:solidFill>
                <a:latin typeface="Calibri" panose="020F0502020204030204" pitchFamily="34" charset="0"/>
                <a:cs typeface="Calibri" panose="020F0502020204030204" pitchFamily="34" charset="0"/>
              </a:rPr>
              <a:t>A number of characteristics in these types of market distinguish them from consumer markets.</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27863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2791F5-41F2-4A69-BC88-7041C3A78353}"/>
              </a:ext>
            </a:extLst>
          </p:cNvPr>
          <p:cNvSpPr txBox="1"/>
          <p:nvPr/>
        </p:nvSpPr>
        <p:spPr>
          <a:xfrm>
            <a:off x="2833575" y="0"/>
            <a:ext cx="3226983" cy="523220"/>
          </a:xfrm>
          <a:prstGeom prst="rect">
            <a:avLst/>
          </a:prstGeom>
          <a:solidFill>
            <a:schemeClr val="accent1"/>
          </a:solidFill>
        </p:spPr>
        <p:txBody>
          <a:bodyPr wrap="square" rtlCol="0">
            <a:spAutoFit/>
          </a:bodyPr>
          <a:lstStyle/>
          <a:p>
            <a:r>
              <a:rPr lang="en-US" sz="2800" b="1" dirty="0">
                <a:latin typeface="Calibri" panose="020F0502020204030204" pitchFamily="34" charset="0"/>
                <a:cs typeface="Calibri" panose="020F0502020204030204" pitchFamily="34" charset="0"/>
              </a:rPr>
              <a:t>Types of production</a:t>
            </a:r>
          </a:p>
        </p:txBody>
      </p:sp>
      <p:sp>
        <p:nvSpPr>
          <p:cNvPr id="10" name="TextBox 9">
            <a:extLst>
              <a:ext uri="{FF2B5EF4-FFF2-40B4-BE49-F238E27FC236}">
                <a16:creationId xmlns:a16="http://schemas.microsoft.com/office/drawing/2014/main" id="{C4759ABB-5C06-416F-BA66-066F0766F8F8}"/>
              </a:ext>
            </a:extLst>
          </p:cNvPr>
          <p:cNvSpPr txBox="1"/>
          <p:nvPr/>
        </p:nvSpPr>
        <p:spPr>
          <a:xfrm>
            <a:off x="520993" y="647857"/>
            <a:ext cx="8282763" cy="1028423"/>
          </a:xfrm>
          <a:prstGeom prst="rect">
            <a:avLst/>
          </a:prstGeom>
          <a:noFill/>
        </p:spPr>
        <p:txBody>
          <a:bodyPr wrap="square" rtlCol="0">
            <a:spAutoFit/>
          </a:bodyPr>
          <a:lstStyle/>
          <a:p>
            <a:pPr>
              <a:lnSpc>
                <a:spcPct val="150000"/>
              </a:lnSpc>
            </a:pPr>
            <a:r>
              <a:rPr lang="en-US" b="1" dirty="0">
                <a:solidFill>
                  <a:schemeClr val="tx1"/>
                </a:solidFill>
                <a:latin typeface="Calibri" panose="020F0502020204030204" pitchFamily="34" charset="0"/>
                <a:cs typeface="Calibri" panose="020F0502020204030204" pitchFamily="34" charset="0"/>
              </a:rPr>
              <a:t>Job (or unit or project) production:</a:t>
            </a:r>
          </a:p>
          <a:p>
            <a:pPr>
              <a:lnSpc>
                <a:spcPct val="150000"/>
              </a:lnSpc>
            </a:pPr>
            <a:r>
              <a:rPr lang="en-US" dirty="0">
                <a:latin typeface="Calibri" panose="020F0502020204030204" pitchFamily="34" charset="0"/>
                <a:cs typeface="Calibri" panose="020F0502020204030204" pitchFamily="34" charset="0"/>
              </a:rPr>
              <a:t>An item is produced or constructed to individual customer requirements. Examples are ships, tailor-made suits and hospital construction.</a:t>
            </a:r>
          </a:p>
        </p:txBody>
      </p:sp>
      <p:sp>
        <p:nvSpPr>
          <p:cNvPr id="11" name="TextBox 10">
            <a:extLst>
              <a:ext uri="{FF2B5EF4-FFF2-40B4-BE49-F238E27FC236}">
                <a16:creationId xmlns:a16="http://schemas.microsoft.com/office/drawing/2014/main" id="{730CB329-1C1F-4EF1-B280-629F50997D56}"/>
              </a:ext>
            </a:extLst>
          </p:cNvPr>
          <p:cNvSpPr txBox="1"/>
          <p:nvPr/>
        </p:nvSpPr>
        <p:spPr>
          <a:xfrm>
            <a:off x="520993" y="1614941"/>
            <a:ext cx="8102011" cy="1027012"/>
          </a:xfrm>
          <a:prstGeom prst="rect">
            <a:avLst/>
          </a:prstGeom>
          <a:noFill/>
        </p:spPr>
        <p:txBody>
          <a:bodyPr wrap="square" rtlCol="0">
            <a:spAutoFit/>
          </a:bodyPr>
          <a:lstStyle/>
          <a:p>
            <a:pPr>
              <a:lnSpc>
                <a:spcPct val="150000"/>
              </a:lnSpc>
            </a:pPr>
            <a:r>
              <a:rPr lang="en-US" b="1" dirty="0">
                <a:solidFill>
                  <a:schemeClr val="tx1"/>
                </a:solidFill>
                <a:latin typeface="Calibri" panose="020F0502020204030204" pitchFamily="34" charset="0"/>
                <a:cs typeface="Calibri" panose="020F0502020204030204" pitchFamily="34" charset="0"/>
              </a:rPr>
              <a:t>Batch production: </a:t>
            </a:r>
          </a:p>
          <a:p>
            <a:pPr>
              <a:lnSpc>
                <a:spcPct val="150000"/>
              </a:lnSpc>
            </a:pPr>
            <a:r>
              <a:rPr lang="en-US" dirty="0">
                <a:latin typeface="Calibri" panose="020F0502020204030204" pitchFamily="34" charset="0"/>
                <a:cs typeface="Calibri" panose="020F0502020204030204" pitchFamily="34" charset="0"/>
              </a:rPr>
              <a:t>A number of products or components are made at the same time, but not on a continuous basis. Product examples are books, furniture and clothes.</a:t>
            </a:r>
          </a:p>
        </p:txBody>
      </p:sp>
      <p:sp>
        <p:nvSpPr>
          <p:cNvPr id="12" name="TextBox 11">
            <a:extLst>
              <a:ext uri="{FF2B5EF4-FFF2-40B4-BE49-F238E27FC236}">
                <a16:creationId xmlns:a16="http://schemas.microsoft.com/office/drawing/2014/main" id="{69A6665D-C4FE-4515-B0E9-3A38CEE82379}"/>
              </a:ext>
            </a:extLst>
          </p:cNvPr>
          <p:cNvSpPr txBox="1"/>
          <p:nvPr/>
        </p:nvSpPr>
        <p:spPr>
          <a:xfrm>
            <a:off x="459856" y="2639298"/>
            <a:ext cx="8163149" cy="1027012"/>
          </a:xfrm>
          <a:prstGeom prst="rect">
            <a:avLst/>
          </a:prstGeom>
          <a:noFill/>
        </p:spPr>
        <p:txBody>
          <a:bodyPr wrap="square" rtlCol="0">
            <a:spAutoFit/>
          </a:bodyPr>
          <a:lstStyle/>
          <a:p>
            <a:pPr>
              <a:lnSpc>
                <a:spcPct val="150000"/>
              </a:lnSpc>
            </a:pPr>
            <a:r>
              <a:rPr lang="en-US" b="1" dirty="0">
                <a:solidFill>
                  <a:schemeClr val="tx1"/>
                </a:solidFill>
                <a:latin typeface="Calibri" panose="020F0502020204030204" pitchFamily="34" charset="0"/>
                <a:cs typeface="Calibri" panose="020F0502020204030204" pitchFamily="34" charset="0"/>
              </a:rPr>
              <a:t>Flow (or mass or line) production: </a:t>
            </a:r>
          </a:p>
          <a:p>
            <a:pPr>
              <a:lnSpc>
                <a:spcPct val="150000"/>
              </a:lnSpc>
            </a:pPr>
            <a:r>
              <a:rPr lang="en-US" dirty="0">
                <a:solidFill>
                  <a:schemeClr val="tx1"/>
                </a:solidFill>
                <a:latin typeface="Calibri" panose="020F0502020204030204" pitchFamily="34" charset="0"/>
                <a:cs typeface="Calibri" panose="020F0502020204030204" pitchFamily="34" charset="0"/>
              </a:rPr>
              <a:t>This is continuous production of identical or similar products that are made in anticipation of sales. Examples are motor cars, video recorders and washing machines.</a:t>
            </a:r>
          </a:p>
        </p:txBody>
      </p:sp>
      <p:sp>
        <p:nvSpPr>
          <p:cNvPr id="13" name="TextBox 12">
            <a:extLst>
              <a:ext uri="{FF2B5EF4-FFF2-40B4-BE49-F238E27FC236}">
                <a16:creationId xmlns:a16="http://schemas.microsoft.com/office/drawing/2014/main" id="{0DF5679C-ACBA-4C2A-AC18-A8D295F7E46C}"/>
              </a:ext>
            </a:extLst>
          </p:cNvPr>
          <p:cNvSpPr txBox="1"/>
          <p:nvPr/>
        </p:nvSpPr>
        <p:spPr>
          <a:xfrm>
            <a:off x="459856" y="3663655"/>
            <a:ext cx="8343901" cy="1027012"/>
          </a:xfrm>
          <a:prstGeom prst="rect">
            <a:avLst/>
          </a:prstGeom>
          <a:noFill/>
        </p:spPr>
        <p:txBody>
          <a:bodyPr wrap="square" rtlCol="0">
            <a:spAutoFit/>
          </a:bodyPr>
          <a:lstStyle/>
          <a:p>
            <a:pPr>
              <a:lnSpc>
                <a:spcPct val="150000"/>
              </a:lnSpc>
            </a:pPr>
            <a:r>
              <a:rPr lang="en-US" b="1" dirty="0">
                <a:latin typeface="Calibri" panose="020F0502020204030204" pitchFamily="34" charset="0"/>
                <a:cs typeface="Calibri" panose="020F0502020204030204" pitchFamily="34" charset="0"/>
              </a:rPr>
              <a:t>Process (or continuous) production</a:t>
            </a:r>
          </a:p>
          <a:p>
            <a:pPr>
              <a:lnSpc>
                <a:spcPct val="150000"/>
              </a:lnSpc>
            </a:pPr>
            <a:r>
              <a:rPr lang="en-US" dirty="0">
                <a:latin typeface="Calibri" panose="020F0502020204030204" pitchFamily="34" charset="0"/>
                <a:cs typeface="Calibri" panose="020F0502020204030204" pitchFamily="34" charset="0"/>
              </a:rPr>
              <a:t>the production unit has raw materials coming into the manufacturing process and a finished product emerging at the end. Examples are chemicals, brewing and plastic processes.</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593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6318A9-138E-4D4F-9A33-775A73C793AF}"/>
              </a:ext>
            </a:extLst>
          </p:cNvPr>
          <p:cNvSpPr txBox="1"/>
          <p:nvPr/>
        </p:nvSpPr>
        <p:spPr>
          <a:xfrm>
            <a:off x="654538" y="130822"/>
            <a:ext cx="4338083" cy="523220"/>
          </a:xfrm>
          <a:prstGeom prst="rect">
            <a:avLst/>
          </a:prstGeom>
          <a:solidFill>
            <a:schemeClr val="bg2">
              <a:lumMod val="90000"/>
            </a:schemeClr>
          </a:solidFill>
        </p:spPr>
        <p:txBody>
          <a:bodyPr wrap="square" rtlCol="0">
            <a:spAutoFit/>
          </a:bodyPr>
          <a:lstStyle/>
          <a:p>
            <a:pPr algn="ctr"/>
            <a:r>
              <a:rPr lang="en-US" sz="2800" b="1" dirty="0">
                <a:latin typeface="Calibri" panose="020F0502020204030204" pitchFamily="34" charset="0"/>
                <a:cs typeface="Calibri" panose="020F0502020204030204" pitchFamily="34" charset="0"/>
              </a:rPr>
              <a:t>Selling for resale</a:t>
            </a:r>
            <a:endParaRPr lang="en-US" sz="2800" b="1"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22251305-F223-49B7-9531-5CB9907720E9}"/>
              </a:ext>
            </a:extLst>
          </p:cNvPr>
          <p:cNvSpPr txBox="1"/>
          <p:nvPr/>
        </p:nvSpPr>
        <p:spPr>
          <a:xfrm>
            <a:off x="649856" y="654042"/>
            <a:ext cx="6197510" cy="506292"/>
          </a:xfrm>
          <a:prstGeom prst="rect">
            <a:avLst/>
          </a:prstGeom>
          <a:noFill/>
        </p:spPr>
        <p:txBody>
          <a:bodyPr wrap="square" rtlCol="0">
            <a:spAutoFit/>
          </a:bodyPr>
          <a:lstStyle/>
          <a:p>
            <a:pPr>
              <a:lnSpc>
                <a:spcPct val="150000"/>
              </a:lnSpc>
            </a:pPr>
            <a:r>
              <a:rPr lang="en-US" sz="2000" b="1" dirty="0">
                <a:latin typeface="Calibri" panose="020F0502020204030204" pitchFamily="34" charset="0"/>
                <a:cs typeface="Calibri" panose="020F0502020204030204" pitchFamily="34" charset="0"/>
              </a:rPr>
              <a:t>Seven different types of selling outlet</a:t>
            </a:r>
            <a:endParaRPr lang="en-US" sz="2000" b="1" dirty="0">
              <a:latin typeface="Calibri" panose="020F0502020204030204" pitchFamily="34" charset="0"/>
              <a:ea typeface="roboto" panose="02000000000000000000" pitchFamily="2" charset="0"/>
              <a:cs typeface="Calibri" panose="020F0502020204030204" pitchFamily="34" charset="0"/>
            </a:endParaRPr>
          </a:p>
        </p:txBody>
      </p:sp>
      <p:sp>
        <p:nvSpPr>
          <p:cNvPr id="5" name="TextBox 4">
            <a:extLst>
              <a:ext uri="{FF2B5EF4-FFF2-40B4-BE49-F238E27FC236}">
                <a16:creationId xmlns:a16="http://schemas.microsoft.com/office/drawing/2014/main" id="{E16CF315-FF4C-4DD9-A2F5-FA208F128296}"/>
              </a:ext>
            </a:extLst>
          </p:cNvPr>
          <p:cNvSpPr txBox="1"/>
          <p:nvPr/>
        </p:nvSpPr>
        <p:spPr>
          <a:xfrm>
            <a:off x="649856" y="1275907"/>
            <a:ext cx="3413052" cy="295786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Multiples</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Variety chains</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Co-operative societies</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Department stores</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Independents</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Mail order</a:t>
            </a:r>
          </a:p>
          <a:p>
            <a:pPr marL="285750" indent="-285750">
              <a:lnSpc>
                <a:spcPct val="150000"/>
              </a:lnSpc>
              <a:buFont typeface="Arial" panose="020B0604020202020204" pitchFamily="34" charset="0"/>
              <a:buChar char="•"/>
            </a:pPr>
            <a:r>
              <a:rPr lang="en-US" sz="1800" dirty="0">
                <a:latin typeface="Calibri" panose="020F0502020204030204" pitchFamily="34" charset="0"/>
                <a:cs typeface="Calibri" panose="020F0502020204030204" pitchFamily="34" charset="0"/>
              </a:rPr>
              <a:t>Direct selling</a:t>
            </a:r>
          </a:p>
        </p:txBody>
      </p:sp>
      <p:pic>
        <p:nvPicPr>
          <p:cNvPr id="4098" name="Picture 2" descr="Free Woman Carrying Bear Plush Toy Inside Store Stock Photo">
            <a:extLst>
              <a:ext uri="{FF2B5EF4-FFF2-40B4-BE49-F238E27FC236}">
                <a16:creationId xmlns:a16="http://schemas.microsoft.com/office/drawing/2014/main" id="{F8E5A0AE-952A-4E52-BFF1-46D1AD010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4502" y="0"/>
            <a:ext cx="368949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4329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D7E3DC2-9CF2-4CEF-BD93-FCCD9C094A0F}"/>
              </a:ext>
            </a:extLst>
          </p:cNvPr>
          <p:cNvSpPr txBox="1"/>
          <p:nvPr/>
        </p:nvSpPr>
        <p:spPr>
          <a:xfrm>
            <a:off x="3115340" y="116958"/>
            <a:ext cx="2094613" cy="400110"/>
          </a:xfrm>
          <a:prstGeom prst="rect">
            <a:avLst/>
          </a:prstGeom>
          <a:solidFill>
            <a:schemeClr val="accent1"/>
          </a:solidFill>
        </p:spPr>
        <p:txBody>
          <a:bodyPr wrap="square" rtlCol="0">
            <a:spAutoFit/>
          </a:bodyPr>
          <a:lstStyle/>
          <a:p>
            <a:pPr algn="ctr"/>
            <a:r>
              <a:rPr lang="en-US" sz="2000" b="1" dirty="0">
                <a:latin typeface="Calibri" panose="020F0502020204030204" pitchFamily="34" charset="0"/>
                <a:cs typeface="Calibri" panose="020F0502020204030204" pitchFamily="34" charset="0"/>
              </a:rPr>
              <a:t>Franchising</a:t>
            </a:r>
          </a:p>
        </p:txBody>
      </p:sp>
      <p:sp>
        <p:nvSpPr>
          <p:cNvPr id="4" name="TextBox 3">
            <a:extLst>
              <a:ext uri="{FF2B5EF4-FFF2-40B4-BE49-F238E27FC236}">
                <a16:creationId xmlns:a16="http://schemas.microsoft.com/office/drawing/2014/main" id="{99C9A2DF-C4A8-4428-ADEA-880E495A766D}"/>
              </a:ext>
            </a:extLst>
          </p:cNvPr>
          <p:cNvSpPr txBox="1"/>
          <p:nvPr/>
        </p:nvSpPr>
        <p:spPr>
          <a:xfrm>
            <a:off x="446852" y="517068"/>
            <a:ext cx="8378456" cy="750014"/>
          </a:xfrm>
          <a:prstGeom prst="rect">
            <a:avLst/>
          </a:prstGeom>
          <a:noFill/>
        </p:spPr>
        <p:txBody>
          <a:bodyPr wrap="square" rtlCol="0">
            <a:spAutoFit/>
          </a:bodyPr>
          <a:lstStyle/>
          <a:p>
            <a:pPr>
              <a:lnSpc>
                <a:spcPct val="150000"/>
              </a:lnSpc>
            </a:pPr>
            <a:r>
              <a:rPr lang="en-US" sz="1600" b="1" dirty="0">
                <a:solidFill>
                  <a:schemeClr val="tx1"/>
                </a:solidFill>
                <a:latin typeface="Calibri" panose="020F0502020204030204" pitchFamily="34" charset="0"/>
                <a:cs typeface="Calibri" panose="020F0502020204030204" pitchFamily="34" charset="0"/>
              </a:rPr>
              <a:t>Manufacturers to retailers </a:t>
            </a:r>
          </a:p>
          <a:p>
            <a:pPr>
              <a:lnSpc>
                <a:spcPct val="150000"/>
              </a:lnSpc>
            </a:pPr>
            <a:r>
              <a:rPr lang="en-US" dirty="0">
                <a:solidFill>
                  <a:schemeClr val="tx1"/>
                </a:solidFill>
                <a:latin typeface="Calibri" panose="020F0502020204030204" pitchFamily="34" charset="0"/>
                <a:cs typeface="Calibri" panose="020F0502020204030204" pitchFamily="34" charset="0"/>
              </a:rPr>
              <a:t>A car manufacturer (the franchisor) licenses car distributors (franchisees) to sell its products</a:t>
            </a:r>
            <a:r>
              <a:rPr lang="en-US" dirty="0"/>
              <a:t>.</a:t>
            </a:r>
          </a:p>
        </p:txBody>
      </p:sp>
      <p:sp>
        <p:nvSpPr>
          <p:cNvPr id="21" name="TextBox 20">
            <a:extLst>
              <a:ext uri="{FF2B5EF4-FFF2-40B4-BE49-F238E27FC236}">
                <a16:creationId xmlns:a16="http://schemas.microsoft.com/office/drawing/2014/main" id="{C6CFB735-D371-49E4-8143-410442C79130}"/>
              </a:ext>
            </a:extLst>
          </p:cNvPr>
          <p:cNvSpPr txBox="1"/>
          <p:nvPr/>
        </p:nvSpPr>
        <p:spPr>
          <a:xfrm>
            <a:off x="412154" y="1279522"/>
            <a:ext cx="8731846" cy="951479"/>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From manufacturers to wholesalers</a:t>
            </a:r>
          </a:p>
          <a:p>
            <a:pPr>
              <a:lnSpc>
                <a:spcPct val="150000"/>
              </a:lnSpc>
            </a:pPr>
            <a:r>
              <a:rPr lang="en-US" dirty="0">
                <a:latin typeface="Calibri" panose="020F0502020204030204" pitchFamily="34" charset="0"/>
                <a:cs typeface="Calibri" panose="020F0502020204030204" pitchFamily="34" charset="0"/>
              </a:rPr>
              <a:t>Popular in the soft drinks industry, here manufacturers sometimes supply concentrate (i.e. the ‘secret recipe’) which wholesalers then mix with water and bottle for distribution to local retail outlets (e.g. Pepsi Cola, Coca-Cola).</a:t>
            </a:r>
          </a:p>
        </p:txBody>
      </p:sp>
      <p:sp>
        <p:nvSpPr>
          <p:cNvPr id="22" name="TextBox 21">
            <a:extLst>
              <a:ext uri="{FF2B5EF4-FFF2-40B4-BE49-F238E27FC236}">
                <a16:creationId xmlns:a16="http://schemas.microsoft.com/office/drawing/2014/main" id="{5592A495-007C-49B3-AD91-8770CBB75050}"/>
              </a:ext>
            </a:extLst>
          </p:cNvPr>
          <p:cNvSpPr txBox="1"/>
          <p:nvPr/>
        </p:nvSpPr>
        <p:spPr>
          <a:xfrm>
            <a:off x="408095" y="2400558"/>
            <a:ext cx="4163905" cy="2244140"/>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From wholesalers to retailers</a:t>
            </a:r>
          </a:p>
          <a:p>
            <a:pPr algn="just">
              <a:lnSpc>
                <a:spcPct val="150000"/>
              </a:lnSpc>
            </a:pPr>
            <a:r>
              <a:rPr lang="en-US" dirty="0">
                <a:latin typeface="Calibri" panose="020F0502020204030204" pitchFamily="34" charset="0"/>
                <a:cs typeface="Calibri" panose="020F0502020204030204" pitchFamily="34" charset="0"/>
              </a:rPr>
              <a:t>The most successful example is the voluntary group ‘SPAR’, which does not manufacture, but its large wholesale buying power means it can pass on cost savings to independent retailers who join the group and display the SPAR logo. ‘SPAR – your eight ’till late shop’.</a:t>
            </a:r>
          </a:p>
        </p:txBody>
      </p:sp>
      <p:pic>
        <p:nvPicPr>
          <p:cNvPr id="5122" name="Picture 2" descr="Record sales for Spar, which expands to South America - RetailDetail EU">
            <a:extLst>
              <a:ext uri="{FF2B5EF4-FFF2-40B4-BE49-F238E27FC236}">
                <a16:creationId xmlns:a16="http://schemas.microsoft.com/office/drawing/2014/main" id="{BC2D8E7B-9736-402A-9CA4-0D87E0EDF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0095" y="2316618"/>
            <a:ext cx="4163905" cy="2826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13125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9757316-417A-4BA7-8F4D-6128675C3BC6}"/>
              </a:ext>
            </a:extLst>
          </p:cNvPr>
          <p:cNvSpPr txBox="1"/>
          <p:nvPr/>
        </p:nvSpPr>
        <p:spPr>
          <a:xfrm>
            <a:off x="377456" y="483190"/>
            <a:ext cx="8027581" cy="1074590"/>
          </a:xfrm>
          <a:prstGeom prst="rect">
            <a:avLst/>
          </a:prstGeom>
          <a:noFill/>
        </p:spPr>
        <p:txBody>
          <a:bodyPr wrap="square" rtlCol="0">
            <a:spAutoFit/>
          </a:bodyPr>
          <a:lstStyle/>
          <a:p>
            <a:pPr>
              <a:lnSpc>
                <a:spcPct val="150000"/>
              </a:lnSpc>
            </a:pPr>
            <a:r>
              <a:rPr lang="en-US" sz="1600" b="1" dirty="0">
                <a:latin typeface="Calibri" panose="020F0502020204030204" pitchFamily="34" charset="0"/>
                <a:cs typeface="Calibri" panose="020F0502020204030204" pitchFamily="34" charset="0"/>
              </a:rPr>
              <a:t>Service firm sponsored franchises to retailers</a:t>
            </a:r>
          </a:p>
          <a:p>
            <a:pPr>
              <a:lnSpc>
                <a:spcPct val="150000"/>
              </a:lnSpc>
            </a:pPr>
            <a:r>
              <a:rPr lang="en-US" dirty="0">
                <a:latin typeface="Calibri" panose="020F0502020204030204" pitchFamily="34" charset="0"/>
                <a:cs typeface="Calibri" panose="020F0502020204030204" pitchFamily="34" charset="0"/>
              </a:rPr>
              <a:t>This area has achieved the largest growth over recent years. Examples are found in the fast food business (e.g. Burger King, McDonald’s, Little Chef, KFC, Spud-U-Like, Pizza Hut)</a:t>
            </a:r>
            <a:endParaRPr lang="en-US" dirty="0">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3A88F813-4B2A-4045-A9E9-8A7F35E15931}"/>
              </a:ext>
            </a:extLst>
          </p:cNvPr>
          <p:cNvSpPr txBox="1"/>
          <p:nvPr/>
        </p:nvSpPr>
        <p:spPr>
          <a:xfrm>
            <a:off x="377456" y="1669311"/>
            <a:ext cx="8394404" cy="2644250"/>
          </a:xfrm>
          <a:prstGeom prst="rect">
            <a:avLst/>
          </a:prstGeom>
          <a:noFill/>
        </p:spPr>
        <p:txBody>
          <a:bodyPr wrap="square" rtlCol="0">
            <a:spAutoFit/>
          </a:bodyPr>
          <a:lstStyle/>
          <a:p>
            <a:pPr>
              <a:lnSpc>
                <a:spcPct val="150000"/>
              </a:lnSpc>
            </a:pPr>
            <a:r>
              <a:rPr lang="en-US" b="1" dirty="0">
                <a:latin typeface="Calibri" panose="020F0502020204030204" pitchFamily="34" charset="0"/>
                <a:cs typeface="Calibri" panose="020F0502020204030204" pitchFamily="34" charset="0"/>
              </a:rPr>
              <a:t>Franchising arrangements have a common set of procedures:</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The franchisor offers expert advice on such matters as location, finance, operational matters and marketing.</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he franchisor promotes the image nationally or internationally and this provides a well recognized name for the franchisee.</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Many franchise arrangements have a central purchasing system where franchisees buy at favorable rates or where a successful ‘formula’ is central to the operation of the franchise (e.g. KFC).</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The franchisor often provides initial start-up and then continuous training to the franchisee.</a:t>
            </a:r>
          </a:p>
          <a:p>
            <a:pPr marL="342900" indent="-342900">
              <a:lnSpc>
                <a:spcPct val="150000"/>
              </a:lnSpc>
              <a:buFont typeface="+mj-lt"/>
              <a:buAutoNum type="arabicPeriod"/>
            </a:pPr>
            <a:r>
              <a:rPr lang="en-US" dirty="0">
                <a:latin typeface="Calibri" panose="020F0502020204030204" pitchFamily="34" charset="0"/>
                <a:cs typeface="Calibri" panose="020F0502020204030204" pitchFamily="34" charset="0"/>
              </a:rPr>
              <a:t>A franchise arrangement normally requires the franchisee to pay a royalty or franchise fee to the franchisor.</a:t>
            </a:r>
          </a:p>
        </p:txBody>
      </p:sp>
    </p:spTree>
    <p:extLst>
      <p:ext uri="{BB962C8B-B14F-4D97-AF65-F5344CB8AC3E}">
        <p14:creationId xmlns:p14="http://schemas.microsoft.com/office/powerpoint/2010/main" val="2964848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5039EB-822F-4ABE-9D21-1FE8762422D5}"/>
              </a:ext>
            </a:extLst>
          </p:cNvPr>
          <p:cNvSpPr txBox="1"/>
          <p:nvPr/>
        </p:nvSpPr>
        <p:spPr>
          <a:xfrm>
            <a:off x="3322671" y="105128"/>
            <a:ext cx="3062179" cy="523220"/>
          </a:xfrm>
          <a:prstGeom prst="rect">
            <a:avLst/>
          </a:prstGeom>
          <a:solidFill>
            <a:schemeClr val="accent1"/>
          </a:solidFill>
        </p:spPr>
        <p:txBody>
          <a:bodyPr wrap="square" rtlCol="0">
            <a:spAutoFit/>
          </a:bodyPr>
          <a:lstStyle/>
          <a:p>
            <a:r>
              <a:rPr lang="en-US" sz="2800" b="1" dirty="0">
                <a:latin typeface="Calibri" panose="020F0502020204030204" pitchFamily="34" charset="0"/>
                <a:cs typeface="Calibri" panose="020F0502020204030204" pitchFamily="34" charset="0"/>
              </a:rPr>
              <a:t>Trade promotions</a:t>
            </a:r>
            <a:endParaRPr lang="en-US" sz="2000" b="1" dirty="0">
              <a:latin typeface="Calibri" panose="020F0502020204030204" pitchFamily="34" charset="0"/>
              <a:ea typeface="roboto" panose="02000000000000000000" pitchFamily="2" charset="0"/>
              <a:cs typeface="Calibri" panose="020F0502020204030204" pitchFamily="34" charset="0"/>
            </a:endParaRPr>
          </a:p>
        </p:txBody>
      </p:sp>
      <p:sp>
        <p:nvSpPr>
          <p:cNvPr id="5" name="TextBox 4">
            <a:extLst>
              <a:ext uri="{FF2B5EF4-FFF2-40B4-BE49-F238E27FC236}">
                <a16:creationId xmlns:a16="http://schemas.microsoft.com/office/drawing/2014/main" id="{E70D1316-C36B-4316-AEC6-13169FBBD784}"/>
              </a:ext>
            </a:extLst>
          </p:cNvPr>
          <p:cNvSpPr txBox="1"/>
          <p:nvPr/>
        </p:nvSpPr>
        <p:spPr>
          <a:xfrm>
            <a:off x="292395" y="628348"/>
            <a:ext cx="8559209" cy="1348254"/>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The aim is usually to push products through the channel towards the customer. Incentives are offered through extra rewards such as discounts, increased margins on sales, dealer competitions, exhibitions, provision of demonstrators and free holidays (often in the guise of a conference or product launch). </a:t>
            </a:r>
          </a:p>
          <a:p>
            <a:pPr>
              <a:lnSpc>
                <a:spcPct val="150000"/>
              </a:lnSpc>
            </a:pPr>
            <a:r>
              <a:rPr lang="en-US" b="1" dirty="0">
                <a:latin typeface="Calibri" panose="020F0502020204030204" pitchFamily="34" charset="0"/>
                <a:cs typeface="Calibri" panose="020F0502020204030204" pitchFamily="34" charset="0"/>
              </a:rPr>
              <a:t>The objectives of retailer–distributor promotions are:</a:t>
            </a:r>
            <a:endParaRPr lang="en-US" b="1" dirty="0">
              <a:latin typeface="Calibri" panose="020F0502020204030204" pitchFamily="34" charset="0"/>
              <a:ea typeface="roboto" panose="02000000000000000000" pitchFamily="2" charset="0"/>
              <a:cs typeface="Calibri" panose="020F0502020204030204" pitchFamily="34" charset="0"/>
            </a:endParaRPr>
          </a:p>
        </p:txBody>
      </p:sp>
      <p:sp>
        <p:nvSpPr>
          <p:cNvPr id="11" name="TextBox 10">
            <a:extLst>
              <a:ext uri="{FF2B5EF4-FFF2-40B4-BE49-F238E27FC236}">
                <a16:creationId xmlns:a16="http://schemas.microsoft.com/office/drawing/2014/main" id="{4B352307-5F66-4D11-B449-D379C5AFFD08}"/>
              </a:ext>
            </a:extLst>
          </p:cNvPr>
          <p:cNvSpPr txBox="1"/>
          <p:nvPr/>
        </p:nvSpPr>
        <p:spPr>
          <a:xfrm>
            <a:off x="366823" y="2102138"/>
            <a:ext cx="8559209" cy="23196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achieve widespread distribution of a new brand;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move excess stocks onto retailers’ shelves;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achieve required display levels of a product;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encourage greater overall stockholding of a product;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encourage salespeople at distributor levels to recommend the brand – particularly in the case of non-consumer products;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encourage support for overall promotional strategy.</a:t>
            </a:r>
            <a:endParaRPr lang="en-US" b="1" dirty="0">
              <a:latin typeface="Calibri" panose="020F0502020204030204" pitchFamily="34" charset="0"/>
              <a:ea typeface="roboto" panose="02000000000000000000" pitchFamily="2" charset="0"/>
              <a:cs typeface="Calibri" panose="020F0502020204030204" pitchFamily="34" charset="0"/>
            </a:endParaRPr>
          </a:p>
        </p:txBody>
      </p:sp>
    </p:spTree>
    <p:extLst>
      <p:ext uri="{BB962C8B-B14F-4D97-AF65-F5344CB8AC3E}">
        <p14:creationId xmlns:p14="http://schemas.microsoft.com/office/powerpoint/2010/main" val="19836461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B378361-3598-4662-B7DA-4618DF6245D6}"/>
              </a:ext>
            </a:extLst>
          </p:cNvPr>
          <p:cNvSpPr txBox="1"/>
          <p:nvPr/>
        </p:nvSpPr>
        <p:spPr>
          <a:xfrm>
            <a:off x="2445488" y="193349"/>
            <a:ext cx="3827721" cy="461665"/>
          </a:xfrm>
          <a:prstGeom prst="rect">
            <a:avLst/>
          </a:prstGeom>
          <a:solidFill>
            <a:schemeClr val="accent1"/>
          </a:solidFill>
        </p:spPr>
        <p:txBody>
          <a:bodyPr wrap="square" rtlCol="0">
            <a:spAutoFit/>
          </a:bodyPr>
          <a:lstStyle/>
          <a:p>
            <a:pPr algn="ctr"/>
            <a:r>
              <a:rPr lang="en-US" sz="2400" b="1" dirty="0">
                <a:latin typeface="Calibri" panose="020F0502020204030204" pitchFamily="34" charset="0"/>
                <a:cs typeface="Calibri" panose="020F0502020204030204" pitchFamily="34" charset="0"/>
              </a:rPr>
              <a:t>Personnel motivation</a:t>
            </a:r>
          </a:p>
        </p:txBody>
      </p:sp>
      <p:sp>
        <p:nvSpPr>
          <p:cNvPr id="3" name="TextBox 2">
            <a:extLst>
              <a:ext uri="{FF2B5EF4-FFF2-40B4-BE49-F238E27FC236}">
                <a16:creationId xmlns:a16="http://schemas.microsoft.com/office/drawing/2014/main" id="{96379D61-7192-4376-AF2D-D80D3A6AD3E3}"/>
              </a:ext>
            </a:extLst>
          </p:cNvPr>
          <p:cNvSpPr txBox="1"/>
          <p:nvPr/>
        </p:nvSpPr>
        <p:spPr>
          <a:xfrm>
            <a:off x="430618" y="626592"/>
            <a:ext cx="8405037" cy="1351588"/>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These are promotions to the salesforce, but some apply to distributors and retailers. The most widely used salesforce promotion is the sales incentives scheme. Rewards are offered to participants on an equal basis which are over and above normal sales compensation. They can be prizes in a competition to individuals or groups who perform best against specific objectives.</a:t>
            </a:r>
          </a:p>
        </p:txBody>
      </p:sp>
      <p:sp>
        <p:nvSpPr>
          <p:cNvPr id="4" name="TextBox 3">
            <a:extLst>
              <a:ext uri="{FF2B5EF4-FFF2-40B4-BE49-F238E27FC236}">
                <a16:creationId xmlns:a16="http://schemas.microsoft.com/office/drawing/2014/main" id="{E2ADAC1F-C849-4CB8-B13D-FE06A4DA20C1}"/>
              </a:ext>
            </a:extLst>
          </p:cNvPr>
          <p:cNvSpPr txBox="1"/>
          <p:nvPr/>
        </p:nvSpPr>
        <p:spPr>
          <a:xfrm>
            <a:off x="430618" y="1978180"/>
            <a:ext cx="8405037" cy="2966005"/>
          </a:xfrm>
          <a:prstGeom prst="rect">
            <a:avLst/>
          </a:prstGeom>
          <a:noFill/>
        </p:spPr>
        <p:txBody>
          <a:bodyPr wrap="square" rtlCol="0">
            <a:spAutoFit/>
          </a:bodyPr>
          <a:lstStyle/>
          <a:p>
            <a:pPr>
              <a:lnSpc>
                <a:spcPct val="150000"/>
              </a:lnSpc>
            </a:pPr>
            <a:r>
              <a:rPr lang="en-US" dirty="0">
                <a:latin typeface="Calibri" panose="020F0502020204030204" pitchFamily="34" charset="0"/>
                <a:cs typeface="Calibri" panose="020F0502020204030204" pitchFamily="34" charset="0"/>
              </a:rPr>
              <a:t>When establishing a salesforce incentive scheme one must consider objectives, timing, scoring methods and prizes/rewards. Typical objectives of such schemes include: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Introduction of a new product line;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Movement of slow-selling items;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obtain wider territory coverage;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Development of new prospects;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overcome seasonal sales slumps;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To obtain display;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Development of new sales skills.</a:t>
            </a:r>
          </a:p>
        </p:txBody>
      </p:sp>
    </p:spTree>
    <p:extLst>
      <p:ext uri="{BB962C8B-B14F-4D97-AF65-F5344CB8AC3E}">
        <p14:creationId xmlns:p14="http://schemas.microsoft.com/office/powerpoint/2010/main" val="3933644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3434C1-D720-4ADB-A538-770EDCD5B162}"/>
              </a:ext>
            </a:extLst>
          </p:cNvPr>
          <p:cNvPicPr>
            <a:picLocks noChangeAspect="1"/>
          </p:cNvPicPr>
          <p:nvPr/>
        </p:nvPicPr>
        <p:blipFill>
          <a:blip r:embed="rId2"/>
          <a:stretch>
            <a:fillRect/>
          </a:stretch>
        </p:blipFill>
        <p:spPr>
          <a:xfrm>
            <a:off x="3335631" y="0"/>
            <a:ext cx="5808369" cy="5143500"/>
          </a:xfrm>
          <a:prstGeom prst="rect">
            <a:avLst/>
          </a:prstGeom>
        </p:spPr>
      </p:pic>
      <p:sp>
        <p:nvSpPr>
          <p:cNvPr id="4" name="TextBox 3">
            <a:extLst>
              <a:ext uri="{FF2B5EF4-FFF2-40B4-BE49-F238E27FC236}">
                <a16:creationId xmlns:a16="http://schemas.microsoft.com/office/drawing/2014/main" id="{33F4398F-6CEA-4B99-85F1-BD5D65CF002F}"/>
              </a:ext>
            </a:extLst>
          </p:cNvPr>
          <p:cNvSpPr txBox="1"/>
          <p:nvPr/>
        </p:nvSpPr>
        <p:spPr>
          <a:xfrm>
            <a:off x="191385" y="1775637"/>
            <a:ext cx="3030280" cy="707886"/>
          </a:xfrm>
          <a:prstGeom prst="rect">
            <a:avLst/>
          </a:prstGeom>
          <a:noFill/>
        </p:spPr>
        <p:txBody>
          <a:bodyPr wrap="square" rtlCol="0">
            <a:spAutoFit/>
          </a:bodyPr>
          <a:lstStyle/>
          <a:p>
            <a:r>
              <a:rPr lang="en-US" sz="2000" b="1" dirty="0">
                <a:latin typeface="Calibri" panose="020F0502020204030204" pitchFamily="34" charset="0"/>
                <a:cs typeface="Calibri" panose="020F0502020204030204" pitchFamily="34" charset="0"/>
              </a:rPr>
              <a:t>A model of the exhibition communication process</a:t>
            </a:r>
          </a:p>
        </p:txBody>
      </p:sp>
    </p:spTree>
    <p:extLst>
      <p:ext uri="{BB962C8B-B14F-4D97-AF65-F5344CB8AC3E}">
        <p14:creationId xmlns:p14="http://schemas.microsoft.com/office/powerpoint/2010/main" val="120348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53AAF9-0CCA-4A69-83F0-663340CEBAA5}"/>
              </a:ext>
            </a:extLst>
          </p:cNvPr>
          <p:cNvSpPr txBox="1"/>
          <p:nvPr/>
        </p:nvSpPr>
        <p:spPr>
          <a:xfrm>
            <a:off x="4537442" y="1221072"/>
            <a:ext cx="4537442" cy="3008772"/>
          </a:xfrm>
          <a:prstGeom prst="rect">
            <a:avLst/>
          </a:prstGeom>
          <a:noFill/>
        </p:spPr>
        <p:txBody>
          <a:bodyPr wrap="square" rtlCol="0">
            <a:spAutoFit/>
          </a:bodyPr>
          <a:lstStyle/>
          <a:p>
            <a:pPr algn="ctr">
              <a:lnSpc>
                <a:spcPct val="150000"/>
              </a:lnSpc>
            </a:pPr>
            <a:r>
              <a:rPr lang="en-US" sz="1600" dirty="0">
                <a:latin typeface="Calibri" panose="020F0502020204030204" pitchFamily="34" charset="0"/>
                <a:cs typeface="Calibri" panose="020F0502020204030204" pitchFamily="34" charset="0"/>
              </a:rPr>
              <a:t>Exhibitions are tangentially related to sales settings as the objective is not to sell from display stands, although in some circumstances (e.g. glassware and decorative ware sales from importers and manufacturers to the trade) exhibitions and trade fairs are where most business takes place. Generally speaking, their function is to build up goodwill and prepare the way for future sales.</a:t>
            </a:r>
            <a:endParaRPr lang="en-US" sz="1600" i="0"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p:txBody>
      </p:sp>
      <p:sp>
        <p:nvSpPr>
          <p:cNvPr id="3" name="TextBox 2">
            <a:extLst>
              <a:ext uri="{FF2B5EF4-FFF2-40B4-BE49-F238E27FC236}">
                <a16:creationId xmlns:a16="http://schemas.microsoft.com/office/drawing/2014/main" id="{228F364D-74E6-4591-88D2-F35BEE38DD35}"/>
              </a:ext>
            </a:extLst>
          </p:cNvPr>
          <p:cNvSpPr txBox="1"/>
          <p:nvPr/>
        </p:nvSpPr>
        <p:spPr>
          <a:xfrm>
            <a:off x="4774019" y="338293"/>
            <a:ext cx="3221665" cy="646331"/>
          </a:xfrm>
          <a:prstGeom prst="rect">
            <a:avLst/>
          </a:prstGeom>
          <a:solidFill>
            <a:schemeClr val="accent2"/>
          </a:solidFill>
        </p:spPr>
        <p:txBody>
          <a:bodyPr wrap="square" rtlCol="0">
            <a:spAutoFit/>
          </a:bodyPr>
          <a:lstStyle/>
          <a:p>
            <a:pPr algn="ctr"/>
            <a:r>
              <a:rPr lang="en-US" sz="3600" b="1" dirty="0">
                <a:latin typeface="Roboto" panose="02000000000000000000" pitchFamily="2" charset="0"/>
                <a:ea typeface="Roboto" panose="02000000000000000000" pitchFamily="2" charset="0"/>
              </a:rPr>
              <a:t>Buy class</a:t>
            </a:r>
          </a:p>
        </p:txBody>
      </p:sp>
      <p:pic>
        <p:nvPicPr>
          <p:cNvPr id="2050" name="Picture 2" descr="IPHONE 6 Exhibition Stand made in 3d max and vray on Behance">
            <a:extLst>
              <a:ext uri="{FF2B5EF4-FFF2-40B4-BE49-F238E27FC236}">
                <a16:creationId xmlns:a16="http://schemas.microsoft.com/office/drawing/2014/main" id="{F7C668FB-A768-4451-AA9B-CB9B161E5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4537442" cy="226473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ree White and Red Mini Cooper Countryman Stock Photo">
            <a:extLst>
              <a:ext uri="{FF2B5EF4-FFF2-40B4-BE49-F238E27FC236}">
                <a16:creationId xmlns:a16="http://schemas.microsoft.com/office/drawing/2014/main" id="{A583FC96-330F-4042-BCED-CCEECE7CFF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37388"/>
            <a:ext cx="4537442" cy="2706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366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80277C-B429-4A93-B0AA-09CE4CBD88EB}"/>
              </a:ext>
            </a:extLst>
          </p:cNvPr>
          <p:cNvSpPr txBox="1"/>
          <p:nvPr/>
        </p:nvSpPr>
        <p:spPr>
          <a:xfrm>
            <a:off x="2897372" y="244550"/>
            <a:ext cx="3349256" cy="369332"/>
          </a:xfrm>
          <a:prstGeom prst="rect">
            <a:avLst/>
          </a:prstGeom>
          <a:solidFill>
            <a:schemeClr val="accent1"/>
          </a:solidFill>
        </p:spPr>
        <p:txBody>
          <a:bodyPr wrap="square" rtlCol="0">
            <a:spAutoFit/>
          </a:bodyPr>
          <a:lstStyle/>
          <a:p>
            <a:r>
              <a:rPr lang="en-US" sz="1800" b="1" dirty="0">
                <a:solidFill>
                  <a:schemeClr val="tx1"/>
                </a:solidFill>
                <a:latin typeface="Calibri" panose="020F0502020204030204" pitchFamily="34" charset="0"/>
                <a:cs typeface="Calibri" panose="020F0502020204030204" pitchFamily="34" charset="0"/>
              </a:rPr>
              <a:t>Objectives of public relations</a:t>
            </a:r>
          </a:p>
        </p:txBody>
      </p:sp>
      <p:sp>
        <p:nvSpPr>
          <p:cNvPr id="3" name="TextBox 2">
            <a:extLst>
              <a:ext uri="{FF2B5EF4-FFF2-40B4-BE49-F238E27FC236}">
                <a16:creationId xmlns:a16="http://schemas.microsoft.com/office/drawing/2014/main" id="{D300D061-D547-404A-BB55-AF2BECB9BE3A}"/>
              </a:ext>
            </a:extLst>
          </p:cNvPr>
          <p:cNvSpPr txBox="1"/>
          <p:nvPr/>
        </p:nvSpPr>
        <p:spPr>
          <a:xfrm>
            <a:off x="372141" y="692037"/>
            <a:ext cx="6262576" cy="39369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Attract sales inquiries;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Reinforce customer loyalty;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Attract investors;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Attract merger partners or smooth the way for acquisition;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Attract better employees;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Minimize competitor advantage while you catch up;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Open a new market;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Launch a new product;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Reward key people with recognition;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Bring about favorable legislation;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Change perceptions about the company; </a:t>
            </a:r>
          </a:p>
          <a:p>
            <a:pPr marL="285750" indent="-285750">
              <a:lnSpc>
                <a:spcPct val="150000"/>
              </a:lnSpc>
              <a:buFont typeface="Arial" panose="020B0604020202020204" pitchFamily="34" charset="0"/>
              <a:buChar char="•"/>
            </a:pPr>
            <a:r>
              <a:rPr lang="en-US" dirty="0">
                <a:latin typeface="Calibri" panose="020F0502020204030204" pitchFamily="34" charset="0"/>
                <a:cs typeface="Calibri" panose="020F0502020204030204" pitchFamily="34" charset="0"/>
              </a:rPr>
              <a:t>Alter the image that the company projects about itself.</a:t>
            </a:r>
            <a:endParaRPr lang="en-US" b="1" dirty="0">
              <a:solidFill>
                <a:schemeClr val="tx1"/>
              </a:solidFill>
              <a:latin typeface="Calibri" panose="020F0502020204030204" pitchFamily="34" charset="0"/>
              <a:cs typeface="Calibri" panose="020F0502020204030204" pitchFamily="34" charset="0"/>
            </a:endParaRPr>
          </a:p>
        </p:txBody>
      </p:sp>
      <p:pic>
        <p:nvPicPr>
          <p:cNvPr id="6148" name="Picture 4" descr="Nagad now makes online shopping more enticing | Dhaka Tribune">
            <a:extLst>
              <a:ext uri="{FF2B5EF4-FFF2-40B4-BE49-F238E27FC236}">
                <a16:creationId xmlns:a16="http://schemas.microsoft.com/office/drawing/2014/main" id="{C3D2EFF7-8EB8-49A4-9C83-2F233B92E8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121" y="2098740"/>
            <a:ext cx="4401879" cy="2608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557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F700D9-AFFD-4DF4-BF6C-005EDD14F63E}"/>
              </a:ext>
            </a:extLst>
          </p:cNvPr>
          <p:cNvSpPr txBox="1"/>
          <p:nvPr/>
        </p:nvSpPr>
        <p:spPr>
          <a:xfrm>
            <a:off x="425302" y="637953"/>
            <a:ext cx="8240233" cy="3812405"/>
          </a:xfrm>
          <a:prstGeom prst="rect">
            <a:avLst/>
          </a:prstGeom>
          <a:noFill/>
        </p:spPr>
        <p:txBody>
          <a:bodyPr wrap="square" rtlCol="0">
            <a:spAutoFit/>
          </a:bodyPr>
          <a:lstStyle/>
          <a:p>
            <a:pPr>
              <a:lnSpc>
                <a:spcPct val="150000"/>
              </a:lnSpc>
            </a:pPr>
            <a:r>
              <a:rPr lang="en-US" sz="1800" b="1" dirty="0">
                <a:latin typeface="Calibri" panose="020F0502020204030204" pitchFamily="34" charset="0"/>
                <a:cs typeface="Calibri" panose="020F0502020204030204" pitchFamily="34" charset="0"/>
              </a:rPr>
              <a:t>External PR activities can be grouped as follows</a:t>
            </a:r>
          </a:p>
          <a:p>
            <a:pPr marL="285750" indent="-28575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Freelance writers/consultants</a:t>
            </a:r>
            <a:r>
              <a:rPr lang="en-US" dirty="0">
                <a:latin typeface="Calibri" panose="020F0502020204030204" pitchFamily="34" charset="0"/>
                <a:cs typeface="Calibri" panose="020F0502020204030204" pitchFamily="34" charset="0"/>
              </a:rPr>
              <a:t>: who are generally technical authors able to produce PR feature articles. </a:t>
            </a:r>
          </a:p>
          <a:p>
            <a:pPr marL="285750" indent="-28575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PR departments of advertising agencies</a:t>
            </a:r>
            <a:r>
              <a:rPr lang="en-US" dirty="0">
                <a:latin typeface="Calibri" panose="020F0502020204030204" pitchFamily="34" charset="0"/>
                <a:cs typeface="Calibri" panose="020F0502020204030204" pitchFamily="34" charset="0"/>
              </a:rPr>
              <a:t>: these can vary from a small press office handling product publicity to augment an advertising campaign, to a large comprehensive PR department not unlike the agency set-up itself. </a:t>
            </a:r>
          </a:p>
          <a:p>
            <a:pPr marL="285750" indent="-28575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PR subsidiary of an advertising agency</a:t>
            </a:r>
            <a:r>
              <a:rPr lang="en-US" dirty="0">
                <a:latin typeface="Calibri" panose="020F0502020204030204" pitchFamily="34" charset="0"/>
                <a:cs typeface="Calibri" panose="020F0502020204030204" pitchFamily="34" charset="0"/>
              </a:rPr>
              <a:t>: where there is a desire to permit a fuller development of PR activity on the part of the advertising agency and, indeed, whose clients will provide a useful source of potential business. </a:t>
            </a:r>
          </a:p>
          <a:p>
            <a:pPr marL="285750" indent="-285750">
              <a:lnSpc>
                <a:spcPct val="150000"/>
              </a:lnSpc>
              <a:buFont typeface="Arial" panose="020B0604020202020204" pitchFamily="34" charset="0"/>
              <a:buChar char="•"/>
            </a:pPr>
            <a:r>
              <a:rPr lang="en-US" b="1" dirty="0">
                <a:latin typeface="Calibri" panose="020F0502020204030204" pitchFamily="34" charset="0"/>
                <a:cs typeface="Calibri" panose="020F0502020204030204" pitchFamily="34" charset="0"/>
              </a:rPr>
              <a:t>Independent PR consultants</a:t>
            </a:r>
            <a:r>
              <a:rPr lang="en-US" dirty="0">
                <a:latin typeface="Calibri" panose="020F0502020204030204" pitchFamily="34" charset="0"/>
                <a:cs typeface="Calibri" panose="020F0502020204030204" pitchFamily="34" charset="0"/>
              </a:rPr>
              <a:t>: who usually specialize in a particular class of business, which clients can take advantage of for ad hoc or short-term assignments. </a:t>
            </a:r>
          </a:p>
          <a:p>
            <a:pPr>
              <a:lnSpc>
                <a:spcPct val="150000"/>
              </a:lnSpc>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6135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 name="Subtitle 2">
            <a:extLst>
              <a:ext uri="{FF2B5EF4-FFF2-40B4-BE49-F238E27FC236}">
                <a16:creationId xmlns:a16="http://schemas.microsoft.com/office/drawing/2014/main" id="{7C03C351-805B-48A2-9479-1DC3016122CB}"/>
              </a:ext>
            </a:extLst>
          </p:cNvPr>
          <p:cNvSpPr>
            <a:spLocks noGrp="1"/>
          </p:cNvSpPr>
          <p:nvPr>
            <p:ph type="subTitle" idx="1"/>
          </p:nvPr>
        </p:nvSpPr>
        <p:spPr>
          <a:xfrm>
            <a:off x="3725384" y="1289418"/>
            <a:ext cx="5276406" cy="3379812"/>
          </a:xfrm>
        </p:spPr>
        <p:txBody>
          <a:bodyPr/>
          <a:lstStyle/>
          <a:p>
            <a:pPr marL="114300" indent="0" algn="ctr">
              <a:lnSpc>
                <a:spcPct val="150000"/>
              </a:lnSpc>
              <a:buClrTx/>
              <a:buSzPct val="100000"/>
              <a:buNone/>
            </a:pPr>
            <a:r>
              <a:rPr lang="en-US" sz="1600" b="0" i="0" dirty="0">
                <a:solidFill>
                  <a:schemeClr val="tx1"/>
                </a:solidFill>
                <a:effectLst/>
                <a:latin typeface="Calibri" panose="020F0502020204030204" pitchFamily="34" charset="0"/>
                <a:cs typeface="Calibri" panose="020F0502020204030204" pitchFamily="34" charset="0"/>
              </a:rPr>
              <a:t>Franchising is an arrangement where franchisor (one party) grants or licenses some rights and </a:t>
            </a:r>
            <a:r>
              <a:rPr lang="en-US" sz="1600" b="0" i="0" strike="noStrike" dirty="0">
                <a:solidFill>
                  <a:schemeClr val="tx1"/>
                </a:solidFill>
                <a:effectLst/>
                <a:latin typeface="Calibri" panose="020F0502020204030204" pitchFamily="34" charset="0"/>
                <a:cs typeface="Calibri" panose="020F0502020204030204" pitchFamily="34" charset="0"/>
              </a:rPr>
              <a:t>authorities</a:t>
            </a:r>
            <a:r>
              <a:rPr lang="en-US" sz="1600" b="0" i="0" dirty="0">
                <a:solidFill>
                  <a:schemeClr val="tx1"/>
                </a:solidFill>
                <a:effectLst/>
                <a:latin typeface="Calibri" panose="020F0502020204030204" pitchFamily="34" charset="0"/>
                <a:cs typeface="Calibri" panose="020F0502020204030204" pitchFamily="34" charset="0"/>
              </a:rPr>
              <a:t> to franchisee (another party). Franchising is a well known </a:t>
            </a:r>
            <a:r>
              <a:rPr lang="en-US" sz="1600" b="0" i="0" strike="noStrike" dirty="0">
                <a:solidFill>
                  <a:schemeClr val="tx1"/>
                </a:solidFill>
                <a:effectLst/>
                <a:latin typeface="Calibri" panose="020F0502020204030204" pitchFamily="34" charset="0"/>
                <a:cs typeface="Calibri" panose="020F0502020204030204" pitchFamily="34" charset="0"/>
              </a:rPr>
              <a:t>marketing</a:t>
            </a:r>
            <a:r>
              <a:rPr lang="en-US" sz="1600" b="0" i="0" dirty="0">
                <a:solidFill>
                  <a:schemeClr val="tx1"/>
                </a:solidFill>
                <a:effectLst/>
                <a:latin typeface="Calibri" panose="020F0502020204030204" pitchFamily="34" charset="0"/>
                <a:cs typeface="Calibri" panose="020F0502020204030204" pitchFamily="34" charset="0"/>
              </a:rPr>
              <a:t> </a:t>
            </a:r>
          </a:p>
          <a:p>
            <a:pPr marL="114300" indent="0" algn="ctr">
              <a:lnSpc>
                <a:spcPct val="150000"/>
              </a:lnSpc>
              <a:buClrTx/>
              <a:buSzPct val="100000"/>
              <a:buNone/>
            </a:pPr>
            <a:r>
              <a:rPr lang="en-US" sz="1600" b="0" i="0" dirty="0">
                <a:solidFill>
                  <a:schemeClr val="tx1"/>
                </a:solidFill>
                <a:effectLst/>
                <a:latin typeface="Calibri" panose="020F0502020204030204" pitchFamily="34" charset="0"/>
                <a:cs typeface="Calibri" panose="020F0502020204030204" pitchFamily="34" charset="0"/>
              </a:rPr>
              <a:t>strategy for business expansion.</a:t>
            </a:r>
          </a:p>
          <a:p>
            <a:pPr marL="114300" indent="0" algn="ctr">
              <a:lnSpc>
                <a:spcPct val="150000"/>
              </a:lnSpc>
              <a:buClrTx/>
              <a:buSzPct val="100000"/>
              <a:buNone/>
            </a:pPr>
            <a:r>
              <a:rPr lang="en-US" sz="2000" b="1" i="0" dirty="0">
                <a:solidFill>
                  <a:srgbClr val="000000"/>
                </a:solidFill>
                <a:effectLst/>
                <a:latin typeface="Calibri" panose="020F0502020204030204" pitchFamily="34" charset="0"/>
                <a:cs typeface="Calibri" panose="020F0502020204030204" pitchFamily="34" charset="0"/>
              </a:rPr>
              <a:t>Examples of Franchising</a:t>
            </a:r>
          </a:p>
          <a:p>
            <a:pPr marL="114300" indent="0" algn="ctr">
              <a:buNone/>
            </a:pPr>
            <a:r>
              <a:rPr lang="en-US" sz="1600" b="0" i="0" dirty="0">
                <a:solidFill>
                  <a:srgbClr val="0B0B0B"/>
                </a:solidFill>
                <a:effectLst/>
                <a:latin typeface="Calibri" panose="020F0502020204030204" pitchFamily="34" charset="0"/>
                <a:cs typeface="Calibri" panose="020F0502020204030204" pitchFamily="34" charset="0"/>
              </a:rPr>
              <a:t>McDonald’s, Dominos</a:t>
            </a:r>
            <a:r>
              <a:rPr lang="en-US" sz="1600" dirty="0">
                <a:solidFill>
                  <a:srgbClr val="0B0B0B"/>
                </a:solidFill>
                <a:latin typeface="Calibri" panose="020F0502020204030204" pitchFamily="34" charset="0"/>
                <a:cs typeface="Calibri" panose="020F0502020204030204" pitchFamily="34" charset="0"/>
              </a:rPr>
              <a:t>, </a:t>
            </a:r>
            <a:r>
              <a:rPr lang="en-US" sz="1600" b="0" i="0" dirty="0">
                <a:solidFill>
                  <a:srgbClr val="0B0B0B"/>
                </a:solidFill>
                <a:effectLst/>
                <a:latin typeface="Calibri" panose="020F0502020204030204" pitchFamily="34" charset="0"/>
                <a:cs typeface="Calibri" panose="020F0502020204030204" pitchFamily="34" charset="0"/>
              </a:rPr>
              <a:t>KFC</a:t>
            </a:r>
            <a:r>
              <a:rPr lang="en-US" sz="1600" dirty="0">
                <a:solidFill>
                  <a:srgbClr val="0B0B0B"/>
                </a:solidFill>
                <a:latin typeface="Calibri" panose="020F0502020204030204" pitchFamily="34" charset="0"/>
                <a:cs typeface="Calibri" panose="020F0502020204030204" pitchFamily="34" charset="0"/>
              </a:rPr>
              <a:t>, </a:t>
            </a:r>
            <a:r>
              <a:rPr lang="en-US" sz="1600" b="0" i="0" dirty="0">
                <a:solidFill>
                  <a:srgbClr val="0B0B0B"/>
                </a:solidFill>
                <a:effectLst/>
                <a:latin typeface="Calibri" panose="020F0502020204030204" pitchFamily="34" charset="0"/>
                <a:cs typeface="Calibri" panose="020F0502020204030204" pitchFamily="34" charset="0"/>
              </a:rPr>
              <a:t>Pizza Hut, Subway</a:t>
            </a:r>
          </a:p>
          <a:p>
            <a:pPr marL="114300" indent="0" algn="ctr">
              <a:lnSpc>
                <a:spcPct val="150000"/>
              </a:lnSpc>
              <a:buClrTx/>
              <a:buSzPct val="100000"/>
              <a:buNone/>
            </a:pPr>
            <a:endParaRPr lang="en-US" sz="1600" b="0" i="0" dirty="0">
              <a:solidFill>
                <a:schemeClr val="tx1"/>
              </a:solidFill>
              <a:effectLst/>
              <a:latin typeface="Calibri" panose="020F0502020204030204" pitchFamily="34" charset="0"/>
              <a:ea typeface="Roboto" panose="02000000000000000000" pitchFamily="2" charset="0"/>
              <a:cs typeface="Calibri" panose="020F0502020204030204" pitchFamily="34" charset="0"/>
            </a:endParaRPr>
          </a:p>
        </p:txBody>
      </p:sp>
      <p:sp>
        <p:nvSpPr>
          <p:cNvPr id="6" name="AutoShape 6" descr="Successful Cold Calling Tips &amp; Examples - MTD Sales Training">
            <a:extLst>
              <a:ext uri="{FF2B5EF4-FFF2-40B4-BE49-F238E27FC236}">
                <a16:creationId xmlns:a16="http://schemas.microsoft.com/office/drawing/2014/main" id="{0C773174-BDE0-4DBD-B473-8F8920449D8F}"/>
              </a:ext>
            </a:extLst>
          </p:cNvPr>
          <p:cNvSpPr>
            <a:spLocks noChangeAspect="1" noChangeArrowheads="1"/>
          </p:cNvSpPr>
          <p:nvPr/>
        </p:nvSpPr>
        <p:spPr bwMode="auto">
          <a:xfrm>
            <a:off x="4572000" y="25717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Hexagon 6">
            <a:extLst>
              <a:ext uri="{FF2B5EF4-FFF2-40B4-BE49-F238E27FC236}">
                <a16:creationId xmlns:a16="http://schemas.microsoft.com/office/drawing/2014/main" id="{4D8DE727-F808-4DBC-98A4-4CBC388BC4BE}"/>
              </a:ext>
            </a:extLst>
          </p:cNvPr>
          <p:cNvSpPr/>
          <p:nvPr/>
        </p:nvSpPr>
        <p:spPr>
          <a:xfrm>
            <a:off x="4444409" y="45410"/>
            <a:ext cx="3710765" cy="1124171"/>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alibri" panose="020F0502020204030204" pitchFamily="34" charset="0"/>
                <a:cs typeface="Calibri" panose="020F0502020204030204" pitchFamily="34" charset="0"/>
              </a:rPr>
              <a:t>Franchising</a:t>
            </a:r>
            <a:endParaRPr lang="en-US" sz="2400" b="1"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3074" name="Picture 2" descr="KFC hamburger and box">
            <a:extLst>
              <a:ext uri="{FF2B5EF4-FFF2-40B4-BE49-F238E27FC236}">
                <a16:creationId xmlns:a16="http://schemas.microsoft.com/office/drawing/2014/main" id="{005C5A5D-578D-43E5-BAA6-65071BAA84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10765"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txBox="1">
            <a:spLocks noGrp="1"/>
          </p:cNvSpPr>
          <p:nvPr>
            <p:ph type="title"/>
          </p:nvPr>
        </p:nvSpPr>
        <p:spPr>
          <a:xfrm>
            <a:off x="581744" y="167463"/>
            <a:ext cx="3607484" cy="1032900"/>
          </a:xfrm>
          <a:prstGeom prst="rect">
            <a:avLst/>
          </a:prstGeom>
          <a:solidFill>
            <a:srgbClr val="33CCFF"/>
          </a:solidFill>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sz="2400" dirty="0"/>
              <a:t>Vertical marketing system</a:t>
            </a:r>
            <a:endParaRPr sz="2400" dirty="0"/>
          </a:p>
        </p:txBody>
      </p:sp>
      <p:sp>
        <p:nvSpPr>
          <p:cNvPr id="350" name="Google Shape;350;p33"/>
          <p:cNvSpPr txBox="1">
            <a:spLocks noGrp="1"/>
          </p:cNvSpPr>
          <p:nvPr>
            <p:ph type="subTitle" idx="1"/>
          </p:nvPr>
        </p:nvSpPr>
        <p:spPr>
          <a:xfrm>
            <a:off x="0" y="1257513"/>
            <a:ext cx="4802482" cy="13294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US" b="0" i="0" dirty="0">
                <a:solidFill>
                  <a:schemeClr val="tx1"/>
                </a:solidFill>
                <a:effectLst/>
                <a:latin typeface="Calibri" panose="020F0502020204030204" pitchFamily="34" charset="0"/>
                <a:cs typeface="Calibri" panose="020F0502020204030204" pitchFamily="34" charset="0"/>
              </a:rPr>
              <a:t>A vertical marketing system is when producers, wholesalers and retailers work in unison to meet their customers' needs. It allows one company to have control over the entire process of producing and selling a product.</a:t>
            </a:r>
            <a:endParaRPr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5" name="Google Shape;350;p33">
            <a:extLst>
              <a:ext uri="{FF2B5EF4-FFF2-40B4-BE49-F238E27FC236}">
                <a16:creationId xmlns:a16="http://schemas.microsoft.com/office/drawing/2014/main" id="{C63930ED-7C24-42D5-8831-51102AEACEAE}"/>
              </a:ext>
            </a:extLst>
          </p:cNvPr>
          <p:cNvSpPr txBox="1">
            <a:spLocks/>
          </p:cNvSpPr>
          <p:nvPr/>
        </p:nvSpPr>
        <p:spPr>
          <a:xfrm>
            <a:off x="65873" y="3093648"/>
            <a:ext cx="4919440" cy="13294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r"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1600"/>
              </a:spcBef>
              <a:spcAft>
                <a:spcPts val="0"/>
              </a:spcAft>
              <a:buClr>
                <a:schemeClr val="dk1"/>
              </a:buClr>
              <a:buSzPts val="1400"/>
              <a:buFont typeface="Roboto"/>
              <a:buNone/>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1600"/>
              </a:spcBef>
              <a:spcAft>
                <a:spcPts val="1600"/>
              </a:spcAft>
              <a:buClr>
                <a:schemeClr val="dk1"/>
              </a:buClr>
              <a:buSzPts val="1400"/>
              <a:buFont typeface="Roboto"/>
              <a:buNone/>
              <a:defRPr sz="1400" b="0" i="0" u="none" strike="noStrike" cap="none">
                <a:solidFill>
                  <a:schemeClr val="dk1"/>
                </a:solidFill>
                <a:latin typeface="Roboto"/>
                <a:ea typeface="Roboto"/>
                <a:cs typeface="Roboto"/>
                <a:sym typeface="Roboto"/>
              </a:defRPr>
            </a:lvl9pPr>
          </a:lstStyle>
          <a:p>
            <a:pPr marL="0" indent="0" algn="ctr">
              <a:buSzPts val="1100"/>
              <a:buFont typeface="Arial"/>
              <a:buNone/>
            </a:pPr>
            <a:r>
              <a:rPr lang="en-US" b="0" i="0" dirty="0">
                <a:solidFill>
                  <a:schemeClr val="tx1"/>
                </a:solidFill>
                <a:effectLst/>
                <a:latin typeface="Calibri" panose="020F0502020204030204" pitchFamily="34" charset="0"/>
                <a:cs typeface="Calibri" panose="020F0502020204030204" pitchFamily="34" charset="0"/>
              </a:rPr>
              <a:t>Let’s take Zara, for example. The brand has complete control over all activities of the supply chain. This prevents the company from having any conflicts. Zara owns all stores, so they follow the same marketing strategy. Complete integration of all activities removes reasons for conflict between channels and stimulates maximum efficiency.</a:t>
            </a:r>
            <a:r>
              <a:rPr lang="en-US" dirty="0">
                <a:solidFill>
                  <a:schemeClr val="tx1"/>
                </a:solidFill>
                <a:latin typeface="Calibri" panose="020F0502020204030204" pitchFamily="34" charset="0"/>
                <a:cs typeface="Calibri" panose="020F0502020204030204" pitchFamily="34" charset="0"/>
              </a:rPr>
              <a:t>.</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4098" name="Picture 2" descr="white and black love print textile">
            <a:extLst>
              <a:ext uri="{FF2B5EF4-FFF2-40B4-BE49-F238E27FC236}">
                <a16:creationId xmlns:a16="http://schemas.microsoft.com/office/drawing/2014/main" id="{3F0ECA1B-D7D5-452C-AC17-A1948F80B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3237" y="0"/>
            <a:ext cx="3710763"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55783E77-7395-43FB-B8F0-19B0FE490A7D}"/>
              </a:ext>
            </a:extLst>
          </p:cNvPr>
          <p:cNvSpPr/>
          <p:nvPr/>
        </p:nvSpPr>
        <p:spPr>
          <a:xfrm>
            <a:off x="297713" y="267195"/>
            <a:ext cx="3902148" cy="1168200"/>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physical distribution management</a:t>
            </a:r>
            <a:endParaRPr lang="en-US" sz="2400" b="1" dirty="0">
              <a:solidFill>
                <a:schemeClr val="tx1"/>
              </a:solidFill>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580ACE14-8FD3-43BB-9FE3-0B81FB2D16F0}"/>
              </a:ext>
            </a:extLst>
          </p:cNvPr>
          <p:cNvSpPr txBox="1"/>
          <p:nvPr/>
        </p:nvSpPr>
        <p:spPr>
          <a:xfrm>
            <a:off x="297713" y="1743739"/>
            <a:ext cx="4125432" cy="2270109"/>
          </a:xfrm>
          <a:prstGeom prst="rect">
            <a:avLst/>
          </a:prstGeom>
          <a:noFill/>
        </p:spPr>
        <p:txBody>
          <a:bodyPr wrap="square" rtlCol="0">
            <a:spAutoFit/>
          </a:bodyPr>
          <a:lstStyle/>
          <a:p>
            <a:pPr algn="ctr">
              <a:lnSpc>
                <a:spcPct val="150000"/>
              </a:lnSpc>
            </a:pPr>
            <a:r>
              <a:rPr lang="en-US" sz="1600" b="0" dirty="0">
                <a:solidFill>
                  <a:schemeClr val="tx1"/>
                </a:solidFill>
                <a:effectLst/>
                <a:latin typeface="Calibri" panose="020F0502020204030204" pitchFamily="34" charset="0"/>
                <a:cs typeface="Calibri" panose="020F0502020204030204" pitchFamily="34" charset="0"/>
              </a:rPr>
              <a:t>Physical distribution is the science of Business Logistics where by the proper amount of the right kind of product is made available at the place where demand for its exists. Viewed in this light, physical distribution is key link between manufacturing and demand creation</a:t>
            </a:r>
            <a:endParaRPr lang="en-US" sz="1600" b="1" dirty="0">
              <a:solidFill>
                <a:schemeClr val="tx1"/>
              </a:solidFill>
              <a:latin typeface="Calibri" panose="020F0502020204030204" pitchFamily="34" charset="0"/>
              <a:cs typeface="Calibri" panose="020F0502020204030204" pitchFamily="34" charset="0"/>
            </a:endParaRPr>
          </a:p>
        </p:txBody>
      </p:sp>
      <p:pic>
        <p:nvPicPr>
          <p:cNvPr id="1026" name="Picture 2" descr="woman in black and white striped long sleeve shirt sitting on black car">
            <a:extLst>
              <a:ext uri="{FF2B5EF4-FFF2-40B4-BE49-F238E27FC236}">
                <a16:creationId xmlns:a16="http://schemas.microsoft.com/office/drawing/2014/main" id="{920421F4-9024-44B1-A076-4E272DDDC4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787" y="0"/>
            <a:ext cx="3859213"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5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4"/>
          <p:cNvSpPr txBox="1">
            <a:spLocks noGrp="1"/>
          </p:cNvSpPr>
          <p:nvPr>
            <p:ph type="subTitle" idx="4294967295"/>
          </p:nvPr>
        </p:nvSpPr>
        <p:spPr>
          <a:xfrm>
            <a:off x="2567005" y="169570"/>
            <a:ext cx="4009988" cy="452437"/>
          </a:xfrm>
          <a:prstGeom prst="rect">
            <a:avLst/>
          </a:prstGeom>
          <a:solidFill>
            <a:srgbClr val="33CCFF"/>
          </a:solidFill>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US" sz="3200" b="1" dirty="0"/>
              <a:t>public relations</a:t>
            </a:r>
            <a:endParaRPr sz="3200" b="1" dirty="0"/>
          </a:p>
        </p:txBody>
      </p:sp>
      <p:sp>
        <p:nvSpPr>
          <p:cNvPr id="802" name="Google Shape;802;p34"/>
          <p:cNvSpPr txBox="1">
            <a:spLocks noGrp="1"/>
          </p:cNvSpPr>
          <p:nvPr>
            <p:ph type="title" idx="4294967295"/>
          </p:nvPr>
        </p:nvSpPr>
        <p:spPr>
          <a:xfrm>
            <a:off x="339863" y="550236"/>
            <a:ext cx="8464273" cy="1161606"/>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1600" b="0" i="0" dirty="0">
                <a:solidFill>
                  <a:schemeClr val="tx1"/>
                </a:solidFill>
                <a:effectLst/>
                <a:latin typeface="Calibri" panose="020F0502020204030204" pitchFamily="34" charset="0"/>
                <a:cs typeface="Calibri" panose="020F0502020204030204" pitchFamily="34" charset="0"/>
              </a:rPr>
              <a:t>PR is short for "public relations" and refers to the strategic communication from an organization to the public to maintain or cultivate public image and/or respond to public discourse.</a:t>
            </a:r>
            <a:endParaRPr sz="1600" b="0"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2050" name="Picture 2" descr="Public Relations: Why It Matters | Activated Growth">
            <a:extLst>
              <a:ext uri="{FF2B5EF4-FFF2-40B4-BE49-F238E27FC236}">
                <a16:creationId xmlns:a16="http://schemas.microsoft.com/office/drawing/2014/main" id="{A44DB3E7-B64E-442A-8CD1-1F81D3A5C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09553"/>
            <a:ext cx="9143999" cy="31339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Card 5">
            <a:extLst>
              <a:ext uri="{FF2B5EF4-FFF2-40B4-BE49-F238E27FC236}">
                <a16:creationId xmlns:a16="http://schemas.microsoft.com/office/drawing/2014/main" id="{013C2A77-EDC5-474C-978A-4357773025DA}"/>
              </a:ext>
            </a:extLst>
          </p:cNvPr>
          <p:cNvSpPr/>
          <p:nvPr/>
        </p:nvSpPr>
        <p:spPr>
          <a:xfrm>
            <a:off x="0" y="1405761"/>
            <a:ext cx="4986669" cy="2730303"/>
          </a:xfrm>
          <a:prstGeom prst="flowChartPunchedCa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7FF88C54-0D03-4D44-B1DD-92C6B5902875}"/>
              </a:ext>
            </a:extLst>
          </p:cNvPr>
          <p:cNvSpPr txBox="1"/>
          <p:nvPr/>
        </p:nvSpPr>
        <p:spPr>
          <a:xfrm>
            <a:off x="0" y="503043"/>
            <a:ext cx="4986669" cy="646331"/>
          </a:xfrm>
          <a:prstGeom prst="rect">
            <a:avLst/>
          </a:prstGeom>
          <a:noFill/>
        </p:spPr>
        <p:txBody>
          <a:bodyPr wrap="square" rtlCol="0">
            <a:spAutoFit/>
          </a:bodyPr>
          <a:lstStyle/>
          <a:p>
            <a:pPr algn="ctr"/>
            <a:r>
              <a:rPr lang="en-US" sz="3600" b="1" dirty="0"/>
              <a:t>Pull techniques</a:t>
            </a:r>
            <a:endParaRPr lang="en-US" sz="3600" b="1" dirty="0">
              <a:latin typeface="Roboto" panose="02000000000000000000" pitchFamily="2" charset="0"/>
              <a:ea typeface="Roboto" panose="02000000000000000000" pitchFamily="2" charset="0"/>
            </a:endParaRPr>
          </a:p>
        </p:txBody>
      </p:sp>
      <p:sp>
        <p:nvSpPr>
          <p:cNvPr id="3" name="TextBox 2">
            <a:extLst>
              <a:ext uri="{FF2B5EF4-FFF2-40B4-BE49-F238E27FC236}">
                <a16:creationId xmlns:a16="http://schemas.microsoft.com/office/drawing/2014/main" id="{A92E3067-1CBC-435E-BB8D-5FD447982AFD}"/>
              </a:ext>
            </a:extLst>
          </p:cNvPr>
          <p:cNvSpPr txBox="1"/>
          <p:nvPr/>
        </p:nvSpPr>
        <p:spPr>
          <a:xfrm>
            <a:off x="0" y="1990754"/>
            <a:ext cx="4933512" cy="1674754"/>
          </a:xfrm>
          <a:prstGeom prst="rect">
            <a:avLst/>
          </a:prstGeom>
          <a:noFill/>
        </p:spPr>
        <p:txBody>
          <a:bodyPr wrap="square" rtlCol="0">
            <a:spAutoFit/>
          </a:bodyPr>
          <a:lstStyle/>
          <a:p>
            <a:pPr algn="ctr">
              <a:lnSpc>
                <a:spcPct val="150000"/>
              </a:lnSpc>
            </a:pPr>
            <a:r>
              <a:rPr lang="en-US" b="0" i="0" dirty="0">
                <a:solidFill>
                  <a:schemeClr val="tx1"/>
                </a:solidFill>
                <a:effectLst/>
                <a:latin typeface="Calibri" panose="020F0502020204030204" pitchFamily="34" charset="0"/>
                <a:cs typeface="Calibri" panose="020F0502020204030204" pitchFamily="34" charset="0"/>
              </a:rPr>
              <a:t>A pull marketing strategy, also called a pull promotional strategy, refers to a strategy in which a firm aims to increase the demand for its </a:t>
            </a:r>
            <a:r>
              <a:rPr lang="en-US" b="0" i="0" u="none" strike="noStrike" dirty="0">
                <a:solidFill>
                  <a:schemeClr val="tx1"/>
                </a:solidFill>
                <a:effectLst/>
                <a:latin typeface="Calibri" panose="020F0502020204030204" pitchFamily="34" charset="0"/>
                <a:cs typeface="Calibri" panose="020F0502020204030204" pitchFamily="34" charset="0"/>
              </a:rPr>
              <a:t>products</a:t>
            </a:r>
            <a:r>
              <a:rPr lang="en-US" b="0" i="0" dirty="0">
                <a:solidFill>
                  <a:schemeClr val="tx1"/>
                </a:solidFill>
                <a:effectLst/>
                <a:latin typeface="Calibri" panose="020F0502020204030204" pitchFamily="34" charset="0"/>
                <a:cs typeface="Calibri" panose="020F0502020204030204" pitchFamily="34" charset="0"/>
              </a:rPr>
              <a:t> and draw (“pull”) consumers to the product. Pull marketing strategies revolve around getting </a:t>
            </a:r>
            <a:r>
              <a:rPr lang="en-US" b="0" i="0" u="none" strike="noStrike" dirty="0">
                <a:solidFill>
                  <a:schemeClr val="tx1"/>
                </a:solidFill>
                <a:effectLst/>
                <a:latin typeface="Calibri" panose="020F0502020204030204" pitchFamily="34" charset="0"/>
                <a:cs typeface="Calibri" panose="020F0502020204030204" pitchFamily="34" charset="0"/>
              </a:rPr>
              <a:t>consumers</a:t>
            </a:r>
            <a:r>
              <a:rPr lang="en-US" b="0" i="0" dirty="0">
                <a:solidFill>
                  <a:schemeClr val="tx1"/>
                </a:solidFill>
                <a:effectLst/>
                <a:latin typeface="Calibri" panose="020F0502020204030204" pitchFamily="34" charset="0"/>
                <a:cs typeface="Calibri" panose="020F0502020204030204" pitchFamily="34" charset="0"/>
              </a:rPr>
              <a:t> to want a particular product.</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pic>
        <p:nvPicPr>
          <p:cNvPr id="10" name="Picture 9">
            <a:extLst>
              <a:ext uri="{FF2B5EF4-FFF2-40B4-BE49-F238E27FC236}">
                <a16:creationId xmlns:a16="http://schemas.microsoft.com/office/drawing/2014/main" id="{1CEDE831-8BEA-416C-8F48-9FD9AE0B1C02}"/>
              </a:ext>
            </a:extLst>
          </p:cNvPr>
          <p:cNvPicPr>
            <a:picLocks noChangeAspect="1"/>
          </p:cNvPicPr>
          <p:nvPr/>
        </p:nvPicPr>
        <p:blipFill rotWithShape="1">
          <a:blip r:embed="rId2"/>
          <a:srcRect l="9294" t="1552" r="6637" b="2296"/>
          <a:stretch/>
        </p:blipFill>
        <p:spPr>
          <a:xfrm>
            <a:off x="4986669" y="0"/>
            <a:ext cx="4157331" cy="5143500"/>
          </a:xfrm>
          <a:prstGeom prst="rect">
            <a:avLst/>
          </a:prstGeom>
        </p:spPr>
      </p:pic>
    </p:spTree>
    <p:extLst>
      <p:ext uri="{BB962C8B-B14F-4D97-AF65-F5344CB8AC3E}">
        <p14:creationId xmlns:p14="http://schemas.microsoft.com/office/powerpoint/2010/main" val="405713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DAB6A66-BFF0-4211-9F97-B353F6491808}"/>
              </a:ext>
            </a:extLst>
          </p:cNvPr>
          <p:cNvSpPr/>
          <p:nvPr/>
        </p:nvSpPr>
        <p:spPr>
          <a:xfrm>
            <a:off x="0" y="1102647"/>
            <a:ext cx="4720856" cy="37557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b="0" i="0" dirty="0">
                <a:solidFill>
                  <a:schemeClr val="tx1"/>
                </a:solidFill>
                <a:effectLst/>
                <a:latin typeface="Calibri" panose="020F0502020204030204" pitchFamily="34" charset="0"/>
                <a:cs typeface="Calibri" panose="020F0502020204030204" pitchFamily="34" charset="0"/>
              </a:rPr>
              <a:t>A push marketing strategy, also called a push promotional strategy, refers to a strategy in which a firm attempts to take its products to consumers – to “push” them onto consumers. In a push marketing strategy, the goal is to use various active </a:t>
            </a:r>
            <a:r>
              <a:rPr lang="en-US" b="0" i="0" u="none" strike="noStrike" dirty="0">
                <a:solidFill>
                  <a:schemeClr val="tx1"/>
                </a:solidFill>
                <a:effectLst/>
                <a:latin typeface="Calibri" panose="020F0502020204030204" pitchFamily="34" charset="0"/>
                <a:cs typeface="Calibri" panose="020F0502020204030204" pitchFamily="34" charset="0"/>
              </a:rPr>
              <a:t>marketing techniques</a:t>
            </a:r>
            <a:r>
              <a:rPr lang="en-US" b="0" i="0" dirty="0">
                <a:solidFill>
                  <a:schemeClr val="tx1"/>
                </a:solidFill>
                <a:effectLst/>
                <a:latin typeface="Calibri" panose="020F0502020204030204" pitchFamily="34" charset="0"/>
                <a:cs typeface="Calibri" panose="020F0502020204030204" pitchFamily="34" charset="0"/>
              </a:rPr>
              <a:t> to push their products to be seen by consumers, sometimes right at the point of purchase</a:t>
            </a:r>
          </a:p>
          <a:p>
            <a:pPr algn="ctr">
              <a:lnSpc>
                <a:spcPct val="150000"/>
              </a:lnSpc>
            </a:pPr>
            <a:r>
              <a:rPr lang="en-US" b="1" i="0" dirty="0">
                <a:solidFill>
                  <a:schemeClr val="tx1"/>
                </a:solidFill>
                <a:effectLst/>
                <a:latin typeface="Open Sans" panose="020B0606030504020204" pitchFamily="34" charset="0"/>
              </a:rPr>
              <a:t>Examples</a:t>
            </a:r>
          </a:p>
          <a:p>
            <a:pPr algn="ctr">
              <a:lnSpc>
                <a:spcPct val="150000"/>
              </a:lnSpc>
            </a:pPr>
            <a:r>
              <a:rPr lang="en-US" b="0" i="0" dirty="0">
                <a:solidFill>
                  <a:schemeClr val="tx1"/>
                </a:solidFill>
                <a:effectLst/>
                <a:latin typeface="Calibri" panose="020F0502020204030204" pitchFamily="34" charset="0"/>
                <a:cs typeface="Calibri" panose="020F0502020204030204" pitchFamily="34" charset="0"/>
              </a:rPr>
              <a:t>Direct selling to customers – e.g., a car salesman who meets customers in the company’s auto showrooms</a:t>
            </a:r>
            <a:endParaRPr lang="en-US" dirty="0">
              <a:solidFill>
                <a:schemeClr val="tx1"/>
              </a:solidFill>
              <a:latin typeface="Calibri" panose="020F0502020204030204" pitchFamily="34" charset="0"/>
              <a:ea typeface="Roboto" panose="02000000000000000000" pitchFamily="2" charset="0"/>
              <a:cs typeface="Calibri" panose="020F0502020204030204" pitchFamily="34" charset="0"/>
            </a:endParaRPr>
          </a:p>
        </p:txBody>
      </p:sp>
      <p:sp>
        <p:nvSpPr>
          <p:cNvPr id="2" name="TextBox 1">
            <a:extLst>
              <a:ext uri="{FF2B5EF4-FFF2-40B4-BE49-F238E27FC236}">
                <a16:creationId xmlns:a16="http://schemas.microsoft.com/office/drawing/2014/main" id="{D5B3C5DF-FCEA-40AD-B6E3-0C020AC9ED1A}"/>
              </a:ext>
            </a:extLst>
          </p:cNvPr>
          <p:cNvSpPr txBox="1"/>
          <p:nvPr/>
        </p:nvSpPr>
        <p:spPr>
          <a:xfrm>
            <a:off x="861237" y="404037"/>
            <a:ext cx="2137144" cy="41467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A4E76909-CA3B-4691-9A69-D249D7E2E8B6}"/>
              </a:ext>
            </a:extLst>
          </p:cNvPr>
          <p:cNvSpPr txBox="1"/>
          <p:nvPr/>
        </p:nvSpPr>
        <p:spPr>
          <a:xfrm>
            <a:off x="675167" y="404037"/>
            <a:ext cx="3200400" cy="523220"/>
          </a:xfrm>
          <a:prstGeom prst="rect">
            <a:avLst/>
          </a:prstGeom>
          <a:noFill/>
        </p:spPr>
        <p:txBody>
          <a:bodyPr wrap="square" rtlCol="0">
            <a:spAutoFit/>
          </a:bodyPr>
          <a:lstStyle/>
          <a:p>
            <a:pPr algn="ctr"/>
            <a:r>
              <a:rPr lang="en-US" sz="2800" b="1" dirty="0"/>
              <a:t>Push techniques</a:t>
            </a:r>
            <a:endParaRPr lang="en-US" sz="2800" b="1" dirty="0">
              <a:latin typeface="Roboto" panose="02000000000000000000" pitchFamily="2" charset="0"/>
              <a:ea typeface="Roboto" panose="02000000000000000000" pitchFamily="2" charset="0"/>
            </a:endParaRPr>
          </a:p>
        </p:txBody>
      </p:sp>
      <p:pic>
        <p:nvPicPr>
          <p:cNvPr id="7" name="Picture 6">
            <a:extLst>
              <a:ext uri="{FF2B5EF4-FFF2-40B4-BE49-F238E27FC236}">
                <a16:creationId xmlns:a16="http://schemas.microsoft.com/office/drawing/2014/main" id="{2A67AECF-9710-4597-B9F4-63DE607A4691}"/>
              </a:ext>
            </a:extLst>
          </p:cNvPr>
          <p:cNvPicPr>
            <a:picLocks noChangeAspect="1"/>
          </p:cNvPicPr>
          <p:nvPr/>
        </p:nvPicPr>
        <p:blipFill>
          <a:blip r:embed="rId2"/>
          <a:stretch>
            <a:fillRect/>
          </a:stretch>
        </p:blipFill>
        <p:spPr>
          <a:xfrm>
            <a:off x="5067300" y="0"/>
            <a:ext cx="4076700" cy="4943475"/>
          </a:xfrm>
          <a:prstGeom prst="rect">
            <a:avLst/>
          </a:prstGeom>
        </p:spPr>
      </p:pic>
    </p:spTree>
    <p:extLst>
      <p:ext uri="{BB962C8B-B14F-4D97-AF65-F5344CB8AC3E}">
        <p14:creationId xmlns:p14="http://schemas.microsoft.com/office/powerpoint/2010/main" val="451323428"/>
      </p:ext>
    </p:extLst>
  </p:cSld>
  <p:clrMapOvr>
    <a:masterClrMapping/>
  </p:clrMapOvr>
</p:sld>
</file>

<file path=ppt/theme/theme1.xml><?xml version="1.0" encoding="utf-8"?>
<a:theme xmlns:a="http://schemas.openxmlformats.org/drawingml/2006/main" name="Digital Marketing Proposal by Slidesgo">
  <a:themeElements>
    <a:clrScheme name="Simple Light">
      <a:dk1>
        <a:srgbClr val="000000"/>
      </a:dk1>
      <a:lt1>
        <a:srgbClr val="FFFFFF"/>
      </a:lt1>
      <a:dk2>
        <a:srgbClr val="EFEFEF"/>
      </a:dk2>
      <a:lt2>
        <a:srgbClr val="4D5061"/>
      </a:lt2>
      <a:accent1>
        <a:srgbClr val="61D095"/>
      </a:accent1>
      <a:accent2>
        <a:srgbClr val="48BF84"/>
      </a:accent2>
      <a:accent3>
        <a:srgbClr val="46AB7D"/>
      </a:accent3>
      <a:accent4>
        <a:srgbClr val="439775"/>
      </a:accent4>
      <a:accent5>
        <a:srgbClr val="4D5061"/>
      </a:accent5>
      <a:accent6>
        <a:srgbClr val="303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2127</Words>
  <Application>Microsoft Office PowerPoint</Application>
  <PresentationFormat>On-screen Show (16:9)</PresentationFormat>
  <Paragraphs>183</Paragraphs>
  <Slides>31</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Arial</vt:lpstr>
      <vt:lpstr>Montserrat</vt:lpstr>
      <vt:lpstr>Montserrat Medium</vt:lpstr>
      <vt:lpstr>Open Sans</vt:lpstr>
      <vt:lpstr>Roboto Medium</vt:lpstr>
      <vt:lpstr>Roboto</vt:lpstr>
      <vt:lpstr>Roboto Black</vt:lpstr>
      <vt:lpstr>Wingdings</vt:lpstr>
      <vt:lpstr>Calibri</vt:lpstr>
      <vt:lpstr>Montserrat SemiBold</vt:lpstr>
      <vt:lpstr>Montserrat ExtraBold</vt:lpstr>
      <vt:lpstr>Montserrat Black</vt:lpstr>
      <vt:lpstr>Digital Marketing Proposal by Slidesgo</vt:lpstr>
      <vt:lpstr>Sales settings</vt:lpstr>
      <vt:lpstr>PowerPoint Presentation</vt:lpstr>
      <vt:lpstr>PowerPoint Presentation</vt:lpstr>
      <vt:lpstr>PowerPoint Presentation</vt:lpstr>
      <vt:lpstr>Vertical marketing system</vt:lpstr>
      <vt:lpstr>PowerPoint Presentation</vt:lpstr>
      <vt:lpstr>PR is short for "public relations" and refers to the strategic communication from an organization to the public to maintain or cultivate public image and/or respond to public discourse.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and role of selling in marketing</dc:title>
  <dc:creator>hp</dc:creator>
  <cp:lastModifiedBy>DR. TANVIR ABIR</cp:lastModifiedBy>
  <cp:revision>33</cp:revision>
  <dcterms:modified xsi:type="dcterms:W3CDTF">2022-08-20T17:27:48Z</dcterms:modified>
</cp:coreProperties>
</file>