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7" r:id="rId2"/>
    <p:sldId id="406" r:id="rId3"/>
    <p:sldId id="353" r:id="rId4"/>
    <p:sldId id="354" r:id="rId5"/>
    <p:sldId id="355" r:id="rId6"/>
    <p:sldId id="429" r:id="rId7"/>
    <p:sldId id="356" r:id="rId8"/>
    <p:sldId id="407" r:id="rId9"/>
    <p:sldId id="408" r:id="rId10"/>
    <p:sldId id="357" r:id="rId11"/>
    <p:sldId id="358" r:id="rId12"/>
    <p:sldId id="359" r:id="rId13"/>
    <p:sldId id="360" r:id="rId14"/>
    <p:sldId id="410" r:id="rId15"/>
    <p:sldId id="409" r:id="rId16"/>
    <p:sldId id="411" r:id="rId17"/>
    <p:sldId id="412" r:id="rId18"/>
    <p:sldId id="413" r:id="rId19"/>
    <p:sldId id="414" r:id="rId20"/>
    <p:sldId id="416" r:id="rId21"/>
    <p:sldId id="415" r:id="rId22"/>
    <p:sldId id="417" r:id="rId23"/>
    <p:sldId id="418" r:id="rId24"/>
    <p:sldId id="419" r:id="rId25"/>
    <p:sldId id="420" r:id="rId26"/>
    <p:sldId id="421" r:id="rId27"/>
    <p:sldId id="422" r:id="rId28"/>
    <p:sldId id="363" r:id="rId29"/>
    <p:sldId id="364" r:id="rId30"/>
    <p:sldId id="361" r:id="rId31"/>
    <p:sldId id="362" r:id="rId32"/>
    <p:sldId id="366" r:id="rId33"/>
    <p:sldId id="367" r:id="rId34"/>
    <p:sldId id="373" r:id="rId35"/>
    <p:sldId id="368" r:id="rId36"/>
    <p:sldId id="371" r:id="rId37"/>
    <p:sldId id="370" r:id="rId38"/>
    <p:sldId id="423" r:id="rId39"/>
    <p:sldId id="424" r:id="rId40"/>
    <p:sldId id="425" r:id="rId41"/>
    <p:sldId id="426" r:id="rId42"/>
    <p:sldId id="427" r:id="rId43"/>
    <p:sldId id="430" r:id="rId44"/>
    <p:sldId id="431" r:id="rId45"/>
    <p:sldId id="428" r:id="rId46"/>
    <p:sldId id="270" r:id="rId47"/>
    <p:sldId id="271"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8249A6-2F8F-4822-9B4B-A73D15A9FA9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A43AD37F-EC0C-41A1-AA87-E72553CA78B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F98A97E-50CC-4179-B31A-00DE9840698E}" type="datetimeFigureOut">
              <a:rPr lang="en-US"/>
              <a:pPr>
                <a:defRPr/>
              </a:pPr>
              <a:t>4/9/2021</a:t>
            </a:fld>
            <a:endParaRPr lang="en-US"/>
          </a:p>
        </p:txBody>
      </p:sp>
      <p:sp>
        <p:nvSpPr>
          <p:cNvPr id="4" name="Footer Placeholder 3">
            <a:extLst>
              <a:ext uri="{FF2B5EF4-FFF2-40B4-BE49-F238E27FC236}">
                <a16:creationId xmlns:a16="http://schemas.microsoft.com/office/drawing/2014/main" id="{4BDBE1FE-854F-4E7C-A566-045E276AFF7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3A9249E-A863-490D-8F0A-4A4F806B08D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7350237-89FF-43A8-A39D-343904B47D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95D182-5160-4E66-A3F4-9D35BDA796B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984EC79-C2A3-4E0E-8275-8C33D7C5610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2235E92-DC48-4CB3-B11B-07C30C53B82D}" type="datetimeFigureOut">
              <a:rPr lang="en-US"/>
              <a:pPr>
                <a:defRPr/>
              </a:pPr>
              <a:t>4/9/2021</a:t>
            </a:fld>
            <a:endParaRPr lang="en-US"/>
          </a:p>
        </p:txBody>
      </p:sp>
      <p:sp>
        <p:nvSpPr>
          <p:cNvPr id="4" name="Slide Image Placeholder 3">
            <a:extLst>
              <a:ext uri="{FF2B5EF4-FFF2-40B4-BE49-F238E27FC236}">
                <a16:creationId xmlns:a16="http://schemas.microsoft.com/office/drawing/2014/main" id="{E4799562-13AB-4FD6-9F99-6D8A02228E9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8151638-A841-4ED3-A75C-3C2F1D0D7B2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45BBB3D-8CDD-4135-92B9-4C367059B2F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3A0DE474-4C53-4D6F-A4A7-9FAAB9AEA2D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6A7E6F6-4209-4441-A296-598746DA26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8356432F-EFBC-4753-8BB8-22FDE7B026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030BBA8-7E5B-4DF9-AF6B-8A2B2D8573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4C4AA4FF-E0DC-4A8D-8990-B7C7DDB1F8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4AF18B-A342-4906-9FAF-987A0671D024}" type="slidenum">
              <a:rPr lang="en-US" altLang="en-US" smtClean="0"/>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FCC3F52-FA27-42E2-ADB6-B584ED376C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44DEB53-CA44-45BE-96CC-A3E70F1F5B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7B9BD3F7-35D8-4974-AFE5-8EE94892A3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B22062-C15D-4D87-A720-F7817538B697}" type="slidenum">
              <a:rPr lang="en-US" altLang="en-US" smtClean="0"/>
              <a:pPr>
                <a:spcBef>
                  <a:spcPct val="0"/>
                </a:spcBef>
              </a:pPr>
              <a:t>28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3F6F781-9F79-42A3-9C02-5848BC050B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5225AD-47FA-4E2B-A818-542617E39F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190069-F6E5-4D00-A5E6-DB3E3C021E3A}"/>
              </a:ext>
            </a:extLst>
          </p:cNvPr>
          <p:cNvSpPr>
            <a:spLocks noGrp="1" noChangeArrowheads="1"/>
          </p:cNvSpPr>
          <p:nvPr>
            <p:ph type="sldNum" sz="quarter" idx="12"/>
          </p:nvPr>
        </p:nvSpPr>
        <p:spPr>
          <a:ln/>
        </p:spPr>
        <p:txBody>
          <a:bodyPr/>
          <a:lstStyle>
            <a:lvl1pPr>
              <a:defRPr/>
            </a:lvl1pPr>
          </a:lstStyle>
          <a:p>
            <a:pPr>
              <a:defRPr/>
            </a:pPr>
            <a:fld id="{7D8E8959-7D74-4757-9D5B-4A3A36A1548B}" type="slidenum">
              <a:rPr lang="en-US" altLang="en-US"/>
              <a:pPr>
                <a:defRPr/>
              </a:pPr>
              <a:t>‹#›</a:t>
            </a:fld>
            <a:endParaRPr lang="en-US" altLang="en-US"/>
          </a:p>
        </p:txBody>
      </p:sp>
    </p:spTree>
    <p:extLst>
      <p:ext uri="{BB962C8B-B14F-4D97-AF65-F5344CB8AC3E}">
        <p14:creationId xmlns:p14="http://schemas.microsoft.com/office/powerpoint/2010/main" val="155562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9B3399-7350-4F9A-BD1B-AE90E41DE0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47DB68-CD5E-4295-B260-6DE210A1C6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B1FBF2-95D0-43B6-BC3A-BE8D0C455324}"/>
              </a:ext>
            </a:extLst>
          </p:cNvPr>
          <p:cNvSpPr>
            <a:spLocks noGrp="1" noChangeArrowheads="1"/>
          </p:cNvSpPr>
          <p:nvPr>
            <p:ph type="sldNum" sz="quarter" idx="12"/>
          </p:nvPr>
        </p:nvSpPr>
        <p:spPr>
          <a:ln/>
        </p:spPr>
        <p:txBody>
          <a:bodyPr/>
          <a:lstStyle>
            <a:lvl1pPr>
              <a:defRPr/>
            </a:lvl1pPr>
          </a:lstStyle>
          <a:p>
            <a:pPr>
              <a:defRPr/>
            </a:pPr>
            <a:fld id="{076EDC26-FE2B-4F59-B744-F961AC5EEB4B}" type="slidenum">
              <a:rPr lang="en-US" altLang="en-US"/>
              <a:pPr>
                <a:defRPr/>
              </a:pPr>
              <a:t>‹#›</a:t>
            </a:fld>
            <a:endParaRPr lang="en-US" altLang="en-US"/>
          </a:p>
        </p:txBody>
      </p:sp>
    </p:spTree>
    <p:extLst>
      <p:ext uri="{BB962C8B-B14F-4D97-AF65-F5344CB8AC3E}">
        <p14:creationId xmlns:p14="http://schemas.microsoft.com/office/powerpoint/2010/main" val="260001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215265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838200"/>
            <a:ext cx="63055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626DCC-F83C-4187-814D-2661FE9BDB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7EC11E-6786-4344-BAFC-08CE5F94CE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C50A3B-87AE-4A5B-80E1-441DE0CEDF2E}"/>
              </a:ext>
            </a:extLst>
          </p:cNvPr>
          <p:cNvSpPr>
            <a:spLocks noGrp="1" noChangeArrowheads="1"/>
          </p:cNvSpPr>
          <p:nvPr>
            <p:ph type="sldNum" sz="quarter" idx="12"/>
          </p:nvPr>
        </p:nvSpPr>
        <p:spPr>
          <a:ln/>
        </p:spPr>
        <p:txBody>
          <a:bodyPr/>
          <a:lstStyle>
            <a:lvl1pPr>
              <a:defRPr/>
            </a:lvl1pPr>
          </a:lstStyle>
          <a:p>
            <a:pPr>
              <a:defRPr/>
            </a:pPr>
            <a:fld id="{6C45A8D3-7619-46BF-9B1C-4F5476A98441}" type="slidenum">
              <a:rPr lang="en-US" altLang="en-US"/>
              <a:pPr>
                <a:defRPr/>
              </a:pPr>
              <a:t>‹#›</a:t>
            </a:fld>
            <a:endParaRPr lang="en-US" altLang="en-US"/>
          </a:p>
        </p:txBody>
      </p:sp>
    </p:spTree>
    <p:extLst>
      <p:ext uri="{BB962C8B-B14F-4D97-AF65-F5344CB8AC3E}">
        <p14:creationId xmlns:p14="http://schemas.microsoft.com/office/powerpoint/2010/main" val="2806056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5054" y="609600"/>
            <a:ext cx="7176823" cy="1143000"/>
          </a:xfrm>
        </p:spPr>
        <p:txBody>
          <a:bodyPr/>
          <a:lstStyle/>
          <a:p>
            <a:r>
              <a:rPr lang="en-US"/>
              <a:t>Click to edit Master title style</a:t>
            </a:r>
          </a:p>
        </p:txBody>
      </p:sp>
      <p:sp>
        <p:nvSpPr>
          <p:cNvPr id="3" name="ClipArt Placeholder 2"/>
          <p:cNvSpPr>
            <a:spLocks noGrp="1"/>
          </p:cNvSpPr>
          <p:nvPr>
            <p:ph type="clipArt" sz="half" idx="1"/>
          </p:nvPr>
        </p:nvSpPr>
        <p:spPr>
          <a:xfrm>
            <a:off x="985055" y="2209800"/>
            <a:ext cx="3518051" cy="2667000"/>
          </a:xfrm>
        </p:spPr>
        <p:txBody>
          <a:bodyPr/>
          <a:lstStyle/>
          <a:p>
            <a:pPr lvl="0"/>
            <a:endParaRPr lang="en-US" noProof="0" dirty="0"/>
          </a:p>
        </p:txBody>
      </p:sp>
      <p:sp>
        <p:nvSpPr>
          <p:cNvPr id="4" name="Text Placeholder 3"/>
          <p:cNvSpPr>
            <a:spLocks noGrp="1"/>
          </p:cNvSpPr>
          <p:nvPr>
            <p:ph type="body" sz="half" idx="2"/>
          </p:nvPr>
        </p:nvSpPr>
        <p:spPr>
          <a:xfrm>
            <a:off x="4643828" y="2209800"/>
            <a:ext cx="3518051"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996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70D334-892B-4106-9AFE-D8AEC0FCA6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8DB66E-8C40-4838-9710-E1F0F3FE50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FFDA4B-49CA-423B-95D5-F2D9A6E1945C}"/>
              </a:ext>
            </a:extLst>
          </p:cNvPr>
          <p:cNvSpPr>
            <a:spLocks noGrp="1" noChangeArrowheads="1"/>
          </p:cNvSpPr>
          <p:nvPr>
            <p:ph type="sldNum" sz="quarter" idx="12"/>
          </p:nvPr>
        </p:nvSpPr>
        <p:spPr>
          <a:ln/>
        </p:spPr>
        <p:txBody>
          <a:bodyPr/>
          <a:lstStyle>
            <a:lvl1pPr>
              <a:defRPr/>
            </a:lvl1pPr>
          </a:lstStyle>
          <a:p>
            <a:pPr>
              <a:defRPr/>
            </a:pPr>
            <a:fld id="{1AF361C3-3314-41CF-B1E0-F5D8ED6E868A}" type="slidenum">
              <a:rPr lang="en-US" altLang="en-US"/>
              <a:pPr>
                <a:defRPr/>
              </a:pPr>
              <a:t>‹#›</a:t>
            </a:fld>
            <a:endParaRPr lang="en-US" altLang="en-US"/>
          </a:p>
        </p:txBody>
      </p:sp>
    </p:spTree>
    <p:extLst>
      <p:ext uri="{BB962C8B-B14F-4D97-AF65-F5344CB8AC3E}">
        <p14:creationId xmlns:p14="http://schemas.microsoft.com/office/powerpoint/2010/main" val="139878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2785511-8E0A-40DF-8702-1FCD7CB138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2758F0-A836-4469-A80D-0A91CC74D6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DC2328-FCE6-4DF3-82A3-894FA3C0CDCD}"/>
              </a:ext>
            </a:extLst>
          </p:cNvPr>
          <p:cNvSpPr>
            <a:spLocks noGrp="1" noChangeArrowheads="1"/>
          </p:cNvSpPr>
          <p:nvPr>
            <p:ph type="sldNum" sz="quarter" idx="12"/>
          </p:nvPr>
        </p:nvSpPr>
        <p:spPr>
          <a:ln/>
        </p:spPr>
        <p:txBody>
          <a:bodyPr/>
          <a:lstStyle>
            <a:lvl1pPr>
              <a:defRPr/>
            </a:lvl1pPr>
          </a:lstStyle>
          <a:p>
            <a:pPr>
              <a:defRPr/>
            </a:pPr>
            <a:fld id="{F6BC3FB1-A5BA-4554-8EAF-D0F4A912917C}" type="slidenum">
              <a:rPr lang="en-US" altLang="en-US"/>
              <a:pPr>
                <a:defRPr/>
              </a:pPr>
              <a:t>‹#›</a:t>
            </a:fld>
            <a:endParaRPr lang="en-US" altLang="en-US"/>
          </a:p>
        </p:txBody>
      </p:sp>
    </p:spTree>
    <p:extLst>
      <p:ext uri="{BB962C8B-B14F-4D97-AF65-F5344CB8AC3E}">
        <p14:creationId xmlns:p14="http://schemas.microsoft.com/office/powerpoint/2010/main" val="420312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981200"/>
            <a:ext cx="4229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81200"/>
            <a:ext cx="4229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1931E6-43C5-4FE8-8CB5-23A78B8B7B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BEB9A18-0005-4953-843B-7D46F047DF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19508CA-46B3-4C96-8ACC-3C809D8F7C88}"/>
              </a:ext>
            </a:extLst>
          </p:cNvPr>
          <p:cNvSpPr>
            <a:spLocks noGrp="1" noChangeArrowheads="1"/>
          </p:cNvSpPr>
          <p:nvPr>
            <p:ph type="sldNum" sz="quarter" idx="12"/>
          </p:nvPr>
        </p:nvSpPr>
        <p:spPr>
          <a:ln/>
        </p:spPr>
        <p:txBody>
          <a:bodyPr/>
          <a:lstStyle>
            <a:lvl1pPr>
              <a:defRPr/>
            </a:lvl1pPr>
          </a:lstStyle>
          <a:p>
            <a:pPr>
              <a:defRPr/>
            </a:pPr>
            <a:fld id="{89FC625B-1A9C-42F6-A733-47660F2C6A41}" type="slidenum">
              <a:rPr lang="en-US" altLang="en-US"/>
              <a:pPr>
                <a:defRPr/>
              </a:pPr>
              <a:t>‹#›</a:t>
            </a:fld>
            <a:endParaRPr lang="en-US" altLang="en-US"/>
          </a:p>
        </p:txBody>
      </p:sp>
    </p:spTree>
    <p:extLst>
      <p:ext uri="{BB962C8B-B14F-4D97-AF65-F5344CB8AC3E}">
        <p14:creationId xmlns:p14="http://schemas.microsoft.com/office/powerpoint/2010/main" val="377246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F5AB294-22A1-4FBE-98C4-07D5F0D3497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156EB48-BC76-4E25-B6F7-FA8F3957F6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C4C3E02-077A-4C1D-8279-E0E05C802244}"/>
              </a:ext>
            </a:extLst>
          </p:cNvPr>
          <p:cNvSpPr>
            <a:spLocks noGrp="1" noChangeArrowheads="1"/>
          </p:cNvSpPr>
          <p:nvPr>
            <p:ph type="sldNum" sz="quarter" idx="12"/>
          </p:nvPr>
        </p:nvSpPr>
        <p:spPr>
          <a:ln/>
        </p:spPr>
        <p:txBody>
          <a:bodyPr/>
          <a:lstStyle>
            <a:lvl1pPr>
              <a:defRPr/>
            </a:lvl1pPr>
          </a:lstStyle>
          <a:p>
            <a:pPr>
              <a:defRPr/>
            </a:pPr>
            <a:fld id="{5655A2C3-3A34-45F8-9306-99C9E21EE0EF}" type="slidenum">
              <a:rPr lang="en-US" altLang="en-US"/>
              <a:pPr>
                <a:defRPr/>
              </a:pPr>
              <a:t>‹#›</a:t>
            </a:fld>
            <a:endParaRPr lang="en-US" altLang="en-US"/>
          </a:p>
        </p:txBody>
      </p:sp>
    </p:spTree>
    <p:extLst>
      <p:ext uri="{BB962C8B-B14F-4D97-AF65-F5344CB8AC3E}">
        <p14:creationId xmlns:p14="http://schemas.microsoft.com/office/powerpoint/2010/main" val="153341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10CE392-1B59-4C91-9254-DF0E9A607F6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6A13B66-985A-47EE-AC63-0C4742BC01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73088F3-7A1C-4C4C-97AF-5E68FF88C231}"/>
              </a:ext>
            </a:extLst>
          </p:cNvPr>
          <p:cNvSpPr>
            <a:spLocks noGrp="1" noChangeArrowheads="1"/>
          </p:cNvSpPr>
          <p:nvPr>
            <p:ph type="sldNum" sz="quarter" idx="12"/>
          </p:nvPr>
        </p:nvSpPr>
        <p:spPr>
          <a:ln/>
        </p:spPr>
        <p:txBody>
          <a:bodyPr/>
          <a:lstStyle>
            <a:lvl1pPr>
              <a:defRPr/>
            </a:lvl1pPr>
          </a:lstStyle>
          <a:p>
            <a:pPr>
              <a:defRPr/>
            </a:pPr>
            <a:fld id="{3367B3C6-E0C2-4D24-A27C-E66FC0F430F0}" type="slidenum">
              <a:rPr lang="en-US" altLang="en-US"/>
              <a:pPr>
                <a:defRPr/>
              </a:pPr>
              <a:t>‹#›</a:t>
            </a:fld>
            <a:endParaRPr lang="en-US" altLang="en-US"/>
          </a:p>
        </p:txBody>
      </p:sp>
    </p:spTree>
    <p:extLst>
      <p:ext uri="{BB962C8B-B14F-4D97-AF65-F5344CB8AC3E}">
        <p14:creationId xmlns:p14="http://schemas.microsoft.com/office/powerpoint/2010/main" val="395573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A7F46B-8841-4915-9E76-F1016971631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4E4DD0E-5E97-4689-819F-FDE20E5D17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3CB33E0-71C6-4823-9A86-2AD5B36596FA}"/>
              </a:ext>
            </a:extLst>
          </p:cNvPr>
          <p:cNvSpPr>
            <a:spLocks noGrp="1" noChangeArrowheads="1"/>
          </p:cNvSpPr>
          <p:nvPr>
            <p:ph type="sldNum" sz="quarter" idx="12"/>
          </p:nvPr>
        </p:nvSpPr>
        <p:spPr>
          <a:ln/>
        </p:spPr>
        <p:txBody>
          <a:bodyPr/>
          <a:lstStyle>
            <a:lvl1pPr>
              <a:defRPr/>
            </a:lvl1pPr>
          </a:lstStyle>
          <a:p>
            <a:pPr>
              <a:defRPr/>
            </a:pPr>
            <a:fld id="{1E64E6FD-99BA-4E35-989D-B26CD253F579}" type="slidenum">
              <a:rPr lang="en-US" altLang="en-US"/>
              <a:pPr>
                <a:defRPr/>
              </a:pPr>
              <a:t>‹#›</a:t>
            </a:fld>
            <a:endParaRPr lang="en-US" altLang="en-US"/>
          </a:p>
        </p:txBody>
      </p:sp>
    </p:spTree>
    <p:extLst>
      <p:ext uri="{BB962C8B-B14F-4D97-AF65-F5344CB8AC3E}">
        <p14:creationId xmlns:p14="http://schemas.microsoft.com/office/powerpoint/2010/main" val="77203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39304AC-F380-4133-A252-7B508A9182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FAF890-8917-40FA-B99D-0B9787877F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0BC756F-CDCB-4F85-B0F0-72A861B46C03}"/>
              </a:ext>
            </a:extLst>
          </p:cNvPr>
          <p:cNvSpPr>
            <a:spLocks noGrp="1" noChangeArrowheads="1"/>
          </p:cNvSpPr>
          <p:nvPr>
            <p:ph type="sldNum" sz="quarter" idx="12"/>
          </p:nvPr>
        </p:nvSpPr>
        <p:spPr>
          <a:ln/>
        </p:spPr>
        <p:txBody>
          <a:bodyPr/>
          <a:lstStyle>
            <a:lvl1pPr>
              <a:defRPr/>
            </a:lvl1pPr>
          </a:lstStyle>
          <a:p>
            <a:pPr>
              <a:defRPr/>
            </a:pPr>
            <a:fld id="{3B522561-3A6B-4967-8A91-31150ABADC1B}" type="slidenum">
              <a:rPr lang="en-US" altLang="en-US"/>
              <a:pPr>
                <a:defRPr/>
              </a:pPr>
              <a:t>‹#›</a:t>
            </a:fld>
            <a:endParaRPr lang="en-US" altLang="en-US"/>
          </a:p>
        </p:txBody>
      </p:sp>
    </p:spTree>
    <p:extLst>
      <p:ext uri="{BB962C8B-B14F-4D97-AF65-F5344CB8AC3E}">
        <p14:creationId xmlns:p14="http://schemas.microsoft.com/office/powerpoint/2010/main" val="39405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A57351E-94F1-45BF-80C3-7B0037A87A8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79DD3C-1CA4-4976-A0D9-7CC275FD7C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3AB18D-02DD-4ADE-8489-B48A045007C7}"/>
              </a:ext>
            </a:extLst>
          </p:cNvPr>
          <p:cNvSpPr>
            <a:spLocks noGrp="1" noChangeArrowheads="1"/>
          </p:cNvSpPr>
          <p:nvPr>
            <p:ph type="sldNum" sz="quarter" idx="12"/>
          </p:nvPr>
        </p:nvSpPr>
        <p:spPr>
          <a:ln/>
        </p:spPr>
        <p:txBody>
          <a:bodyPr/>
          <a:lstStyle>
            <a:lvl1pPr>
              <a:defRPr/>
            </a:lvl1pPr>
          </a:lstStyle>
          <a:p>
            <a:pPr>
              <a:defRPr/>
            </a:pPr>
            <a:fld id="{E7CA9A96-D86E-4D37-A4DA-ED9F64DD052E}" type="slidenum">
              <a:rPr lang="en-US" altLang="en-US"/>
              <a:pPr>
                <a:defRPr/>
              </a:pPr>
              <a:t>‹#›</a:t>
            </a:fld>
            <a:endParaRPr lang="en-US" altLang="en-US"/>
          </a:p>
        </p:txBody>
      </p:sp>
    </p:spTree>
    <p:extLst>
      <p:ext uri="{BB962C8B-B14F-4D97-AF65-F5344CB8AC3E}">
        <p14:creationId xmlns:p14="http://schemas.microsoft.com/office/powerpoint/2010/main" val="107441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7E1ACF-3C79-4677-865C-A511B60154E4}"/>
              </a:ext>
            </a:extLst>
          </p:cNvPr>
          <p:cNvSpPr>
            <a:spLocks noGrp="1" noChangeArrowheads="1"/>
          </p:cNvSpPr>
          <p:nvPr>
            <p:ph type="title"/>
          </p:nvPr>
        </p:nvSpPr>
        <p:spPr bwMode="auto">
          <a:xfrm>
            <a:off x="304800" y="8382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A6B4A30E-F601-4964-8B67-217C075763C9}"/>
              </a:ext>
            </a:extLst>
          </p:cNvPr>
          <p:cNvSpPr>
            <a:spLocks noGrp="1" noChangeArrowheads="1"/>
          </p:cNvSpPr>
          <p:nvPr>
            <p:ph type="body" idx="1"/>
          </p:nvPr>
        </p:nvSpPr>
        <p:spPr bwMode="auto">
          <a:xfrm>
            <a:off x="304800" y="1981200"/>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5B1CBED-B616-4386-B3AF-0018D844F69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C1B93F95-E9BC-41BD-9488-567803A67D1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F7A1ED80-69BD-40AA-AF78-A922155B4B3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DABD8920-901D-49F1-85ED-7FA3BD6EAE69}" type="slidenum">
              <a:rPr lang="en-US" altLang="en-US"/>
              <a:pPr>
                <a:defRPr/>
              </a:pPr>
              <a:t>‹#›</a:t>
            </a:fld>
            <a:endParaRPr lang="en-US" altLang="en-US"/>
          </a:p>
        </p:txBody>
      </p:sp>
      <p:pic>
        <p:nvPicPr>
          <p:cNvPr id="1031" name="Picture 18" descr="E:\PFiles\MSOffice\Clipart\homeanim\j0076144.gif">
            <a:extLst>
              <a:ext uri="{FF2B5EF4-FFF2-40B4-BE49-F238E27FC236}">
                <a16:creationId xmlns:a16="http://schemas.microsoft.com/office/drawing/2014/main" id="{2015FD42-A456-4DC5-98FA-E6A691AC5128}"/>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Lst>
  <p:txStyles>
    <p:titleStyle>
      <a:lvl1pPr algn="ctr" rtl="0" eaLnBrk="0" fontAlgn="base" hangingPunct="0">
        <a:spcBef>
          <a:spcPct val="0"/>
        </a:spcBef>
        <a:spcAft>
          <a:spcPct val="0"/>
        </a:spcAft>
        <a:defRPr sz="4000" b="1">
          <a:solidFill>
            <a:srgbClr val="0033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5pPr>
      <a:lvl6pPr marL="457200" algn="ctr" rtl="0" eaLnBrk="1" fontAlgn="base" hangingPunct="1">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6pPr>
      <a:lvl7pPr marL="914400" algn="ctr" rtl="0" eaLnBrk="1" fontAlgn="base" hangingPunct="1">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7pPr>
      <a:lvl8pPr marL="1371600" algn="ctr" rtl="0" eaLnBrk="1" fontAlgn="base" hangingPunct="1">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8pPr>
      <a:lvl9pPr marL="1828800" algn="ctr" rtl="0" eaLnBrk="1" fontAlgn="base" hangingPunct="1">
        <a:spcBef>
          <a:spcPct val="0"/>
        </a:spcBef>
        <a:spcAft>
          <a:spcPct val="0"/>
        </a:spcAft>
        <a:defRPr sz="4000" b="1">
          <a:solidFill>
            <a:srgbClr val="003366"/>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http://www.sadacanada.com/wp-content/uploads/2012/01/Thank-You-Animated-Graphics-28.gif">
            <a:extLst>
              <a:ext uri="{FF2B5EF4-FFF2-40B4-BE49-F238E27FC236}">
                <a16:creationId xmlns:a16="http://schemas.microsoft.com/office/drawing/2014/main" id="{E4F9C039-5353-44FE-97B7-1470499867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14400"/>
            <a:ext cx="5087938"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a:extLst>
              <a:ext uri="{FF2B5EF4-FFF2-40B4-BE49-F238E27FC236}">
                <a16:creationId xmlns:a16="http://schemas.microsoft.com/office/drawing/2014/main" id="{8AC08AF3-25AA-42B1-B5DA-74720EE9FAAA}"/>
              </a:ext>
            </a:extLst>
          </p:cNvPr>
          <p:cNvSpPr>
            <a:spLocks noGrp="1" noChangeArrowheads="1"/>
          </p:cNvSpPr>
          <p:nvPr>
            <p:ph type="ctrTitle"/>
          </p:nvPr>
        </p:nvSpPr>
        <p:spPr>
          <a:xfrm>
            <a:off x="76200" y="1981200"/>
            <a:ext cx="9144000" cy="4492625"/>
          </a:xfrm>
          <a:solidFill>
            <a:schemeClr val="bg1"/>
          </a:solidFill>
        </p:spPr>
        <p:txBody>
          <a:bodyPr/>
          <a:lstStyle/>
          <a:p>
            <a:pPr eaLnBrk="1" hangingPunct="1">
              <a:defRPr/>
            </a:pPr>
            <a:r>
              <a:rPr lang="en-US" sz="5400" dirty="0">
                <a:solidFill>
                  <a:srgbClr val="C00000"/>
                </a:solidFill>
              </a:rPr>
              <a:t>Introduction to Public Health </a:t>
            </a:r>
            <a:br>
              <a:rPr lang="en-US" sz="5400" dirty="0">
                <a:solidFill>
                  <a:srgbClr val="C00000"/>
                </a:solidFill>
              </a:rPr>
            </a:br>
            <a:br>
              <a:rPr lang="en-US" sz="5400" dirty="0">
                <a:solidFill>
                  <a:srgbClr val="C00000"/>
                </a:solidFill>
              </a:rPr>
            </a:br>
            <a:r>
              <a:rPr lang="en-US" sz="4400" dirty="0">
                <a:solidFill>
                  <a:srgbClr val="00B050"/>
                </a:solidFill>
              </a:rPr>
              <a:t>Family Health</a:t>
            </a:r>
            <a:br>
              <a:rPr lang="en-US" sz="4400" dirty="0">
                <a:solidFill>
                  <a:srgbClr val="00B050"/>
                </a:solidFill>
              </a:rPr>
            </a:br>
            <a:br>
              <a:rPr lang="en-US" sz="4400" dirty="0">
                <a:solidFill>
                  <a:srgbClr val="00B050"/>
                </a:solidFill>
              </a:rPr>
            </a:br>
            <a:r>
              <a:rPr lang="en-US" sz="4400" dirty="0" err="1">
                <a:solidFill>
                  <a:srgbClr val="7030A0"/>
                </a:solidFill>
              </a:rPr>
              <a:t>BakiBillah</a:t>
            </a:r>
            <a:br>
              <a:rPr lang="en-US" sz="4400" dirty="0">
                <a:solidFill>
                  <a:srgbClr val="7030A0"/>
                </a:solidFill>
              </a:rPr>
            </a:br>
            <a:r>
              <a:rPr lang="en-US" sz="4400" dirty="0">
                <a:solidFill>
                  <a:srgbClr val="7030A0"/>
                </a:solidFill>
              </a:rPr>
              <a:t>DPH, DIU</a:t>
            </a:r>
            <a:br>
              <a:rPr lang="en-US" sz="5400" dirty="0"/>
            </a:br>
            <a:endParaRPr lang="en-US" sz="5400" dirty="0">
              <a:solidFill>
                <a:schemeClr val="tx2"/>
              </a:solidFill>
              <a:latin typeface="+mn-lt"/>
            </a:endParaRPr>
          </a:p>
        </p:txBody>
      </p:sp>
      <p:sp>
        <p:nvSpPr>
          <p:cNvPr id="5" name="Rectangle 4">
            <a:extLst>
              <a:ext uri="{FF2B5EF4-FFF2-40B4-BE49-F238E27FC236}">
                <a16:creationId xmlns:a16="http://schemas.microsoft.com/office/drawing/2014/main" id="{FDFA0642-DF49-434E-A2CE-F9E1C10AD3D3}"/>
              </a:ext>
            </a:extLst>
          </p:cNvPr>
          <p:cNvSpPr/>
          <p:nvPr/>
        </p:nvSpPr>
        <p:spPr>
          <a:xfrm>
            <a:off x="0" y="5595938"/>
            <a:ext cx="9144000" cy="369887"/>
          </a:xfrm>
          <a:prstGeom prst="rect">
            <a:avLst/>
          </a:prstGeom>
        </p:spPr>
        <p:txBody>
          <a:bodyPr>
            <a:spAutoFit/>
          </a:bodyPr>
          <a:lstStyle/>
          <a:p>
            <a:pPr algn="r" eaLnBrk="1" fontAlgn="auto" hangingPunct="1">
              <a:spcBef>
                <a:spcPts val="0"/>
              </a:spcBef>
              <a:spcAft>
                <a:spcPts val="0"/>
              </a:spcAft>
              <a:defRPr/>
            </a:pPr>
            <a:endParaRPr lang="en-US" b="1" dirty="0">
              <a:solidFill>
                <a:schemeClr val="accent1">
                  <a:lumMod val="50000"/>
                </a:schemeClr>
              </a:solidFill>
              <a:latin typeface="+mn-lt"/>
              <a:cs typeface="+mn-cs"/>
            </a:endParaRPr>
          </a:p>
        </p:txBody>
      </p:sp>
      <p:pic>
        <p:nvPicPr>
          <p:cNvPr id="5125" name="Picture 2" descr="Daffodil International University">
            <a:extLst>
              <a:ext uri="{FF2B5EF4-FFF2-40B4-BE49-F238E27FC236}">
                <a16:creationId xmlns:a16="http://schemas.microsoft.com/office/drawing/2014/main" id="{1EC3BB41-6A5B-4B29-BE44-5F74CACAE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175" y="381000"/>
            <a:ext cx="3171825"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11D9-1C0C-423F-8701-E13B3A9974C5}"/>
              </a:ext>
            </a:extLst>
          </p:cNvPr>
          <p:cNvSpPr>
            <a:spLocks noGrp="1"/>
          </p:cNvSpPr>
          <p:nvPr>
            <p:ph type="title"/>
          </p:nvPr>
        </p:nvSpPr>
        <p:spPr/>
        <p:txBody>
          <a:bodyPr/>
          <a:lstStyle/>
          <a:p>
            <a:pPr>
              <a:defRPr/>
            </a:pPr>
            <a:endParaRPr lang="en-US"/>
          </a:p>
        </p:txBody>
      </p:sp>
      <p:sp>
        <p:nvSpPr>
          <p:cNvPr id="12291" name="Content Placeholder 2">
            <a:extLst>
              <a:ext uri="{FF2B5EF4-FFF2-40B4-BE49-F238E27FC236}">
                <a16:creationId xmlns:a16="http://schemas.microsoft.com/office/drawing/2014/main" id="{90F512D3-5E5E-4147-8133-62E3F84BEC5A}"/>
              </a:ext>
            </a:extLst>
          </p:cNvPr>
          <p:cNvSpPr>
            <a:spLocks noGrp="1" noChangeArrowheads="1"/>
          </p:cNvSpPr>
          <p:nvPr>
            <p:ph idx="1"/>
          </p:nvPr>
        </p:nvSpPr>
        <p:spPr/>
        <p:txBody>
          <a:bodyPr/>
          <a:lstStyle/>
          <a:p>
            <a:endParaRPr lang="en-US" altLang="en-US"/>
          </a:p>
        </p:txBody>
      </p:sp>
      <p:pic>
        <p:nvPicPr>
          <p:cNvPr id="12292" name="Picture 8" descr="Functions of the family:• Socialization of family members.• economic stability.• sexual needs.• care of dependent members....">
            <a:extLst>
              <a:ext uri="{FF2B5EF4-FFF2-40B4-BE49-F238E27FC236}">
                <a16:creationId xmlns:a16="http://schemas.microsoft.com/office/drawing/2014/main" id="{FBB577DB-5DB7-4D59-B9B5-6C373B368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7DC1-B1FC-495D-A2A3-C6D935CC0C02}"/>
              </a:ext>
            </a:extLst>
          </p:cNvPr>
          <p:cNvSpPr>
            <a:spLocks noGrp="1"/>
          </p:cNvSpPr>
          <p:nvPr>
            <p:ph type="title"/>
          </p:nvPr>
        </p:nvSpPr>
        <p:spPr/>
        <p:txBody>
          <a:bodyPr/>
          <a:lstStyle/>
          <a:p>
            <a:pPr>
              <a:defRPr/>
            </a:pPr>
            <a:endParaRPr lang="en-US" dirty="0"/>
          </a:p>
        </p:txBody>
      </p:sp>
      <p:sp>
        <p:nvSpPr>
          <p:cNvPr id="13315" name="Content Placeholder 2">
            <a:extLst>
              <a:ext uri="{FF2B5EF4-FFF2-40B4-BE49-F238E27FC236}">
                <a16:creationId xmlns:a16="http://schemas.microsoft.com/office/drawing/2014/main" id="{D110DCF2-71D0-4A11-B04F-FD86F800BC71}"/>
              </a:ext>
            </a:extLst>
          </p:cNvPr>
          <p:cNvSpPr>
            <a:spLocks noGrp="1" noChangeArrowheads="1"/>
          </p:cNvSpPr>
          <p:nvPr>
            <p:ph idx="1"/>
          </p:nvPr>
        </p:nvSpPr>
        <p:spPr/>
        <p:txBody>
          <a:bodyPr/>
          <a:lstStyle/>
          <a:p>
            <a:endParaRPr lang="en-US" altLang="en-US"/>
          </a:p>
        </p:txBody>
      </p:sp>
      <p:pic>
        <p:nvPicPr>
          <p:cNvPr id="13316" name="Picture 9" descr="Contd.• Teaches children rules for behaviour and  socially approved conduct.• Provides members with sense of family  ident...">
            <a:extLst>
              <a:ext uri="{FF2B5EF4-FFF2-40B4-BE49-F238E27FC236}">
                <a16:creationId xmlns:a16="http://schemas.microsoft.com/office/drawing/2014/main" id="{AB122848-0721-49C8-BEDC-0C22CE656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1032-9C42-4D30-BE62-D9D3CFDBFA38}"/>
              </a:ext>
            </a:extLst>
          </p:cNvPr>
          <p:cNvSpPr>
            <a:spLocks noGrp="1"/>
          </p:cNvSpPr>
          <p:nvPr>
            <p:ph type="title"/>
          </p:nvPr>
        </p:nvSpPr>
        <p:spPr/>
        <p:txBody>
          <a:bodyPr/>
          <a:lstStyle/>
          <a:p>
            <a:pPr>
              <a:defRPr/>
            </a:pPr>
            <a:endParaRPr lang="en-US"/>
          </a:p>
        </p:txBody>
      </p:sp>
      <p:sp>
        <p:nvSpPr>
          <p:cNvPr id="14339" name="Content Placeholder 2">
            <a:extLst>
              <a:ext uri="{FF2B5EF4-FFF2-40B4-BE49-F238E27FC236}">
                <a16:creationId xmlns:a16="http://schemas.microsoft.com/office/drawing/2014/main" id="{200E6401-F963-4C58-BD97-5B2F8EBCA768}"/>
              </a:ext>
            </a:extLst>
          </p:cNvPr>
          <p:cNvSpPr>
            <a:spLocks noGrp="1" noChangeArrowheads="1"/>
          </p:cNvSpPr>
          <p:nvPr>
            <p:ph idx="1"/>
          </p:nvPr>
        </p:nvSpPr>
        <p:spPr/>
        <p:txBody>
          <a:bodyPr/>
          <a:lstStyle/>
          <a:p>
            <a:endParaRPr lang="en-US" altLang="en-US"/>
          </a:p>
        </p:txBody>
      </p:sp>
      <p:pic>
        <p:nvPicPr>
          <p:cNvPr id="14340" name="Picture 2" descr="Determinants of family health • Living and working conditions • Physical environment, • Psycho-social environment • Educat...">
            <a:extLst>
              <a:ext uri="{FF2B5EF4-FFF2-40B4-BE49-F238E27FC236}">
                <a16:creationId xmlns:a16="http://schemas.microsoft.com/office/drawing/2014/main" id="{07471B21-9F63-4892-B3AF-9D2DFBD19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89154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FA9A-981D-46D1-AFE2-8DC6E0F54499}"/>
              </a:ext>
            </a:extLst>
          </p:cNvPr>
          <p:cNvSpPr>
            <a:spLocks noGrp="1"/>
          </p:cNvSpPr>
          <p:nvPr>
            <p:ph type="title"/>
          </p:nvPr>
        </p:nvSpPr>
        <p:spPr/>
        <p:txBody>
          <a:bodyPr/>
          <a:lstStyle/>
          <a:p>
            <a:pPr>
              <a:defRPr/>
            </a:pPr>
            <a:r>
              <a:rPr lang="en-US" dirty="0"/>
              <a:t>Problems faced by family:</a:t>
            </a:r>
          </a:p>
        </p:txBody>
      </p:sp>
      <p:sp>
        <p:nvSpPr>
          <p:cNvPr id="15363" name="Content Placeholder 2">
            <a:extLst>
              <a:ext uri="{FF2B5EF4-FFF2-40B4-BE49-F238E27FC236}">
                <a16:creationId xmlns:a16="http://schemas.microsoft.com/office/drawing/2014/main" id="{3F2CD581-4527-4F36-AE7B-91AC9CC2B4FF}"/>
              </a:ext>
            </a:extLst>
          </p:cNvPr>
          <p:cNvSpPr>
            <a:spLocks noGrp="1" noChangeArrowheads="1"/>
          </p:cNvSpPr>
          <p:nvPr>
            <p:ph idx="1"/>
          </p:nvPr>
        </p:nvSpPr>
        <p:spPr/>
        <p:txBody>
          <a:bodyPr/>
          <a:lstStyle/>
          <a:p>
            <a:r>
              <a:rPr lang="en-US" altLang="en-US"/>
              <a:t>Broken homes, drug abuse, juvenile delinquency, disability and rehabilitation, unmarried mothers, teenage pregnancy. </a:t>
            </a:r>
          </a:p>
          <a:p>
            <a:r>
              <a:rPr lang="en-US" altLang="en-US"/>
              <a:t>Reproductive health</a:t>
            </a:r>
          </a:p>
          <a:p>
            <a:pPr>
              <a:buFontTx/>
              <a:buNone/>
            </a:pPr>
            <a:r>
              <a:rPr lang="en-US" altLang="en-US"/>
              <a:t>Safe motherhood, ANC, delivery care, PNC, Family planning, Nutritional deficiencies, LBW• STIs/RTIs/HIV/AIDS, legal abortion, infertility services,• Adolescent health </a:t>
            </a:r>
          </a:p>
          <a:p>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3594-B3DD-40BA-A037-E829FED4A5FF}"/>
              </a:ext>
            </a:extLst>
          </p:cNvPr>
          <p:cNvSpPr>
            <a:spLocks noGrp="1"/>
          </p:cNvSpPr>
          <p:nvPr>
            <p:ph type="title"/>
          </p:nvPr>
        </p:nvSpPr>
        <p:spPr>
          <a:xfrm>
            <a:off x="838200" y="2971800"/>
            <a:ext cx="7772400" cy="1362075"/>
          </a:xfrm>
        </p:spPr>
        <p:txBody>
          <a:bodyPr/>
          <a:lstStyle/>
          <a:p>
            <a:pPr algn="ctr"/>
            <a:r>
              <a:rPr lang="en-US" dirty="0"/>
              <a:t>Maternal Mortality and Morbidity </a:t>
            </a:r>
            <a:br>
              <a:rPr lang="en-US" dirty="0"/>
            </a:br>
            <a:endParaRPr lang="en-US" dirty="0"/>
          </a:p>
        </p:txBody>
      </p:sp>
    </p:spTree>
    <p:extLst>
      <p:ext uri="{BB962C8B-B14F-4D97-AF65-F5344CB8AC3E}">
        <p14:creationId xmlns:p14="http://schemas.microsoft.com/office/powerpoint/2010/main" val="173651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D7E9-6CE3-49F8-A9F6-55EDD23CB3C8}"/>
              </a:ext>
            </a:extLst>
          </p:cNvPr>
          <p:cNvSpPr>
            <a:spLocks noGrp="1"/>
          </p:cNvSpPr>
          <p:nvPr>
            <p:ph type="title"/>
          </p:nvPr>
        </p:nvSpPr>
        <p:spPr>
          <a:xfrm>
            <a:off x="304800" y="1066800"/>
            <a:ext cx="8610600" cy="914400"/>
          </a:xfrm>
        </p:spPr>
        <p:txBody>
          <a:bodyPr/>
          <a:lstStyle/>
          <a:p>
            <a:r>
              <a:rPr lang="en-US" dirty="0"/>
              <a:t>Medical Factors </a:t>
            </a:r>
          </a:p>
        </p:txBody>
      </p:sp>
      <p:sp>
        <p:nvSpPr>
          <p:cNvPr id="3" name="Content Placeholder 2">
            <a:extLst>
              <a:ext uri="{FF2B5EF4-FFF2-40B4-BE49-F238E27FC236}">
                <a16:creationId xmlns:a16="http://schemas.microsoft.com/office/drawing/2014/main" id="{567F3C24-93DC-431F-9283-E34380E37C15}"/>
              </a:ext>
            </a:extLst>
          </p:cNvPr>
          <p:cNvSpPr>
            <a:spLocks noGrp="1"/>
          </p:cNvSpPr>
          <p:nvPr>
            <p:ph idx="1"/>
          </p:nvPr>
        </p:nvSpPr>
        <p:spPr/>
        <p:txBody>
          <a:bodyPr/>
          <a:lstStyle/>
          <a:p>
            <a:r>
              <a:rPr lang="en-US" dirty="0" err="1"/>
              <a:t>Anaemia</a:t>
            </a:r>
            <a:r>
              <a:rPr lang="en-US" dirty="0"/>
              <a:t> of pregnancy </a:t>
            </a:r>
          </a:p>
          <a:p>
            <a:r>
              <a:rPr lang="en-US" dirty="0"/>
              <a:t>Obstructed </a:t>
            </a:r>
            <a:r>
              <a:rPr lang="en-US" dirty="0" err="1"/>
              <a:t>labour</a:t>
            </a:r>
            <a:r>
              <a:rPr lang="en-US" dirty="0"/>
              <a:t> </a:t>
            </a:r>
          </a:p>
          <a:p>
            <a:r>
              <a:rPr lang="en-US" dirty="0"/>
              <a:t> Infections</a:t>
            </a:r>
          </a:p>
          <a:p>
            <a:r>
              <a:rPr lang="en-US" dirty="0"/>
              <a:t> Hypertension </a:t>
            </a:r>
          </a:p>
        </p:txBody>
      </p:sp>
    </p:spTree>
    <p:extLst>
      <p:ext uri="{BB962C8B-B14F-4D97-AF65-F5344CB8AC3E}">
        <p14:creationId xmlns:p14="http://schemas.microsoft.com/office/powerpoint/2010/main" val="121097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19FD-ABA3-4952-8CDB-87949CEE293A}"/>
              </a:ext>
            </a:extLst>
          </p:cNvPr>
          <p:cNvSpPr>
            <a:spLocks noGrp="1"/>
          </p:cNvSpPr>
          <p:nvPr>
            <p:ph type="title"/>
          </p:nvPr>
        </p:nvSpPr>
        <p:spPr/>
        <p:txBody>
          <a:bodyPr/>
          <a:lstStyle/>
          <a:p>
            <a:r>
              <a:rPr lang="en-US" dirty="0"/>
              <a:t>Health Delivery System Factors</a:t>
            </a:r>
          </a:p>
        </p:txBody>
      </p:sp>
      <p:sp>
        <p:nvSpPr>
          <p:cNvPr id="3" name="Content Placeholder 2">
            <a:extLst>
              <a:ext uri="{FF2B5EF4-FFF2-40B4-BE49-F238E27FC236}">
                <a16:creationId xmlns:a16="http://schemas.microsoft.com/office/drawing/2014/main" id="{8D448F88-B067-4029-8A2E-FCEA3C47B073}"/>
              </a:ext>
            </a:extLst>
          </p:cNvPr>
          <p:cNvSpPr>
            <a:spLocks noGrp="1"/>
          </p:cNvSpPr>
          <p:nvPr>
            <p:ph idx="1"/>
          </p:nvPr>
        </p:nvSpPr>
        <p:spPr/>
        <p:txBody>
          <a:bodyPr/>
          <a:lstStyle/>
          <a:p>
            <a:r>
              <a:rPr lang="en-US" dirty="0"/>
              <a:t>Inadequate action taken by health personnel </a:t>
            </a:r>
          </a:p>
          <a:p>
            <a:r>
              <a:rPr lang="en-US" dirty="0"/>
              <a:t>Lack of essential supply and trained staff. </a:t>
            </a:r>
          </a:p>
          <a:p>
            <a:r>
              <a:rPr lang="en-US" dirty="0"/>
              <a:t>Lack of access to health services </a:t>
            </a:r>
          </a:p>
          <a:p>
            <a:r>
              <a:rPr lang="en-US" dirty="0"/>
              <a:t>Low coverage of immunization and </a:t>
            </a:r>
          </a:p>
          <a:p>
            <a:r>
              <a:rPr lang="en-US" dirty="0"/>
              <a:t>Inadequate health care facility </a:t>
            </a:r>
          </a:p>
        </p:txBody>
      </p:sp>
    </p:spTree>
    <p:extLst>
      <p:ext uri="{BB962C8B-B14F-4D97-AF65-F5344CB8AC3E}">
        <p14:creationId xmlns:p14="http://schemas.microsoft.com/office/powerpoint/2010/main" val="368058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7D1C-ADF7-4F8B-A3F2-981B53F63FB6}"/>
              </a:ext>
            </a:extLst>
          </p:cNvPr>
          <p:cNvSpPr>
            <a:spLocks noGrp="1"/>
          </p:cNvSpPr>
          <p:nvPr>
            <p:ph type="title"/>
          </p:nvPr>
        </p:nvSpPr>
        <p:spPr/>
        <p:txBody>
          <a:bodyPr/>
          <a:lstStyle/>
          <a:p>
            <a:r>
              <a:rPr lang="en-US" dirty="0"/>
              <a:t>Reproductive Factors </a:t>
            </a:r>
          </a:p>
        </p:txBody>
      </p:sp>
      <p:sp>
        <p:nvSpPr>
          <p:cNvPr id="3" name="Content Placeholder 2">
            <a:extLst>
              <a:ext uri="{FF2B5EF4-FFF2-40B4-BE49-F238E27FC236}">
                <a16:creationId xmlns:a16="http://schemas.microsoft.com/office/drawing/2014/main" id="{73943F60-669D-4EAB-862B-0381516503EE}"/>
              </a:ext>
            </a:extLst>
          </p:cNvPr>
          <p:cNvSpPr>
            <a:spLocks noGrp="1"/>
          </p:cNvSpPr>
          <p:nvPr>
            <p:ph idx="1"/>
          </p:nvPr>
        </p:nvSpPr>
        <p:spPr>
          <a:xfrm>
            <a:off x="304800" y="1981200"/>
            <a:ext cx="8610600" cy="4495800"/>
          </a:xfrm>
        </p:spPr>
        <p:txBody>
          <a:bodyPr/>
          <a:lstStyle/>
          <a:p>
            <a:pPr>
              <a:buFont typeface="Wingdings" panose="05000000000000000000" pitchFamily="2" charset="2"/>
              <a:buChar char="ü"/>
            </a:pPr>
            <a:r>
              <a:rPr lang="en-US" dirty="0"/>
              <a:t>Pregnancy in age under 19 and greater than 35 years</a:t>
            </a:r>
          </a:p>
          <a:p>
            <a:pPr>
              <a:buFont typeface="Wingdings" panose="05000000000000000000" pitchFamily="2" charset="2"/>
              <a:buChar char="ü"/>
            </a:pPr>
            <a:r>
              <a:rPr lang="en-US" dirty="0"/>
              <a:t>Four or more pregnancies</a:t>
            </a:r>
          </a:p>
          <a:p>
            <a:pPr>
              <a:buFont typeface="Wingdings" panose="05000000000000000000" pitchFamily="2" charset="2"/>
              <a:buChar char="ü"/>
            </a:pPr>
            <a:r>
              <a:rPr lang="en-US" dirty="0"/>
              <a:t>Practice of early marriage</a:t>
            </a:r>
          </a:p>
          <a:p>
            <a:pPr>
              <a:buFont typeface="Wingdings" panose="05000000000000000000" pitchFamily="2" charset="2"/>
              <a:buChar char="ü"/>
            </a:pPr>
            <a:r>
              <a:rPr lang="en-US" dirty="0"/>
              <a:t>High fertility</a:t>
            </a:r>
          </a:p>
          <a:p>
            <a:pPr>
              <a:buFont typeface="Wingdings" panose="05000000000000000000" pitchFamily="2" charset="2"/>
              <a:buChar char="ü"/>
            </a:pPr>
            <a:r>
              <a:rPr lang="en-US" dirty="0"/>
              <a:t>HIV/AIDS/STI’s</a:t>
            </a:r>
          </a:p>
          <a:p>
            <a:pPr>
              <a:buFont typeface="Wingdings" panose="05000000000000000000" pitchFamily="2" charset="2"/>
              <a:buChar char="ü"/>
            </a:pPr>
            <a:r>
              <a:rPr lang="en-US" dirty="0"/>
              <a:t>Unwanted pregnancy e.g. unsafe or induced abortion </a:t>
            </a:r>
          </a:p>
        </p:txBody>
      </p:sp>
    </p:spTree>
    <p:extLst>
      <p:ext uri="{BB962C8B-B14F-4D97-AF65-F5344CB8AC3E}">
        <p14:creationId xmlns:p14="http://schemas.microsoft.com/office/powerpoint/2010/main" val="1011926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A2BD-92F3-4F24-8C7B-80C7FF6485B4}"/>
              </a:ext>
            </a:extLst>
          </p:cNvPr>
          <p:cNvSpPr>
            <a:spLocks noGrp="1"/>
          </p:cNvSpPr>
          <p:nvPr>
            <p:ph type="title"/>
          </p:nvPr>
        </p:nvSpPr>
        <p:spPr/>
        <p:txBody>
          <a:bodyPr/>
          <a:lstStyle/>
          <a:p>
            <a:r>
              <a:rPr lang="en-US" dirty="0"/>
              <a:t>Socio-economic Factors </a:t>
            </a:r>
          </a:p>
        </p:txBody>
      </p:sp>
      <p:sp>
        <p:nvSpPr>
          <p:cNvPr id="3" name="Content Placeholder 2">
            <a:extLst>
              <a:ext uri="{FF2B5EF4-FFF2-40B4-BE49-F238E27FC236}">
                <a16:creationId xmlns:a16="http://schemas.microsoft.com/office/drawing/2014/main" id="{BF56E37B-0A55-4691-BBED-C0EF07ACDBE4}"/>
              </a:ext>
            </a:extLst>
          </p:cNvPr>
          <p:cNvSpPr>
            <a:spLocks noGrp="1"/>
          </p:cNvSpPr>
          <p:nvPr>
            <p:ph idx="1"/>
          </p:nvPr>
        </p:nvSpPr>
        <p:spPr/>
        <p:txBody>
          <a:bodyPr/>
          <a:lstStyle/>
          <a:p>
            <a:pPr marL="0" indent="0">
              <a:buNone/>
            </a:pPr>
            <a:r>
              <a:rPr lang="en-US" dirty="0"/>
              <a:t>♦ Poverty,</a:t>
            </a:r>
          </a:p>
          <a:p>
            <a:pPr marL="0" indent="0">
              <a:buNone/>
            </a:pPr>
            <a:r>
              <a:rPr lang="en-US" dirty="0"/>
              <a:t>♦ Malnutrition,</a:t>
            </a:r>
          </a:p>
          <a:p>
            <a:pPr marL="0" indent="0">
              <a:buNone/>
            </a:pPr>
            <a:r>
              <a:rPr lang="en-US" dirty="0"/>
              <a:t>♦ Low level of female education</a:t>
            </a:r>
          </a:p>
          <a:p>
            <a:pPr marL="0" indent="0">
              <a:buNone/>
            </a:pPr>
            <a:r>
              <a:rPr lang="en-US" dirty="0"/>
              <a:t>♦ Law status of women</a:t>
            </a:r>
          </a:p>
          <a:p>
            <a:pPr marL="0" indent="0">
              <a:buNone/>
            </a:pPr>
            <a:r>
              <a:rPr lang="en-US" dirty="0"/>
              <a:t>♦ Practices of early marriage</a:t>
            </a:r>
          </a:p>
          <a:p>
            <a:pPr marL="0" indent="0">
              <a:buNone/>
            </a:pPr>
            <a:r>
              <a:rPr lang="en-US" dirty="0"/>
              <a:t>♦ Poor environmental sanitation and personal hygiene, </a:t>
            </a:r>
          </a:p>
        </p:txBody>
      </p:sp>
    </p:spTree>
    <p:extLst>
      <p:ext uri="{BB962C8B-B14F-4D97-AF65-F5344CB8AC3E}">
        <p14:creationId xmlns:p14="http://schemas.microsoft.com/office/powerpoint/2010/main" val="1754141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34A2-117B-4E2A-B3FC-E03B452D5E97}"/>
              </a:ext>
            </a:extLst>
          </p:cNvPr>
          <p:cNvSpPr>
            <a:spLocks noGrp="1"/>
          </p:cNvSpPr>
          <p:nvPr>
            <p:ph type="title"/>
          </p:nvPr>
        </p:nvSpPr>
        <p:spPr/>
        <p:txBody>
          <a:bodyPr/>
          <a:lstStyle/>
          <a:p>
            <a:r>
              <a:rPr lang="en-US" dirty="0"/>
              <a:t>Harmful Traditional Practices</a:t>
            </a:r>
          </a:p>
        </p:txBody>
      </p:sp>
      <p:sp>
        <p:nvSpPr>
          <p:cNvPr id="3" name="Content Placeholder 2">
            <a:extLst>
              <a:ext uri="{FF2B5EF4-FFF2-40B4-BE49-F238E27FC236}">
                <a16:creationId xmlns:a16="http://schemas.microsoft.com/office/drawing/2014/main" id="{39D656FF-A6A0-4AED-BB05-BCE6D1764F6B}"/>
              </a:ext>
            </a:extLst>
          </p:cNvPr>
          <p:cNvSpPr>
            <a:spLocks noGrp="1"/>
          </p:cNvSpPr>
          <p:nvPr>
            <p:ph idx="1"/>
          </p:nvPr>
        </p:nvSpPr>
        <p:spPr/>
        <p:txBody>
          <a:bodyPr/>
          <a:lstStyle/>
          <a:p>
            <a:pPr>
              <a:buFont typeface="Wingdings" panose="05000000000000000000" pitchFamily="2" charset="2"/>
              <a:buChar char="Ø"/>
            </a:pPr>
            <a:r>
              <a:rPr lang="en-US" dirty="0"/>
              <a:t>Practices of early marriage</a:t>
            </a:r>
          </a:p>
          <a:p>
            <a:pPr>
              <a:buFont typeface="Wingdings" panose="05000000000000000000" pitchFamily="2" charset="2"/>
              <a:buChar char="Ø"/>
            </a:pPr>
            <a:r>
              <a:rPr lang="en-US" dirty="0"/>
              <a:t> Inappropriate timing of pregnancy</a:t>
            </a:r>
          </a:p>
          <a:p>
            <a:pPr>
              <a:buFont typeface="Wingdings" panose="05000000000000000000" pitchFamily="2" charset="2"/>
              <a:buChar char="Ø"/>
            </a:pPr>
            <a:r>
              <a:rPr lang="en-US" dirty="0"/>
              <a:t>Short pregnancy interval (less than two years)</a:t>
            </a:r>
          </a:p>
          <a:p>
            <a:pPr>
              <a:buFont typeface="Wingdings" panose="05000000000000000000" pitchFamily="2" charset="2"/>
              <a:buChar char="Ø"/>
            </a:pPr>
            <a:r>
              <a:rPr lang="en-US" dirty="0"/>
              <a:t> Female Genital Mutilation</a:t>
            </a:r>
          </a:p>
        </p:txBody>
      </p:sp>
    </p:spTree>
    <p:extLst>
      <p:ext uri="{BB962C8B-B14F-4D97-AF65-F5344CB8AC3E}">
        <p14:creationId xmlns:p14="http://schemas.microsoft.com/office/powerpoint/2010/main" val="21841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4DB3-51AE-4613-957B-BDA71397715B}"/>
              </a:ext>
            </a:extLst>
          </p:cNvPr>
          <p:cNvSpPr>
            <a:spLocks noGrp="1"/>
          </p:cNvSpPr>
          <p:nvPr>
            <p:ph type="title"/>
          </p:nvPr>
        </p:nvSpPr>
        <p:spPr/>
        <p:txBody>
          <a:bodyPr/>
          <a:lstStyle/>
          <a:p>
            <a:pPr>
              <a:defRPr/>
            </a:pPr>
            <a:r>
              <a:rPr lang="en-US" dirty="0"/>
              <a:t>Lecture Outcome</a:t>
            </a:r>
          </a:p>
        </p:txBody>
      </p:sp>
      <p:sp>
        <p:nvSpPr>
          <p:cNvPr id="7171" name="Content Placeholder 2">
            <a:extLst>
              <a:ext uri="{FF2B5EF4-FFF2-40B4-BE49-F238E27FC236}">
                <a16:creationId xmlns:a16="http://schemas.microsoft.com/office/drawing/2014/main" id="{E0859246-ACED-4ACE-93F0-4035186CF168}"/>
              </a:ext>
            </a:extLst>
          </p:cNvPr>
          <p:cNvSpPr>
            <a:spLocks noGrp="1" noChangeArrowheads="1"/>
          </p:cNvSpPr>
          <p:nvPr>
            <p:ph idx="1"/>
          </p:nvPr>
        </p:nvSpPr>
        <p:spPr/>
        <p:txBody>
          <a:bodyPr/>
          <a:lstStyle/>
          <a:p>
            <a:r>
              <a:rPr lang="en-US" altLang="en-US"/>
              <a:t>Family Health: Functions, Determinants</a:t>
            </a:r>
          </a:p>
          <a:p>
            <a:r>
              <a:rPr lang="en-US" altLang="en-US"/>
              <a:t>Child Health</a:t>
            </a:r>
          </a:p>
          <a:p>
            <a:r>
              <a:rPr lang="en-US" altLang="en-US"/>
              <a:t>Parenting Education</a:t>
            </a:r>
          </a:p>
          <a:p>
            <a:r>
              <a:rPr lang="en-US" altLang="en-US"/>
              <a:t>Roles of family and peer group in health</a:t>
            </a:r>
          </a:p>
          <a:p>
            <a:r>
              <a:rPr lang="en-US" altLang="en-US"/>
              <a:t>Life cycle perspective in Health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A944-B620-41BA-B6D6-8FC17C912EA3}"/>
              </a:ext>
            </a:extLst>
          </p:cNvPr>
          <p:cNvSpPr>
            <a:spLocks noGrp="1"/>
          </p:cNvSpPr>
          <p:nvPr>
            <p:ph type="title"/>
          </p:nvPr>
        </p:nvSpPr>
        <p:spPr>
          <a:xfrm>
            <a:off x="838200" y="3124200"/>
            <a:ext cx="7772400" cy="1362075"/>
          </a:xfrm>
        </p:spPr>
        <p:txBody>
          <a:bodyPr/>
          <a:lstStyle/>
          <a:p>
            <a:pPr algn="ctr"/>
            <a:r>
              <a:rPr lang="en-US" dirty="0"/>
              <a:t>Maternal health services</a:t>
            </a:r>
          </a:p>
        </p:txBody>
      </p:sp>
    </p:spTree>
    <p:extLst>
      <p:ext uri="{BB962C8B-B14F-4D97-AF65-F5344CB8AC3E}">
        <p14:creationId xmlns:p14="http://schemas.microsoft.com/office/powerpoint/2010/main" val="197915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AF10-CA3C-4313-9C9C-2E27F9110CE5}"/>
              </a:ext>
            </a:extLst>
          </p:cNvPr>
          <p:cNvSpPr>
            <a:spLocks noGrp="1"/>
          </p:cNvSpPr>
          <p:nvPr>
            <p:ph type="title"/>
          </p:nvPr>
        </p:nvSpPr>
        <p:spPr/>
        <p:txBody>
          <a:bodyPr/>
          <a:lstStyle/>
          <a:p>
            <a:r>
              <a:rPr lang="en-US" dirty="0"/>
              <a:t>Components of Maternal Health Services </a:t>
            </a:r>
          </a:p>
        </p:txBody>
      </p:sp>
      <p:sp>
        <p:nvSpPr>
          <p:cNvPr id="3" name="Content Placeholder 2">
            <a:extLst>
              <a:ext uri="{FF2B5EF4-FFF2-40B4-BE49-F238E27FC236}">
                <a16:creationId xmlns:a16="http://schemas.microsoft.com/office/drawing/2014/main" id="{2C0A9D19-A7DD-4057-BF31-A2BFED4A3E59}"/>
              </a:ext>
            </a:extLst>
          </p:cNvPr>
          <p:cNvSpPr>
            <a:spLocks noGrp="1"/>
          </p:cNvSpPr>
          <p:nvPr>
            <p:ph idx="1"/>
          </p:nvPr>
        </p:nvSpPr>
        <p:spPr/>
        <p:txBody>
          <a:bodyPr/>
          <a:lstStyle/>
          <a:p>
            <a:r>
              <a:rPr lang="en-US" dirty="0"/>
              <a:t>Preconception care</a:t>
            </a:r>
          </a:p>
          <a:p>
            <a:r>
              <a:rPr lang="en-US" dirty="0"/>
              <a:t>Prenatal care (Antenatal care)</a:t>
            </a:r>
          </a:p>
          <a:p>
            <a:r>
              <a:rPr lang="en-US" dirty="0"/>
              <a:t>Delivery care</a:t>
            </a:r>
          </a:p>
          <a:p>
            <a:r>
              <a:rPr lang="en-US" dirty="0"/>
              <a:t>Care for the newborn</a:t>
            </a:r>
          </a:p>
          <a:p>
            <a:r>
              <a:rPr lang="en-US" dirty="0"/>
              <a:t>Postnatal care</a:t>
            </a:r>
          </a:p>
        </p:txBody>
      </p:sp>
    </p:spTree>
    <p:extLst>
      <p:ext uri="{BB962C8B-B14F-4D97-AF65-F5344CB8AC3E}">
        <p14:creationId xmlns:p14="http://schemas.microsoft.com/office/powerpoint/2010/main" val="754913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DD7F-97E7-4EB9-BF2F-3102F2EE9B17}"/>
              </a:ext>
            </a:extLst>
          </p:cNvPr>
          <p:cNvSpPr>
            <a:spLocks noGrp="1"/>
          </p:cNvSpPr>
          <p:nvPr>
            <p:ph type="title"/>
          </p:nvPr>
        </p:nvSpPr>
        <p:spPr>
          <a:xfrm>
            <a:off x="76200" y="3124200"/>
            <a:ext cx="8610600" cy="1143000"/>
          </a:xfrm>
        </p:spPr>
        <p:txBody>
          <a:bodyPr/>
          <a:lstStyle/>
          <a:p>
            <a:r>
              <a:rPr lang="en-US" dirty="0"/>
              <a:t>Benefits Of Family Planning Services</a:t>
            </a:r>
          </a:p>
        </p:txBody>
      </p:sp>
    </p:spTree>
    <p:extLst>
      <p:ext uri="{BB962C8B-B14F-4D97-AF65-F5344CB8AC3E}">
        <p14:creationId xmlns:p14="http://schemas.microsoft.com/office/powerpoint/2010/main" val="3434309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07289-61A2-4C8F-AA18-7800E25E1CF5}"/>
              </a:ext>
            </a:extLst>
          </p:cNvPr>
          <p:cNvSpPr>
            <a:spLocks noGrp="1"/>
          </p:cNvSpPr>
          <p:nvPr>
            <p:ph type="title"/>
          </p:nvPr>
        </p:nvSpPr>
        <p:spPr>
          <a:xfrm>
            <a:off x="304800" y="838200"/>
            <a:ext cx="8610600" cy="533400"/>
          </a:xfrm>
        </p:spPr>
        <p:txBody>
          <a:bodyPr/>
          <a:lstStyle/>
          <a:p>
            <a:r>
              <a:rPr lang="en-US" dirty="0"/>
              <a:t>……..For the Family</a:t>
            </a:r>
          </a:p>
        </p:txBody>
      </p:sp>
      <p:sp>
        <p:nvSpPr>
          <p:cNvPr id="3" name="Content Placeholder 2">
            <a:extLst>
              <a:ext uri="{FF2B5EF4-FFF2-40B4-BE49-F238E27FC236}">
                <a16:creationId xmlns:a16="http://schemas.microsoft.com/office/drawing/2014/main" id="{BD81B759-BD32-4990-9A06-7027EDD64F1A}"/>
              </a:ext>
            </a:extLst>
          </p:cNvPr>
          <p:cNvSpPr>
            <a:spLocks noGrp="1"/>
          </p:cNvSpPr>
          <p:nvPr>
            <p:ph idx="1"/>
          </p:nvPr>
        </p:nvSpPr>
        <p:spPr>
          <a:xfrm>
            <a:off x="304800" y="1371600"/>
            <a:ext cx="8610600" cy="4724400"/>
          </a:xfrm>
        </p:spPr>
        <p:txBody>
          <a:bodyPr/>
          <a:lstStyle/>
          <a:p>
            <a:r>
              <a:rPr lang="en-US" b="1" u="sng" dirty="0"/>
              <a:t>F </a:t>
            </a:r>
            <a:r>
              <a:rPr lang="en-US" b="1" u="sng" dirty="0" err="1"/>
              <a:t>ood</a:t>
            </a:r>
            <a:r>
              <a:rPr lang="en-US" dirty="0"/>
              <a:t> is available for the whole family; all can get enough food based on their income </a:t>
            </a:r>
          </a:p>
          <a:p>
            <a:r>
              <a:rPr lang="en-US" b="1" u="sng" dirty="0"/>
              <a:t>A </a:t>
            </a:r>
            <a:r>
              <a:rPr lang="en-US" b="1" u="sng" dirty="0" err="1"/>
              <a:t>naemia</a:t>
            </a:r>
            <a:r>
              <a:rPr lang="en-US" dirty="0"/>
              <a:t>: the need for iron is supplied with some FP methods </a:t>
            </a:r>
          </a:p>
          <a:p>
            <a:r>
              <a:rPr lang="en-US" b="1" u="sng" dirty="0"/>
              <a:t>M </a:t>
            </a:r>
            <a:r>
              <a:rPr lang="en-US" b="1" u="sng" dirty="0" err="1"/>
              <a:t>aternal</a:t>
            </a:r>
            <a:r>
              <a:rPr lang="en-US" b="1" u="sng" dirty="0"/>
              <a:t> Mortality</a:t>
            </a:r>
            <a:r>
              <a:rPr lang="en-US" dirty="0"/>
              <a:t>: decreased </a:t>
            </a:r>
          </a:p>
          <a:p>
            <a:r>
              <a:rPr lang="en-US" b="1" u="sng" dirty="0"/>
              <a:t>I </a:t>
            </a:r>
            <a:r>
              <a:rPr lang="en-US" b="1" u="sng" dirty="0" err="1"/>
              <a:t>nfertility</a:t>
            </a:r>
            <a:r>
              <a:rPr lang="en-US" b="1" u="sng" dirty="0"/>
              <a:t>: </a:t>
            </a:r>
            <a:r>
              <a:rPr lang="en-US" dirty="0"/>
              <a:t>couples can have infertility service </a:t>
            </a:r>
          </a:p>
          <a:p>
            <a:r>
              <a:rPr lang="en-US" dirty="0"/>
              <a:t>: because of 2-3 years spacing </a:t>
            </a:r>
            <a:r>
              <a:rPr lang="en-US" dirty="0" err="1"/>
              <a:t>bet</a:t>
            </a:r>
            <a:r>
              <a:rPr lang="en-US" b="1" u="sng" dirty="0" err="1"/>
              <a:t>L</a:t>
            </a:r>
            <a:r>
              <a:rPr lang="en-US" b="1" u="sng" dirty="0"/>
              <a:t> ow birth </a:t>
            </a:r>
            <a:r>
              <a:rPr lang="en-US" b="1" u="sng" dirty="0" err="1"/>
              <a:t>weight</a:t>
            </a:r>
            <a:r>
              <a:rPr lang="en-US" dirty="0" err="1"/>
              <a:t>ween</a:t>
            </a:r>
            <a:r>
              <a:rPr lang="en-US" dirty="0"/>
              <a:t> births birth weight improves </a:t>
            </a:r>
          </a:p>
          <a:p>
            <a:r>
              <a:rPr lang="en-US" b="1" u="sng" dirty="0"/>
              <a:t>Y </a:t>
            </a:r>
            <a:r>
              <a:rPr lang="en-US" b="1" u="sng" dirty="0" err="1"/>
              <a:t>oung</a:t>
            </a:r>
            <a:r>
              <a:rPr lang="en-US" b="1" u="sng" dirty="0"/>
              <a:t> children </a:t>
            </a:r>
            <a:r>
              <a:rPr lang="en-US" dirty="0"/>
              <a:t>and infants competition for food and cloths minimized </a:t>
            </a:r>
          </a:p>
        </p:txBody>
      </p:sp>
    </p:spTree>
    <p:extLst>
      <p:ext uri="{BB962C8B-B14F-4D97-AF65-F5344CB8AC3E}">
        <p14:creationId xmlns:p14="http://schemas.microsoft.com/office/powerpoint/2010/main" val="4076487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EDF85B-2F6E-4040-962B-DFA2D1481603}"/>
              </a:ext>
            </a:extLst>
          </p:cNvPr>
          <p:cNvSpPr>
            <a:spLocks noGrp="1"/>
          </p:cNvSpPr>
          <p:nvPr>
            <p:ph idx="1"/>
          </p:nvPr>
        </p:nvSpPr>
        <p:spPr>
          <a:xfrm>
            <a:off x="0" y="838200"/>
            <a:ext cx="9144000" cy="4114800"/>
          </a:xfrm>
        </p:spPr>
        <p:txBody>
          <a:bodyPr/>
          <a:lstStyle/>
          <a:p>
            <a:pPr>
              <a:spcBef>
                <a:spcPts val="200"/>
              </a:spcBef>
            </a:pPr>
            <a:r>
              <a:rPr lang="en-US" b="1" u="sng" dirty="0"/>
              <a:t>H </a:t>
            </a:r>
            <a:r>
              <a:rPr lang="en-US" b="1" u="sng" dirty="0" err="1"/>
              <a:t>appier</a:t>
            </a:r>
            <a:r>
              <a:rPr lang="en-US" b="1" u="sng" dirty="0"/>
              <a:t> </a:t>
            </a:r>
            <a:r>
              <a:rPr lang="en-US" dirty="0"/>
              <a:t>sexual relationships: no fear of unwanted and untimed pregnancy</a:t>
            </a:r>
          </a:p>
          <a:p>
            <a:pPr>
              <a:spcBef>
                <a:spcPts val="200"/>
              </a:spcBef>
            </a:pPr>
            <a:r>
              <a:rPr lang="en-US" b="1" u="sng" dirty="0"/>
              <a:t>E </a:t>
            </a:r>
            <a:r>
              <a:rPr lang="en-US" b="1" u="sng" dirty="0" err="1"/>
              <a:t>ducational</a:t>
            </a:r>
            <a:r>
              <a:rPr lang="en-US" b="1" u="sng" dirty="0"/>
              <a:t> </a:t>
            </a:r>
            <a:r>
              <a:rPr lang="en-US" dirty="0"/>
              <a:t>opportunity for all children in the family</a:t>
            </a:r>
          </a:p>
          <a:p>
            <a:pPr>
              <a:spcBef>
                <a:spcPts val="200"/>
              </a:spcBef>
            </a:pPr>
            <a:r>
              <a:rPr lang="en-US" b="1" u="sng" dirty="0"/>
              <a:t>A </a:t>
            </a:r>
            <a:r>
              <a:rPr lang="en-US" b="1" u="sng" dirty="0" err="1"/>
              <a:t>bortion</a:t>
            </a:r>
            <a:r>
              <a:rPr lang="en-US" dirty="0"/>
              <a:t>: problem of induced or illegal abortion decreased</a:t>
            </a:r>
          </a:p>
          <a:p>
            <a:pPr algn="just">
              <a:spcBef>
                <a:spcPts val="200"/>
              </a:spcBef>
            </a:pPr>
            <a:r>
              <a:rPr lang="en-US" b="1" u="sng" dirty="0"/>
              <a:t>L </a:t>
            </a:r>
            <a:r>
              <a:rPr lang="en-US" b="1" u="sng" dirty="0" err="1"/>
              <a:t>actation</a:t>
            </a:r>
            <a:r>
              <a:rPr lang="en-US" b="1" u="sng" dirty="0"/>
              <a:t> </a:t>
            </a:r>
            <a:r>
              <a:rPr lang="en-US" dirty="0"/>
              <a:t>continues: there are methods that do not interfere with lactation</a:t>
            </a:r>
          </a:p>
          <a:p>
            <a:pPr>
              <a:spcBef>
                <a:spcPts val="200"/>
              </a:spcBef>
            </a:pPr>
            <a:r>
              <a:rPr lang="en-US" b="1" u="sng" dirty="0"/>
              <a:t>T </a:t>
            </a:r>
            <a:r>
              <a:rPr lang="en-US" b="1" u="sng" dirty="0" err="1"/>
              <a:t>eenage</a:t>
            </a:r>
            <a:r>
              <a:rPr lang="en-US" b="1" u="sng" dirty="0"/>
              <a:t> </a:t>
            </a:r>
            <a:r>
              <a:rPr lang="en-US" dirty="0"/>
              <a:t>pregnancy decreases, for they can use the methods</a:t>
            </a:r>
          </a:p>
          <a:p>
            <a:pPr>
              <a:spcBef>
                <a:spcPts val="200"/>
              </a:spcBef>
            </a:pPr>
            <a:r>
              <a:rPr lang="en-US" b="1" u="sng" dirty="0"/>
              <a:t>H </a:t>
            </a:r>
            <a:r>
              <a:rPr lang="en-US" b="1" u="sng" dirty="0" err="1"/>
              <a:t>ealth</a:t>
            </a:r>
            <a:r>
              <a:rPr lang="en-US" b="1" u="sng" dirty="0"/>
              <a:t> </a:t>
            </a:r>
            <a:r>
              <a:rPr lang="en-US" dirty="0"/>
              <a:t>screening test: pap smear done to screen malignancy</a:t>
            </a:r>
          </a:p>
        </p:txBody>
      </p:sp>
    </p:spTree>
    <p:extLst>
      <p:ext uri="{BB962C8B-B14F-4D97-AF65-F5344CB8AC3E}">
        <p14:creationId xmlns:p14="http://schemas.microsoft.com/office/powerpoint/2010/main" val="172080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035D-CB85-40E1-AC7C-32C450D7AE03}"/>
              </a:ext>
            </a:extLst>
          </p:cNvPr>
          <p:cNvSpPr>
            <a:spLocks noGrp="1"/>
          </p:cNvSpPr>
          <p:nvPr>
            <p:ph type="title"/>
          </p:nvPr>
        </p:nvSpPr>
        <p:spPr/>
        <p:txBody>
          <a:bodyPr/>
          <a:lstStyle/>
          <a:p>
            <a:r>
              <a:rPr lang="en-US" dirty="0"/>
              <a:t>b) For the health of the mother</a:t>
            </a:r>
          </a:p>
        </p:txBody>
      </p:sp>
      <p:sp>
        <p:nvSpPr>
          <p:cNvPr id="3" name="Content Placeholder 2">
            <a:extLst>
              <a:ext uri="{FF2B5EF4-FFF2-40B4-BE49-F238E27FC236}">
                <a16:creationId xmlns:a16="http://schemas.microsoft.com/office/drawing/2014/main" id="{4A5B7BBA-53DA-4BE5-A190-59DDA28D6383}"/>
              </a:ext>
            </a:extLst>
          </p:cNvPr>
          <p:cNvSpPr>
            <a:spLocks noGrp="1"/>
          </p:cNvSpPr>
          <p:nvPr>
            <p:ph idx="1"/>
          </p:nvPr>
        </p:nvSpPr>
        <p:spPr/>
        <p:txBody>
          <a:bodyPr/>
          <a:lstStyle/>
          <a:p>
            <a:pPr marL="0" indent="0">
              <a:buNone/>
            </a:pPr>
            <a:r>
              <a:rPr lang="en-US" dirty="0"/>
              <a:t>• Mother’s body needs at least 2 years or more to get back to full strength after the birth of a baby. </a:t>
            </a:r>
          </a:p>
          <a:p>
            <a:pPr marL="0" indent="0">
              <a:buNone/>
            </a:pPr>
            <a:r>
              <a:rPr lang="en-US" dirty="0"/>
              <a:t>• By reducing undesired family size the need for health care and education of a family is achieved</a:t>
            </a:r>
          </a:p>
        </p:txBody>
      </p:sp>
    </p:spTree>
    <p:extLst>
      <p:ext uri="{BB962C8B-B14F-4D97-AF65-F5344CB8AC3E}">
        <p14:creationId xmlns:p14="http://schemas.microsoft.com/office/powerpoint/2010/main" val="108636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817D-5955-47D7-B842-E8BB9354ECBB}"/>
              </a:ext>
            </a:extLst>
          </p:cNvPr>
          <p:cNvSpPr>
            <a:spLocks noGrp="1"/>
          </p:cNvSpPr>
          <p:nvPr>
            <p:ph type="title"/>
          </p:nvPr>
        </p:nvSpPr>
        <p:spPr/>
        <p:txBody>
          <a:bodyPr/>
          <a:lstStyle/>
          <a:p>
            <a:r>
              <a:rPr lang="en-US" dirty="0"/>
              <a:t>c) For the health of the children</a:t>
            </a:r>
          </a:p>
        </p:txBody>
      </p:sp>
      <p:sp>
        <p:nvSpPr>
          <p:cNvPr id="3" name="Content Placeholder 2">
            <a:extLst>
              <a:ext uri="{FF2B5EF4-FFF2-40B4-BE49-F238E27FC236}">
                <a16:creationId xmlns:a16="http://schemas.microsoft.com/office/drawing/2014/main" id="{F4448BC7-9A37-4647-81F2-7A04299BE6EC}"/>
              </a:ext>
            </a:extLst>
          </p:cNvPr>
          <p:cNvSpPr>
            <a:spLocks noGrp="1"/>
          </p:cNvSpPr>
          <p:nvPr>
            <p:ph idx="1"/>
          </p:nvPr>
        </p:nvSpPr>
        <p:spPr/>
        <p:txBody>
          <a:bodyPr/>
          <a:lstStyle/>
          <a:p>
            <a:r>
              <a:rPr lang="en-US" dirty="0"/>
              <a:t>♦ Increase birth weight, </a:t>
            </a:r>
          </a:p>
          <a:p>
            <a:r>
              <a:rPr lang="en-US" dirty="0"/>
              <a:t>♦ Children will get adequate care and affection, </a:t>
            </a:r>
          </a:p>
          <a:p>
            <a:r>
              <a:rPr lang="en-US" dirty="0"/>
              <a:t>♦ Children can be breast feed longer and receive proper amount of nutrients, vitamins and minerals, </a:t>
            </a:r>
          </a:p>
          <a:p>
            <a:r>
              <a:rPr lang="en-US" dirty="0"/>
              <a:t>♦ Helps children to receive educational opportunities</a:t>
            </a:r>
          </a:p>
        </p:txBody>
      </p:sp>
    </p:spTree>
    <p:extLst>
      <p:ext uri="{BB962C8B-B14F-4D97-AF65-F5344CB8AC3E}">
        <p14:creationId xmlns:p14="http://schemas.microsoft.com/office/powerpoint/2010/main" val="1544180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E874-B4D9-4A2B-9948-D7882C695347}"/>
              </a:ext>
            </a:extLst>
          </p:cNvPr>
          <p:cNvSpPr>
            <a:spLocks noGrp="1"/>
          </p:cNvSpPr>
          <p:nvPr>
            <p:ph type="title"/>
          </p:nvPr>
        </p:nvSpPr>
        <p:spPr/>
        <p:txBody>
          <a:bodyPr/>
          <a:lstStyle/>
          <a:p>
            <a:r>
              <a:rPr lang="en-US" dirty="0"/>
              <a:t>d) Benefits for national welfare</a:t>
            </a:r>
          </a:p>
        </p:txBody>
      </p:sp>
      <p:sp>
        <p:nvSpPr>
          <p:cNvPr id="3" name="Content Placeholder 2">
            <a:extLst>
              <a:ext uri="{FF2B5EF4-FFF2-40B4-BE49-F238E27FC236}">
                <a16:creationId xmlns:a16="http://schemas.microsoft.com/office/drawing/2014/main" id="{1F9B2614-83D6-42CF-A267-6E60EDE4881D}"/>
              </a:ext>
            </a:extLst>
          </p:cNvPr>
          <p:cNvSpPr>
            <a:spLocks noGrp="1"/>
          </p:cNvSpPr>
          <p:nvPr>
            <p:ph idx="1"/>
          </p:nvPr>
        </p:nvSpPr>
        <p:spPr/>
        <p:txBody>
          <a:bodyPr/>
          <a:lstStyle/>
          <a:p>
            <a:r>
              <a:rPr lang="en-US" dirty="0"/>
              <a:t>♦ Better rearing of children by devoting more time to each child </a:t>
            </a:r>
          </a:p>
          <a:p>
            <a:r>
              <a:rPr lang="en-US" dirty="0"/>
              <a:t>♦ Prevents excessive population growth, </a:t>
            </a:r>
          </a:p>
          <a:p>
            <a:r>
              <a:rPr lang="en-US" dirty="0"/>
              <a:t>♦ Promotes and speeds up national development, and helps women to participate in development.</a:t>
            </a:r>
          </a:p>
        </p:txBody>
      </p:sp>
    </p:spTree>
    <p:extLst>
      <p:ext uri="{BB962C8B-B14F-4D97-AF65-F5344CB8AC3E}">
        <p14:creationId xmlns:p14="http://schemas.microsoft.com/office/powerpoint/2010/main" val="964305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51EA5-81BC-4EAB-B16E-2BA72C4BF446}"/>
              </a:ext>
            </a:extLst>
          </p:cNvPr>
          <p:cNvSpPr>
            <a:spLocks noGrp="1"/>
          </p:cNvSpPr>
          <p:nvPr>
            <p:ph type="title"/>
          </p:nvPr>
        </p:nvSpPr>
        <p:spPr/>
        <p:txBody>
          <a:bodyPr/>
          <a:lstStyle/>
          <a:p>
            <a:pPr>
              <a:defRPr/>
            </a:pPr>
            <a:r>
              <a:rPr lang="en-US" dirty="0"/>
              <a:t>Child health</a:t>
            </a:r>
          </a:p>
        </p:txBody>
      </p:sp>
      <p:sp>
        <p:nvSpPr>
          <p:cNvPr id="16387" name="Content Placeholder 2">
            <a:extLst>
              <a:ext uri="{FF2B5EF4-FFF2-40B4-BE49-F238E27FC236}">
                <a16:creationId xmlns:a16="http://schemas.microsoft.com/office/drawing/2014/main" id="{6526921A-AAAD-40B1-BC2C-595653AE8420}"/>
              </a:ext>
            </a:extLst>
          </p:cNvPr>
          <p:cNvSpPr>
            <a:spLocks noGrp="1" noChangeArrowheads="1"/>
          </p:cNvSpPr>
          <p:nvPr>
            <p:ph idx="1"/>
          </p:nvPr>
        </p:nvSpPr>
        <p:spPr>
          <a:xfrm>
            <a:off x="533400" y="1828800"/>
            <a:ext cx="8382000" cy="4724400"/>
          </a:xfrm>
        </p:spPr>
        <p:txBody>
          <a:bodyPr/>
          <a:lstStyle/>
          <a:p>
            <a:pPr>
              <a:buFontTx/>
              <a:buNone/>
            </a:pPr>
            <a:r>
              <a:rPr lang="en-US" altLang="en-US" dirty="0"/>
              <a:t>Child Bearing, Rearing </a:t>
            </a:r>
          </a:p>
          <a:p>
            <a:pPr>
              <a:buFontTx/>
              <a:buBlip>
                <a:blip r:embed="rId3"/>
              </a:buBlip>
            </a:pPr>
            <a:r>
              <a:rPr lang="en-US" altLang="en-US" dirty="0"/>
              <a:t>Child Health Services: Nutrition, Immunization, Growth Monitoring </a:t>
            </a:r>
          </a:p>
          <a:p>
            <a:pPr>
              <a:buFontTx/>
              <a:buBlip>
                <a:blip r:embed="rId3"/>
              </a:buBlip>
            </a:pPr>
            <a:r>
              <a:rPr lang="en-US" altLang="en-US" dirty="0"/>
              <a:t>Social Problems of Children</a:t>
            </a:r>
          </a:p>
          <a:p>
            <a:pPr>
              <a:buFontTx/>
              <a:buBlip>
                <a:blip r:embed="rId3"/>
              </a:buBlip>
            </a:pPr>
            <a:r>
              <a:rPr lang="en-US" altLang="en-US" dirty="0"/>
              <a:t>Child Abuse </a:t>
            </a:r>
          </a:p>
          <a:p>
            <a:pPr>
              <a:buFontTx/>
              <a:buBlip>
                <a:blip r:embed="rId3"/>
              </a:buBlip>
            </a:pPr>
            <a:r>
              <a:rPr lang="en-US" altLang="en-US" dirty="0"/>
              <a:t>Abandoned or Street Children </a:t>
            </a:r>
          </a:p>
          <a:p>
            <a:pPr>
              <a:buFontTx/>
              <a:buBlip>
                <a:blip r:embed="rId3"/>
              </a:buBlip>
            </a:pPr>
            <a:r>
              <a:rPr lang="en-US" altLang="en-US" dirty="0"/>
              <a:t>Child Labor </a:t>
            </a:r>
          </a:p>
          <a:p>
            <a:pPr>
              <a:buFontTx/>
              <a:buBlip>
                <a:blip r:embed="rId3"/>
              </a:buBlip>
            </a:pPr>
            <a:r>
              <a:rPr lang="en-US" altLang="en-US" dirty="0"/>
              <a:t>Juvenile Delinquency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A8D9-F82D-440F-8F02-965BB156296A}"/>
              </a:ext>
            </a:extLst>
          </p:cNvPr>
          <p:cNvSpPr>
            <a:spLocks noGrp="1"/>
          </p:cNvSpPr>
          <p:nvPr>
            <p:ph type="title"/>
          </p:nvPr>
        </p:nvSpPr>
        <p:spPr/>
        <p:txBody>
          <a:bodyPr/>
          <a:lstStyle/>
          <a:p>
            <a:pPr>
              <a:defRPr/>
            </a:pPr>
            <a:r>
              <a:rPr lang="en-US" dirty="0"/>
              <a:t>Juvenile Delinquency </a:t>
            </a:r>
          </a:p>
        </p:txBody>
      </p:sp>
      <p:sp>
        <p:nvSpPr>
          <p:cNvPr id="3" name="Content Placeholder 2">
            <a:extLst>
              <a:ext uri="{FF2B5EF4-FFF2-40B4-BE49-F238E27FC236}">
                <a16:creationId xmlns:a16="http://schemas.microsoft.com/office/drawing/2014/main" id="{83D648A0-3F26-4976-BA5A-C3DFF853CCAA}"/>
              </a:ext>
            </a:extLst>
          </p:cNvPr>
          <p:cNvSpPr>
            <a:spLocks noGrp="1"/>
          </p:cNvSpPr>
          <p:nvPr>
            <p:ph idx="1"/>
          </p:nvPr>
        </p:nvSpPr>
        <p:spPr/>
        <p:txBody>
          <a:bodyPr/>
          <a:lstStyle/>
          <a:p>
            <a:pPr>
              <a:defRPr/>
            </a:pPr>
            <a:r>
              <a:rPr lang="en-US" dirty="0"/>
              <a:t>Juvenile delinquency is the participation by a minor child, usually between the ages of 10 and 17, in illegal behavior or activities. </a:t>
            </a:r>
          </a:p>
          <a:p>
            <a:pPr>
              <a:defRPr/>
            </a:pPr>
            <a:r>
              <a:rPr lang="en-US" dirty="0"/>
              <a:t>Criminal delinquency offenses include, for example, </a:t>
            </a:r>
          </a:p>
          <a:p>
            <a:pPr>
              <a:buFontTx/>
              <a:buNone/>
              <a:defRPr/>
            </a:pPr>
            <a:r>
              <a:rPr lang="en-US" b="1" dirty="0">
                <a:solidFill>
                  <a:srgbClr val="FF0000"/>
                </a:solidFill>
                <a:effectLst>
                  <a:outerShdw blurRad="38100" dist="38100" dir="2700000" algn="tl">
                    <a:srgbClr val="000000">
                      <a:alpha val="43137"/>
                    </a:srgbClr>
                  </a:outerShdw>
                </a:effectLst>
              </a:rPr>
              <a:t>    homicide, robbery, assault and theft.</a:t>
            </a:r>
            <a:r>
              <a:rPr lang="en-US" dirty="0"/>
              <a:t> </a:t>
            </a:r>
          </a:p>
          <a:p>
            <a:pPr>
              <a:defRPr/>
            </a:pPr>
            <a:r>
              <a:rPr lang="en-US" dirty="0"/>
              <a:t>The term juvenile crime is used synonymously with criminal delinquency.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CA06-C0AE-449B-A140-0679B7BF6A5A}"/>
              </a:ext>
            </a:extLst>
          </p:cNvPr>
          <p:cNvSpPr>
            <a:spLocks noGrp="1"/>
          </p:cNvSpPr>
          <p:nvPr>
            <p:ph type="title"/>
          </p:nvPr>
        </p:nvSpPr>
        <p:spPr/>
        <p:txBody>
          <a:bodyPr/>
          <a:lstStyle/>
          <a:p>
            <a:pPr>
              <a:defRPr/>
            </a:pPr>
            <a:r>
              <a:rPr lang="en-US" dirty="0"/>
              <a:t>Introduction </a:t>
            </a:r>
          </a:p>
        </p:txBody>
      </p:sp>
      <p:sp>
        <p:nvSpPr>
          <p:cNvPr id="8195" name="Content Placeholder 2">
            <a:extLst>
              <a:ext uri="{FF2B5EF4-FFF2-40B4-BE49-F238E27FC236}">
                <a16:creationId xmlns:a16="http://schemas.microsoft.com/office/drawing/2014/main" id="{0D3DE01E-6C4E-45C7-AFE5-E812450E7FEC}"/>
              </a:ext>
            </a:extLst>
          </p:cNvPr>
          <p:cNvSpPr>
            <a:spLocks noGrp="1" noChangeArrowheads="1"/>
          </p:cNvSpPr>
          <p:nvPr>
            <p:ph idx="1"/>
          </p:nvPr>
        </p:nvSpPr>
        <p:spPr>
          <a:xfrm>
            <a:off x="0" y="1981200"/>
            <a:ext cx="9144000" cy="4876800"/>
          </a:xfrm>
        </p:spPr>
        <p:txBody>
          <a:bodyPr/>
          <a:lstStyle/>
          <a:p>
            <a:pPr>
              <a:buFontTx/>
              <a:buBlip>
                <a:blip r:embed="rId2"/>
              </a:buBlip>
            </a:pPr>
            <a:r>
              <a:rPr lang="en-US" altLang="en-US"/>
              <a:t>The family is the unit of service in all health care delivery.</a:t>
            </a:r>
          </a:p>
          <a:p>
            <a:pPr>
              <a:buFontTx/>
              <a:buBlip>
                <a:blip r:embed="rId2"/>
              </a:buBlip>
            </a:pPr>
            <a:r>
              <a:rPr lang="en-US" altLang="en-US"/>
              <a:t>The health of one member affects the welfare of other members in the family.</a:t>
            </a:r>
          </a:p>
          <a:p>
            <a:pPr>
              <a:buFontTx/>
              <a:buBlip>
                <a:blip r:embed="rId2"/>
              </a:buBlip>
            </a:pPr>
            <a:r>
              <a:rPr lang="en-US" altLang="en-US"/>
              <a:t>Every family is unique and it is affected by every aspect of community life.</a:t>
            </a:r>
          </a:p>
          <a:p>
            <a:pPr>
              <a:buFontTx/>
              <a:buBlip>
                <a:blip r:embed="rId2"/>
              </a:buBlip>
            </a:pPr>
            <a:r>
              <a:rPr lang="en-US" altLang="en-US"/>
              <a:t>The health service providers has to understand family ways, traditions, customs and beliefs of the family.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6B0E-F82E-458F-ADCE-8EEF59C95A71}"/>
              </a:ext>
            </a:extLst>
          </p:cNvPr>
          <p:cNvSpPr>
            <a:spLocks noGrp="1"/>
          </p:cNvSpPr>
          <p:nvPr>
            <p:ph type="title"/>
          </p:nvPr>
        </p:nvSpPr>
        <p:spPr/>
        <p:txBody>
          <a:bodyPr/>
          <a:lstStyle/>
          <a:p>
            <a:pPr>
              <a:defRPr/>
            </a:pPr>
            <a:endParaRPr lang="en-US"/>
          </a:p>
        </p:txBody>
      </p:sp>
      <p:sp>
        <p:nvSpPr>
          <p:cNvPr id="19459" name="Content Placeholder 2">
            <a:extLst>
              <a:ext uri="{FF2B5EF4-FFF2-40B4-BE49-F238E27FC236}">
                <a16:creationId xmlns:a16="http://schemas.microsoft.com/office/drawing/2014/main" id="{5AF888C0-4DB2-40FB-92AD-1E3F21DF62F8}"/>
              </a:ext>
            </a:extLst>
          </p:cNvPr>
          <p:cNvSpPr>
            <a:spLocks noGrp="1" noChangeArrowheads="1"/>
          </p:cNvSpPr>
          <p:nvPr>
            <p:ph idx="1"/>
          </p:nvPr>
        </p:nvSpPr>
        <p:spPr/>
        <p:txBody>
          <a:bodyPr/>
          <a:lstStyle/>
          <a:p>
            <a:endParaRPr lang="en-US" altLang="en-US"/>
          </a:p>
        </p:txBody>
      </p:sp>
      <p:pic>
        <p:nvPicPr>
          <p:cNvPr id="19460" name="Picture 2" descr="Roles of family and peer group in health  As there is a famous proverb, “The secret of  health lies in the family”, a fami...">
            <a:extLst>
              <a:ext uri="{FF2B5EF4-FFF2-40B4-BE49-F238E27FC236}">
                <a16:creationId xmlns:a16="http://schemas.microsoft.com/office/drawing/2014/main" id="{54B8B12B-8ED5-4E22-B88F-841DE61FD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87280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ontd.Family as a motivator:Family as a monitor:Family as a trainer:Family as a controller:Family as a care taker: ">
            <a:extLst>
              <a:ext uri="{FF2B5EF4-FFF2-40B4-BE49-F238E27FC236}">
                <a16:creationId xmlns:a16="http://schemas.microsoft.com/office/drawing/2014/main" id="{8B6B6FC8-74AE-4F2A-9638-117DABC7F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08050"/>
            <a:ext cx="84582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F856-C2C3-4C93-A736-CD4333F3CE88}"/>
              </a:ext>
            </a:extLst>
          </p:cNvPr>
          <p:cNvSpPr>
            <a:spLocks noGrp="1"/>
          </p:cNvSpPr>
          <p:nvPr>
            <p:ph type="title"/>
          </p:nvPr>
        </p:nvSpPr>
        <p:spPr/>
        <p:txBody>
          <a:bodyPr/>
          <a:lstStyle/>
          <a:p>
            <a:pPr>
              <a:defRPr/>
            </a:pPr>
            <a:endParaRPr lang="en-US"/>
          </a:p>
        </p:txBody>
      </p:sp>
      <p:sp>
        <p:nvSpPr>
          <p:cNvPr id="21507" name="Content Placeholder 2">
            <a:extLst>
              <a:ext uri="{FF2B5EF4-FFF2-40B4-BE49-F238E27FC236}">
                <a16:creationId xmlns:a16="http://schemas.microsoft.com/office/drawing/2014/main" id="{4654D8B5-78E8-4DCC-A24E-9D19B324A54C}"/>
              </a:ext>
            </a:extLst>
          </p:cNvPr>
          <p:cNvSpPr>
            <a:spLocks noGrp="1" noChangeArrowheads="1"/>
          </p:cNvSpPr>
          <p:nvPr>
            <p:ph idx="1"/>
          </p:nvPr>
        </p:nvSpPr>
        <p:spPr/>
        <p:txBody>
          <a:bodyPr/>
          <a:lstStyle/>
          <a:p>
            <a:endParaRPr lang="en-US" altLang="en-US"/>
          </a:p>
        </p:txBody>
      </p:sp>
      <p:pic>
        <p:nvPicPr>
          <p:cNvPr id="21508" name="Picture 19" descr="Responsibilities of family in health anddisease:1.   Child rearing2.   Socialization3.   Personality formation4.   Care of...">
            <a:extLst>
              <a:ext uri="{FF2B5EF4-FFF2-40B4-BE49-F238E27FC236}">
                <a16:creationId xmlns:a16="http://schemas.microsoft.com/office/drawing/2014/main" id="{44B2F9BA-4E69-4A62-A119-29454AA1B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1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4" descr="Role and responsibilities of parent:A parent must:• Protect his/her young from physical harm.• Provide physical necessitie...">
            <a:extLst>
              <a:ext uri="{FF2B5EF4-FFF2-40B4-BE49-F238E27FC236}">
                <a16:creationId xmlns:a16="http://schemas.microsoft.com/office/drawing/2014/main" id="{16E12AF3-87D1-4563-BBEA-C05B8E8A5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 y="762000"/>
            <a:ext cx="910844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4222-48C5-4845-87E1-AF4B5B844D16}"/>
              </a:ext>
            </a:extLst>
          </p:cNvPr>
          <p:cNvSpPr>
            <a:spLocks noGrp="1"/>
          </p:cNvSpPr>
          <p:nvPr>
            <p:ph type="title"/>
          </p:nvPr>
        </p:nvSpPr>
        <p:spPr/>
        <p:txBody>
          <a:bodyPr/>
          <a:lstStyle/>
          <a:p>
            <a:pPr>
              <a:defRPr/>
            </a:pPr>
            <a:r>
              <a:rPr lang="en-US" dirty="0"/>
              <a:t>Parenting education</a:t>
            </a:r>
          </a:p>
        </p:txBody>
      </p:sp>
      <p:sp>
        <p:nvSpPr>
          <p:cNvPr id="24579" name="Content Placeholder 2">
            <a:extLst>
              <a:ext uri="{FF2B5EF4-FFF2-40B4-BE49-F238E27FC236}">
                <a16:creationId xmlns:a16="http://schemas.microsoft.com/office/drawing/2014/main" id="{75F6A888-F566-480C-A8DE-95A67DE2D452}"/>
              </a:ext>
            </a:extLst>
          </p:cNvPr>
          <p:cNvSpPr>
            <a:spLocks noGrp="1" noChangeArrowheads="1"/>
          </p:cNvSpPr>
          <p:nvPr>
            <p:ph idx="1"/>
          </p:nvPr>
        </p:nvSpPr>
        <p:spPr>
          <a:xfrm>
            <a:off x="0" y="1905000"/>
            <a:ext cx="8915400" cy="4572000"/>
          </a:xfrm>
        </p:spPr>
        <p:txBody>
          <a:bodyPr/>
          <a:lstStyle/>
          <a:p>
            <a:r>
              <a:rPr lang="en-US" altLang="en-US" dirty="0"/>
              <a:t>A parent education program is a course that can be followed to correct and improve a persons parenting skills, such courses may be general, covering the most common issues parents may encounter, or specific, for infants, children and teenagers.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CBDF-A612-414C-927E-DDC7C328E460}"/>
              </a:ext>
            </a:extLst>
          </p:cNvPr>
          <p:cNvSpPr>
            <a:spLocks noGrp="1"/>
          </p:cNvSpPr>
          <p:nvPr>
            <p:ph type="title"/>
          </p:nvPr>
        </p:nvSpPr>
        <p:spPr/>
        <p:txBody>
          <a:bodyPr/>
          <a:lstStyle/>
          <a:p>
            <a:pPr>
              <a:defRPr/>
            </a:pPr>
            <a:endParaRPr lang="en-US"/>
          </a:p>
        </p:txBody>
      </p:sp>
      <p:sp>
        <p:nvSpPr>
          <p:cNvPr id="23555" name="Content Placeholder 2">
            <a:extLst>
              <a:ext uri="{FF2B5EF4-FFF2-40B4-BE49-F238E27FC236}">
                <a16:creationId xmlns:a16="http://schemas.microsoft.com/office/drawing/2014/main" id="{A4BF3F5A-A9B3-4B76-8C75-9DBBD1FC9F36}"/>
              </a:ext>
            </a:extLst>
          </p:cNvPr>
          <p:cNvSpPr>
            <a:spLocks noGrp="1" noChangeArrowheads="1"/>
          </p:cNvSpPr>
          <p:nvPr>
            <p:ph idx="1"/>
          </p:nvPr>
        </p:nvSpPr>
        <p:spPr/>
        <p:txBody>
          <a:bodyPr/>
          <a:lstStyle/>
          <a:p>
            <a:endParaRPr lang="en-US" altLang="en-US"/>
          </a:p>
        </p:txBody>
      </p:sp>
      <p:pic>
        <p:nvPicPr>
          <p:cNvPr id="23556" name="Picture 25" descr="Parenting education• Parenting education is a course or programme  which is given to raising successful  children, creatin...">
            <a:extLst>
              <a:ext uri="{FF2B5EF4-FFF2-40B4-BE49-F238E27FC236}">
                <a16:creationId xmlns:a16="http://schemas.microsoft.com/office/drawing/2014/main" id="{4A868616-BA21-44DF-AA5E-CC34ABE8C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50"/>
            <a:ext cx="9144000"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Life cycle perspective in health• A life cycle perspective suggests that different  intervention packages should be develo...">
            <a:extLst>
              <a:ext uri="{FF2B5EF4-FFF2-40B4-BE49-F238E27FC236}">
                <a16:creationId xmlns:a16="http://schemas.microsoft.com/office/drawing/2014/main" id="{26DBFC16-BAD5-47C7-8286-AC70F1371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6600"/>
            <a:ext cx="91440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F56F-F1F0-4BBA-BA48-423CB71427C0}"/>
              </a:ext>
            </a:extLst>
          </p:cNvPr>
          <p:cNvSpPr>
            <a:spLocks noGrp="1"/>
          </p:cNvSpPr>
          <p:nvPr>
            <p:ph type="title"/>
          </p:nvPr>
        </p:nvSpPr>
        <p:spPr/>
        <p:txBody>
          <a:bodyPr/>
          <a:lstStyle/>
          <a:p>
            <a:pPr>
              <a:defRPr/>
            </a:pPr>
            <a:endParaRPr lang="en-US"/>
          </a:p>
        </p:txBody>
      </p:sp>
      <p:sp>
        <p:nvSpPr>
          <p:cNvPr id="26627" name="Content Placeholder 2">
            <a:extLst>
              <a:ext uri="{FF2B5EF4-FFF2-40B4-BE49-F238E27FC236}">
                <a16:creationId xmlns:a16="http://schemas.microsoft.com/office/drawing/2014/main" id="{EDC008D4-727F-4840-A7A4-AF5D8F1139BA}"/>
              </a:ext>
            </a:extLst>
          </p:cNvPr>
          <p:cNvSpPr>
            <a:spLocks noGrp="1" noChangeArrowheads="1"/>
          </p:cNvSpPr>
          <p:nvPr>
            <p:ph idx="1"/>
          </p:nvPr>
        </p:nvSpPr>
        <p:spPr/>
        <p:txBody>
          <a:bodyPr/>
          <a:lstStyle/>
          <a:p>
            <a:endParaRPr lang="en-US" altLang="en-US"/>
          </a:p>
        </p:txBody>
      </p:sp>
      <p:pic>
        <p:nvPicPr>
          <p:cNvPr id="26628" name="Picture 35" descr="A life cycle perspective in health • Actions, both positive and negative, taken at one   stage in a woman’s life can and w...">
            <a:extLst>
              <a:ext uri="{FF2B5EF4-FFF2-40B4-BE49-F238E27FC236}">
                <a16:creationId xmlns:a16="http://schemas.microsoft.com/office/drawing/2014/main" id="{40A366CA-0548-43E3-BBD3-F250C0E82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344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476E6-9085-491D-8F09-CF7311F83FDC}"/>
              </a:ext>
            </a:extLst>
          </p:cNvPr>
          <p:cNvSpPr>
            <a:spLocks noGrp="1"/>
          </p:cNvSpPr>
          <p:nvPr>
            <p:ph type="title"/>
          </p:nvPr>
        </p:nvSpPr>
        <p:spPr>
          <a:xfrm>
            <a:off x="685800" y="3048000"/>
            <a:ext cx="7772400" cy="1362075"/>
          </a:xfrm>
        </p:spPr>
        <p:txBody>
          <a:bodyPr/>
          <a:lstStyle/>
          <a:p>
            <a:r>
              <a:rPr lang="en-US" sz="4400" dirty="0">
                <a:effectLst/>
                <a:highlight>
                  <a:srgbClr val="FF00FF"/>
                </a:highlight>
              </a:rPr>
              <a:t>Family Health History</a:t>
            </a:r>
            <a:endParaRPr lang="en-US" sz="4400" dirty="0">
              <a:highlight>
                <a:srgbClr val="FF00FF"/>
              </a:highlight>
            </a:endParaRPr>
          </a:p>
        </p:txBody>
      </p:sp>
    </p:spTree>
    <p:extLst>
      <p:ext uri="{BB962C8B-B14F-4D97-AF65-F5344CB8AC3E}">
        <p14:creationId xmlns:p14="http://schemas.microsoft.com/office/powerpoint/2010/main" val="321705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76FE-119B-408D-9527-E2AB80F5C48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C6E1051-58D0-4423-B875-5EBE92F11E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8200"/>
            <a:ext cx="9144000" cy="5943600"/>
          </a:xfrm>
        </p:spPr>
      </p:pic>
    </p:spTree>
    <p:extLst>
      <p:ext uri="{BB962C8B-B14F-4D97-AF65-F5344CB8AC3E}">
        <p14:creationId xmlns:p14="http://schemas.microsoft.com/office/powerpoint/2010/main" val="129368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F3B3-E9B3-414C-97E8-F58A1C30AAF5}"/>
              </a:ext>
            </a:extLst>
          </p:cNvPr>
          <p:cNvSpPr>
            <a:spLocks noGrp="1"/>
          </p:cNvSpPr>
          <p:nvPr>
            <p:ph type="title"/>
          </p:nvPr>
        </p:nvSpPr>
        <p:spPr/>
        <p:txBody>
          <a:bodyPr/>
          <a:lstStyle/>
          <a:p>
            <a:pPr>
              <a:defRPr/>
            </a:pPr>
            <a:r>
              <a:rPr lang="en-US" dirty="0"/>
              <a:t>Family health</a:t>
            </a:r>
          </a:p>
        </p:txBody>
      </p:sp>
      <p:sp>
        <p:nvSpPr>
          <p:cNvPr id="9219" name="Content Placeholder 2">
            <a:extLst>
              <a:ext uri="{FF2B5EF4-FFF2-40B4-BE49-F238E27FC236}">
                <a16:creationId xmlns:a16="http://schemas.microsoft.com/office/drawing/2014/main" id="{306F9C2B-21E1-4423-B9A6-22C588C62E71}"/>
              </a:ext>
            </a:extLst>
          </p:cNvPr>
          <p:cNvSpPr>
            <a:spLocks noGrp="1" noChangeArrowheads="1"/>
          </p:cNvSpPr>
          <p:nvPr>
            <p:ph idx="1"/>
          </p:nvPr>
        </p:nvSpPr>
        <p:spPr/>
        <p:txBody>
          <a:bodyPr/>
          <a:lstStyle/>
          <a:p>
            <a:pPr>
              <a:buFontTx/>
              <a:buBlip>
                <a:blip r:embed="rId2"/>
              </a:buBlip>
            </a:pPr>
            <a:r>
              <a:rPr lang="en-US" altLang="en-US"/>
              <a:t>Family health is part of community health</a:t>
            </a:r>
          </a:p>
          <a:p>
            <a:pPr>
              <a:buFontTx/>
              <a:buBlip>
                <a:blip r:embed="rId2"/>
              </a:buBlip>
            </a:pPr>
            <a:r>
              <a:rPr lang="en-US" altLang="en-US"/>
              <a:t>is more than the sum of personal health of individual</a:t>
            </a:r>
          </a:p>
          <a:p>
            <a:pPr>
              <a:buFontTx/>
              <a:buBlip>
                <a:blip r:embed="rId2"/>
              </a:buBlip>
            </a:pPr>
            <a:r>
              <a:rPr lang="en-US" altLang="en-US"/>
              <a:t>is a unit of health care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02A7-7534-41E6-BB30-8100E3C16D71}"/>
              </a:ext>
            </a:extLst>
          </p:cNvPr>
          <p:cNvSpPr>
            <a:spLocks noGrp="1"/>
          </p:cNvSpPr>
          <p:nvPr>
            <p:ph type="title"/>
          </p:nvPr>
        </p:nvSpPr>
        <p:spPr>
          <a:xfrm>
            <a:off x="304800" y="838200"/>
            <a:ext cx="8610600" cy="762000"/>
          </a:xfrm>
        </p:spPr>
        <p:txBody>
          <a:bodyPr/>
          <a:lstStyle/>
          <a:p>
            <a:r>
              <a:rPr lang="en-US" dirty="0"/>
              <a:t>…..Continued </a:t>
            </a:r>
          </a:p>
        </p:txBody>
      </p:sp>
      <p:sp>
        <p:nvSpPr>
          <p:cNvPr id="3" name="Content Placeholder 2">
            <a:extLst>
              <a:ext uri="{FF2B5EF4-FFF2-40B4-BE49-F238E27FC236}">
                <a16:creationId xmlns:a16="http://schemas.microsoft.com/office/drawing/2014/main" id="{EFD1F332-9205-4BF1-8F41-74354299D0A8}"/>
              </a:ext>
            </a:extLst>
          </p:cNvPr>
          <p:cNvSpPr>
            <a:spLocks noGrp="1"/>
          </p:cNvSpPr>
          <p:nvPr>
            <p:ph idx="1"/>
          </p:nvPr>
        </p:nvSpPr>
        <p:spPr>
          <a:xfrm>
            <a:off x="304800" y="1600200"/>
            <a:ext cx="8610600" cy="4495800"/>
          </a:xfrm>
        </p:spPr>
        <p:txBody>
          <a:bodyPr/>
          <a:lstStyle/>
          <a:p>
            <a:pPr algn="just"/>
            <a:r>
              <a:rPr lang="en-US" dirty="0"/>
              <a:t>Family health history is a record of the diseases and health conditions in your family. </a:t>
            </a:r>
          </a:p>
          <a:p>
            <a:pPr algn="just">
              <a:buFont typeface="Wingdings" panose="05000000000000000000" pitchFamily="2" charset="2"/>
              <a:buChar char="ü"/>
            </a:pPr>
            <a:r>
              <a:rPr lang="en-US" dirty="0"/>
              <a:t>family members share genes. </a:t>
            </a:r>
          </a:p>
          <a:p>
            <a:pPr algn="just">
              <a:buFont typeface="Wingdings" panose="05000000000000000000" pitchFamily="2" charset="2"/>
              <a:buChar char="ü"/>
            </a:pPr>
            <a:r>
              <a:rPr lang="en-US" dirty="0"/>
              <a:t>may also have behaviors in common, such as exercise habits and what they like to eat. </a:t>
            </a:r>
          </a:p>
          <a:p>
            <a:pPr algn="just">
              <a:buFont typeface="Wingdings" panose="05000000000000000000" pitchFamily="2" charset="2"/>
              <a:buChar char="ü"/>
            </a:pPr>
            <a:r>
              <a:rPr lang="en-US" dirty="0"/>
              <a:t>may live in the same area and come into contact with similar things in the environment. </a:t>
            </a:r>
          </a:p>
          <a:p>
            <a:pPr marL="0" indent="0" algn="just">
              <a:buNone/>
            </a:pPr>
            <a:r>
              <a:rPr lang="en-US" dirty="0"/>
              <a:t>Family history includes all of these factors, any of which can affect your health.</a:t>
            </a:r>
          </a:p>
        </p:txBody>
      </p:sp>
    </p:spTree>
    <p:extLst>
      <p:ext uri="{BB962C8B-B14F-4D97-AF65-F5344CB8AC3E}">
        <p14:creationId xmlns:p14="http://schemas.microsoft.com/office/powerpoint/2010/main" val="4231568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77B62-ED1B-40FF-8041-CF871CF84AD2}"/>
              </a:ext>
            </a:extLst>
          </p:cNvPr>
          <p:cNvSpPr>
            <a:spLocks noGrp="1"/>
          </p:cNvSpPr>
          <p:nvPr>
            <p:ph type="title"/>
          </p:nvPr>
        </p:nvSpPr>
        <p:spPr>
          <a:xfrm>
            <a:off x="304800" y="1295400"/>
            <a:ext cx="8610600" cy="685800"/>
          </a:xfrm>
        </p:spPr>
        <p:txBody>
          <a:bodyPr/>
          <a:lstStyle/>
          <a:p>
            <a:r>
              <a:rPr lang="en-US" dirty="0"/>
              <a:t>How can I use my family health history to improve my health?</a:t>
            </a:r>
            <a:br>
              <a:rPr lang="en-US" dirty="0"/>
            </a:br>
            <a:endParaRPr lang="en-US" dirty="0"/>
          </a:p>
        </p:txBody>
      </p:sp>
      <p:sp>
        <p:nvSpPr>
          <p:cNvPr id="3" name="Content Placeholder 2">
            <a:extLst>
              <a:ext uri="{FF2B5EF4-FFF2-40B4-BE49-F238E27FC236}">
                <a16:creationId xmlns:a16="http://schemas.microsoft.com/office/drawing/2014/main" id="{200F3F18-FB8E-423C-8518-1868348683D5}"/>
              </a:ext>
            </a:extLst>
          </p:cNvPr>
          <p:cNvSpPr>
            <a:spLocks noGrp="1"/>
          </p:cNvSpPr>
          <p:nvPr>
            <p:ph idx="1"/>
          </p:nvPr>
        </p:nvSpPr>
        <p:spPr/>
        <p:txBody>
          <a:bodyPr/>
          <a:lstStyle/>
          <a:p>
            <a:pPr algn="just"/>
            <a:r>
              <a:rPr lang="en-US" dirty="0"/>
              <a:t>You can’t change your genes, but you can change unhealthy behaviors, such as smoking, not exercising or being active, and poor eating habits. If you have a family health history of disease, you may have the most to gain from lifestyle changes and screening tests. </a:t>
            </a:r>
          </a:p>
        </p:txBody>
      </p:sp>
    </p:spTree>
    <p:extLst>
      <p:ext uri="{BB962C8B-B14F-4D97-AF65-F5344CB8AC3E}">
        <p14:creationId xmlns:p14="http://schemas.microsoft.com/office/powerpoint/2010/main" val="1376236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87449-D9D5-47CA-9F65-EE3C1BF0A7D2}"/>
              </a:ext>
            </a:extLst>
          </p:cNvPr>
          <p:cNvSpPr>
            <a:spLocks noGrp="1"/>
          </p:cNvSpPr>
          <p:nvPr>
            <p:ph type="title"/>
          </p:nvPr>
        </p:nvSpPr>
        <p:spPr/>
        <p:txBody>
          <a:bodyPr/>
          <a:lstStyle/>
          <a:p>
            <a:r>
              <a:rPr lang="en-US" dirty="0"/>
              <a:t>….Continued </a:t>
            </a:r>
          </a:p>
        </p:txBody>
      </p:sp>
      <p:sp>
        <p:nvSpPr>
          <p:cNvPr id="3" name="Content Placeholder 2">
            <a:extLst>
              <a:ext uri="{FF2B5EF4-FFF2-40B4-BE49-F238E27FC236}">
                <a16:creationId xmlns:a16="http://schemas.microsoft.com/office/drawing/2014/main" id="{7816CEF7-E4B3-47B7-A5B7-49BA30E8CD22}"/>
              </a:ext>
            </a:extLst>
          </p:cNvPr>
          <p:cNvSpPr>
            <a:spLocks noGrp="1"/>
          </p:cNvSpPr>
          <p:nvPr>
            <p:ph idx="1"/>
          </p:nvPr>
        </p:nvSpPr>
        <p:spPr/>
        <p:txBody>
          <a:bodyPr/>
          <a:lstStyle/>
          <a:p>
            <a:pPr algn="just"/>
            <a:r>
              <a:rPr lang="en-US" dirty="0"/>
              <a:t>In many cases, healthy living habits can reduce your risk for diseases that run in your family. Screening tests, such as blood sugar testing, mammograms, and colorectal cancer screening, help find early signs of disease. Finding disease early can often mean better health in the long run.</a:t>
            </a:r>
          </a:p>
          <a:p>
            <a:pPr marL="0" indent="0" algn="just">
              <a:buNone/>
            </a:pPr>
            <a:endParaRPr lang="en-US" dirty="0"/>
          </a:p>
        </p:txBody>
      </p:sp>
    </p:spTree>
    <p:extLst>
      <p:ext uri="{BB962C8B-B14F-4D97-AF65-F5344CB8AC3E}">
        <p14:creationId xmlns:p14="http://schemas.microsoft.com/office/powerpoint/2010/main" val="2715175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DBB748-0CED-42E6-9F6F-73571C3C1E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43000"/>
            <a:ext cx="8382000" cy="5334000"/>
          </a:xfrm>
        </p:spPr>
      </p:pic>
    </p:spTree>
    <p:extLst>
      <p:ext uri="{BB962C8B-B14F-4D97-AF65-F5344CB8AC3E}">
        <p14:creationId xmlns:p14="http://schemas.microsoft.com/office/powerpoint/2010/main" val="804189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FA6976-EA1C-4C98-9193-0903AD8D62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38200"/>
            <a:ext cx="9144000" cy="6019800"/>
          </a:xfrm>
        </p:spPr>
      </p:pic>
    </p:spTree>
    <p:extLst>
      <p:ext uri="{BB962C8B-B14F-4D97-AF65-F5344CB8AC3E}">
        <p14:creationId xmlns:p14="http://schemas.microsoft.com/office/powerpoint/2010/main" val="3401669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6F29-9C57-4673-BC81-C92CB896963A}"/>
              </a:ext>
            </a:extLst>
          </p:cNvPr>
          <p:cNvSpPr>
            <a:spLocks noGrp="1"/>
          </p:cNvSpPr>
          <p:nvPr>
            <p:ph type="title"/>
          </p:nvPr>
        </p:nvSpPr>
        <p:spPr>
          <a:xfrm>
            <a:off x="304800" y="838200"/>
            <a:ext cx="8610600" cy="914400"/>
          </a:xfrm>
        </p:spPr>
        <p:txBody>
          <a:bodyPr/>
          <a:lstStyle/>
          <a:p>
            <a:r>
              <a:rPr lang="en-US" dirty="0"/>
              <a:t>Positive Parenting </a:t>
            </a:r>
          </a:p>
        </p:txBody>
      </p:sp>
      <p:pic>
        <p:nvPicPr>
          <p:cNvPr id="5" name="Content Placeholder 4">
            <a:extLst>
              <a:ext uri="{FF2B5EF4-FFF2-40B4-BE49-F238E27FC236}">
                <a16:creationId xmlns:a16="http://schemas.microsoft.com/office/drawing/2014/main" id="{D9B0F4D9-775E-47BC-A3FE-0C65D23EAF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752600"/>
            <a:ext cx="8534400" cy="5105400"/>
          </a:xfrm>
        </p:spPr>
      </p:pic>
    </p:spTree>
    <p:extLst>
      <p:ext uri="{BB962C8B-B14F-4D97-AF65-F5344CB8AC3E}">
        <p14:creationId xmlns:p14="http://schemas.microsoft.com/office/powerpoint/2010/main" val="1103871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AE61-ADA5-47A3-8097-1D3F0B8BB7B7}"/>
              </a:ext>
            </a:extLst>
          </p:cNvPr>
          <p:cNvSpPr>
            <a:spLocks noGrp="1"/>
          </p:cNvSpPr>
          <p:nvPr>
            <p:ph type="title"/>
          </p:nvPr>
        </p:nvSpPr>
        <p:spPr>
          <a:xfrm>
            <a:off x="914400" y="2971800"/>
            <a:ext cx="7177088" cy="1143000"/>
          </a:xfrm>
        </p:spPr>
        <p:txBody>
          <a:bodyPr rtlCol="0">
            <a:normAutofit fontScale="90000"/>
          </a:bodyPr>
          <a:lstStyle/>
          <a:p>
            <a:pPr eaLnBrk="1" fontAlgn="auto" hangingPunct="1">
              <a:spcAft>
                <a:spcPts val="0"/>
              </a:spcAft>
              <a:defRPr/>
            </a:pPr>
            <a:r>
              <a:rPr lang="en-US" sz="9600" dirty="0">
                <a:solidFill>
                  <a:srgbClr val="C00000"/>
                </a:solidFill>
              </a:rPr>
              <a:t>Questions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http://www.sadacanada.com/wp-content/uploads/2012/01/Thank-You-Animated-Graphics-28.gif">
            <a:extLst>
              <a:ext uri="{FF2B5EF4-FFF2-40B4-BE49-F238E27FC236}">
                <a16:creationId xmlns:a16="http://schemas.microsoft.com/office/drawing/2014/main" id="{790937CE-CB46-4E8A-B57D-FF5D656279E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543800"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6676-E8B2-46A2-B969-2697336CA9E9}"/>
              </a:ext>
            </a:extLst>
          </p:cNvPr>
          <p:cNvSpPr>
            <a:spLocks noGrp="1"/>
          </p:cNvSpPr>
          <p:nvPr>
            <p:ph type="title"/>
          </p:nvPr>
        </p:nvSpPr>
        <p:spPr/>
        <p:txBody>
          <a:bodyPr/>
          <a:lstStyle/>
          <a:p>
            <a:pPr>
              <a:defRPr/>
            </a:pPr>
            <a:r>
              <a:rPr lang="en-US" dirty="0"/>
              <a:t>Definition of Family</a:t>
            </a:r>
          </a:p>
        </p:txBody>
      </p:sp>
      <p:sp>
        <p:nvSpPr>
          <p:cNvPr id="10243" name="Content Placeholder 2">
            <a:extLst>
              <a:ext uri="{FF2B5EF4-FFF2-40B4-BE49-F238E27FC236}">
                <a16:creationId xmlns:a16="http://schemas.microsoft.com/office/drawing/2014/main" id="{81DF4E95-29B5-4758-B495-4FC978D203CA}"/>
              </a:ext>
            </a:extLst>
          </p:cNvPr>
          <p:cNvSpPr>
            <a:spLocks noGrp="1" noChangeArrowheads="1"/>
          </p:cNvSpPr>
          <p:nvPr>
            <p:ph idx="1"/>
          </p:nvPr>
        </p:nvSpPr>
        <p:spPr/>
        <p:txBody>
          <a:bodyPr/>
          <a:lstStyle/>
          <a:p>
            <a:r>
              <a:rPr lang="en-US" altLang="en-US" dirty="0"/>
              <a:t>“Family is a group of biologically-related persons living together and sharing the common kitchen and purse.”</a:t>
            </a:r>
          </a:p>
          <a:p>
            <a:endParaRPr lang="en-US" altLang="en-US" dirty="0"/>
          </a:p>
          <a:p>
            <a:r>
              <a:rPr lang="en-US" altLang="en-US" dirty="0"/>
              <a:t>“Family is group of two or more persons related by birth, marriage, or adoption and residing together in a household” US Bureau of Census 1980 </a:t>
            </a:r>
          </a:p>
          <a:p>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604E-17AE-43C6-99DE-8A2DBE9FBF51}"/>
              </a:ext>
            </a:extLst>
          </p:cNvPr>
          <p:cNvSpPr>
            <a:spLocks noGrp="1"/>
          </p:cNvSpPr>
          <p:nvPr>
            <p:ph type="title"/>
          </p:nvPr>
        </p:nvSpPr>
        <p:spPr/>
        <p:txBody>
          <a:bodyPr/>
          <a:lstStyle/>
          <a:p>
            <a:r>
              <a:rPr lang="en-US" dirty="0"/>
              <a:t>Family Tree</a:t>
            </a:r>
          </a:p>
        </p:txBody>
      </p:sp>
      <p:pic>
        <p:nvPicPr>
          <p:cNvPr id="5" name="Content Placeholder 4">
            <a:extLst>
              <a:ext uri="{FF2B5EF4-FFF2-40B4-BE49-F238E27FC236}">
                <a16:creationId xmlns:a16="http://schemas.microsoft.com/office/drawing/2014/main" id="{ADA0AE92-31EF-45CC-8BF1-C92D84314A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1828800"/>
            <a:ext cx="6934200" cy="4648200"/>
          </a:xfrm>
        </p:spPr>
      </p:pic>
    </p:spTree>
    <p:extLst>
      <p:ext uri="{BB962C8B-B14F-4D97-AF65-F5344CB8AC3E}">
        <p14:creationId xmlns:p14="http://schemas.microsoft.com/office/powerpoint/2010/main" val="125156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5847-3AE0-4BCB-8B1D-2899260153AC}"/>
              </a:ext>
            </a:extLst>
          </p:cNvPr>
          <p:cNvSpPr>
            <a:spLocks noGrp="1"/>
          </p:cNvSpPr>
          <p:nvPr>
            <p:ph type="title"/>
          </p:nvPr>
        </p:nvSpPr>
        <p:spPr/>
        <p:txBody>
          <a:bodyPr/>
          <a:lstStyle/>
          <a:p>
            <a:pPr>
              <a:defRPr/>
            </a:pPr>
            <a:r>
              <a:rPr lang="en-US" dirty="0"/>
              <a:t>Family Health</a:t>
            </a:r>
          </a:p>
        </p:txBody>
      </p:sp>
      <p:sp>
        <p:nvSpPr>
          <p:cNvPr id="11267" name="Content Placeholder 2">
            <a:extLst>
              <a:ext uri="{FF2B5EF4-FFF2-40B4-BE49-F238E27FC236}">
                <a16:creationId xmlns:a16="http://schemas.microsoft.com/office/drawing/2014/main" id="{278115C7-5DE1-49ED-9A3B-180F76AB6FCB}"/>
              </a:ext>
            </a:extLst>
          </p:cNvPr>
          <p:cNvSpPr>
            <a:spLocks noGrp="1" noChangeArrowheads="1"/>
          </p:cNvSpPr>
          <p:nvPr>
            <p:ph idx="1"/>
          </p:nvPr>
        </p:nvSpPr>
        <p:spPr>
          <a:xfrm>
            <a:off x="304800" y="1981200"/>
            <a:ext cx="8610600" cy="4724400"/>
          </a:xfrm>
        </p:spPr>
        <p:txBody>
          <a:bodyPr/>
          <a:lstStyle/>
          <a:p>
            <a:pPr>
              <a:buFontTx/>
              <a:buNone/>
            </a:pPr>
            <a:r>
              <a:rPr lang="en-US" altLang="en-US"/>
              <a:t>   The health status of the family as a unit including the impact of the health of one member of the family on the family as a unit and on individual family members; also, the impact of family organization or disorganization on the health status of its members.</a:t>
            </a:r>
          </a:p>
          <a:p>
            <a:pPr>
              <a:buFontTx/>
              <a:buNone/>
            </a:pPr>
            <a:r>
              <a:rPr lang="en-US" altLang="en-US"/>
              <a:t>“A state of positive interaction between  which enables each members of the  enjoy optimum physical, mental, social and spiritual well being”.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4E3B-0780-4F21-835F-827067B3B240}"/>
              </a:ext>
            </a:extLst>
          </p:cNvPr>
          <p:cNvSpPr>
            <a:spLocks noGrp="1"/>
          </p:cNvSpPr>
          <p:nvPr>
            <p:ph type="title"/>
          </p:nvPr>
        </p:nvSpPr>
        <p:spPr>
          <a:xfrm>
            <a:off x="304800" y="838200"/>
            <a:ext cx="8610600" cy="838200"/>
          </a:xfrm>
        </p:spPr>
        <p:txBody>
          <a:bodyPr/>
          <a:lstStyle/>
          <a:p>
            <a:r>
              <a:rPr lang="en-US" dirty="0"/>
              <a:t>…………..Continued </a:t>
            </a:r>
          </a:p>
        </p:txBody>
      </p:sp>
      <p:sp>
        <p:nvSpPr>
          <p:cNvPr id="3" name="Content Placeholder 2">
            <a:extLst>
              <a:ext uri="{FF2B5EF4-FFF2-40B4-BE49-F238E27FC236}">
                <a16:creationId xmlns:a16="http://schemas.microsoft.com/office/drawing/2014/main" id="{957BD9F5-A6BF-4FB0-8B72-02BA8FCFF893}"/>
              </a:ext>
            </a:extLst>
          </p:cNvPr>
          <p:cNvSpPr>
            <a:spLocks noGrp="1"/>
          </p:cNvSpPr>
          <p:nvPr>
            <p:ph idx="1"/>
          </p:nvPr>
        </p:nvSpPr>
        <p:spPr>
          <a:xfrm>
            <a:off x="304800" y="1676400"/>
            <a:ext cx="8610600" cy="4419600"/>
          </a:xfrm>
        </p:spPr>
        <p:txBody>
          <a:bodyPr/>
          <a:lstStyle/>
          <a:p>
            <a:pPr algn="just"/>
            <a:r>
              <a:rPr lang="en-US" dirty="0"/>
              <a:t>According to Winch, (Robert F. Winch, 1963) family is defined at three levels, nuclear, extended and general. </a:t>
            </a:r>
          </a:p>
          <a:p>
            <a:pPr algn="just"/>
            <a:endParaRPr lang="en-US" dirty="0"/>
          </a:p>
          <a:p>
            <a:pPr marL="0" indent="0" algn="just">
              <a:buNone/>
            </a:pPr>
            <a:r>
              <a:rPr lang="en-US" dirty="0"/>
              <a:t>1. Nuclear family: a family consisting of a married couples and their children; the children can be born or adopted’’. </a:t>
            </a:r>
          </a:p>
        </p:txBody>
      </p:sp>
    </p:spTree>
    <p:extLst>
      <p:ext uri="{BB962C8B-B14F-4D97-AF65-F5344CB8AC3E}">
        <p14:creationId xmlns:p14="http://schemas.microsoft.com/office/powerpoint/2010/main" val="2436381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D6CA-2422-4BBE-911E-6E23139EACE3}"/>
              </a:ext>
            </a:extLst>
          </p:cNvPr>
          <p:cNvSpPr>
            <a:spLocks noGrp="1"/>
          </p:cNvSpPr>
          <p:nvPr>
            <p:ph type="title"/>
          </p:nvPr>
        </p:nvSpPr>
        <p:spPr>
          <a:xfrm>
            <a:off x="284480" y="609600"/>
            <a:ext cx="8610600" cy="1143000"/>
          </a:xfrm>
        </p:spPr>
        <p:txBody>
          <a:bodyPr/>
          <a:lstStyle/>
          <a:p>
            <a:r>
              <a:rPr lang="en-US" dirty="0"/>
              <a:t>……….Continued </a:t>
            </a:r>
          </a:p>
        </p:txBody>
      </p:sp>
      <p:sp>
        <p:nvSpPr>
          <p:cNvPr id="3" name="Content Placeholder 2">
            <a:extLst>
              <a:ext uri="{FF2B5EF4-FFF2-40B4-BE49-F238E27FC236}">
                <a16:creationId xmlns:a16="http://schemas.microsoft.com/office/drawing/2014/main" id="{79B2B290-5746-44AE-A18C-014EDF2566F4}"/>
              </a:ext>
            </a:extLst>
          </p:cNvPr>
          <p:cNvSpPr>
            <a:spLocks noGrp="1"/>
          </p:cNvSpPr>
          <p:nvPr>
            <p:ph idx="1"/>
          </p:nvPr>
        </p:nvSpPr>
        <p:spPr>
          <a:xfrm>
            <a:off x="76200" y="1772920"/>
            <a:ext cx="8915400" cy="4780280"/>
          </a:xfrm>
        </p:spPr>
        <p:txBody>
          <a:bodyPr/>
          <a:lstStyle/>
          <a:p>
            <a:pPr algn="just"/>
            <a:r>
              <a:rPr lang="en-US" dirty="0"/>
              <a:t>2. Extended family: ‘’ a nuclear family plus collateral kinship.’’ – Lineal is vertical extension i.e. father, grand father, mother collateral indicates relationships such as uncles, aunts, nieces, nephews etc. </a:t>
            </a:r>
          </a:p>
          <a:p>
            <a:pPr algn="just"/>
            <a:r>
              <a:rPr lang="en-US" dirty="0"/>
              <a:t>3. Joint family: a family consisting of two or more married couples staying together with children. </a:t>
            </a:r>
          </a:p>
          <a:p>
            <a:endParaRPr lang="en-US" dirty="0"/>
          </a:p>
        </p:txBody>
      </p:sp>
    </p:spTree>
    <p:extLst>
      <p:ext uri="{BB962C8B-B14F-4D97-AF65-F5344CB8AC3E}">
        <p14:creationId xmlns:p14="http://schemas.microsoft.com/office/powerpoint/2010/main" val="2880921117"/>
      </p:ext>
    </p:extLst>
  </p:cSld>
  <p:clrMapOvr>
    <a:masterClrMapping/>
  </p:clrMapOvr>
</p:sld>
</file>

<file path=ppt/theme/theme1.xml><?xml version="1.0" encoding="utf-8"?>
<a:theme xmlns:a="http://schemas.openxmlformats.org/drawingml/2006/main" name="AnimatedPaint">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2162</TotalTime>
  <Words>1204</Words>
  <Application>Microsoft Office PowerPoint</Application>
  <PresentationFormat>On-screen Show (4:3)</PresentationFormat>
  <Paragraphs>129</Paragraphs>
  <Slides>47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Times New Roman</vt:lpstr>
      <vt:lpstr>Wingdings</vt:lpstr>
      <vt:lpstr>AnimatedPaint</vt:lpstr>
      <vt:lpstr>Introduction to Public Health   Family Health  BakiBillah DPH, DIU </vt:lpstr>
      <vt:lpstr>Lecture Outcome</vt:lpstr>
      <vt:lpstr>Introduction </vt:lpstr>
      <vt:lpstr>Family health</vt:lpstr>
      <vt:lpstr>Definition of Family</vt:lpstr>
      <vt:lpstr>Family Tree</vt:lpstr>
      <vt:lpstr>Family Health</vt:lpstr>
      <vt:lpstr>…………..Continued </vt:lpstr>
      <vt:lpstr>……….Continued </vt:lpstr>
      <vt:lpstr>PowerPoint Presentation</vt:lpstr>
      <vt:lpstr>PowerPoint Presentation</vt:lpstr>
      <vt:lpstr>PowerPoint Presentation</vt:lpstr>
      <vt:lpstr>Problems faced by family:</vt:lpstr>
      <vt:lpstr>Maternal Mortality and Morbidity  </vt:lpstr>
      <vt:lpstr>Medical Factors </vt:lpstr>
      <vt:lpstr>Health Delivery System Factors</vt:lpstr>
      <vt:lpstr>Reproductive Factors </vt:lpstr>
      <vt:lpstr>Socio-economic Factors </vt:lpstr>
      <vt:lpstr>Harmful Traditional Practices</vt:lpstr>
      <vt:lpstr>Maternal health services</vt:lpstr>
      <vt:lpstr>Components of Maternal Health Services </vt:lpstr>
      <vt:lpstr>Benefits Of Family Planning Services</vt:lpstr>
      <vt:lpstr>……..For the Family</vt:lpstr>
      <vt:lpstr>PowerPoint Presentation</vt:lpstr>
      <vt:lpstr>b) For the health of the mother</vt:lpstr>
      <vt:lpstr>c) For the health of the children</vt:lpstr>
      <vt:lpstr>d) Benefits for national welfare</vt:lpstr>
      <vt:lpstr>Child health</vt:lpstr>
      <vt:lpstr>Juvenile Delinquency </vt:lpstr>
      <vt:lpstr>PowerPoint Presentation</vt:lpstr>
      <vt:lpstr>PowerPoint Presentation</vt:lpstr>
      <vt:lpstr>PowerPoint Presentation</vt:lpstr>
      <vt:lpstr>PowerPoint Presentation</vt:lpstr>
      <vt:lpstr>Parenting education</vt:lpstr>
      <vt:lpstr>PowerPoint Presentation</vt:lpstr>
      <vt:lpstr>PowerPoint Presentation</vt:lpstr>
      <vt:lpstr>PowerPoint Presentation</vt:lpstr>
      <vt:lpstr>Family Health History</vt:lpstr>
      <vt:lpstr>PowerPoint Presentation</vt:lpstr>
      <vt:lpstr>…..Continued </vt:lpstr>
      <vt:lpstr>How can I use my family health history to improve my health? </vt:lpstr>
      <vt:lpstr>….Continued </vt:lpstr>
      <vt:lpstr>PowerPoint Presentation</vt:lpstr>
      <vt:lpstr>PowerPoint Presentation</vt:lpstr>
      <vt:lpstr>Positive Parenting </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Gender-Based Violence (GBV)</dc:title>
  <dc:creator>su</dc:creator>
  <cp:lastModifiedBy>Baki Billah</cp:lastModifiedBy>
  <cp:revision>109</cp:revision>
  <dcterms:created xsi:type="dcterms:W3CDTF">2014-07-17T07:19:30Z</dcterms:created>
  <dcterms:modified xsi:type="dcterms:W3CDTF">2021-04-09T11:46:13Z</dcterms:modified>
</cp:coreProperties>
</file>