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F8C6A6-3C22-4E44-9A2A-18F69ACA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C5A0471-BCBD-E443-87B9-6E7188B96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769630-EE82-2240-BCB7-A01BF80FB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F793E-C8EC-3942-A11F-7B076DFD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AB2614-29F8-9640-A988-82C904E7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2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A4314B-9372-844A-8ECA-BDD688385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17E3C7-6B54-5342-920D-2B6EAE2E5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0AD720-05AD-4240-B941-DCF3CE43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B5F795-F700-3341-837D-512B307FC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584D8A-55BA-3F49-A113-8461E62D4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4FB4743-A346-2748-A2A3-7F4DABEB3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7BB2A6-8ABE-E14D-946B-2D9E4F5C2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B51296-D082-6A48-A968-15D930F7F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C8B6C6-3D20-3A43-9FF6-8B8305EAC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05F420-DBC5-5240-954B-C9018DCA9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9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3F4737-642A-4044-9383-B173455D1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52BFE3-8167-2A41-BF31-3C562A0B2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776539-9616-3B43-AABD-AE76755C5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B9E1A9-1E9D-A74C-A036-F5C515388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782508-BBF9-2548-A640-F37CDF779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3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FCC175-9570-8B47-8594-6ABBC768A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925562-2D82-EB4E-82DD-E046F6F0A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7B8D81-141B-3B4E-B712-D22C9BBB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B8E0FE-3D60-ED43-8850-0A802B5C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A43EB8-49A2-0848-8215-51685EA5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6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BF2FA2-7126-9F4B-B39E-0B18CE5EB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66678F-B9C7-9844-A3D9-80EAFC3BD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FD6E56-00DE-DF4F-AE4C-66A1041E1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6DCDF8-2523-074F-9F7A-66D6FBE66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1797E7-0F32-524D-A12F-36951AE6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3D30FC-4EC7-0F4C-B433-5B1F5E24C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8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07B09-36FA-6C40-B704-655D9164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F99E7A-48EE-8646-A892-9D368D5DB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E0E33A8-CDD8-8A48-8CFF-C002020D7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B6A67A2-32C6-C34E-82D9-691109D0E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CC38BC5-757B-6745-8B3F-43915B0021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E452A5C-E98C-6844-B4B2-051743CD1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C2CF145-5CC6-954F-9104-59E72FD5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CDC0AC6-69FB-674B-9D18-3C2B7CF6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9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6CB010-A67D-2740-AD59-7A3F473A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1B5FA69-4B86-3F44-9756-B5666D84D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BE6C315-7BD9-4740-B36B-6743C8D25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7428236-ED07-6145-8658-39CB8230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9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573B02C-1616-B04F-A565-53F7098A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D9ABDE9-0068-A648-91FE-F792861B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78A28B9-78BE-CD4D-859F-D5D130B0D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1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52475F-10E7-A44B-B97C-737F2FEE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89FE25-8DA1-F14F-AD3F-A878CA41B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22AD1E-06FF-C24B-8084-995CD56F6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8D0314-FF8E-204F-A54A-6AD5D4C4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D84220-0C86-3640-B51C-C81FF0FE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AB25E5-8AFD-2D47-BE46-A8670ACC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8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487CED-2573-BD45-A7E3-FCB05BF5D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C4EC777-A4AF-A14C-A636-D71554001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E8EB0AB-A99F-8F4F-B5B9-1B1712CDB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D1198F5-28D2-9F42-A7B6-CC1973521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A7D981-EF40-9B42-8646-DA0A8AC8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0E7F15-012F-8D4D-A6D8-FB1C7A84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8DAED48-A901-C649-BC6E-4D65690F1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791916-84E7-5E42-9F31-BE0EB898F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A2512A-63DF-B84E-8B62-BAF6E0482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7F08-74B8-FA49-BB3F-46430847D6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D5DA25-06E9-E844-A827-6699ACE5B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573D3B-D685-0A48-B476-7688CB2B9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56876-FD81-0E45-9D2A-BD853679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0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AF2EC5-460A-2B4A-ABBD-11A1829A5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0" y="494566"/>
            <a:ext cx="6318913" cy="2387600"/>
          </a:xfrm>
        </p:spPr>
        <p:txBody>
          <a:bodyPr>
            <a:normAutofit/>
          </a:bodyPr>
          <a:lstStyle/>
          <a:p>
            <a:pPr algn="r"/>
            <a:r>
              <a:rPr lang="en-GB" sz="8000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</a:t>
            </a:r>
            <a:br>
              <a:rPr lang="en-GB" sz="8000" b="1" dirty="0">
                <a:solidFill>
                  <a:srgbClr val="00B050"/>
                </a:solidFill>
                <a:latin typeface="Georgia" panose="02040502050405020303" pitchFamily="18" charset="0"/>
              </a:rPr>
            </a:br>
            <a:r>
              <a:rPr lang="en-GB" sz="4800" b="1" dirty="0">
                <a:solidFill>
                  <a:srgbClr val="00B050"/>
                </a:solidFill>
                <a:latin typeface="Georgia" panose="02040502050405020303" pitchFamily="18" charset="0"/>
              </a:rPr>
              <a:t>~ Francis Bacon</a:t>
            </a:r>
            <a:endParaRPr lang="en-US" sz="4800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661DF51-06F8-AA45-9C16-86A23203F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466" y="3138012"/>
            <a:ext cx="9144000" cy="820386"/>
          </a:xfrm>
        </p:spPr>
        <p:txBody>
          <a:bodyPr>
            <a:noAutofit/>
          </a:bodyPr>
          <a:lstStyle/>
          <a:p>
            <a:r>
              <a:rPr lang="en-GB" b="1" u="sng"/>
              <a:t>Reading the Text</a:t>
            </a:r>
          </a:p>
          <a:p>
            <a:r>
              <a:rPr lang="en-GB" b="1"/>
              <a:t>Lecture: 04</a:t>
            </a:r>
          </a:p>
          <a:p>
            <a:endParaRPr lang="en-GB" b="1" u="sng"/>
          </a:p>
          <a:p>
            <a:endParaRPr lang="en-US" b="1" u="sng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6BB668E6-6299-6D4E-981A-B6AB92E5F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2423"/>
            <a:ext cx="9144000" cy="1960563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>
                <a:latin typeface="Constantia" panose="02030602050306030303" pitchFamily="18" charset="0"/>
              </a:rPr>
              <a:t>Course teacher:</a:t>
            </a:r>
          </a:p>
          <a:p>
            <a:pPr algn="l"/>
            <a:r>
              <a:rPr lang="en-GB" sz="2000" b="1" dirty="0" smtClean="0">
                <a:latin typeface="Constantia" panose="02030602050306030303" pitchFamily="18" charset="0"/>
              </a:rPr>
              <a:t>Md. Mustafizur Rahman</a:t>
            </a:r>
          </a:p>
          <a:p>
            <a:pPr algn="l"/>
            <a:r>
              <a:rPr lang="en-GB" sz="2000" b="1" dirty="0" smtClean="0">
                <a:latin typeface="Constantia" panose="02030602050306030303" pitchFamily="18" charset="0"/>
              </a:rPr>
              <a:t>Assistant Professor</a:t>
            </a:r>
            <a:r>
              <a:rPr lang="en-GB" sz="2000" b="1" dirty="0" smtClean="0">
                <a:latin typeface="Constantia" panose="02030602050306030303" pitchFamily="18" charset="0"/>
              </a:rPr>
              <a:t>, </a:t>
            </a:r>
            <a:r>
              <a:rPr lang="en-GB" sz="2000" b="1" dirty="0">
                <a:latin typeface="Constantia" panose="02030602050306030303" pitchFamily="18" charset="0"/>
              </a:rPr>
              <a:t>Department of English </a:t>
            </a:r>
          </a:p>
          <a:p>
            <a:pPr algn="l"/>
            <a:r>
              <a:rPr lang="en-GB" sz="2000" b="1" dirty="0">
                <a:latin typeface="Constantia" panose="02030602050306030303" pitchFamily="18" charset="0"/>
              </a:rPr>
              <a:t>Daffodil International University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6495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D0C7EA-CB9D-7449-B067-19A708AE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776" y="1775913"/>
            <a:ext cx="10515600" cy="55036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i="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sz="3200" b="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for 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in demonstrations, if his wit be called away never so little, he must begin again. If his wit be not apt to distinguish or find differences, let him study the schoolmen; for they are </a:t>
            </a:r>
            <a:r>
              <a:rPr lang="en-GB" sz="3200" b="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cymini</a:t>
            </a:r>
            <a:r>
              <a:rPr lang="en-GB" sz="3200" b="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 sectors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. If he be not apt to beat over matters, and to call up one thing to prove and illustrate another, let him study the lawyers’ cases. </a:t>
            </a:r>
            <a:r>
              <a:rPr lang="en-GB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So every defect of the mind may have a special receipt.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44323593-8531-F74C-ACAE-0E8CADC9AC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79776" y="2697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39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ECC374-93E2-C74B-AFED-612FAF6BB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A short overview 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735884-EADA-4747-BD5B-E070FC807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202"/>
            <a:ext cx="10515600" cy="4098574"/>
          </a:xfrm>
        </p:spPr>
        <p:txBody>
          <a:bodyPr>
            <a:noAutofit/>
          </a:bodyPr>
          <a:lstStyle/>
          <a:p>
            <a:r>
              <a:rPr lang="en-GB" sz="3200" i="0" dirty="0">
                <a:solidFill>
                  <a:srgbClr val="3C4043"/>
                </a:solidFill>
                <a:effectLst/>
                <a:latin typeface="Perpetua" panose="02020502060401020303" pitchFamily="18" charset="0"/>
              </a:rPr>
              <a:t>In this essay Bacon describes the importance of studies in human life</a:t>
            </a:r>
          </a:p>
          <a:p>
            <a:r>
              <a:rPr lang="en-GB" sz="3200" dirty="0">
                <a:solidFill>
                  <a:srgbClr val="3C4043"/>
                </a:solidFill>
                <a:latin typeface="Perpetua" panose="02020502060401020303" pitchFamily="18" charset="0"/>
              </a:rPr>
              <a:t>He describes the uses and abuses of studies</a:t>
            </a:r>
          </a:p>
          <a:p>
            <a:r>
              <a:rPr lang="en-GB" sz="3200" dirty="0">
                <a:solidFill>
                  <a:srgbClr val="3C4043"/>
                </a:solidFill>
                <a:latin typeface="Perpetua" panose="02020502060401020303" pitchFamily="18" charset="0"/>
              </a:rPr>
              <a:t>He emphasised the importance of studies and practical experience </a:t>
            </a:r>
          </a:p>
          <a:p>
            <a:r>
              <a:rPr lang="en-GB" sz="3200" dirty="0">
                <a:solidFill>
                  <a:srgbClr val="3C4043"/>
                </a:solidFill>
                <a:latin typeface="Perpetua" panose="02020502060401020303" pitchFamily="18" charset="0"/>
              </a:rPr>
              <a:t>He showed the right attitude towards studies</a:t>
            </a:r>
          </a:p>
          <a:p>
            <a:r>
              <a:rPr lang="en-GB" sz="3200" dirty="0">
                <a:solidFill>
                  <a:srgbClr val="3C4043"/>
                </a:solidFill>
                <a:latin typeface="Perpetua" panose="02020502060401020303" pitchFamily="18" charset="0"/>
              </a:rPr>
              <a:t>He illustrated different values of different subjects </a:t>
            </a:r>
          </a:p>
          <a:p>
            <a:r>
              <a:rPr lang="en-GB" sz="3200" dirty="0">
                <a:solidFill>
                  <a:srgbClr val="3C4043"/>
                </a:solidFill>
                <a:latin typeface="Perpetua" panose="02020502060401020303" pitchFamily="18" charset="0"/>
              </a:rPr>
              <a:t>He summed up the essay with an emphasis on the curative power of studies </a:t>
            </a:r>
            <a:endParaRPr lang="en-US" sz="32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04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E0C4D6-0A99-764F-A3CA-072516F4F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Critical Remarks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298309-E1DA-3240-B877-BAC2108D4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One of the Bacon’s most popular essays</a:t>
            </a:r>
          </a:p>
          <a:p>
            <a:r>
              <a:rPr lang="en-GB" dirty="0">
                <a:latin typeface="Constantia" panose="02030602050306030303" pitchFamily="18" charset="0"/>
              </a:rPr>
              <a:t>The essay is a wonderful example of the compact and compressed </a:t>
            </a:r>
            <a:r>
              <a:rPr lang="en-GB" dirty="0" smtClean="0">
                <a:latin typeface="Constantia" panose="02030602050306030303" pitchFamily="18" charset="0"/>
              </a:rPr>
              <a:t>style </a:t>
            </a:r>
            <a:r>
              <a:rPr lang="en-GB" dirty="0">
                <a:latin typeface="Constantia" panose="02030602050306030303" pitchFamily="18" charset="0"/>
              </a:rPr>
              <a:t>of Bacon.</a:t>
            </a:r>
          </a:p>
          <a:p>
            <a:r>
              <a:rPr lang="en-GB" dirty="0">
                <a:latin typeface="Constantia" panose="02030602050306030303" pitchFamily="18" charset="0"/>
              </a:rPr>
              <a:t>Latin quotations increase </a:t>
            </a:r>
            <a:r>
              <a:rPr lang="en-GB" dirty="0" smtClean="0">
                <a:latin typeface="Constantia" panose="02030602050306030303" pitchFamily="18" charset="0"/>
              </a:rPr>
              <a:t>the </a:t>
            </a:r>
            <a:r>
              <a:rPr lang="en-GB" dirty="0">
                <a:latin typeface="Constantia" panose="02030602050306030303" pitchFamily="18" charset="0"/>
              </a:rPr>
              <a:t>scholarly quality of the essay </a:t>
            </a:r>
          </a:p>
          <a:p>
            <a:r>
              <a:rPr lang="en-GB" dirty="0">
                <a:latin typeface="Constantia" panose="02030602050306030303" pitchFamily="18" charset="0"/>
              </a:rPr>
              <a:t>Three-fold balance in sentences are noticed </a:t>
            </a:r>
          </a:p>
          <a:p>
            <a:r>
              <a:rPr lang="en-GB" dirty="0">
                <a:latin typeface="Constantia" panose="02030602050306030303" pitchFamily="18" charset="0"/>
              </a:rPr>
              <a:t>Though the ideas are expressed with great economy of words, there is no obscurity </a:t>
            </a:r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5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F9E6FE-BE0E-1442-A585-4E617C7B5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645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Studies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serve for </a:t>
            </a:r>
            <a:r>
              <a:rPr lang="en-GB" sz="3600" b="1" i="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</a:rPr>
              <a:t>delight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, for </a:t>
            </a:r>
            <a:r>
              <a:rPr lang="en-GB" sz="3600" b="1" i="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</a:rPr>
              <a:t>ornament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, and for </a:t>
            </a:r>
            <a:r>
              <a:rPr lang="en-GB" sz="3600" b="1" i="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</a:rPr>
              <a:t>ability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. Their chief use for delight, is in </a:t>
            </a:r>
            <a:r>
              <a:rPr lang="en-GB" sz="3600" b="1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privateness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and retiring; for ornament, is in discourse; and for ability, is in the judgement and disposition of business. 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For expert men can execute, and perhaps judge of particulars, one by one; but the general counsels, and </a:t>
            </a:r>
            <a:r>
              <a:rPr lang="en-GB" sz="3200" b="0" i="1" u="sng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the plots and marshalling of affairs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, come best from those that are </a:t>
            </a:r>
            <a:r>
              <a:rPr lang="en-GB" sz="3200" b="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learned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3200" i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C4B293F5-887C-8841-B636-4D9C46B160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96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D1970D-ED7D-FB41-9049-95988CD30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18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i="0" u="sng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To spend too much time in studies</a:t>
            </a:r>
            <a:r>
              <a:rPr lang="en-GB" sz="3600" b="1" i="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is sloth</a:t>
            </a:r>
            <a:r>
              <a:rPr lang="en-GB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en-GB" sz="3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to use them too much for ornament, is </a:t>
            </a:r>
            <a:r>
              <a:rPr lang="en-GB" sz="3600" i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affectation</a:t>
            </a:r>
            <a:r>
              <a:rPr lang="en-GB" sz="360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en-GB" sz="3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to make judgement wholly by their rules, is the</a:t>
            </a:r>
            <a:r>
              <a:rPr lang="en-GB" sz="36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 humour of a scholar.</a:t>
            </a:r>
            <a:r>
              <a:rPr lang="en-GB" sz="3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They perfect nature, and are perfected by experience: for natural abilities are like natural plants that need </a:t>
            </a:r>
            <a:r>
              <a:rPr lang="en-GB" sz="36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proyning</a:t>
            </a:r>
            <a:r>
              <a:rPr lang="en-GB" sz="3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by study; and studies themselves do give forth directions too much at large, except they be bounded in by experience.</a:t>
            </a:r>
            <a:endParaRPr lang="en-US" sz="3600" i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E56A61D6-927B-224C-AF29-776ED43C82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2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4AE43D-D38C-7E4D-BB56-355B42C4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b="1" i="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Crafty</a:t>
            </a:r>
            <a:r>
              <a:rPr lang="en-GB" sz="4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men </a:t>
            </a:r>
            <a:r>
              <a:rPr lang="en-GB" sz="4000" b="1" i="0" u="sng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contemn</a:t>
            </a:r>
            <a:r>
              <a:rPr lang="en-GB" sz="4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studies, simple men admire them, and wise men use them; for they teach not their own use; but that is a wisdom without them, and above them, won by observation.</a:t>
            </a:r>
            <a:endParaRPr lang="en-US" sz="4000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E5AA1BD-FE98-BB4D-9E4C-B660ADA611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90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E50879-3109-6A4E-86C5-53EF0BDB8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552" y="340731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334B89-B80B-7640-A5D7-CE6353A92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426" y="2006093"/>
            <a:ext cx="10515600" cy="36031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Read not to contradict and confute; nor to believe and take for granted; nor to find talk and discourse; but to weigh and consider. </a:t>
            </a:r>
            <a:r>
              <a:rPr lang="en-GB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3600" b="1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Some </a:t>
            </a:r>
            <a:r>
              <a:rPr lang="en-GB" sz="36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books are to be tasted, others to be swallowed, and some few to be chewed and digested</a:t>
            </a:r>
            <a:r>
              <a:rPr lang="en-GB" sz="3600" b="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; that is, some books are to be read only in parts; others to be read, but not curiously;  </a:t>
            </a:r>
            <a:r>
              <a:rPr lang="en-GB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67394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E50879-3109-6A4E-86C5-53EF0BDB8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131" y="50450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334B89-B80B-7640-A5D7-CE6353A92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06" y="2429174"/>
            <a:ext cx="10515600" cy="60529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i="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and </a:t>
            </a:r>
            <a:r>
              <a:rPr lang="en-GB" sz="36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some few to be read wholly, and with diligence and attention</a:t>
            </a:r>
            <a:r>
              <a:rPr lang="en-GB" sz="3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Some books also may be </a:t>
            </a:r>
            <a:r>
              <a:rPr lang="en-GB" sz="3200" b="0" i="1" u="sng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read by deputy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, and extracts</a:t>
            </a:r>
            <a:r>
              <a:rPr lang="en-GB" sz="3200" b="0" i="1" u="sng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made of them by others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; but that would be only in the less important arguments, and the meaner sort books; else </a:t>
            </a:r>
            <a:r>
              <a:rPr lang="en-GB" sz="3200" b="0" i="1" u="sng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distilled books are like common distilled waters, flashy things.</a:t>
            </a:r>
            <a:endParaRPr lang="en-US" sz="3200" i="1" u="sng" dirty="0"/>
          </a:p>
        </p:txBody>
      </p:sp>
    </p:spTree>
    <p:extLst>
      <p:ext uri="{BB962C8B-B14F-4D97-AF65-F5344CB8AC3E}">
        <p14:creationId xmlns:p14="http://schemas.microsoft.com/office/powerpoint/2010/main" val="124442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B43C07-580D-AE4A-AD26-95CE8CF22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Reading </a:t>
            </a:r>
            <a:r>
              <a:rPr lang="en-GB" sz="3600" b="1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maketh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sz="3600" b="1" i="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a full man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; conference </a:t>
            </a:r>
            <a:r>
              <a:rPr lang="en-GB" sz="3600" b="1" i="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a read man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; and writing </a:t>
            </a:r>
            <a:r>
              <a:rPr lang="en-GB" sz="3600" b="1" i="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</a:rPr>
              <a:t>an exact man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GB" sz="3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sz="36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And therefore, if a man write little, he had need have a great memory; if he confer little, he had need a present wit and if he read little, he had need have much cunning, to seem to know that he doth not.</a:t>
            </a:r>
            <a:endParaRPr lang="en-US" sz="3600" i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CBF7B9FF-5DC7-D04D-9845-7F833CBCEA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995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6EDDAF-0BE0-3840-978B-A844C5AB3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Histories make men wise; poets witty; the mathematics </a:t>
            </a:r>
            <a:r>
              <a:rPr lang="en-GB" sz="3600" b="1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subtile</a:t>
            </a:r>
            <a:r>
              <a:rPr lang="en-GB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; natural philosophy deep; moral grave; logic and rhetoric able to contend.</a:t>
            </a:r>
            <a:r>
              <a:rPr lang="en-GB" sz="3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GB" sz="32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Abeunt</a:t>
            </a:r>
            <a:r>
              <a:rPr lang="en-GB" sz="32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sz="32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Studia</a:t>
            </a:r>
            <a:r>
              <a:rPr lang="en-GB" sz="32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in mores: [Studies pass into character.] 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  Nay there is no </a:t>
            </a:r>
            <a:r>
              <a:rPr lang="en-GB" sz="3200" b="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stond</a:t>
            </a:r>
            <a:r>
              <a:rPr lang="en-GB" sz="32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on impediment in the wit, but may be wrought out by fit studies: like as disease of the body may have appropriate exercises.</a:t>
            </a:r>
            <a:endParaRPr lang="en-US" sz="3200" i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2243D2D6-4757-8C4A-BD51-989758582B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105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D0C7EA-CB9D-7449-B067-19A708AE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776" y="1718128"/>
            <a:ext cx="10515600" cy="55036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</a:rPr>
              <a:t>Bowling is good for the stone and reins; shooting for the lungs and breast; gentle walking for the stomach; riding for the head; and the like. So if a man’s wit be wandering, let him study the mathematics;</a:t>
            </a:r>
            <a:r>
              <a:rPr lang="en-GB" sz="36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sz="3200" b="0" i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44323593-8531-F74C-ACAE-0E8CADC9AC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75310" y="-987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B050"/>
                </a:solidFill>
                <a:latin typeface="Georgia" panose="02040502050405020303" pitchFamily="18" charset="0"/>
              </a:rPr>
              <a:t>Of Studies: Text </a:t>
            </a:r>
            <a:endParaRPr lang="en-US" b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02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640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Constantia</vt:lpstr>
      <vt:lpstr>Georgia</vt:lpstr>
      <vt:lpstr>Perpetua</vt:lpstr>
      <vt:lpstr>times new roman</vt:lpstr>
      <vt:lpstr>Office Theme</vt:lpstr>
      <vt:lpstr>Of Studies ~ Francis Bacon</vt:lpstr>
      <vt:lpstr>Of Studies: Text </vt:lpstr>
      <vt:lpstr>Of Studies: Text </vt:lpstr>
      <vt:lpstr>Of Studies: Text </vt:lpstr>
      <vt:lpstr>Of Studies: Text </vt:lpstr>
      <vt:lpstr>Of Studies: Text </vt:lpstr>
      <vt:lpstr>Of Studies: Text </vt:lpstr>
      <vt:lpstr>Of Studies: Text </vt:lpstr>
      <vt:lpstr>Of Studies: Text </vt:lpstr>
      <vt:lpstr>Of Studies: Text </vt:lpstr>
      <vt:lpstr>Of Studies: A short overview  </vt:lpstr>
      <vt:lpstr>Of Studies: Critical Remarks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 Studies ~ Francis Bacon</dc:title>
  <dc:creator>shahrina.ru@gmail.com</dc:creator>
  <cp:lastModifiedBy>admin</cp:lastModifiedBy>
  <cp:revision>5</cp:revision>
  <dcterms:created xsi:type="dcterms:W3CDTF">2021-01-16T05:36:06Z</dcterms:created>
  <dcterms:modified xsi:type="dcterms:W3CDTF">2021-09-23T11:58:54Z</dcterms:modified>
</cp:coreProperties>
</file>