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sldIdLst>
    <p:sldId id="256" r:id="rId2"/>
    <p:sldId id="257" r:id="rId3"/>
    <p:sldId id="258" r:id="rId4"/>
    <p:sldId id="259" r:id="rId5"/>
    <p:sldId id="262" r:id="rId6"/>
    <p:sldId id="263" r:id="rId7"/>
    <p:sldId id="264" r:id="rId8"/>
    <p:sldId id="265" r:id="rId9"/>
    <p:sldId id="266" r:id="rId10"/>
    <p:sldId id="267" r:id="rId11"/>
    <p:sldId id="268" r:id="rId12"/>
    <p:sldId id="269" r:id="rId13"/>
    <p:sldId id="270" r:id="rId14"/>
    <p:sldId id="271" r:id="rId15"/>
    <p:sldId id="272" r:id="rId16"/>
    <p:sldId id="273"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689" autoAdjust="0"/>
    <p:restoredTop sz="94660"/>
  </p:normalViewPr>
  <p:slideViewPr>
    <p:cSldViewPr snapToGrid="0">
      <p:cViewPr varScale="1">
        <p:scale>
          <a:sx n="85" d="100"/>
          <a:sy n="85" d="100"/>
        </p:scale>
        <p:origin x="653"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29B1EEE2-C1AE-4D07-81B1-A71157FA027A}" type="datetimeFigureOut">
              <a:rPr lang="en-US" smtClean="0"/>
              <a:t>04-Mar-24</a:t>
            </a:fld>
            <a:endParaRPr lang="en-US"/>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US"/>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06E74E93-C7E2-451E-AD2C-17F1E4809E21}" type="slidenum">
              <a:rPr lang="en-US" smtClean="0"/>
              <a:t>‹#›</a:t>
            </a:fld>
            <a:endParaRPr lang="en-US"/>
          </a:p>
        </p:txBody>
      </p:sp>
    </p:spTree>
    <p:extLst>
      <p:ext uri="{BB962C8B-B14F-4D97-AF65-F5344CB8AC3E}">
        <p14:creationId xmlns:p14="http://schemas.microsoft.com/office/powerpoint/2010/main" val="16192684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9B1EEE2-C1AE-4D07-81B1-A71157FA027A}" type="datetimeFigureOut">
              <a:rPr lang="en-US" smtClean="0"/>
              <a:t>04-Mar-24</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06E74E93-C7E2-451E-AD2C-17F1E4809E21}" type="slidenum">
              <a:rPr lang="en-US" smtClean="0"/>
              <a:t>‹#›</a:t>
            </a:fld>
            <a:endParaRPr lang="en-US"/>
          </a:p>
        </p:txBody>
      </p:sp>
    </p:spTree>
    <p:extLst>
      <p:ext uri="{BB962C8B-B14F-4D97-AF65-F5344CB8AC3E}">
        <p14:creationId xmlns:p14="http://schemas.microsoft.com/office/powerpoint/2010/main" val="17453675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29B1EEE2-C1AE-4D07-81B1-A71157FA027A}" type="datetimeFigureOut">
              <a:rPr lang="en-US" smtClean="0"/>
              <a:t>04-Mar-24</a:t>
            </a:fld>
            <a:endParaRPr lang="en-US"/>
          </a:p>
        </p:txBody>
      </p:sp>
      <p:sp>
        <p:nvSpPr>
          <p:cNvPr id="5" name="Footer Placeholder 4"/>
          <p:cNvSpPr>
            <a:spLocks noGrp="1"/>
          </p:cNvSpPr>
          <p:nvPr>
            <p:ph type="ftr" sz="quarter" idx="11"/>
          </p:nvPr>
        </p:nvSpPr>
        <p:spPr/>
        <p:txBody>
          <a:bodyPr/>
          <a:lstStyle/>
          <a:p>
            <a:endParaRPr lang="en-US"/>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06E74E93-C7E2-451E-AD2C-17F1E4809E21}" type="slidenum">
              <a:rPr lang="en-US" smtClean="0"/>
              <a:t>‹#›</a:t>
            </a:fld>
            <a:endParaRPr lang="en-US"/>
          </a:p>
        </p:txBody>
      </p:sp>
    </p:spTree>
    <p:extLst>
      <p:ext uri="{BB962C8B-B14F-4D97-AF65-F5344CB8AC3E}">
        <p14:creationId xmlns:p14="http://schemas.microsoft.com/office/powerpoint/2010/main" val="28291053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29B1EEE2-C1AE-4D07-81B1-A71157FA027A}" type="datetimeFigureOut">
              <a:rPr lang="en-US" smtClean="0"/>
              <a:t>04-Mar-24</a:t>
            </a:fld>
            <a:endParaRPr lang="en-US"/>
          </a:p>
        </p:txBody>
      </p:sp>
      <p:sp>
        <p:nvSpPr>
          <p:cNvPr id="5" name="Footer Placeholder 4"/>
          <p:cNvSpPr>
            <a:spLocks noGrp="1"/>
          </p:cNvSpPr>
          <p:nvPr>
            <p:ph type="ftr" sz="quarter" idx="11"/>
          </p:nvPr>
        </p:nvSpPr>
        <p:spPr/>
        <p:txBody>
          <a:bodyPr/>
          <a:lstStyle/>
          <a:p>
            <a:endParaRPr lang="en-US"/>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06E74E93-C7E2-451E-AD2C-17F1E4809E21}" type="slidenum">
              <a:rPr lang="en-US" smtClean="0"/>
              <a:t>‹#›</a:t>
            </a:fld>
            <a:endParaRPr lang="en-US"/>
          </a:p>
        </p:txBody>
      </p:sp>
    </p:spTree>
    <p:extLst>
      <p:ext uri="{BB962C8B-B14F-4D97-AF65-F5344CB8AC3E}">
        <p14:creationId xmlns:p14="http://schemas.microsoft.com/office/powerpoint/2010/main" val="30457841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9B1EEE2-C1AE-4D07-81B1-A71157FA027A}" type="datetimeFigureOut">
              <a:rPr lang="en-US" smtClean="0"/>
              <a:t>04-Mar-24</a:t>
            </a:fld>
            <a:endParaRPr lang="en-US"/>
          </a:p>
        </p:txBody>
      </p:sp>
      <p:sp>
        <p:nvSpPr>
          <p:cNvPr id="5" name="Footer Placeholder 4"/>
          <p:cNvSpPr>
            <a:spLocks noGrp="1"/>
          </p:cNvSpPr>
          <p:nvPr>
            <p:ph type="ftr" sz="quarter" idx="11"/>
          </p:nvPr>
        </p:nvSpPr>
        <p:spPr/>
        <p:txBody>
          <a:bodyPr/>
          <a:lstStyle/>
          <a:p>
            <a:endParaRPr 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06E74E93-C7E2-451E-AD2C-17F1E4809E21}" type="slidenum">
              <a:rPr lang="en-US" smtClean="0"/>
              <a:t>‹#›</a:t>
            </a:fld>
            <a:endParaRPr lang="en-US"/>
          </a:p>
        </p:txBody>
      </p:sp>
    </p:spTree>
    <p:extLst>
      <p:ext uri="{BB962C8B-B14F-4D97-AF65-F5344CB8AC3E}">
        <p14:creationId xmlns:p14="http://schemas.microsoft.com/office/powerpoint/2010/main" val="24407356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29B1EEE2-C1AE-4D07-81B1-A71157FA027A}" type="datetimeFigureOut">
              <a:rPr lang="en-US" smtClean="0"/>
              <a:t>04-Mar-24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6E74E93-C7E2-451E-AD2C-17F1E4809E21}" type="slidenum">
              <a:rPr lang="en-US" smtClean="0"/>
              <a:t>‹#›</a:t>
            </a:fld>
            <a:endParaRPr lang="en-US"/>
          </a:p>
        </p:txBody>
      </p:sp>
    </p:spTree>
    <p:extLst>
      <p:ext uri="{BB962C8B-B14F-4D97-AF65-F5344CB8AC3E}">
        <p14:creationId xmlns:p14="http://schemas.microsoft.com/office/powerpoint/2010/main" val="14655196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29B1EEE2-C1AE-4D07-81B1-A71157FA027A}" type="datetimeFigureOut">
              <a:rPr lang="en-US" smtClean="0"/>
              <a:t>04-Mar-24</a:t>
            </a:fld>
            <a:endParaRPr lang="en-US"/>
          </a:p>
        </p:txBody>
      </p:sp>
      <p:sp>
        <p:nvSpPr>
          <p:cNvPr id="8" name="Footer Placeholder 7"/>
          <p:cNvSpPr>
            <a:spLocks noGrp="1"/>
          </p:cNvSpPr>
          <p:nvPr>
            <p:ph type="ftr" sz="quarter" idx="11"/>
          </p:nvPr>
        </p:nvSpPr>
        <p:spPr>
          <a:xfrm>
            <a:off x="561111" y="6391838"/>
            <a:ext cx="3644282" cy="304801"/>
          </a:xfrm>
        </p:spPr>
        <p:txBody>
          <a:bodyPr/>
          <a:lstStyle/>
          <a:p>
            <a:endParaRPr lang="en-US"/>
          </a:p>
        </p:txBody>
      </p:sp>
      <p:sp>
        <p:nvSpPr>
          <p:cNvPr id="9" name="Slide Number Placeholder 8"/>
          <p:cNvSpPr>
            <a:spLocks noGrp="1"/>
          </p:cNvSpPr>
          <p:nvPr>
            <p:ph type="sldNum" sz="quarter" idx="12"/>
          </p:nvPr>
        </p:nvSpPr>
        <p:spPr/>
        <p:txBody>
          <a:bodyPr/>
          <a:lstStyle/>
          <a:p>
            <a:fld id="{06E74E93-C7E2-451E-AD2C-17F1E4809E21}" type="slidenum">
              <a:rPr lang="en-US" smtClean="0"/>
              <a:t>‹#›</a:t>
            </a:fld>
            <a:endParaRPr lang="en-US"/>
          </a:p>
        </p:txBody>
      </p:sp>
    </p:spTree>
    <p:extLst>
      <p:ext uri="{BB962C8B-B14F-4D97-AF65-F5344CB8AC3E}">
        <p14:creationId xmlns:p14="http://schemas.microsoft.com/office/powerpoint/2010/main" val="24349406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29B1EEE2-C1AE-4D07-81B1-A71157FA027A}" type="datetimeFigureOut">
              <a:rPr lang="en-US" smtClean="0"/>
              <a:t>04-Mar-24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E74E93-C7E2-451E-AD2C-17F1E4809E21}" type="slidenum">
              <a:rPr lang="en-US" smtClean="0"/>
              <a:t>‹#›</a:t>
            </a:fld>
            <a:endParaRPr lang="en-US"/>
          </a:p>
        </p:txBody>
      </p:sp>
    </p:spTree>
    <p:extLst>
      <p:ext uri="{BB962C8B-B14F-4D97-AF65-F5344CB8AC3E}">
        <p14:creationId xmlns:p14="http://schemas.microsoft.com/office/powerpoint/2010/main" val="18713571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29B1EEE2-C1AE-4D07-81B1-A71157FA027A}" type="datetimeFigureOut">
              <a:rPr lang="en-US" smtClean="0"/>
              <a:t>04-Mar-24</a:t>
            </a:fld>
            <a:endParaRPr lang="en-US"/>
          </a:p>
        </p:txBody>
      </p:sp>
      <p:sp>
        <p:nvSpPr>
          <p:cNvPr id="5" name="Footer Placeholder 4"/>
          <p:cNvSpPr>
            <a:spLocks noGrp="1"/>
          </p:cNvSpPr>
          <p:nvPr>
            <p:ph type="ftr" sz="quarter" idx="11"/>
          </p:nvPr>
        </p:nvSpPr>
        <p:spPr/>
        <p:txBody>
          <a:bodyPr/>
          <a:lstStyle/>
          <a:p>
            <a:endParaRPr 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06E74E93-C7E2-451E-AD2C-17F1E4809E21}" type="slidenum">
              <a:rPr lang="en-US" smtClean="0"/>
              <a:t>‹#›</a:t>
            </a:fld>
            <a:endParaRPr lang="en-US"/>
          </a:p>
        </p:txBody>
      </p:sp>
    </p:spTree>
    <p:extLst>
      <p:ext uri="{BB962C8B-B14F-4D97-AF65-F5344CB8AC3E}">
        <p14:creationId xmlns:p14="http://schemas.microsoft.com/office/powerpoint/2010/main" val="26349722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9B1EEE2-C1AE-4D07-81B1-A71157FA027A}" type="datetimeFigureOut">
              <a:rPr lang="en-US" smtClean="0"/>
              <a:t>04-Mar-24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E74E93-C7E2-451E-AD2C-17F1E4809E21}" type="slidenum">
              <a:rPr lang="en-US" smtClean="0"/>
              <a:t>‹#›</a:t>
            </a:fld>
            <a:endParaRPr lang="en-US"/>
          </a:p>
        </p:txBody>
      </p:sp>
    </p:spTree>
    <p:extLst>
      <p:ext uri="{BB962C8B-B14F-4D97-AF65-F5344CB8AC3E}">
        <p14:creationId xmlns:p14="http://schemas.microsoft.com/office/powerpoint/2010/main" val="17568346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9B1EEE2-C1AE-4D07-81B1-A71157FA027A}" type="datetimeFigureOut">
              <a:rPr lang="en-US" smtClean="0"/>
              <a:t>04-Mar-24</a:t>
            </a:fld>
            <a:endParaRPr lang="en-US"/>
          </a:p>
        </p:txBody>
      </p:sp>
      <p:sp>
        <p:nvSpPr>
          <p:cNvPr id="5" name="Footer Placeholder 4"/>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06E74E93-C7E2-451E-AD2C-17F1E4809E21}" type="slidenum">
              <a:rPr lang="en-US" smtClean="0"/>
              <a:t>‹#›</a:t>
            </a:fld>
            <a:endParaRPr lang="en-US"/>
          </a:p>
        </p:txBody>
      </p:sp>
    </p:spTree>
    <p:extLst>
      <p:ext uri="{BB962C8B-B14F-4D97-AF65-F5344CB8AC3E}">
        <p14:creationId xmlns:p14="http://schemas.microsoft.com/office/powerpoint/2010/main" val="27408566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9B1EEE2-C1AE-4D07-81B1-A71157FA027A}" type="datetimeFigureOut">
              <a:rPr lang="en-US" smtClean="0"/>
              <a:t>04-Mar-24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E74E93-C7E2-451E-AD2C-17F1E4809E21}" type="slidenum">
              <a:rPr lang="en-US" smtClean="0"/>
              <a:t>‹#›</a:t>
            </a:fld>
            <a:endParaRPr lang="en-US"/>
          </a:p>
        </p:txBody>
      </p:sp>
    </p:spTree>
    <p:extLst>
      <p:ext uri="{BB962C8B-B14F-4D97-AF65-F5344CB8AC3E}">
        <p14:creationId xmlns:p14="http://schemas.microsoft.com/office/powerpoint/2010/main" val="34700309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9B1EEE2-C1AE-4D07-81B1-A71157FA027A}" type="datetimeFigureOut">
              <a:rPr lang="en-US" smtClean="0"/>
              <a:t>04-Mar-24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6E74E93-C7E2-451E-AD2C-17F1E4809E21}" type="slidenum">
              <a:rPr lang="en-US" smtClean="0"/>
              <a:t>‹#›</a:t>
            </a:fld>
            <a:endParaRPr lang="en-US"/>
          </a:p>
        </p:txBody>
      </p:sp>
    </p:spTree>
    <p:extLst>
      <p:ext uri="{BB962C8B-B14F-4D97-AF65-F5344CB8AC3E}">
        <p14:creationId xmlns:p14="http://schemas.microsoft.com/office/powerpoint/2010/main" val="38854762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9B1EEE2-C1AE-4D07-81B1-A71157FA027A}" type="datetimeFigureOut">
              <a:rPr lang="en-US" smtClean="0"/>
              <a:t>04-Mar-24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6E74E93-C7E2-451E-AD2C-17F1E4809E21}" type="slidenum">
              <a:rPr lang="en-US" smtClean="0"/>
              <a:t>‹#›</a:t>
            </a:fld>
            <a:endParaRPr lang="en-US"/>
          </a:p>
        </p:txBody>
      </p:sp>
    </p:spTree>
    <p:extLst>
      <p:ext uri="{BB962C8B-B14F-4D97-AF65-F5344CB8AC3E}">
        <p14:creationId xmlns:p14="http://schemas.microsoft.com/office/powerpoint/2010/main" val="40195870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B1EEE2-C1AE-4D07-81B1-A71157FA027A}" type="datetimeFigureOut">
              <a:rPr lang="en-US" smtClean="0"/>
              <a:t>04-Mar-24</a:t>
            </a:fld>
            <a:endParaRPr lang="en-US"/>
          </a:p>
        </p:txBody>
      </p:sp>
      <p:sp>
        <p:nvSpPr>
          <p:cNvPr id="3" name="Footer Placeholder 2"/>
          <p:cNvSpPr>
            <a:spLocks noGrp="1"/>
          </p:cNvSpPr>
          <p:nvPr>
            <p:ph type="ftr" sz="quarter" idx="11"/>
          </p:nvPr>
        </p:nvSpPr>
        <p:spPr/>
        <p:txBody>
          <a:bodyPr/>
          <a:lstStyle/>
          <a:p>
            <a:endParaRPr lang="en-US"/>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06E74E93-C7E2-451E-AD2C-17F1E4809E21}" type="slidenum">
              <a:rPr lang="en-US" smtClean="0"/>
              <a:t>‹#›</a:t>
            </a:fld>
            <a:endParaRPr lang="en-US"/>
          </a:p>
        </p:txBody>
      </p:sp>
    </p:spTree>
    <p:extLst>
      <p:ext uri="{BB962C8B-B14F-4D97-AF65-F5344CB8AC3E}">
        <p14:creationId xmlns:p14="http://schemas.microsoft.com/office/powerpoint/2010/main" val="8834953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9B1EEE2-C1AE-4D07-81B1-A71157FA027A}" type="datetimeFigureOut">
              <a:rPr lang="en-US" smtClean="0"/>
              <a:t>04-Mar-24</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06E74E93-C7E2-451E-AD2C-17F1E4809E21}" type="slidenum">
              <a:rPr lang="en-US" smtClean="0"/>
              <a:t>‹#›</a:t>
            </a:fld>
            <a:endParaRPr lang="en-US"/>
          </a:p>
        </p:txBody>
      </p:sp>
    </p:spTree>
    <p:extLst>
      <p:ext uri="{BB962C8B-B14F-4D97-AF65-F5344CB8AC3E}">
        <p14:creationId xmlns:p14="http://schemas.microsoft.com/office/powerpoint/2010/main" val="3095707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9B1EEE2-C1AE-4D07-81B1-A71157FA027A}" type="datetimeFigureOut">
              <a:rPr lang="en-US" smtClean="0"/>
              <a:t>04-Mar-24</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06E74E93-C7E2-451E-AD2C-17F1E4809E21}" type="slidenum">
              <a:rPr lang="en-US" smtClean="0"/>
              <a:t>‹#›</a:t>
            </a:fld>
            <a:endParaRPr lang="en-US"/>
          </a:p>
        </p:txBody>
      </p:sp>
    </p:spTree>
    <p:extLst>
      <p:ext uri="{BB962C8B-B14F-4D97-AF65-F5344CB8AC3E}">
        <p14:creationId xmlns:p14="http://schemas.microsoft.com/office/powerpoint/2010/main" val="19172575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29B1EEE2-C1AE-4D07-81B1-A71157FA027A}" type="datetimeFigureOut">
              <a:rPr lang="en-US" smtClean="0"/>
              <a:t>04-Mar-24</a:t>
            </a:fld>
            <a:endParaRPr lang="en-US"/>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US"/>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06E74E93-C7E2-451E-AD2C-17F1E4809E21}" type="slidenum">
              <a:rPr lang="en-US" smtClean="0"/>
              <a:t>‹#›</a:t>
            </a:fld>
            <a:endParaRPr lang="en-US"/>
          </a:p>
        </p:txBody>
      </p:sp>
    </p:spTree>
    <p:extLst>
      <p:ext uri="{BB962C8B-B14F-4D97-AF65-F5344CB8AC3E}">
        <p14:creationId xmlns:p14="http://schemas.microsoft.com/office/powerpoint/2010/main" val="848606304"/>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C9F41C-AE6E-BBEC-94DA-6B222D3C7744}"/>
              </a:ext>
            </a:extLst>
          </p:cNvPr>
          <p:cNvSpPr>
            <a:spLocks noGrp="1"/>
          </p:cNvSpPr>
          <p:nvPr>
            <p:ph type="ctrTitle"/>
          </p:nvPr>
        </p:nvSpPr>
        <p:spPr>
          <a:xfrm>
            <a:off x="1154955" y="2099733"/>
            <a:ext cx="8825658" cy="1656479"/>
          </a:xfrm>
        </p:spPr>
        <p:txBody>
          <a:bodyPr/>
          <a:lstStyle/>
          <a:p>
            <a:r>
              <a:rPr lang="en-US" dirty="0"/>
              <a:t>Software Design Patterns and Their Use Cases</a:t>
            </a:r>
          </a:p>
        </p:txBody>
      </p:sp>
      <p:sp>
        <p:nvSpPr>
          <p:cNvPr id="3" name="Subtitle 2">
            <a:extLst>
              <a:ext uri="{FF2B5EF4-FFF2-40B4-BE49-F238E27FC236}">
                <a16:creationId xmlns:a16="http://schemas.microsoft.com/office/drawing/2014/main" id="{CB0C46E5-2682-7EC7-E798-3263C6BF8031}"/>
              </a:ext>
            </a:extLst>
          </p:cNvPr>
          <p:cNvSpPr>
            <a:spLocks noGrp="1"/>
          </p:cNvSpPr>
          <p:nvPr>
            <p:ph type="subTitle" idx="1"/>
          </p:nvPr>
        </p:nvSpPr>
        <p:spPr>
          <a:xfrm>
            <a:off x="1154955" y="4338916"/>
            <a:ext cx="9144000" cy="1360861"/>
          </a:xfrm>
        </p:spPr>
        <p:txBody>
          <a:bodyPr/>
          <a:lstStyle/>
          <a:p>
            <a:r>
              <a:rPr lang="en-US" dirty="0"/>
              <a:t>Fahim Faisal</a:t>
            </a:r>
          </a:p>
          <a:p>
            <a:r>
              <a:rPr lang="en-US" dirty="0"/>
              <a:t>Lecturer, Dept. of CSE</a:t>
            </a:r>
          </a:p>
          <a:p>
            <a:r>
              <a:rPr lang="en-US" dirty="0"/>
              <a:t>Daffodil International University</a:t>
            </a:r>
          </a:p>
        </p:txBody>
      </p:sp>
    </p:spTree>
    <p:extLst>
      <p:ext uri="{BB962C8B-B14F-4D97-AF65-F5344CB8AC3E}">
        <p14:creationId xmlns:p14="http://schemas.microsoft.com/office/powerpoint/2010/main" val="4331266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90021E-A218-221E-1928-F877E4CEB3CA}"/>
              </a:ext>
            </a:extLst>
          </p:cNvPr>
          <p:cNvSpPr>
            <a:spLocks noGrp="1"/>
          </p:cNvSpPr>
          <p:nvPr>
            <p:ph type="title"/>
          </p:nvPr>
        </p:nvSpPr>
        <p:spPr/>
        <p:txBody>
          <a:bodyPr/>
          <a:lstStyle/>
          <a:p>
            <a:r>
              <a:rPr lang="en-US" dirty="0"/>
              <a:t>MVC, MVP, and MVVM Patterns (Continued)</a:t>
            </a:r>
          </a:p>
        </p:txBody>
      </p:sp>
      <p:sp>
        <p:nvSpPr>
          <p:cNvPr id="3" name="Content Placeholder 2">
            <a:extLst>
              <a:ext uri="{FF2B5EF4-FFF2-40B4-BE49-F238E27FC236}">
                <a16:creationId xmlns:a16="http://schemas.microsoft.com/office/drawing/2014/main" id="{D66D8427-3D4C-9CD7-6045-913AEA727CBF}"/>
              </a:ext>
            </a:extLst>
          </p:cNvPr>
          <p:cNvSpPr>
            <a:spLocks noGrp="1"/>
          </p:cNvSpPr>
          <p:nvPr>
            <p:ph idx="1"/>
          </p:nvPr>
        </p:nvSpPr>
        <p:spPr>
          <a:xfrm>
            <a:off x="919119" y="5970495"/>
            <a:ext cx="10353762" cy="726140"/>
          </a:xfrm>
        </p:spPr>
        <p:txBody>
          <a:bodyPr>
            <a:normAutofit fontScale="92500" lnSpcReduction="20000"/>
          </a:bodyPr>
          <a:lstStyle/>
          <a:p>
            <a:pPr marL="36900" indent="0" algn="just">
              <a:buNone/>
            </a:pPr>
            <a:r>
              <a:rPr lang="en-US" dirty="0"/>
              <a:t>The presenter receives input from the user via the view. It then processes the user’s actions with the help of the model, passing the results back to the view. The presenter communicates with the view through interfaces.</a:t>
            </a:r>
          </a:p>
        </p:txBody>
      </p:sp>
      <p:pic>
        <p:nvPicPr>
          <p:cNvPr id="4" name="Picture 3">
            <a:extLst>
              <a:ext uri="{FF2B5EF4-FFF2-40B4-BE49-F238E27FC236}">
                <a16:creationId xmlns:a16="http://schemas.microsoft.com/office/drawing/2014/main" id="{8A6086FB-325F-B13A-4870-EDFA40DD59AC}"/>
              </a:ext>
            </a:extLst>
          </p:cNvPr>
          <p:cNvPicPr preferRelativeResize="0">
            <a:picLocks/>
          </p:cNvPicPr>
          <p:nvPr/>
        </p:nvPicPr>
        <p:blipFill>
          <a:blip r:embed="rId2"/>
          <a:stretch>
            <a:fillRect/>
          </a:stretch>
        </p:blipFill>
        <p:spPr>
          <a:xfrm>
            <a:off x="3152073" y="2666003"/>
            <a:ext cx="5877206" cy="3218329"/>
          </a:xfrm>
          <a:prstGeom prst="rect">
            <a:avLst/>
          </a:prstGeom>
        </p:spPr>
      </p:pic>
      <p:sp>
        <p:nvSpPr>
          <p:cNvPr id="7" name="Content Placeholder 2">
            <a:extLst>
              <a:ext uri="{FF2B5EF4-FFF2-40B4-BE49-F238E27FC236}">
                <a16:creationId xmlns:a16="http://schemas.microsoft.com/office/drawing/2014/main" id="{4421A36E-C16A-8051-0613-0AACC1EAAB81}"/>
              </a:ext>
            </a:extLst>
          </p:cNvPr>
          <p:cNvSpPr txBox="1">
            <a:spLocks/>
          </p:cNvSpPr>
          <p:nvPr/>
        </p:nvSpPr>
        <p:spPr>
          <a:xfrm>
            <a:off x="919119" y="2277035"/>
            <a:ext cx="10353762" cy="466164"/>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marL="36900" indent="0" algn="just">
              <a:buFont typeface="Wingdings 3" charset="2"/>
              <a:buNone/>
            </a:pPr>
            <a:r>
              <a:rPr lang="en-US" dirty="0"/>
              <a:t>The working principle of MVP patterns is as follows:</a:t>
            </a:r>
          </a:p>
        </p:txBody>
      </p:sp>
    </p:spTree>
    <p:extLst>
      <p:ext uri="{BB962C8B-B14F-4D97-AF65-F5344CB8AC3E}">
        <p14:creationId xmlns:p14="http://schemas.microsoft.com/office/powerpoint/2010/main" val="2283701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CB7E5B-7915-D3F3-A619-21AB31B1E241}"/>
              </a:ext>
            </a:extLst>
          </p:cNvPr>
          <p:cNvSpPr>
            <a:spLocks noGrp="1"/>
          </p:cNvSpPr>
          <p:nvPr>
            <p:ph type="title"/>
          </p:nvPr>
        </p:nvSpPr>
        <p:spPr/>
        <p:txBody>
          <a:bodyPr/>
          <a:lstStyle/>
          <a:p>
            <a:r>
              <a:rPr lang="en-US" dirty="0"/>
              <a:t>MVC, MVP, and MVVM Patterns (Continued)</a:t>
            </a:r>
          </a:p>
        </p:txBody>
      </p:sp>
      <p:sp>
        <p:nvSpPr>
          <p:cNvPr id="3" name="Content Placeholder 2">
            <a:extLst>
              <a:ext uri="{FF2B5EF4-FFF2-40B4-BE49-F238E27FC236}">
                <a16:creationId xmlns:a16="http://schemas.microsoft.com/office/drawing/2014/main" id="{C3828FC9-A0D1-F8D9-650B-0204435F61D4}"/>
              </a:ext>
            </a:extLst>
          </p:cNvPr>
          <p:cNvSpPr>
            <a:spLocks noGrp="1"/>
          </p:cNvSpPr>
          <p:nvPr>
            <p:ph idx="1"/>
          </p:nvPr>
        </p:nvSpPr>
        <p:spPr>
          <a:xfrm>
            <a:off x="1154954" y="2603500"/>
            <a:ext cx="9871634" cy="3416300"/>
          </a:xfrm>
        </p:spPr>
        <p:txBody>
          <a:bodyPr/>
          <a:lstStyle/>
          <a:p>
            <a:pPr marL="36900" indent="0" algn="just">
              <a:buNone/>
            </a:pPr>
            <a:r>
              <a:rPr lang="en-US" b="1" u="sng" dirty="0"/>
              <a:t>Model-View-</a:t>
            </a:r>
            <a:r>
              <a:rPr lang="en-US" b="1" u="sng" dirty="0" err="1"/>
              <a:t>ViewModel</a:t>
            </a:r>
            <a:r>
              <a:rPr lang="en-US" b="1" u="sng" dirty="0"/>
              <a:t> (MVVM) Pattern:</a:t>
            </a:r>
          </a:p>
          <a:p>
            <a:pPr marL="36900" indent="0" algn="just">
              <a:buNone/>
            </a:pPr>
            <a:r>
              <a:rPr lang="en-US" dirty="0"/>
              <a:t>MVVM is the modern evolution of MVC. The main goal of MVVM is to provide a clear separation between the domain logic and presentation layer. MVVM supports two-way data binding between the View and </a:t>
            </a:r>
            <a:r>
              <a:rPr lang="en-US" dirty="0" err="1"/>
              <a:t>ViewModel</a:t>
            </a:r>
            <a:r>
              <a:rPr lang="en-US" dirty="0"/>
              <a:t>.</a:t>
            </a:r>
          </a:p>
          <a:p>
            <a:pPr marL="36900" indent="0" algn="just">
              <a:buNone/>
            </a:pPr>
            <a:r>
              <a:rPr lang="en-US" dirty="0"/>
              <a:t>The MVVM pattern allows you to separate your code’s view and model. This means that when the model changes the view doesn’t need to, and vice-versa. Using a </a:t>
            </a:r>
            <a:r>
              <a:rPr lang="en-US" dirty="0" err="1"/>
              <a:t>ViewModel</a:t>
            </a:r>
            <a:r>
              <a:rPr lang="en-US" dirty="0"/>
              <a:t>, you can do unit testing and test your logic behavior without involving your view.</a:t>
            </a:r>
          </a:p>
        </p:txBody>
      </p:sp>
    </p:spTree>
    <p:extLst>
      <p:ext uri="{BB962C8B-B14F-4D97-AF65-F5344CB8AC3E}">
        <p14:creationId xmlns:p14="http://schemas.microsoft.com/office/powerpoint/2010/main" val="18028243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E16F94-1F7D-98C5-1D87-9AFA94D5B7E8}"/>
              </a:ext>
            </a:extLst>
          </p:cNvPr>
          <p:cNvSpPr>
            <a:spLocks noGrp="1"/>
          </p:cNvSpPr>
          <p:nvPr>
            <p:ph type="title"/>
          </p:nvPr>
        </p:nvSpPr>
        <p:spPr/>
        <p:txBody>
          <a:bodyPr/>
          <a:lstStyle/>
          <a:p>
            <a:r>
              <a:rPr lang="en-US" dirty="0"/>
              <a:t>MVC, MVP, and MVVM Patterns (Continued)</a:t>
            </a:r>
          </a:p>
        </p:txBody>
      </p:sp>
      <p:sp>
        <p:nvSpPr>
          <p:cNvPr id="3" name="Content Placeholder 2">
            <a:extLst>
              <a:ext uri="{FF2B5EF4-FFF2-40B4-BE49-F238E27FC236}">
                <a16:creationId xmlns:a16="http://schemas.microsoft.com/office/drawing/2014/main" id="{07843398-89AF-0221-0B22-012D903CDFA2}"/>
              </a:ext>
            </a:extLst>
          </p:cNvPr>
          <p:cNvSpPr>
            <a:spLocks noGrp="1"/>
          </p:cNvSpPr>
          <p:nvPr>
            <p:ph idx="1"/>
          </p:nvPr>
        </p:nvSpPr>
        <p:spPr>
          <a:xfrm>
            <a:off x="913795" y="2286000"/>
            <a:ext cx="10353762" cy="412376"/>
          </a:xfrm>
        </p:spPr>
        <p:txBody>
          <a:bodyPr>
            <a:normAutofit/>
          </a:bodyPr>
          <a:lstStyle/>
          <a:p>
            <a:pPr marL="36900" indent="0">
              <a:buNone/>
            </a:pPr>
            <a:r>
              <a:rPr lang="en-US" dirty="0"/>
              <a:t>Here's an illustration of how MVVM works:</a:t>
            </a:r>
          </a:p>
          <a:p>
            <a:pPr marL="36900" indent="0">
              <a:buNone/>
            </a:pPr>
            <a:endParaRPr lang="en-US" dirty="0"/>
          </a:p>
        </p:txBody>
      </p:sp>
      <p:pic>
        <p:nvPicPr>
          <p:cNvPr id="4" name="Picture 3">
            <a:extLst>
              <a:ext uri="{FF2B5EF4-FFF2-40B4-BE49-F238E27FC236}">
                <a16:creationId xmlns:a16="http://schemas.microsoft.com/office/drawing/2014/main" id="{76ADEEC7-15E2-560C-7637-1C521C19848E}"/>
              </a:ext>
            </a:extLst>
          </p:cNvPr>
          <p:cNvPicPr preferRelativeResize="0">
            <a:picLocks/>
          </p:cNvPicPr>
          <p:nvPr/>
        </p:nvPicPr>
        <p:blipFill>
          <a:blip r:embed="rId2"/>
          <a:stretch>
            <a:fillRect/>
          </a:stretch>
        </p:blipFill>
        <p:spPr>
          <a:xfrm>
            <a:off x="2890276" y="2922494"/>
            <a:ext cx="6400800" cy="3657600"/>
          </a:xfrm>
          <a:prstGeom prst="rect">
            <a:avLst/>
          </a:prstGeom>
        </p:spPr>
      </p:pic>
    </p:spTree>
    <p:extLst>
      <p:ext uri="{BB962C8B-B14F-4D97-AF65-F5344CB8AC3E}">
        <p14:creationId xmlns:p14="http://schemas.microsoft.com/office/powerpoint/2010/main" val="26943557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55ADAC-5B08-53B3-03C4-C69DD1AB8A40}"/>
              </a:ext>
            </a:extLst>
          </p:cNvPr>
          <p:cNvSpPr>
            <a:spLocks noGrp="1"/>
          </p:cNvSpPr>
          <p:nvPr>
            <p:ph type="title"/>
          </p:nvPr>
        </p:nvSpPr>
        <p:spPr/>
        <p:txBody>
          <a:bodyPr/>
          <a:lstStyle/>
          <a:p>
            <a:r>
              <a:rPr lang="en-US" dirty="0"/>
              <a:t>Use Cases of MVC, MVP, and MVVM</a:t>
            </a:r>
          </a:p>
        </p:txBody>
      </p:sp>
      <p:sp>
        <p:nvSpPr>
          <p:cNvPr id="3" name="Content Placeholder 2">
            <a:extLst>
              <a:ext uri="{FF2B5EF4-FFF2-40B4-BE49-F238E27FC236}">
                <a16:creationId xmlns:a16="http://schemas.microsoft.com/office/drawing/2014/main" id="{32F1F849-18AA-49D0-C660-5BA834E830F8}"/>
              </a:ext>
            </a:extLst>
          </p:cNvPr>
          <p:cNvSpPr>
            <a:spLocks noGrp="1"/>
          </p:cNvSpPr>
          <p:nvPr>
            <p:ph idx="1"/>
          </p:nvPr>
        </p:nvSpPr>
        <p:spPr>
          <a:xfrm>
            <a:off x="913795" y="2303929"/>
            <a:ext cx="10353762" cy="4069978"/>
          </a:xfrm>
        </p:spPr>
        <p:txBody>
          <a:bodyPr>
            <a:normAutofit fontScale="85000" lnSpcReduction="20000"/>
          </a:bodyPr>
          <a:lstStyle/>
          <a:p>
            <a:pPr marL="36900" indent="0" algn="just">
              <a:buNone/>
            </a:pPr>
            <a:r>
              <a:rPr lang="en-US" sz="1800" b="1" u="sng" dirty="0"/>
              <a:t>MVC:</a:t>
            </a:r>
          </a:p>
          <a:p>
            <a:pPr marL="36900" indent="0" algn="just">
              <a:buNone/>
            </a:pPr>
            <a:r>
              <a:rPr lang="en-US" sz="1800" dirty="0"/>
              <a:t>MVC is simply an implementation of Separation of Concerns. If </a:t>
            </a:r>
            <a:r>
              <a:rPr lang="en-US" dirty="0"/>
              <a:t>any</a:t>
            </a:r>
            <a:r>
              <a:rPr lang="en-US" sz="1800" dirty="0"/>
              <a:t> application design needs separate data (model), data manipulation (controller), and data presentation (view), MVC </a:t>
            </a:r>
            <a:r>
              <a:rPr lang="en-US" dirty="0"/>
              <a:t>is the advisable option</a:t>
            </a:r>
            <a:r>
              <a:rPr lang="en-US" sz="1800" dirty="0"/>
              <a:t>. MVC also serves well in an application where the data source and/or the data presentation can change any time.</a:t>
            </a:r>
          </a:p>
          <a:p>
            <a:pPr marL="36900" indent="0" algn="just">
              <a:buNone/>
            </a:pPr>
            <a:r>
              <a:rPr lang="en-US" sz="1800" b="1" u="sng" dirty="0"/>
              <a:t>MVP:</a:t>
            </a:r>
          </a:p>
          <a:p>
            <a:pPr marL="36900" indent="0" algn="just">
              <a:buNone/>
            </a:pPr>
            <a:r>
              <a:rPr lang="en-US" sz="1800" dirty="0"/>
              <a:t>MVP works well </a:t>
            </a:r>
            <a:r>
              <a:rPr lang="en-US" dirty="0"/>
              <a:t>if the concerned</a:t>
            </a:r>
            <a:r>
              <a:rPr lang="en-US" sz="1800" dirty="0"/>
              <a:t> application has a bidirectional data flow. If user interactions need to request something from the model, and the result of the request changes the UI immediately, MVP</a:t>
            </a:r>
            <a:r>
              <a:rPr lang="en-US" dirty="0"/>
              <a:t> should</a:t>
            </a:r>
            <a:r>
              <a:rPr lang="en-US" sz="1800" dirty="0"/>
              <a:t> be considered.</a:t>
            </a:r>
          </a:p>
          <a:p>
            <a:pPr marL="36900" indent="0" algn="just">
              <a:buNone/>
            </a:pPr>
            <a:r>
              <a:rPr lang="en-US" sz="1800" b="1" u="sng" dirty="0"/>
              <a:t>MVVM:</a:t>
            </a:r>
          </a:p>
          <a:p>
            <a:pPr marL="36900" indent="0" algn="just">
              <a:buNone/>
            </a:pPr>
            <a:r>
              <a:rPr lang="en-US" sz="1800" dirty="0"/>
              <a:t>MVVM should be used when:</a:t>
            </a:r>
          </a:p>
          <a:p>
            <a:pPr algn="just"/>
            <a:r>
              <a:rPr lang="en-US" dirty="0"/>
              <a:t>P</a:t>
            </a:r>
            <a:r>
              <a:rPr lang="en-US" sz="1800" dirty="0"/>
              <a:t>roject work initialized and both design and development is ongoing simultaneously and independently though separate designers and developers</a:t>
            </a:r>
            <a:r>
              <a:rPr lang="en-US" dirty="0"/>
              <a:t>.</a:t>
            </a:r>
            <a:endParaRPr lang="en-US" sz="1800" dirty="0"/>
          </a:p>
          <a:p>
            <a:pPr algn="just"/>
            <a:r>
              <a:rPr lang="en-US" dirty="0"/>
              <a:t>U</a:t>
            </a:r>
            <a:r>
              <a:rPr lang="en-US" sz="1800" dirty="0"/>
              <a:t>nit testing is required for your solutions.</a:t>
            </a:r>
          </a:p>
          <a:p>
            <a:pPr algn="just"/>
            <a:r>
              <a:rPr lang="en-US" dirty="0"/>
              <a:t>R</a:t>
            </a:r>
            <a:r>
              <a:rPr lang="en-US" sz="1800" dirty="0"/>
              <a:t>eusable components are required, both within and across projects in </a:t>
            </a:r>
            <a:r>
              <a:rPr lang="en-US" dirty="0"/>
              <a:t>an</a:t>
            </a:r>
            <a:r>
              <a:rPr lang="en-US" sz="1800" dirty="0"/>
              <a:t> organization.</a:t>
            </a:r>
          </a:p>
          <a:p>
            <a:pPr algn="just"/>
            <a:r>
              <a:rPr lang="en-US" dirty="0"/>
              <a:t>M</a:t>
            </a:r>
            <a:r>
              <a:rPr lang="en-US" sz="1800" dirty="0"/>
              <a:t>ore flexibility is required in order to change views without having to refactor other logic in the code base.</a:t>
            </a:r>
          </a:p>
        </p:txBody>
      </p:sp>
    </p:spTree>
    <p:extLst>
      <p:ext uri="{BB962C8B-B14F-4D97-AF65-F5344CB8AC3E}">
        <p14:creationId xmlns:p14="http://schemas.microsoft.com/office/powerpoint/2010/main" val="18658974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B284A5-B6F3-FD65-960F-4EB34E78276D}"/>
              </a:ext>
            </a:extLst>
          </p:cNvPr>
          <p:cNvSpPr>
            <a:spLocks noGrp="1"/>
          </p:cNvSpPr>
          <p:nvPr>
            <p:ph type="title"/>
          </p:nvPr>
        </p:nvSpPr>
        <p:spPr/>
        <p:txBody>
          <a:bodyPr/>
          <a:lstStyle/>
          <a:p>
            <a:r>
              <a:rPr lang="en-US" dirty="0"/>
              <a:t>Importance of Design Patterns</a:t>
            </a:r>
          </a:p>
        </p:txBody>
      </p:sp>
      <p:sp>
        <p:nvSpPr>
          <p:cNvPr id="3" name="Content Placeholder 2">
            <a:extLst>
              <a:ext uri="{FF2B5EF4-FFF2-40B4-BE49-F238E27FC236}">
                <a16:creationId xmlns:a16="http://schemas.microsoft.com/office/drawing/2014/main" id="{8743D3F1-B11C-D4D6-574C-FB7BE7AF2016}"/>
              </a:ext>
            </a:extLst>
          </p:cNvPr>
          <p:cNvSpPr>
            <a:spLocks noGrp="1"/>
          </p:cNvSpPr>
          <p:nvPr>
            <p:ph idx="1"/>
          </p:nvPr>
        </p:nvSpPr>
        <p:spPr>
          <a:xfrm>
            <a:off x="1154954" y="2603500"/>
            <a:ext cx="9871634" cy="3416300"/>
          </a:xfrm>
        </p:spPr>
        <p:txBody>
          <a:bodyPr/>
          <a:lstStyle/>
          <a:p>
            <a:pPr marL="322650" indent="-285750" algn="just"/>
            <a:r>
              <a:rPr lang="en-US" dirty="0"/>
              <a:t>The main reason to use a design pattern is to reduce complexity. This can be achieved by reducing overall complexity or by replacing unfamiliar complexity with a familiar complexity. If a design pattern cannot reduce complexity in either of these two ways, it should not be used since it would not add any value to the project whatsoever.</a:t>
            </a:r>
          </a:p>
          <a:p>
            <a:pPr marL="322650" indent="-285750" algn="just"/>
            <a:r>
              <a:rPr lang="en-US" dirty="0"/>
              <a:t>Before using any design pattern, a checklist should be made on the requirements of the project. Depending on the fulfillment of requirements of the concerned project, a design pattern may be selected.</a:t>
            </a:r>
          </a:p>
        </p:txBody>
      </p:sp>
    </p:spTree>
    <p:extLst>
      <p:ext uri="{BB962C8B-B14F-4D97-AF65-F5344CB8AC3E}">
        <p14:creationId xmlns:p14="http://schemas.microsoft.com/office/powerpoint/2010/main" val="25836084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E33F54-5C94-0EAF-9843-B0D3792C7621}"/>
              </a:ext>
            </a:extLst>
          </p:cNvPr>
          <p:cNvSpPr>
            <a:spLocks noGrp="1"/>
          </p:cNvSpPr>
          <p:nvPr>
            <p:ph type="ctrTitle"/>
          </p:nvPr>
        </p:nvSpPr>
        <p:spPr>
          <a:xfrm>
            <a:off x="4001995" y="2999690"/>
            <a:ext cx="4188010" cy="858620"/>
          </a:xfrm>
        </p:spPr>
        <p:txBody>
          <a:bodyPr/>
          <a:lstStyle/>
          <a:p>
            <a:pPr algn="ctr"/>
            <a:r>
              <a:rPr lang="en-US" dirty="0">
                <a:solidFill>
                  <a:schemeClr val="bg1"/>
                </a:solidFill>
              </a:rPr>
              <a:t>Questions?</a:t>
            </a:r>
          </a:p>
        </p:txBody>
      </p:sp>
    </p:spTree>
    <p:extLst>
      <p:ext uri="{BB962C8B-B14F-4D97-AF65-F5344CB8AC3E}">
        <p14:creationId xmlns:p14="http://schemas.microsoft.com/office/powerpoint/2010/main" val="2680363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32EB5B-6DAB-9310-C1BE-22BFBEA6E1A6}"/>
              </a:ext>
            </a:extLst>
          </p:cNvPr>
          <p:cNvSpPr>
            <a:spLocks noGrp="1"/>
          </p:cNvSpPr>
          <p:nvPr>
            <p:ph type="ctrTitle"/>
          </p:nvPr>
        </p:nvSpPr>
        <p:spPr>
          <a:xfrm>
            <a:off x="4239560" y="2977278"/>
            <a:ext cx="3712880" cy="903443"/>
          </a:xfrm>
        </p:spPr>
        <p:txBody>
          <a:bodyPr/>
          <a:lstStyle/>
          <a:p>
            <a:pPr algn="ctr"/>
            <a:r>
              <a:rPr lang="en-US" dirty="0">
                <a:solidFill>
                  <a:schemeClr val="bg1"/>
                </a:solidFill>
              </a:rPr>
              <a:t>Thank You</a:t>
            </a:r>
          </a:p>
        </p:txBody>
      </p:sp>
    </p:spTree>
    <p:extLst>
      <p:ext uri="{BB962C8B-B14F-4D97-AF65-F5344CB8AC3E}">
        <p14:creationId xmlns:p14="http://schemas.microsoft.com/office/powerpoint/2010/main" val="24811554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BB3AF5-994E-3E7D-7CCD-001C7C3A5F48}"/>
              </a:ext>
            </a:extLst>
          </p:cNvPr>
          <p:cNvSpPr>
            <a:spLocks noGrp="1"/>
          </p:cNvSpPr>
          <p:nvPr>
            <p:ph type="title"/>
          </p:nvPr>
        </p:nvSpPr>
        <p:spPr/>
        <p:txBody>
          <a:bodyPr/>
          <a:lstStyle/>
          <a:p>
            <a:r>
              <a:rPr lang="en-US" dirty="0"/>
              <a:t>Outline</a:t>
            </a:r>
          </a:p>
        </p:txBody>
      </p:sp>
      <p:sp>
        <p:nvSpPr>
          <p:cNvPr id="3" name="Content Placeholder 2">
            <a:extLst>
              <a:ext uri="{FF2B5EF4-FFF2-40B4-BE49-F238E27FC236}">
                <a16:creationId xmlns:a16="http://schemas.microsoft.com/office/drawing/2014/main" id="{976F44DA-2BB3-A0A4-C6E9-E3E286286919}"/>
              </a:ext>
            </a:extLst>
          </p:cNvPr>
          <p:cNvSpPr>
            <a:spLocks noGrp="1"/>
          </p:cNvSpPr>
          <p:nvPr>
            <p:ph idx="1"/>
          </p:nvPr>
        </p:nvSpPr>
        <p:spPr/>
        <p:txBody>
          <a:bodyPr/>
          <a:lstStyle/>
          <a:p>
            <a:r>
              <a:rPr lang="en-US" dirty="0"/>
              <a:t>Introduction</a:t>
            </a:r>
          </a:p>
          <a:p>
            <a:r>
              <a:rPr lang="en-US" dirty="0"/>
              <a:t>Architectural and Design Patterns</a:t>
            </a:r>
          </a:p>
          <a:p>
            <a:r>
              <a:rPr lang="en-US" dirty="0"/>
              <a:t>Importance of Design Patterns</a:t>
            </a:r>
          </a:p>
          <a:p>
            <a:r>
              <a:rPr lang="en-US" dirty="0"/>
              <a:t>Model, View, </a:t>
            </a:r>
            <a:r>
              <a:rPr lang="en-US" dirty="0" err="1"/>
              <a:t>ViewModel</a:t>
            </a:r>
            <a:r>
              <a:rPr lang="en-US" dirty="0"/>
              <a:t>, Controller, and Presenter</a:t>
            </a:r>
          </a:p>
          <a:p>
            <a:r>
              <a:rPr lang="en-US" dirty="0"/>
              <a:t>MVC, MVP, and MVVM Patterns</a:t>
            </a:r>
          </a:p>
          <a:p>
            <a:r>
              <a:rPr lang="en-US" dirty="0"/>
              <a:t>Use Cases of MVC, MVP, and MVVM</a:t>
            </a:r>
          </a:p>
          <a:p>
            <a:r>
              <a:rPr lang="en-US" dirty="0"/>
              <a:t>Importance of Design Patterns</a:t>
            </a:r>
          </a:p>
          <a:p>
            <a:endParaRPr lang="en-US" dirty="0"/>
          </a:p>
        </p:txBody>
      </p:sp>
    </p:spTree>
    <p:extLst>
      <p:ext uri="{BB962C8B-B14F-4D97-AF65-F5344CB8AC3E}">
        <p14:creationId xmlns:p14="http://schemas.microsoft.com/office/powerpoint/2010/main" val="42416781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7CB856-1F28-E337-0FD1-2FE1ABB05DE2}"/>
              </a:ext>
            </a:extLst>
          </p:cNvPr>
          <p:cNvSpPr>
            <a:spLocks noGrp="1"/>
          </p:cNvSpPr>
          <p:nvPr>
            <p:ph type="title"/>
          </p:nvPr>
        </p:nvSpPr>
        <p:spPr/>
        <p:txBody>
          <a:bodyPr/>
          <a:lstStyle/>
          <a:p>
            <a:r>
              <a:rPr lang="en-US" dirty="0"/>
              <a:t>Introduction</a:t>
            </a:r>
          </a:p>
        </p:txBody>
      </p:sp>
      <p:sp>
        <p:nvSpPr>
          <p:cNvPr id="3" name="Content Placeholder 2">
            <a:extLst>
              <a:ext uri="{FF2B5EF4-FFF2-40B4-BE49-F238E27FC236}">
                <a16:creationId xmlns:a16="http://schemas.microsoft.com/office/drawing/2014/main" id="{4A1D8799-4454-4793-77CB-55D2961FB3A8}"/>
              </a:ext>
            </a:extLst>
          </p:cNvPr>
          <p:cNvSpPr>
            <a:spLocks noGrp="1"/>
          </p:cNvSpPr>
          <p:nvPr>
            <p:ph idx="1"/>
          </p:nvPr>
        </p:nvSpPr>
        <p:spPr>
          <a:xfrm>
            <a:off x="1154954" y="2603500"/>
            <a:ext cx="9880599" cy="3416300"/>
          </a:xfrm>
        </p:spPr>
        <p:txBody>
          <a:bodyPr/>
          <a:lstStyle/>
          <a:p>
            <a:pPr algn="just"/>
            <a:r>
              <a:rPr lang="en-US" dirty="0"/>
              <a:t>Modern applications need such a variety of features that the process of developing them has grown in size and complexity. For efficiently and comprehensively planning and designing a software, one may use various design patterns developed and standardized over the years. Design patterns enable the developers to breakdown a particular application into manageable and reusable portions.</a:t>
            </a:r>
          </a:p>
          <a:p>
            <a:pPr algn="just"/>
            <a:r>
              <a:rPr lang="en-US" dirty="0"/>
              <a:t>Three of the most popular design patterns are </a:t>
            </a:r>
            <a:r>
              <a:rPr lang="en-US" b="1" dirty="0"/>
              <a:t>MVC</a:t>
            </a:r>
            <a:r>
              <a:rPr lang="en-US" dirty="0"/>
              <a:t>, </a:t>
            </a:r>
            <a:r>
              <a:rPr lang="en-US" b="1" dirty="0"/>
              <a:t>MVP</a:t>
            </a:r>
            <a:r>
              <a:rPr lang="en-US" dirty="0"/>
              <a:t>, and </a:t>
            </a:r>
            <a:r>
              <a:rPr lang="en-US" b="1" dirty="0"/>
              <a:t>MVVM</a:t>
            </a:r>
            <a:r>
              <a:rPr lang="en-US" dirty="0"/>
              <a:t>.</a:t>
            </a:r>
          </a:p>
          <a:p>
            <a:pPr algn="just"/>
            <a:r>
              <a:rPr lang="en-US" dirty="0"/>
              <a:t>The MVC stands for </a:t>
            </a:r>
            <a:r>
              <a:rPr lang="en-US" b="1" dirty="0"/>
              <a:t>Model</a:t>
            </a:r>
            <a:r>
              <a:rPr lang="en-US" dirty="0"/>
              <a:t>, </a:t>
            </a:r>
            <a:r>
              <a:rPr lang="en-US" b="1" dirty="0"/>
              <a:t>View</a:t>
            </a:r>
            <a:r>
              <a:rPr lang="en-US" dirty="0"/>
              <a:t>, and </a:t>
            </a:r>
            <a:r>
              <a:rPr lang="en-US" b="1" dirty="0"/>
              <a:t>Controller</a:t>
            </a:r>
            <a:r>
              <a:rPr lang="en-US" dirty="0"/>
              <a:t>, whereas MVP stands for </a:t>
            </a:r>
            <a:r>
              <a:rPr lang="en-US" b="1" dirty="0"/>
              <a:t>Mode</a:t>
            </a:r>
            <a:r>
              <a:rPr lang="en-US" dirty="0"/>
              <a:t>l, </a:t>
            </a:r>
            <a:r>
              <a:rPr lang="en-US" b="1" dirty="0"/>
              <a:t>View</a:t>
            </a:r>
            <a:r>
              <a:rPr lang="en-US" dirty="0"/>
              <a:t>, and </a:t>
            </a:r>
            <a:r>
              <a:rPr lang="en-US" b="1" dirty="0"/>
              <a:t>Presenter</a:t>
            </a:r>
            <a:r>
              <a:rPr lang="en-US" dirty="0"/>
              <a:t>, and </a:t>
            </a:r>
            <a:r>
              <a:rPr lang="en-US" b="1" dirty="0"/>
              <a:t>MVVM</a:t>
            </a:r>
            <a:r>
              <a:rPr lang="en-US" dirty="0"/>
              <a:t> for </a:t>
            </a:r>
            <a:r>
              <a:rPr lang="en-US" b="1" dirty="0"/>
              <a:t>Model</a:t>
            </a:r>
            <a:r>
              <a:rPr lang="en-US" dirty="0"/>
              <a:t>, </a:t>
            </a:r>
            <a:r>
              <a:rPr lang="en-US" b="1" dirty="0"/>
              <a:t>View</a:t>
            </a:r>
            <a:r>
              <a:rPr lang="en-US" dirty="0"/>
              <a:t>, and </a:t>
            </a:r>
            <a:r>
              <a:rPr lang="en-US" b="1" dirty="0" err="1"/>
              <a:t>ViewModel</a:t>
            </a:r>
            <a:r>
              <a:rPr lang="en-US" dirty="0"/>
              <a:t>.</a:t>
            </a:r>
          </a:p>
        </p:txBody>
      </p:sp>
    </p:spTree>
    <p:extLst>
      <p:ext uri="{BB962C8B-B14F-4D97-AF65-F5344CB8AC3E}">
        <p14:creationId xmlns:p14="http://schemas.microsoft.com/office/powerpoint/2010/main" val="2420140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EDF170-AB75-6F1E-81C9-7F4C9B0FA952}"/>
              </a:ext>
            </a:extLst>
          </p:cNvPr>
          <p:cNvSpPr>
            <a:spLocks noGrp="1"/>
          </p:cNvSpPr>
          <p:nvPr>
            <p:ph type="title"/>
          </p:nvPr>
        </p:nvSpPr>
        <p:spPr/>
        <p:txBody>
          <a:bodyPr/>
          <a:lstStyle/>
          <a:p>
            <a:r>
              <a:rPr lang="en-US" dirty="0"/>
              <a:t>Architectural and Design Patterns</a:t>
            </a:r>
          </a:p>
        </p:txBody>
      </p:sp>
      <p:sp>
        <p:nvSpPr>
          <p:cNvPr id="3" name="Content Placeholder 2">
            <a:extLst>
              <a:ext uri="{FF2B5EF4-FFF2-40B4-BE49-F238E27FC236}">
                <a16:creationId xmlns:a16="http://schemas.microsoft.com/office/drawing/2014/main" id="{4923D666-93D2-E111-EB1A-AAA2D16E7739}"/>
              </a:ext>
            </a:extLst>
          </p:cNvPr>
          <p:cNvSpPr>
            <a:spLocks noGrp="1"/>
          </p:cNvSpPr>
          <p:nvPr>
            <p:ph idx="1"/>
          </p:nvPr>
        </p:nvSpPr>
        <p:spPr>
          <a:xfrm>
            <a:off x="1154954" y="2357718"/>
            <a:ext cx="9853705" cy="4320988"/>
          </a:xfrm>
        </p:spPr>
        <p:txBody>
          <a:bodyPr>
            <a:noAutofit/>
          </a:bodyPr>
          <a:lstStyle/>
          <a:p>
            <a:pPr algn="just"/>
            <a:r>
              <a:rPr lang="en-US" sz="1600" b="1" u="sng" dirty="0"/>
              <a:t>Architectural Pattern:</a:t>
            </a:r>
            <a:r>
              <a:rPr lang="en-US" sz="1600" dirty="0"/>
              <a:t> An architectural pattern clarifies and defines some crucial components of a software architecture. Even though an architectural pattern conveys an image of a system, it is not an architecture. In fact, it is a general and reusable solution to a commonly occurring problem in software architecture in a certain context.</a:t>
            </a:r>
          </a:p>
          <a:p>
            <a:pPr algn="just"/>
            <a:r>
              <a:rPr lang="en-US" sz="1600" b="1" u="sng" dirty="0"/>
              <a:t>Design Pattern:</a:t>
            </a:r>
            <a:r>
              <a:rPr lang="en-US" sz="1600" dirty="0"/>
              <a:t> A design pattern is a formalized best practice that you can use to solve common problems when designing an application or system.</a:t>
            </a:r>
          </a:p>
          <a:p>
            <a:pPr algn="just"/>
            <a:r>
              <a:rPr lang="en-US" sz="1600" b="1" u="sng" dirty="0"/>
              <a:t>Differences Between Architectural and Design Pattern:</a:t>
            </a:r>
          </a:p>
          <a:p>
            <a:pPr lvl="1" algn="just"/>
            <a:r>
              <a:rPr lang="en-US" sz="1400" dirty="0"/>
              <a:t>The common term between architectural and design pattern is ‘pattern’. In software, a pattern is a recurrent property that lets you break down a huge and complex structure into smaller, simpler components. You can use this pattern to craft a general solution for a class of problems.</a:t>
            </a:r>
          </a:p>
          <a:p>
            <a:pPr lvl="1" algn="just"/>
            <a:r>
              <a:rPr lang="en-US" sz="1400" dirty="0"/>
              <a:t>In each level of software development, you’ll use different tools. At smaller levels, these tools are design patterns. Architectural patterns exist at larger levels, and programming paradigms at the implementation level.</a:t>
            </a:r>
          </a:p>
        </p:txBody>
      </p:sp>
    </p:spTree>
    <p:extLst>
      <p:ext uri="{BB962C8B-B14F-4D97-AF65-F5344CB8AC3E}">
        <p14:creationId xmlns:p14="http://schemas.microsoft.com/office/powerpoint/2010/main" val="18068906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3DBE2D-D732-955E-2D99-6D3594A7BF02}"/>
              </a:ext>
            </a:extLst>
          </p:cNvPr>
          <p:cNvSpPr>
            <a:spLocks noGrp="1"/>
          </p:cNvSpPr>
          <p:nvPr>
            <p:ph type="title"/>
          </p:nvPr>
        </p:nvSpPr>
        <p:spPr/>
        <p:txBody>
          <a:bodyPr/>
          <a:lstStyle/>
          <a:p>
            <a:pPr marL="0" indent="0" algn="just">
              <a:buNone/>
            </a:pPr>
            <a:r>
              <a:rPr lang="en-US" dirty="0"/>
              <a:t>Importance of Design Patterns</a:t>
            </a:r>
          </a:p>
        </p:txBody>
      </p:sp>
      <p:sp>
        <p:nvSpPr>
          <p:cNvPr id="3" name="Content Placeholder 2">
            <a:extLst>
              <a:ext uri="{FF2B5EF4-FFF2-40B4-BE49-F238E27FC236}">
                <a16:creationId xmlns:a16="http://schemas.microsoft.com/office/drawing/2014/main" id="{642E165A-CA73-9954-32F3-79AE2AF3E3C3}"/>
              </a:ext>
            </a:extLst>
          </p:cNvPr>
          <p:cNvSpPr>
            <a:spLocks noGrp="1"/>
          </p:cNvSpPr>
          <p:nvPr>
            <p:ph idx="1"/>
          </p:nvPr>
        </p:nvSpPr>
        <p:spPr>
          <a:xfrm>
            <a:off x="1154954" y="2603500"/>
            <a:ext cx="9889564" cy="3416300"/>
          </a:xfrm>
        </p:spPr>
        <p:txBody>
          <a:bodyPr/>
          <a:lstStyle/>
          <a:p>
            <a:pPr marL="0" indent="0" algn="just">
              <a:buNone/>
            </a:pPr>
            <a:r>
              <a:rPr lang="en-US" dirty="0"/>
              <a:t>During software development, design patterns can be used to solve common problems Design patterns also help to:</a:t>
            </a:r>
          </a:p>
          <a:p>
            <a:pPr algn="just"/>
            <a:r>
              <a:rPr lang="en-US" dirty="0"/>
              <a:t>Split complex tasks into smaller and simpler tasks.</a:t>
            </a:r>
          </a:p>
          <a:p>
            <a:pPr algn="just"/>
            <a:r>
              <a:rPr lang="en-US" dirty="0"/>
              <a:t>Reduce bugs.</a:t>
            </a:r>
          </a:p>
          <a:p>
            <a:pPr algn="just"/>
            <a:r>
              <a:rPr lang="en-US" dirty="0"/>
              <a:t>Produce testable and maintainable code.</a:t>
            </a:r>
          </a:p>
          <a:p>
            <a:pPr algn="just"/>
            <a:r>
              <a:rPr lang="en-US" dirty="0"/>
              <a:t>Better maintain and manage concerned application’s business logic.</a:t>
            </a:r>
          </a:p>
        </p:txBody>
      </p:sp>
    </p:spTree>
    <p:extLst>
      <p:ext uri="{BB962C8B-B14F-4D97-AF65-F5344CB8AC3E}">
        <p14:creationId xmlns:p14="http://schemas.microsoft.com/office/powerpoint/2010/main" val="1057827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BF4494-CE68-B8DD-29DA-020C6F53C691}"/>
              </a:ext>
            </a:extLst>
          </p:cNvPr>
          <p:cNvSpPr>
            <a:spLocks noGrp="1"/>
          </p:cNvSpPr>
          <p:nvPr>
            <p:ph type="title"/>
          </p:nvPr>
        </p:nvSpPr>
        <p:spPr/>
        <p:txBody>
          <a:bodyPr>
            <a:normAutofit fontScale="90000"/>
          </a:bodyPr>
          <a:lstStyle/>
          <a:p>
            <a:r>
              <a:rPr lang="en-US" dirty="0"/>
              <a:t>Model, View, </a:t>
            </a:r>
            <a:r>
              <a:rPr lang="en-US" dirty="0" err="1"/>
              <a:t>ViewModel</a:t>
            </a:r>
            <a:r>
              <a:rPr lang="en-US" dirty="0"/>
              <a:t>, Controller, and Presenter</a:t>
            </a:r>
          </a:p>
        </p:txBody>
      </p:sp>
      <p:sp>
        <p:nvSpPr>
          <p:cNvPr id="3" name="Content Placeholder 2">
            <a:extLst>
              <a:ext uri="{FF2B5EF4-FFF2-40B4-BE49-F238E27FC236}">
                <a16:creationId xmlns:a16="http://schemas.microsoft.com/office/drawing/2014/main" id="{A10DDD42-F677-6D46-1290-D9FD3DAA5263}"/>
              </a:ext>
            </a:extLst>
          </p:cNvPr>
          <p:cNvSpPr>
            <a:spLocks noGrp="1"/>
          </p:cNvSpPr>
          <p:nvPr>
            <p:ph idx="1"/>
          </p:nvPr>
        </p:nvSpPr>
        <p:spPr/>
        <p:txBody>
          <a:bodyPr>
            <a:normAutofit fontScale="92500" lnSpcReduction="20000"/>
          </a:bodyPr>
          <a:lstStyle/>
          <a:p>
            <a:pPr marL="0" indent="0" algn="just">
              <a:spcBef>
                <a:spcPts val="0"/>
              </a:spcBef>
              <a:spcAft>
                <a:spcPts val="1000"/>
              </a:spcAft>
              <a:buNone/>
            </a:pPr>
            <a:r>
              <a:rPr lang="en-US" dirty="0"/>
              <a:t>Before you look at each pattern, here are the terms that make them up:</a:t>
            </a:r>
          </a:p>
          <a:p>
            <a:pPr algn="just"/>
            <a:r>
              <a:rPr lang="en-US" b="1" dirty="0"/>
              <a:t>Model</a:t>
            </a:r>
            <a:r>
              <a:rPr lang="en-US" dirty="0"/>
              <a:t> stores data and communicates directly with the database. Model is the part that represents your data and application logic. It defines the business rules that manage data handling, modification, or processing.</a:t>
            </a:r>
          </a:p>
          <a:p>
            <a:pPr algn="just"/>
            <a:r>
              <a:rPr lang="en-US" b="1" dirty="0"/>
              <a:t>View</a:t>
            </a:r>
            <a:r>
              <a:rPr lang="en-US" dirty="0"/>
              <a:t> displays the model's data and is responsible for the data’s representation in the user interface.</a:t>
            </a:r>
          </a:p>
          <a:p>
            <a:pPr algn="just"/>
            <a:r>
              <a:rPr lang="en-US" b="1" dirty="0" err="1"/>
              <a:t>ViewModel</a:t>
            </a:r>
            <a:r>
              <a:rPr lang="en-US" dirty="0"/>
              <a:t> is exclusive to MVVM pattern. This is an abstraction of the view layer and also acts as a wrapper for the model data.</a:t>
            </a:r>
          </a:p>
          <a:p>
            <a:pPr algn="just"/>
            <a:r>
              <a:rPr lang="en-US" b="1" dirty="0"/>
              <a:t>Controller</a:t>
            </a:r>
            <a:r>
              <a:rPr lang="en-US" dirty="0"/>
              <a:t> is the component that integrates the view and model.</a:t>
            </a:r>
          </a:p>
          <a:p>
            <a:pPr algn="just"/>
            <a:r>
              <a:rPr lang="en-US" b="1" dirty="0"/>
              <a:t>Presenter</a:t>
            </a:r>
            <a:r>
              <a:rPr lang="en-US" dirty="0"/>
              <a:t> is a component that only exists in the MVP model. Presenter gets the input from the view component and processes the data with the help of the model.</a:t>
            </a:r>
          </a:p>
        </p:txBody>
      </p:sp>
    </p:spTree>
    <p:extLst>
      <p:ext uri="{BB962C8B-B14F-4D97-AF65-F5344CB8AC3E}">
        <p14:creationId xmlns:p14="http://schemas.microsoft.com/office/powerpoint/2010/main" val="18958633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DFEE92-BD9D-2A4B-FF91-F35341A854DD}"/>
              </a:ext>
            </a:extLst>
          </p:cNvPr>
          <p:cNvSpPr>
            <a:spLocks noGrp="1"/>
          </p:cNvSpPr>
          <p:nvPr>
            <p:ph type="title"/>
          </p:nvPr>
        </p:nvSpPr>
        <p:spPr/>
        <p:txBody>
          <a:bodyPr/>
          <a:lstStyle/>
          <a:p>
            <a:r>
              <a:rPr lang="en-US" dirty="0"/>
              <a:t>MVC, MVP, and MVVM Patterns</a:t>
            </a:r>
          </a:p>
        </p:txBody>
      </p:sp>
      <p:sp>
        <p:nvSpPr>
          <p:cNvPr id="3" name="Content Placeholder 2">
            <a:extLst>
              <a:ext uri="{FF2B5EF4-FFF2-40B4-BE49-F238E27FC236}">
                <a16:creationId xmlns:a16="http://schemas.microsoft.com/office/drawing/2014/main" id="{11D02E65-8FD8-A78F-C51B-AD5114B575C1}"/>
              </a:ext>
            </a:extLst>
          </p:cNvPr>
          <p:cNvSpPr>
            <a:spLocks noGrp="1"/>
          </p:cNvSpPr>
          <p:nvPr>
            <p:ph idx="1"/>
          </p:nvPr>
        </p:nvSpPr>
        <p:spPr>
          <a:xfrm>
            <a:off x="1154954" y="2603500"/>
            <a:ext cx="9880599" cy="3416300"/>
          </a:xfrm>
        </p:spPr>
        <p:txBody>
          <a:bodyPr>
            <a:noAutofit/>
          </a:bodyPr>
          <a:lstStyle/>
          <a:p>
            <a:pPr marL="0" indent="0" algn="just">
              <a:buNone/>
            </a:pPr>
            <a:r>
              <a:rPr lang="en-US" sz="1600" b="1" u="sng" dirty="0"/>
              <a:t>Model-View-Controller (MVC) Pattern:</a:t>
            </a:r>
          </a:p>
          <a:p>
            <a:pPr marL="0" indent="0" algn="just">
              <a:buNone/>
            </a:pPr>
            <a:r>
              <a:rPr lang="en-US" sz="1600" dirty="0"/>
              <a:t>The MVC architectural pattern was the first, and it’s popular today in the field of web applications. It was introduced in the 1970s. This pattern lets you build an application around Separation of Concerns (SoC). It eases the effort you need to test, maintain, and develop your application.</a:t>
            </a:r>
          </a:p>
          <a:p>
            <a:pPr marL="0" indent="0" algn="just">
              <a:buNone/>
            </a:pPr>
            <a:r>
              <a:rPr lang="en-US" sz="1600" dirty="0"/>
              <a:t>In the MVC pattern, the model has no understanding of the view or the controller. The model's observer will receive an alert whenever there's a change in the view and controller. The controller helps the routing process to connect the model to the relevant view.</a:t>
            </a:r>
          </a:p>
          <a:p>
            <a:pPr marL="0" indent="0" algn="just">
              <a:buNone/>
            </a:pPr>
            <a:r>
              <a:rPr lang="en-US" sz="1600" dirty="0"/>
              <a:t>Some of the MVC pattern's advantages are:</a:t>
            </a:r>
          </a:p>
          <a:p>
            <a:pPr algn="just"/>
            <a:r>
              <a:rPr lang="en-US" sz="1600" dirty="0"/>
              <a:t>Separation of concerns (more focused).</a:t>
            </a:r>
          </a:p>
          <a:p>
            <a:pPr algn="just"/>
            <a:r>
              <a:rPr lang="en-US" sz="1600" dirty="0"/>
              <a:t>Makes it easier to test and manage the code.</a:t>
            </a:r>
          </a:p>
          <a:p>
            <a:pPr algn="just"/>
            <a:r>
              <a:rPr lang="en-US" sz="1600" dirty="0"/>
              <a:t>Promotes decoupling of the application's layers.</a:t>
            </a:r>
          </a:p>
          <a:p>
            <a:pPr algn="just"/>
            <a:r>
              <a:rPr lang="en-US" sz="1600" dirty="0"/>
              <a:t>Better code organization and reusability.</a:t>
            </a:r>
          </a:p>
        </p:txBody>
      </p:sp>
    </p:spTree>
    <p:extLst>
      <p:ext uri="{BB962C8B-B14F-4D97-AF65-F5344CB8AC3E}">
        <p14:creationId xmlns:p14="http://schemas.microsoft.com/office/powerpoint/2010/main" val="9521115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AA378-9455-714E-6F1D-6CDDA595A07B}"/>
              </a:ext>
            </a:extLst>
          </p:cNvPr>
          <p:cNvSpPr>
            <a:spLocks noGrp="1"/>
          </p:cNvSpPr>
          <p:nvPr>
            <p:ph type="title"/>
          </p:nvPr>
        </p:nvSpPr>
        <p:spPr/>
        <p:txBody>
          <a:bodyPr/>
          <a:lstStyle/>
          <a:p>
            <a:r>
              <a:rPr lang="en-US" dirty="0"/>
              <a:t>MVC, MVP, and MVVM Patterns (Continued)</a:t>
            </a:r>
          </a:p>
        </p:txBody>
      </p:sp>
      <p:pic>
        <p:nvPicPr>
          <p:cNvPr id="4" name="Content Placeholder 3">
            <a:extLst>
              <a:ext uri="{FF2B5EF4-FFF2-40B4-BE49-F238E27FC236}">
                <a16:creationId xmlns:a16="http://schemas.microsoft.com/office/drawing/2014/main" id="{5419444F-ABD9-0AD4-91B6-1540FC3360D7}"/>
              </a:ext>
            </a:extLst>
          </p:cNvPr>
          <p:cNvPicPr preferRelativeResize="0">
            <a:picLocks noGrp="1"/>
          </p:cNvPicPr>
          <p:nvPr>
            <p:ph idx="1"/>
          </p:nvPr>
        </p:nvPicPr>
        <p:blipFill>
          <a:blip r:embed="rId2"/>
          <a:stretch>
            <a:fillRect/>
          </a:stretch>
        </p:blipFill>
        <p:spPr>
          <a:xfrm>
            <a:off x="3016476" y="2603500"/>
            <a:ext cx="5103361" cy="3416300"/>
          </a:xfrm>
          <a:prstGeom prst="rect">
            <a:avLst/>
          </a:prstGeom>
        </p:spPr>
      </p:pic>
      <p:sp>
        <p:nvSpPr>
          <p:cNvPr id="5" name="TextBox 4">
            <a:extLst>
              <a:ext uri="{FF2B5EF4-FFF2-40B4-BE49-F238E27FC236}">
                <a16:creationId xmlns:a16="http://schemas.microsoft.com/office/drawing/2014/main" id="{585FF94D-6464-2517-76B9-C986CDACF351}"/>
              </a:ext>
            </a:extLst>
          </p:cNvPr>
          <p:cNvSpPr txBox="1"/>
          <p:nvPr/>
        </p:nvSpPr>
        <p:spPr>
          <a:xfrm>
            <a:off x="913795" y="2205623"/>
            <a:ext cx="5871883" cy="338554"/>
          </a:xfrm>
          <a:prstGeom prst="rect">
            <a:avLst/>
          </a:prstGeom>
          <a:noFill/>
        </p:spPr>
        <p:txBody>
          <a:bodyPr wrap="square" rtlCol="0">
            <a:spAutoFit/>
          </a:bodyPr>
          <a:lstStyle/>
          <a:p>
            <a:r>
              <a:rPr lang="en-US" sz="1600" dirty="0">
                <a:solidFill>
                  <a:schemeClr val="tx2"/>
                </a:solidFill>
              </a:rPr>
              <a:t>The working principle of MVC is illustrated below:</a:t>
            </a:r>
          </a:p>
        </p:txBody>
      </p:sp>
      <p:sp>
        <p:nvSpPr>
          <p:cNvPr id="6" name="TextBox 5">
            <a:extLst>
              <a:ext uri="{FF2B5EF4-FFF2-40B4-BE49-F238E27FC236}">
                <a16:creationId xmlns:a16="http://schemas.microsoft.com/office/drawing/2014/main" id="{F6D5A2E3-C4BE-F6EA-C518-F572E92DBE12}"/>
              </a:ext>
            </a:extLst>
          </p:cNvPr>
          <p:cNvSpPr txBox="1"/>
          <p:nvPr/>
        </p:nvSpPr>
        <p:spPr>
          <a:xfrm>
            <a:off x="913795" y="6248400"/>
            <a:ext cx="10160154" cy="338554"/>
          </a:xfrm>
          <a:prstGeom prst="rect">
            <a:avLst/>
          </a:prstGeom>
          <a:noFill/>
        </p:spPr>
        <p:txBody>
          <a:bodyPr wrap="none" rtlCol="0">
            <a:spAutoFit/>
          </a:bodyPr>
          <a:lstStyle/>
          <a:p>
            <a:r>
              <a:rPr lang="en-US" sz="1600" dirty="0">
                <a:solidFill>
                  <a:schemeClr val="tx2"/>
                </a:solidFill>
              </a:rPr>
              <a:t>Due to the SoC, MVC can reduce code size and generate clean and better manageable code.</a:t>
            </a:r>
          </a:p>
        </p:txBody>
      </p:sp>
    </p:spTree>
    <p:extLst>
      <p:ext uri="{BB962C8B-B14F-4D97-AF65-F5344CB8AC3E}">
        <p14:creationId xmlns:p14="http://schemas.microsoft.com/office/powerpoint/2010/main" val="557166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B0E019-2DCD-769A-FB72-274DE978D129}"/>
              </a:ext>
            </a:extLst>
          </p:cNvPr>
          <p:cNvSpPr>
            <a:spLocks noGrp="1"/>
          </p:cNvSpPr>
          <p:nvPr>
            <p:ph type="title"/>
          </p:nvPr>
        </p:nvSpPr>
        <p:spPr/>
        <p:txBody>
          <a:bodyPr/>
          <a:lstStyle/>
          <a:p>
            <a:r>
              <a:rPr lang="en-US" dirty="0"/>
              <a:t>MVC, MVP, and MVVM Patterns (Continued)</a:t>
            </a:r>
          </a:p>
        </p:txBody>
      </p:sp>
      <p:sp>
        <p:nvSpPr>
          <p:cNvPr id="3" name="Content Placeholder 2">
            <a:extLst>
              <a:ext uri="{FF2B5EF4-FFF2-40B4-BE49-F238E27FC236}">
                <a16:creationId xmlns:a16="http://schemas.microsoft.com/office/drawing/2014/main" id="{3F49ADF7-AE4B-7EFA-76A1-2806A3A2FAC4}"/>
              </a:ext>
            </a:extLst>
          </p:cNvPr>
          <p:cNvSpPr>
            <a:spLocks noGrp="1"/>
          </p:cNvSpPr>
          <p:nvPr>
            <p:ph idx="1"/>
          </p:nvPr>
        </p:nvSpPr>
        <p:spPr>
          <a:xfrm>
            <a:off x="1154954" y="2603500"/>
            <a:ext cx="9898528" cy="3416300"/>
          </a:xfrm>
        </p:spPr>
        <p:txBody>
          <a:bodyPr>
            <a:normAutofit/>
          </a:bodyPr>
          <a:lstStyle/>
          <a:p>
            <a:pPr marL="36900" indent="0" algn="just">
              <a:buNone/>
            </a:pPr>
            <a:r>
              <a:rPr lang="en-US" sz="1900" b="1" u="sng" dirty="0"/>
              <a:t>Model-View-Presenter (MVP) Pattern:</a:t>
            </a:r>
          </a:p>
          <a:p>
            <a:pPr marL="36900" indent="0" algn="just">
              <a:buNone/>
            </a:pPr>
            <a:r>
              <a:rPr lang="en-US" sz="1900" dirty="0"/>
              <a:t>The MVP pattern shares two components with MVC: model and view. It replaces the controller with the presenter. The presenter—as its name implies—is used to present something. It allows you to mock the view more easily.</a:t>
            </a:r>
          </a:p>
          <a:p>
            <a:pPr marL="36900" indent="0" algn="just">
              <a:buNone/>
            </a:pPr>
            <a:r>
              <a:rPr lang="en-US" sz="1900" dirty="0"/>
              <a:t>In MVP, the presenter has the functionality of the "middle-man" because all presentation logic is pushed to it. The view and presenter in MVP are also independent of one another and interact via an interface.</a:t>
            </a:r>
            <a:endParaRPr lang="en-US" sz="1900" u="sng" dirty="0"/>
          </a:p>
          <a:p>
            <a:pPr marL="36900" indent="0" algn="just">
              <a:buNone/>
            </a:pPr>
            <a:endParaRPr lang="en-US" sz="1900" dirty="0"/>
          </a:p>
        </p:txBody>
      </p:sp>
    </p:spTree>
    <p:extLst>
      <p:ext uri="{BB962C8B-B14F-4D97-AF65-F5344CB8AC3E}">
        <p14:creationId xmlns:p14="http://schemas.microsoft.com/office/powerpoint/2010/main" val="118048370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docProps/app.xml><?xml version="1.0" encoding="utf-8"?>
<Properties xmlns="http://schemas.openxmlformats.org/officeDocument/2006/extended-properties" xmlns:vt="http://schemas.openxmlformats.org/officeDocument/2006/docPropsVTypes">
  <Template>Ion Boardroom</Template>
  <TotalTime>185</TotalTime>
  <Words>1311</Words>
  <Application>Microsoft Office PowerPoint</Application>
  <PresentationFormat>Widescreen</PresentationFormat>
  <Paragraphs>76</Paragraphs>
  <Slides>16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Century Gothic</vt:lpstr>
      <vt:lpstr>Wingdings 3</vt:lpstr>
      <vt:lpstr>Ion Boardroom</vt:lpstr>
      <vt:lpstr>Software Design Patterns and Their Use Cases</vt:lpstr>
      <vt:lpstr>Outline</vt:lpstr>
      <vt:lpstr>Introduction</vt:lpstr>
      <vt:lpstr>Architectural and Design Patterns</vt:lpstr>
      <vt:lpstr>Importance of Design Patterns</vt:lpstr>
      <vt:lpstr>Model, View, ViewModel, Controller, and Presenter</vt:lpstr>
      <vt:lpstr>MVC, MVP, and MVVM Patterns</vt:lpstr>
      <vt:lpstr>MVC, MVP, and MVVM Patterns (Continued)</vt:lpstr>
      <vt:lpstr>MVC, MVP, and MVVM Patterns (Continued)</vt:lpstr>
      <vt:lpstr>MVC, MVP, and MVVM Patterns (Continued)</vt:lpstr>
      <vt:lpstr>MVC, MVP, and MVVM Patterns (Continued)</vt:lpstr>
      <vt:lpstr>MVC, MVP, and MVVM Patterns (Continued)</vt:lpstr>
      <vt:lpstr>Use Cases of MVC, MVP, and MVVM</vt:lpstr>
      <vt:lpstr>Importance of Design Patterns</vt:lpstr>
      <vt:lpstr>Questions?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Software Design Patterns and Their Use Cases</dc:title>
  <dc:creator>Fahim Faisal</dc:creator>
  <cp:lastModifiedBy>Fahim Faisal</cp:lastModifiedBy>
  <cp:revision>86</cp:revision>
  <dcterms:created xsi:type="dcterms:W3CDTF">2024-01-24T12:08:31Z</dcterms:created>
  <dcterms:modified xsi:type="dcterms:W3CDTF">2024-03-04T07:07:34Z</dcterms:modified>
</cp:coreProperties>
</file>