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76" r:id="rId2"/>
    <p:sldId id="257" r:id="rId3"/>
    <p:sldId id="258" r:id="rId4"/>
    <p:sldId id="274" r:id="rId5"/>
    <p:sldId id="260" r:id="rId6"/>
    <p:sldId id="259" r:id="rId7"/>
    <p:sldId id="261" r:id="rId8"/>
    <p:sldId id="278" r:id="rId9"/>
    <p:sldId id="279" r:id="rId10"/>
    <p:sldId id="262" r:id="rId11"/>
    <p:sldId id="265" r:id="rId12"/>
    <p:sldId id="266" r:id="rId13"/>
    <p:sldId id="270" r:id="rId14"/>
    <p:sldId id="267" r:id="rId15"/>
    <p:sldId id="268" r:id="rId16"/>
    <p:sldId id="275"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ECDEC1-6B46-4E20-A23D-8338C6A0F89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9A20F-5A23-4D59-9AFD-02EBF0E3BB06}"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3532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CDEC1-6B46-4E20-A23D-8338C6A0F89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3972487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CDEC1-6B46-4E20-A23D-8338C6A0F89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14620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ECDEC1-6B46-4E20-A23D-8338C6A0F89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144002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ECDEC1-6B46-4E20-A23D-8338C6A0F892}"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9A20F-5A23-4D59-9AFD-02EBF0E3BB06}"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24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ECDEC1-6B46-4E20-A23D-8338C6A0F892}"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3474261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ECDEC1-6B46-4E20-A23D-8338C6A0F892}" type="datetimeFigureOut">
              <a:rPr lang="en-US" smtClean="0"/>
              <a:t>8/23/2023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63403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ECDEC1-6B46-4E20-A23D-8338C6A0F892}" type="datetimeFigureOut">
              <a:rPr lang="en-US" smtClean="0"/>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203120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ECDEC1-6B46-4E20-A23D-8338C6A0F892}" type="datetimeFigureOut">
              <a:rPr lang="en-US" smtClean="0"/>
              <a:t>8/23/2023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74475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EECDEC1-6B46-4E20-A23D-8338C6A0F892}" type="datetimeFigureOut">
              <a:rPr lang="en-US" smtClean="0"/>
              <a:t>8/23/2023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AA9A20F-5A23-4D59-9AFD-02EBF0E3BB06}" type="slidenum">
              <a:rPr lang="en-US" smtClean="0"/>
              <a:t>‹#›</a:t>
            </a:fld>
            <a:endParaRPr lang="en-US"/>
          </a:p>
        </p:txBody>
      </p:sp>
    </p:spTree>
    <p:extLst>
      <p:ext uri="{BB962C8B-B14F-4D97-AF65-F5344CB8AC3E}">
        <p14:creationId xmlns:p14="http://schemas.microsoft.com/office/powerpoint/2010/main" val="3658597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DEC1-6B46-4E20-A23D-8338C6A0F892}"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9A20F-5A23-4D59-9AFD-02EBF0E3BB06}" type="slidenum">
              <a:rPr lang="en-US" smtClean="0"/>
              <a:t>‹#›</a:t>
            </a:fld>
            <a:endParaRPr lang="en-US"/>
          </a:p>
        </p:txBody>
      </p:sp>
    </p:spTree>
    <p:extLst>
      <p:ext uri="{BB962C8B-B14F-4D97-AF65-F5344CB8AC3E}">
        <p14:creationId xmlns:p14="http://schemas.microsoft.com/office/powerpoint/2010/main" val="94501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EECDEC1-6B46-4E20-A23D-8338C6A0F892}" type="datetimeFigureOut">
              <a:rPr lang="en-US" smtClean="0"/>
              <a:t>8/23/2023</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AA9A20F-5A23-4D59-9AFD-02EBF0E3BB06}"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226037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Depreciation - </a:t>
            </a:r>
            <a:r>
              <a:rPr lang="en-US" sz="2800" dirty="0"/>
              <a:t>Definition</a:t>
            </a:r>
            <a:endParaRPr lang="en-US" dirty="0"/>
          </a:p>
        </p:txBody>
      </p:sp>
      <p:sp>
        <p:nvSpPr>
          <p:cNvPr id="3" name="Content Placeholder 2"/>
          <p:cNvSpPr>
            <a:spLocks noGrp="1"/>
          </p:cNvSpPr>
          <p:nvPr>
            <p:ph idx="1"/>
          </p:nvPr>
        </p:nvSpPr>
        <p:spPr/>
        <p:txBody>
          <a:bodyPr/>
          <a:lstStyle/>
          <a:p>
            <a:r>
              <a:rPr lang="en-US" dirty="0"/>
              <a:t>Any equipment which is purchased today will not work for ever. This may be due to wear and tear of the equipment or obsolescence of technology. Hence, it is to be replaced at the proper time for continuance of any business. </a:t>
            </a:r>
          </a:p>
          <a:p>
            <a:r>
              <a:rPr lang="en-US" dirty="0"/>
              <a:t>The replacement of the equipment at the end of its life involves money. This must be internally generated from the earnings of the equipment.</a:t>
            </a:r>
          </a:p>
          <a:p>
            <a:r>
              <a:rPr lang="en-US" dirty="0"/>
              <a:t> </a:t>
            </a:r>
            <a:r>
              <a:rPr lang="en-US" dirty="0" smtClean="0"/>
              <a:t>The </a:t>
            </a:r>
            <a:r>
              <a:rPr lang="en-US" dirty="0"/>
              <a:t>recovery of money from the earnings of an equipment for its replacement purpose is called </a:t>
            </a:r>
            <a:r>
              <a:rPr lang="en-US" i="1" dirty="0"/>
              <a:t>depreciation fund </a:t>
            </a:r>
            <a:r>
              <a:rPr lang="en-US" dirty="0"/>
              <a:t>since we make an assumption that the value of the equipment decreases with the passage of time. Thus, the word “depreciation” means </a:t>
            </a:r>
            <a:r>
              <a:rPr lang="en-US" b="1" i="1" dirty="0"/>
              <a:t>decrease </a:t>
            </a:r>
            <a:r>
              <a:rPr lang="en-US" b="1" dirty="0"/>
              <a:t>in value of any physical asset </a:t>
            </a:r>
            <a:r>
              <a:rPr lang="en-US" dirty="0"/>
              <a:t>with the passage of time.</a:t>
            </a:r>
          </a:p>
          <a:p>
            <a:endParaRPr lang="en-US" dirty="0"/>
          </a:p>
        </p:txBody>
      </p:sp>
    </p:spTree>
    <p:extLst>
      <p:ext uri="{BB962C8B-B14F-4D97-AF65-F5344CB8AC3E}">
        <p14:creationId xmlns:p14="http://schemas.microsoft.com/office/powerpoint/2010/main" val="604843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17764"/>
          </a:xfrm>
        </p:spPr>
        <p:txBody>
          <a:bodyPr/>
          <a:lstStyle/>
          <a:p>
            <a:pPr lvl="2" algn="ctr" rtl="0">
              <a:lnSpc>
                <a:spcPct val="90000"/>
              </a:lnSpc>
              <a:spcBef>
                <a:spcPct val="0"/>
              </a:spcBef>
            </a:pPr>
            <a:r>
              <a:rPr lang="en-US" sz="2800" b="1" dirty="0" smtClean="0"/>
              <a:t>Declining balance method of depreciation</a:t>
            </a:r>
            <a:r>
              <a:rPr lang="en-US" sz="2800" dirty="0" smtClean="0"/>
              <a:t/>
            </a:r>
            <a:br>
              <a:rPr lang="en-US" sz="2800" dirty="0" smtClean="0"/>
            </a:br>
            <a:endParaRPr lang="en-US" dirty="0"/>
          </a:p>
        </p:txBody>
      </p:sp>
      <p:sp>
        <p:nvSpPr>
          <p:cNvPr id="3" name="Content Placeholder 2"/>
          <p:cNvSpPr>
            <a:spLocks noGrp="1"/>
          </p:cNvSpPr>
          <p:nvPr>
            <p:ph idx="1"/>
          </p:nvPr>
        </p:nvSpPr>
        <p:spPr>
          <a:xfrm>
            <a:off x="628650" y="1760563"/>
            <a:ext cx="7886700" cy="4894072"/>
          </a:xfrm>
        </p:spPr>
        <p:txBody>
          <a:bodyPr/>
          <a:lstStyle/>
          <a:p>
            <a:r>
              <a:rPr lang="en-US" dirty="0"/>
              <a:t>In this method of depreciation, </a:t>
            </a:r>
            <a:r>
              <a:rPr lang="en-US" b="1" dirty="0"/>
              <a:t>a constant percentage</a:t>
            </a:r>
            <a:r>
              <a:rPr lang="en-US" dirty="0"/>
              <a:t> of the book value of the previous period of the asset will be charged as the depreciation amount for the current period. </a:t>
            </a:r>
            <a:endParaRPr lang="en-US" dirty="0" smtClean="0"/>
          </a:p>
          <a:p>
            <a:r>
              <a:rPr lang="en-US" dirty="0" smtClean="0"/>
              <a:t>This </a:t>
            </a:r>
            <a:r>
              <a:rPr lang="en-US" dirty="0"/>
              <a:t>approach is a more realistic approach, since the depreciation charge decreases with the life of the asset which matches with the earning potential of the asset. The book value at the end of the life of the asset may not be exactly equal to the salvage value of the asset. This is a major limitation of this approach.</a:t>
            </a:r>
          </a:p>
          <a:p>
            <a:endParaRPr lang="en-US" dirty="0"/>
          </a:p>
        </p:txBody>
      </p:sp>
    </p:spTree>
    <p:extLst>
      <p:ext uri="{BB962C8B-B14F-4D97-AF65-F5344CB8AC3E}">
        <p14:creationId xmlns:p14="http://schemas.microsoft.com/office/powerpoint/2010/main" val="1740391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467387"/>
          </a:xfrm>
        </p:spPr>
        <p:txBody>
          <a:bodyPr>
            <a:noAutofit/>
          </a:bodyPr>
          <a:lstStyle/>
          <a:p>
            <a:pPr algn="ctr"/>
            <a:r>
              <a:rPr lang="en-US" sz="2800" b="1" dirty="0"/>
              <a:t>Declining balance method of depreciation</a:t>
            </a:r>
          </a:p>
        </p:txBody>
      </p:sp>
      <p:sp>
        <p:nvSpPr>
          <p:cNvPr id="3" name="Content Placeholder 2"/>
          <p:cNvSpPr>
            <a:spLocks noGrp="1"/>
          </p:cNvSpPr>
          <p:nvPr>
            <p:ph idx="1"/>
          </p:nvPr>
        </p:nvSpPr>
        <p:spPr>
          <a:xfrm>
            <a:off x="628650" y="982639"/>
            <a:ext cx="7886700" cy="5194324"/>
          </a:xfrm>
        </p:spPr>
        <p:txBody>
          <a:bodyPr/>
          <a:lstStyle/>
          <a:p>
            <a:r>
              <a:rPr lang="en-US" i="1" dirty="0"/>
              <a:t>D</a:t>
            </a:r>
            <a:r>
              <a:rPr lang="en-US" i="1" baseline="-25000" dirty="0"/>
              <a:t>t</a:t>
            </a:r>
            <a:r>
              <a:rPr lang="en-US" i="1" dirty="0"/>
              <a:t> </a:t>
            </a:r>
            <a:r>
              <a:rPr lang="en-US" dirty="0"/>
              <a:t>and </a:t>
            </a:r>
            <a:r>
              <a:rPr lang="en-US" i="1" dirty="0" err="1"/>
              <a:t>B</a:t>
            </a:r>
            <a:r>
              <a:rPr lang="en-US" i="1" baseline="-25000" dirty="0" err="1"/>
              <a:t>t</a:t>
            </a:r>
            <a:r>
              <a:rPr lang="en-US" i="1" dirty="0"/>
              <a:t> </a:t>
            </a:r>
            <a:r>
              <a:rPr lang="en-US" dirty="0"/>
              <a:t>according to Declining Balance Method of </a:t>
            </a:r>
            <a:r>
              <a:rPr lang="en-US" dirty="0" smtClean="0"/>
              <a:t>Depreciation</a:t>
            </a:r>
          </a:p>
          <a:p>
            <a:pPr marL="0" indent="0">
              <a:buNone/>
            </a:pPr>
            <a:r>
              <a:rPr lang="en-US" dirty="0" smtClean="0"/>
              <a:t>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90183743"/>
              </p:ext>
            </p:extLst>
          </p:nvPr>
        </p:nvGraphicFramePr>
        <p:xfrm>
          <a:off x="1196454" y="1820081"/>
          <a:ext cx="6446292" cy="4634080"/>
        </p:xfrm>
        <a:graphic>
          <a:graphicData uri="http://schemas.openxmlformats.org/drawingml/2006/table">
            <a:tbl>
              <a:tblPr firstRow="1" bandRow="1">
                <a:tableStyleId>{5C22544A-7EE6-4342-B048-85BDC9FD1C3A}</a:tableStyleId>
              </a:tblPr>
              <a:tblGrid>
                <a:gridCol w="1833349"/>
                <a:gridCol w="2464179"/>
                <a:gridCol w="2148764"/>
              </a:tblGrid>
              <a:tr h="463408">
                <a:tc>
                  <a:txBody>
                    <a:bodyPr/>
                    <a:lstStyle/>
                    <a:p>
                      <a:r>
                        <a:rPr lang="en-US" dirty="0" smtClean="0"/>
                        <a:t>End of Year (n)</a:t>
                      </a:r>
                      <a:endParaRPr lang="en-US" dirty="0"/>
                    </a:p>
                  </a:txBody>
                  <a:tcPr/>
                </a:tc>
                <a:tc>
                  <a:txBody>
                    <a:bodyPr/>
                    <a:lstStyle/>
                    <a:p>
                      <a:r>
                        <a:rPr lang="en-US" dirty="0" smtClean="0"/>
                        <a:t>Depreciation (Dt) – 20%</a:t>
                      </a:r>
                      <a:endParaRPr lang="en-US" dirty="0"/>
                    </a:p>
                  </a:txBody>
                  <a:tcPr/>
                </a:tc>
                <a:tc>
                  <a:txBody>
                    <a:bodyPr/>
                    <a:lstStyle/>
                    <a:p>
                      <a:r>
                        <a:rPr lang="en-US" dirty="0" smtClean="0"/>
                        <a:t>Book Value (</a:t>
                      </a:r>
                      <a:r>
                        <a:rPr lang="en-US" dirty="0" err="1" smtClean="0"/>
                        <a:t>Bt</a:t>
                      </a:r>
                      <a:r>
                        <a:rPr lang="en-US" dirty="0" smtClean="0"/>
                        <a:t>)</a:t>
                      </a:r>
                      <a:endParaRPr lang="en-US" dirty="0"/>
                    </a:p>
                  </a:txBody>
                  <a:tcPr/>
                </a:tc>
              </a:tr>
              <a:tr h="463408">
                <a:tc>
                  <a:txBody>
                    <a:bodyPr/>
                    <a:lstStyle/>
                    <a:p>
                      <a:pPr marL="263525" marR="0">
                        <a:lnSpc>
                          <a:spcPts val="94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ts val="895"/>
                        </a:lnSpc>
                        <a:spcBef>
                          <a:spcPts val="0"/>
                        </a:spcBef>
                        <a:spcAft>
                          <a:spcPts val="0"/>
                        </a:spcAft>
                      </a:pPr>
                      <a:r>
                        <a:rPr lang="en-US" sz="700">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4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1,00,000.00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20,000.00</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80,000.00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16,000.00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64,000.00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12,800.00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51,200.00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10,240.00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40,960.00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8,192.00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32,768.00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6,553.60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26,214.40</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5,242.88</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20,971.52</a:t>
                      </a:r>
                      <a:endParaRPr lang="en-US" sz="1100">
                        <a:effectLst/>
                        <a:latin typeface="Times New Roman" panose="02020603050405020304" pitchFamily="18" charset="0"/>
                        <a:ea typeface="Times New Roman" panose="02020603050405020304" pitchFamily="18" charset="0"/>
                      </a:endParaRPr>
                    </a:p>
                  </a:txBody>
                  <a:tcPr marL="0" marR="0" marT="0" marB="0"/>
                </a:tc>
              </a:tr>
              <a:tr h="463408">
                <a:tc>
                  <a:txBody>
                    <a:bodyPr/>
                    <a:lstStyle/>
                    <a:p>
                      <a:pPr marL="263525" marR="0">
                        <a:lnSpc>
                          <a:spcPts val="89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5140" algn="r">
                        <a:lnSpc>
                          <a:spcPts val="89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4,194.30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3815" algn="r">
                        <a:lnSpc>
                          <a:spcPts val="895"/>
                        </a:lnSpc>
                        <a:spcBef>
                          <a:spcPts val="0"/>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16,777.22</a:t>
                      </a:r>
                      <a:endParaRPr lang="en-US" sz="1100" dirty="0">
                        <a:effectLst/>
                        <a:latin typeface="Times New Roman" panose="02020603050405020304" pitchFamily="18" charset="0"/>
                        <a:ea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4180235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8515350" cy="1013298"/>
          </a:xfrm>
        </p:spPr>
        <p:txBody>
          <a:bodyPr>
            <a:normAutofit fontScale="90000"/>
          </a:bodyPr>
          <a:lstStyle/>
          <a:p>
            <a:pPr lvl="2" algn="ctr"/>
            <a:r>
              <a:rPr lang="en-US" sz="3100" b="1" dirty="0" smtClean="0"/>
              <a:t>Sum-of-the-years—digits method of depreciation</a:t>
            </a:r>
            <a:r>
              <a:rPr lang="en-US" sz="2800" dirty="0" smtClean="0"/>
              <a:t/>
            </a:r>
            <a:br>
              <a:rPr lang="en-US" sz="2800" dirty="0" smtClean="0"/>
            </a:br>
            <a:r>
              <a:rPr lang="en-US" dirty="0" smtClean="0"/>
              <a:t/>
            </a:r>
            <a:br>
              <a:rPr lang="en-US" dirty="0" smtClean="0"/>
            </a:br>
            <a:endParaRPr lang="en-US" dirty="0"/>
          </a:p>
        </p:txBody>
      </p:sp>
      <p:sp>
        <p:nvSpPr>
          <p:cNvPr id="3" name="Content Placeholder 2"/>
          <p:cNvSpPr>
            <a:spLocks noGrp="1"/>
          </p:cNvSpPr>
          <p:nvPr>
            <p:ph idx="1"/>
          </p:nvPr>
        </p:nvSpPr>
        <p:spPr>
          <a:xfrm>
            <a:off x="628650" y="1828801"/>
            <a:ext cx="7886700" cy="4351338"/>
          </a:xfrm>
        </p:spPr>
        <p:txBody>
          <a:bodyPr>
            <a:normAutofit/>
          </a:bodyPr>
          <a:lstStyle/>
          <a:p>
            <a:r>
              <a:rPr lang="en-US" dirty="0"/>
              <a:t>In this method of depreciation also, it is assumed that the book value of the asset decreases at a decreasing rate. If the asset has a life of eight years, first the sum of the years is computed as</a:t>
            </a:r>
          </a:p>
          <a:p>
            <a:r>
              <a:rPr lang="en-US" dirty="0"/>
              <a:t>Sum of the years = 1 + 2 + 3 + 4 + 5 + 6 + 7 + </a:t>
            </a:r>
            <a:r>
              <a:rPr lang="en-US" dirty="0" smtClean="0"/>
              <a:t>8 = 36 </a:t>
            </a:r>
          </a:p>
          <a:p>
            <a:endParaRPr lang="en-US" dirty="0" smtClean="0"/>
          </a:p>
          <a:p>
            <a:r>
              <a:rPr lang="en-US" dirty="0" smtClean="0"/>
              <a:t>The </a:t>
            </a:r>
            <a:r>
              <a:rPr lang="en-US" dirty="0"/>
              <a:t>rate of depreciation charge for the first year is assumed as the highest and then it decreases. The rates of depreciation for the years 1–8, respectively are as follows: 8/36, 7/36, 6/36, 5/36, 4/36, 3/36, 2/36, and 1/36.</a:t>
            </a:r>
          </a:p>
          <a:p>
            <a:endParaRPr lang="en-US" dirty="0"/>
          </a:p>
        </p:txBody>
      </p:sp>
    </p:spTree>
    <p:extLst>
      <p:ext uri="{BB962C8B-B14F-4D97-AF65-F5344CB8AC3E}">
        <p14:creationId xmlns:p14="http://schemas.microsoft.com/office/powerpoint/2010/main" val="2794764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a:t>Sum-of-the-years—digits method of depreciation</a:t>
            </a:r>
            <a:r>
              <a:rPr lang="en-US" sz="4000" dirty="0"/>
              <a:t/>
            </a:r>
            <a:br>
              <a:rPr lang="en-US" sz="4000" dirty="0"/>
            </a:br>
            <a:endParaRPr lang="en-US" dirty="0"/>
          </a:p>
        </p:txBody>
      </p:sp>
      <p:sp>
        <p:nvSpPr>
          <p:cNvPr id="3" name="Content Placeholder 2"/>
          <p:cNvSpPr>
            <a:spLocks noGrp="1"/>
          </p:cNvSpPr>
          <p:nvPr>
            <p:ph idx="1"/>
          </p:nvPr>
        </p:nvSpPr>
        <p:spPr>
          <a:xfrm>
            <a:off x="628650" y="1320658"/>
            <a:ext cx="7886700" cy="4351338"/>
          </a:xfrm>
        </p:spPr>
        <p:txBody>
          <a:bodyPr/>
          <a:lstStyle/>
          <a:p>
            <a:r>
              <a:rPr lang="en-US" dirty="0" smtClean="0"/>
              <a:t> </a:t>
            </a:r>
            <a:r>
              <a:rPr lang="en-US" i="1" dirty="0"/>
              <a:t>D</a:t>
            </a:r>
            <a:r>
              <a:rPr lang="en-US" i="1" baseline="-25000" dirty="0"/>
              <a:t>t</a:t>
            </a:r>
            <a:r>
              <a:rPr lang="en-US" i="1" dirty="0"/>
              <a:t> </a:t>
            </a:r>
            <a:r>
              <a:rPr lang="en-US" dirty="0"/>
              <a:t>and </a:t>
            </a:r>
            <a:r>
              <a:rPr lang="en-US" i="1" dirty="0" err="1"/>
              <a:t>B</a:t>
            </a:r>
            <a:r>
              <a:rPr lang="en-US" i="1" baseline="-25000" dirty="0" err="1"/>
              <a:t>t</a:t>
            </a:r>
            <a:r>
              <a:rPr lang="en-US" i="1" dirty="0"/>
              <a:t> </a:t>
            </a:r>
            <a:r>
              <a:rPr lang="en-US" dirty="0"/>
              <a:t>under Sum-of-the-years-digits Method of </a:t>
            </a:r>
            <a:r>
              <a:rPr lang="en-US" dirty="0" smtClean="0"/>
              <a:t>Depreciation </a:t>
            </a:r>
          </a:p>
          <a:p>
            <a:pPr marL="0" indent="0">
              <a:buNone/>
            </a:pPr>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val="815885296"/>
              </p:ext>
            </p:extLst>
          </p:nvPr>
        </p:nvGraphicFramePr>
        <p:xfrm>
          <a:off x="1114566" y="1847378"/>
          <a:ext cx="6610065" cy="4252942"/>
        </p:xfrm>
        <a:graphic>
          <a:graphicData uri="http://schemas.openxmlformats.org/drawingml/2006/table">
            <a:tbl>
              <a:tblPr firstRow="1" bandRow="1">
                <a:tableStyleId>{5C22544A-7EE6-4342-B048-85BDC9FD1C3A}</a:tableStyleId>
              </a:tblPr>
              <a:tblGrid>
                <a:gridCol w="2203355"/>
                <a:gridCol w="2203355"/>
                <a:gridCol w="2203355"/>
              </a:tblGrid>
              <a:tr h="425317">
                <a:tc>
                  <a:txBody>
                    <a:bodyPr/>
                    <a:lstStyle/>
                    <a:p>
                      <a:r>
                        <a:rPr lang="en-US" dirty="0" smtClean="0"/>
                        <a:t>End of Year (n)</a:t>
                      </a:r>
                      <a:endParaRPr lang="en-US" dirty="0"/>
                    </a:p>
                  </a:txBody>
                  <a:tcPr/>
                </a:tc>
                <a:tc>
                  <a:txBody>
                    <a:bodyPr/>
                    <a:lstStyle/>
                    <a:p>
                      <a:r>
                        <a:rPr lang="en-US" dirty="0" smtClean="0"/>
                        <a:t>Depreciation (Dt)</a:t>
                      </a:r>
                      <a:endParaRPr lang="en-US" dirty="0"/>
                    </a:p>
                  </a:txBody>
                  <a:tcPr/>
                </a:tc>
                <a:tc>
                  <a:txBody>
                    <a:bodyPr/>
                    <a:lstStyle/>
                    <a:p>
                      <a:r>
                        <a:rPr lang="en-US" dirty="0" smtClean="0"/>
                        <a:t>Book Value (</a:t>
                      </a:r>
                      <a:r>
                        <a:rPr lang="en-US" dirty="0" err="1" smtClean="0"/>
                        <a:t>Bt</a:t>
                      </a:r>
                      <a:r>
                        <a:rPr lang="en-US" dirty="0" smtClean="0"/>
                        <a:t>)</a:t>
                      </a:r>
                      <a:endParaRPr lang="en-US" dirty="0"/>
                    </a:p>
                  </a:txBody>
                  <a:tcPr/>
                </a:tc>
              </a:tr>
              <a:tr h="425317">
                <a:tc>
                  <a:txBody>
                    <a:bodyPr/>
                    <a:lstStyle/>
                    <a:p>
                      <a:pPr marL="275590" marR="0">
                        <a:lnSpc>
                          <a:spcPts val="940"/>
                        </a:lnSpc>
                        <a:spcBef>
                          <a:spcPts val="0"/>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0</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ts val="895"/>
                        </a:lnSpc>
                        <a:spcBef>
                          <a:spcPts val="0"/>
                        </a:spcBef>
                        <a:spcAft>
                          <a:spcPts val="0"/>
                        </a:spcAft>
                      </a:pPr>
                      <a:r>
                        <a:rPr lang="en-US" sz="700">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4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1,00,000.00</a:t>
                      </a:r>
                      <a:endParaRPr lang="en-US" sz="110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975"/>
                        </a:lnSpc>
                        <a:spcBef>
                          <a:spcPts val="0"/>
                        </a:spcBef>
                        <a:spcAft>
                          <a:spcPts val="0"/>
                        </a:spcAft>
                      </a:pPr>
                      <a:r>
                        <a:rPr lang="en-US" sz="900" dirty="0" smtClean="0">
                          <a:solidFill>
                            <a:srgbClr val="231F20"/>
                          </a:solidFill>
                          <a:effectLst/>
                          <a:latin typeface="Times New Roman" panose="02020603050405020304" pitchFamily="18" charset="0"/>
                          <a:ea typeface="Times New Roman" panose="02020603050405020304" pitchFamily="18" charset="0"/>
                        </a:rPr>
                        <a:t>22,222.22</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75"/>
                        </a:lnSpc>
                        <a:spcBef>
                          <a:spcPts val="0"/>
                        </a:spcBef>
                        <a:spcAft>
                          <a:spcPts val="0"/>
                        </a:spcAft>
                      </a:pPr>
                      <a:r>
                        <a:rPr lang="en-US" sz="900" dirty="0" smtClean="0">
                          <a:solidFill>
                            <a:srgbClr val="231F20"/>
                          </a:solidFill>
                          <a:effectLst/>
                          <a:latin typeface="Times New Roman" panose="02020603050405020304" pitchFamily="18" charset="0"/>
                          <a:ea typeface="Times New Roman" panose="02020603050405020304" pitchFamily="18" charset="0"/>
                        </a:rPr>
                        <a:t>77,777.77</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089">
                <a:tc>
                  <a:txBody>
                    <a:bodyPr/>
                    <a:lstStyle/>
                    <a:p>
                      <a:pPr marL="275590" marR="0">
                        <a:lnSpc>
                          <a:spcPts val="975"/>
                        </a:lnSpc>
                        <a:spcBef>
                          <a:spcPts val="0"/>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975"/>
                        </a:lnSpc>
                        <a:spcBef>
                          <a:spcPts val="0"/>
                        </a:spcBef>
                        <a:spcAft>
                          <a:spcPts val="0"/>
                        </a:spcAft>
                      </a:pPr>
                      <a:r>
                        <a:rPr lang="en-US" sz="900" dirty="0" smtClean="0">
                          <a:solidFill>
                            <a:srgbClr val="231F20"/>
                          </a:solidFill>
                          <a:effectLst/>
                          <a:latin typeface="Times New Roman" panose="02020603050405020304" pitchFamily="18" charset="0"/>
                          <a:ea typeface="Times New Roman" panose="02020603050405020304" pitchFamily="18" charset="0"/>
                        </a:rPr>
                        <a:t>15123.45</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75"/>
                        </a:lnSpc>
                        <a:spcBef>
                          <a:spcPts val="0"/>
                        </a:spcBef>
                        <a:spcAft>
                          <a:spcPts val="0"/>
                        </a:spcAft>
                      </a:pPr>
                      <a:r>
                        <a:rPr lang="en-US" sz="900" dirty="0" smtClean="0">
                          <a:solidFill>
                            <a:srgbClr val="231F20"/>
                          </a:solidFill>
                          <a:effectLst/>
                          <a:latin typeface="Times New Roman" panose="02020603050405020304" pitchFamily="18" charset="0"/>
                          <a:ea typeface="Times New Roman" panose="02020603050405020304" pitchFamily="18" charset="0"/>
                        </a:rPr>
                        <a:t>62654.32</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10442.38</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52211.94</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7251.65</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44960.29</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4995.58</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39964.71</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2914.09</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975"/>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34969.13</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102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102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1942.73</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1020"/>
                        </a:lnSpc>
                        <a:spcBef>
                          <a:spcPts val="0"/>
                        </a:spcBef>
                        <a:spcAft>
                          <a:spcPts val="0"/>
                        </a:spcAft>
                      </a:pPr>
                      <a:r>
                        <a:rPr lang="en-US" sz="1100" dirty="0" smtClean="0">
                          <a:effectLst/>
                          <a:latin typeface="Times New Roman" panose="02020603050405020304" pitchFamily="18" charset="0"/>
                          <a:ea typeface="Times New Roman" panose="02020603050405020304" pitchFamily="18" charset="0"/>
                        </a:rPr>
                        <a:t>33026.4</a:t>
                      </a:r>
                      <a:endParaRPr lang="en-US" sz="1100" dirty="0">
                        <a:effectLst/>
                        <a:latin typeface="Times New Roman" panose="02020603050405020304" pitchFamily="18" charset="0"/>
                        <a:ea typeface="Times New Roman" panose="02020603050405020304" pitchFamily="18" charset="0"/>
                      </a:endParaRPr>
                    </a:p>
                  </a:txBody>
                  <a:tcPr marL="0" marR="0" marT="0" marB="0"/>
                </a:tc>
              </a:tr>
              <a:tr h="425317">
                <a:tc>
                  <a:txBody>
                    <a:bodyPr/>
                    <a:lstStyle/>
                    <a:p>
                      <a:pPr marL="275590" marR="0">
                        <a:lnSpc>
                          <a:spcPts val="895"/>
                        </a:lnSpc>
                        <a:spcBef>
                          <a:spcPts val="45"/>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484505" algn="r">
                        <a:lnSpc>
                          <a:spcPts val="895"/>
                        </a:lnSpc>
                        <a:spcBef>
                          <a:spcPts val="45"/>
                        </a:spcBef>
                        <a:spcAft>
                          <a:spcPts val="0"/>
                        </a:spcAft>
                      </a:pPr>
                      <a:r>
                        <a:rPr lang="en-US" sz="1100" dirty="0" smtClean="0">
                          <a:effectLst/>
                          <a:latin typeface="Times New Roman" panose="02020603050405020304" pitchFamily="18" charset="0"/>
                          <a:ea typeface="Times New Roman" panose="02020603050405020304" pitchFamily="18" charset="0"/>
                        </a:rPr>
                        <a:t>863.43</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56845" algn="r">
                        <a:lnSpc>
                          <a:spcPts val="895"/>
                        </a:lnSpc>
                        <a:spcBef>
                          <a:spcPts val="45"/>
                        </a:spcBef>
                        <a:spcAft>
                          <a:spcPts val="0"/>
                        </a:spcAft>
                      </a:pPr>
                      <a:r>
                        <a:rPr lang="en-US" sz="1100" dirty="0" smtClean="0">
                          <a:effectLst/>
                          <a:latin typeface="Times New Roman" panose="02020603050405020304" pitchFamily="18" charset="0"/>
                          <a:ea typeface="Times New Roman" panose="02020603050405020304" pitchFamily="18" charset="0"/>
                        </a:rPr>
                        <a:t>31083.67</a:t>
                      </a:r>
                      <a:endParaRPr lang="en-US" sz="1100" dirty="0">
                        <a:effectLst/>
                        <a:latin typeface="Times New Roman" panose="02020603050405020304" pitchFamily="18" charset="0"/>
                        <a:ea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664868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364775"/>
          </a:xfrm>
        </p:spPr>
        <p:txBody>
          <a:bodyPr>
            <a:normAutofit fontScale="90000"/>
          </a:bodyPr>
          <a:lstStyle/>
          <a:p>
            <a:r>
              <a:rPr lang="en-US" sz="4400" dirty="0"/>
              <a:t>Sinking-fund method of depreciation</a:t>
            </a:r>
            <a:r>
              <a:rPr lang="en-US" dirty="0"/>
              <a:t/>
            </a:r>
            <a:br>
              <a:rPr lang="en-US" dirty="0"/>
            </a:br>
            <a:endParaRPr lang="en-US" dirty="0"/>
          </a:p>
        </p:txBody>
      </p:sp>
      <p:sp>
        <p:nvSpPr>
          <p:cNvPr id="3" name="Content Placeholder 2"/>
          <p:cNvSpPr>
            <a:spLocks noGrp="1"/>
          </p:cNvSpPr>
          <p:nvPr>
            <p:ph idx="1"/>
          </p:nvPr>
        </p:nvSpPr>
        <p:spPr>
          <a:xfrm>
            <a:off x="651510" y="1828800"/>
            <a:ext cx="7886700" cy="4757596"/>
          </a:xfrm>
        </p:spPr>
        <p:txBody>
          <a:bodyPr/>
          <a:lstStyle/>
          <a:p>
            <a:r>
              <a:rPr lang="en-US" dirty="0" smtClean="0"/>
              <a:t> </a:t>
            </a:r>
            <a:r>
              <a:rPr lang="en-US" dirty="0"/>
              <a:t>In this method of depreciation, the book value decreases at increasing rates with respect to the life of the asset</a:t>
            </a:r>
            <a:r>
              <a:rPr lang="en-US" dirty="0" smtClean="0"/>
              <a:t>.</a:t>
            </a:r>
          </a:p>
          <a:p>
            <a:pPr marL="0" indent="0">
              <a:buNone/>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4698905"/>
              </p:ext>
            </p:extLst>
          </p:nvPr>
        </p:nvGraphicFramePr>
        <p:xfrm>
          <a:off x="964441" y="2517468"/>
          <a:ext cx="6186985" cy="4246349"/>
        </p:xfrm>
        <a:graphic>
          <a:graphicData uri="http://schemas.openxmlformats.org/drawingml/2006/table">
            <a:tbl>
              <a:tblPr firstRow="1" bandRow="1">
                <a:tableStyleId>{5C22544A-7EE6-4342-B048-85BDC9FD1C3A}</a:tableStyleId>
              </a:tblPr>
              <a:tblGrid>
                <a:gridCol w="1251249"/>
                <a:gridCol w="1842244"/>
                <a:gridCol w="1546746"/>
                <a:gridCol w="1546746"/>
              </a:tblGrid>
              <a:tr h="683321">
                <a:tc>
                  <a:txBody>
                    <a:bodyPr/>
                    <a:lstStyle/>
                    <a:p>
                      <a:r>
                        <a:rPr lang="en-US" dirty="0" smtClean="0"/>
                        <a:t>End of Year </a:t>
                      </a:r>
                      <a:endParaRPr lang="en-US" dirty="0"/>
                    </a:p>
                  </a:txBody>
                  <a:tcPr/>
                </a:tc>
                <a:tc>
                  <a:txBody>
                    <a:bodyPr/>
                    <a:lstStyle/>
                    <a:p>
                      <a:r>
                        <a:rPr lang="en-US" dirty="0" smtClean="0"/>
                        <a:t>Fixed Depreciation </a:t>
                      </a:r>
                      <a:endParaRPr lang="en-US" dirty="0"/>
                    </a:p>
                  </a:txBody>
                  <a:tcPr/>
                </a:tc>
                <a:tc>
                  <a:txBody>
                    <a:bodyPr/>
                    <a:lstStyle/>
                    <a:p>
                      <a:r>
                        <a:rPr lang="en-US" dirty="0" smtClean="0"/>
                        <a:t>Net Depreciation</a:t>
                      </a:r>
                      <a:endParaRPr lang="en-US" dirty="0"/>
                    </a:p>
                  </a:txBody>
                  <a:tcPr/>
                </a:tc>
                <a:tc>
                  <a:txBody>
                    <a:bodyPr/>
                    <a:lstStyle/>
                    <a:p>
                      <a:r>
                        <a:rPr lang="en-US" dirty="0" smtClean="0"/>
                        <a:t>Book Value</a:t>
                      </a:r>
                      <a:endParaRPr lang="en-US" dirty="0"/>
                    </a:p>
                  </a:txBody>
                  <a:tcPr/>
                </a:tc>
              </a:tr>
              <a:tr h="395892">
                <a:tc>
                  <a:txBody>
                    <a:bodyPr/>
                    <a:lstStyle/>
                    <a:p>
                      <a:pPr marL="275590" marR="0">
                        <a:lnSpc>
                          <a:spcPts val="975"/>
                        </a:lnSpc>
                        <a:spcBef>
                          <a:spcPts val="310"/>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0</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356235" marR="340360" algn="ctr">
                        <a:lnSpc>
                          <a:spcPts val="975"/>
                        </a:lnSpc>
                        <a:spcBef>
                          <a:spcPts val="31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3660" marR="0" algn="ctr">
                        <a:lnSpc>
                          <a:spcPts val="975"/>
                        </a:lnSpc>
                        <a:spcBef>
                          <a:spcPts val="31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820" algn="r">
                        <a:lnSpc>
                          <a:spcPts val="975"/>
                        </a:lnSpc>
                        <a:spcBef>
                          <a:spcPts val="31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1,00,000.00</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235" marR="340360" algn="ct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975"/>
                        </a:lnSpc>
                        <a:spcBef>
                          <a:spcPts val="0"/>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6,504.00</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8382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93,496.00</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235" marR="340360" algn="ct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7,284.48</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82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86,211.52</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870" marR="340360" algn="ct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8,158.62</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820"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78,052.90</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5590"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870" marR="340360" algn="ct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9,137.65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18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68,915.25</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62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870" marR="340360" algn="ct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10,234.17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18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58,681.08</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6225" marR="0">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870" marR="340360" algn="ct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11,462.27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185" algn="r">
                        <a:lnSpc>
                          <a:spcPts val="975"/>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47,218.81</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6225" marR="0">
                        <a:lnSpc>
                          <a:spcPts val="102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870" marR="340360" algn="ctr">
                        <a:lnSpc>
                          <a:spcPts val="102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102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12,837.74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185" algn="r">
                        <a:lnSpc>
                          <a:spcPts val="1020"/>
                        </a:lnSpc>
                        <a:spcBef>
                          <a:spcPts val="0"/>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34,381.07</a:t>
                      </a:r>
                      <a:endParaRPr lang="en-US" sz="1100">
                        <a:effectLst/>
                        <a:latin typeface="Times New Roman" panose="02020603050405020304" pitchFamily="18" charset="0"/>
                        <a:ea typeface="Times New Roman" panose="02020603050405020304" pitchFamily="18" charset="0"/>
                      </a:endParaRPr>
                    </a:p>
                  </a:txBody>
                  <a:tcPr marL="0" marR="0" marT="0" marB="0"/>
                </a:tc>
              </a:tr>
              <a:tr h="395892">
                <a:tc>
                  <a:txBody>
                    <a:bodyPr/>
                    <a:lstStyle/>
                    <a:p>
                      <a:pPr marL="276225" marR="0">
                        <a:lnSpc>
                          <a:spcPts val="895"/>
                        </a:lnSpc>
                        <a:spcBef>
                          <a:spcPts val="45"/>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356870" marR="340360" algn="ctr">
                        <a:lnSpc>
                          <a:spcPts val="895"/>
                        </a:lnSpc>
                        <a:spcBef>
                          <a:spcPts val="45"/>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6,504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379095" algn="r">
                        <a:lnSpc>
                          <a:spcPts val="895"/>
                        </a:lnSpc>
                        <a:spcBef>
                          <a:spcPts val="45"/>
                        </a:spcBef>
                        <a:spcAft>
                          <a:spcPts val="0"/>
                        </a:spcAft>
                      </a:pPr>
                      <a:r>
                        <a:rPr lang="en-US" sz="900">
                          <a:solidFill>
                            <a:srgbClr val="231F20"/>
                          </a:solidFill>
                          <a:effectLst/>
                          <a:latin typeface="Times New Roman" panose="02020603050405020304" pitchFamily="18" charset="0"/>
                          <a:ea typeface="Times New Roman" panose="02020603050405020304" pitchFamily="18" charset="0"/>
                        </a:rPr>
                        <a:t>14,378.27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83185" algn="r">
                        <a:lnSpc>
                          <a:spcPts val="895"/>
                        </a:lnSpc>
                        <a:spcBef>
                          <a:spcPts val="45"/>
                        </a:spcBef>
                        <a:spcAft>
                          <a:spcPts val="0"/>
                        </a:spcAft>
                      </a:pPr>
                      <a:r>
                        <a:rPr lang="en-US" sz="900" dirty="0">
                          <a:solidFill>
                            <a:srgbClr val="231F20"/>
                          </a:solidFill>
                          <a:effectLst/>
                          <a:latin typeface="Times New Roman" panose="02020603050405020304" pitchFamily="18" charset="0"/>
                          <a:ea typeface="Times New Roman" panose="02020603050405020304" pitchFamily="18" charset="0"/>
                        </a:rPr>
                        <a:t>20,002.80</a:t>
                      </a:r>
                      <a:endParaRPr lang="en-US" sz="1100" dirty="0">
                        <a:effectLst/>
                        <a:latin typeface="Times New Roman" panose="02020603050405020304" pitchFamily="18" charset="0"/>
                        <a:ea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3960390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40343"/>
          </a:xfrm>
        </p:spPr>
        <p:txBody>
          <a:bodyPr>
            <a:normAutofit/>
          </a:bodyPr>
          <a:lstStyle/>
          <a:p>
            <a:r>
              <a:rPr lang="en-US" sz="3600" dirty="0"/>
              <a:t>Service output method of depreciation</a:t>
            </a:r>
          </a:p>
        </p:txBody>
      </p:sp>
      <p:sp>
        <p:nvSpPr>
          <p:cNvPr id="3" name="Content Placeholder 2"/>
          <p:cNvSpPr>
            <a:spLocks noGrp="1"/>
          </p:cNvSpPr>
          <p:nvPr>
            <p:ph idx="1"/>
          </p:nvPr>
        </p:nvSpPr>
        <p:spPr>
          <a:xfrm>
            <a:off x="628650" y="1869744"/>
            <a:ext cx="7886700" cy="3357349"/>
          </a:xfrm>
        </p:spPr>
        <p:txBody>
          <a:bodyPr>
            <a:normAutofit/>
          </a:bodyPr>
          <a:lstStyle/>
          <a:p>
            <a:r>
              <a:rPr lang="en-US" dirty="0" smtClean="0"/>
              <a:t> </a:t>
            </a:r>
            <a:r>
              <a:rPr lang="en-US" dirty="0"/>
              <a:t>In some situations, it may not be realistic to compute depreciation based on time period. In such cases, the depreciation is computed based on service rendered by an asset. Let</a:t>
            </a:r>
          </a:p>
          <a:p>
            <a:pPr marL="0" indent="0">
              <a:buNone/>
            </a:pPr>
            <a:r>
              <a:rPr lang="en-US" i="1" dirty="0" smtClean="0"/>
              <a:t>	P </a:t>
            </a:r>
            <a:r>
              <a:rPr lang="en-US" dirty="0"/>
              <a:t>= first cost of the asset</a:t>
            </a:r>
          </a:p>
          <a:p>
            <a:pPr marL="0" indent="0">
              <a:buNone/>
            </a:pPr>
            <a:r>
              <a:rPr lang="en-US" i="1" dirty="0" smtClean="0"/>
              <a:t>	F </a:t>
            </a:r>
            <a:r>
              <a:rPr lang="en-US" dirty="0"/>
              <a:t>= salvage value of the asset</a:t>
            </a:r>
          </a:p>
          <a:p>
            <a:pPr marL="0" indent="0">
              <a:buNone/>
            </a:pPr>
            <a:r>
              <a:rPr lang="en-US" i="1" dirty="0" smtClean="0"/>
              <a:t>	</a:t>
            </a:r>
            <a:r>
              <a:rPr lang="en-US" sz="3000" b="1" i="1" dirty="0" smtClean="0"/>
              <a:t>X</a:t>
            </a:r>
            <a:r>
              <a:rPr lang="en-US" i="1" dirty="0" smtClean="0"/>
              <a:t> </a:t>
            </a:r>
            <a:r>
              <a:rPr lang="en-US" dirty="0"/>
              <a:t>= maximum capacity of service of the </a:t>
            </a:r>
            <a:r>
              <a:rPr lang="en-US" dirty="0" smtClean="0"/>
              <a:t>asset during </a:t>
            </a:r>
            <a:r>
              <a:rPr lang="en-US" dirty="0"/>
              <a:t>its lifetime</a:t>
            </a:r>
          </a:p>
          <a:p>
            <a:pPr marL="0" indent="0">
              <a:buNone/>
            </a:pPr>
            <a:r>
              <a:rPr lang="en-US" i="1" dirty="0" smtClean="0"/>
              <a:t>	x </a:t>
            </a:r>
            <a:r>
              <a:rPr lang="en-US" dirty="0"/>
              <a:t>= quantity of service rendered in a period</a:t>
            </a:r>
            <a:r>
              <a:rPr lang="en-US" dirty="0" smtClean="0"/>
              <a:t>.</a:t>
            </a:r>
            <a:endParaRPr lang="en-US" dirty="0"/>
          </a:p>
        </p:txBody>
      </p:sp>
    </p:spTree>
    <p:extLst>
      <p:ext uri="{BB962C8B-B14F-4D97-AF65-F5344CB8AC3E}">
        <p14:creationId xmlns:p14="http://schemas.microsoft.com/office/powerpoint/2010/main" val="3117173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900751"/>
          </a:xfrm>
        </p:spPr>
        <p:txBody>
          <a:bodyPr/>
          <a:lstStyle/>
          <a:p>
            <a:pPr algn="ctr"/>
            <a:r>
              <a:rPr lang="en-US" dirty="0" smtClean="0"/>
              <a:t>Continued…</a:t>
            </a:r>
            <a:endParaRPr lang="en-US" dirty="0"/>
          </a:p>
        </p:txBody>
      </p:sp>
      <p:sp>
        <p:nvSpPr>
          <p:cNvPr id="3" name="Content Placeholder 2"/>
          <p:cNvSpPr>
            <a:spLocks noGrp="1"/>
          </p:cNvSpPr>
          <p:nvPr>
            <p:ph idx="1"/>
          </p:nvPr>
        </p:nvSpPr>
        <p:spPr/>
        <p:txBody>
          <a:bodyPr/>
          <a:lstStyle/>
          <a:p>
            <a:pPr marL="0" indent="0">
              <a:buNone/>
            </a:pPr>
            <a:r>
              <a:rPr lang="en-US" dirty="0"/>
              <a:t> Then, the depreciation is defined per unit of service rendered: Depreciation/unit of service = (</a:t>
            </a:r>
            <a:r>
              <a:rPr lang="en-US" i="1" dirty="0"/>
              <a:t>P </a:t>
            </a:r>
            <a:r>
              <a:rPr lang="en-US" dirty="0"/>
              <a:t>– </a:t>
            </a:r>
            <a:r>
              <a:rPr lang="en-US" i="1" dirty="0"/>
              <a:t>F</a:t>
            </a:r>
            <a:r>
              <a:rPr lang="en-US" dirty="0"/>
              <a:t>)/</a:t>
            </a:r>
            <a:r>
              <a:rPr lang="en-US" i="1" dirty="0"/>
              <a:t>X</a:t>
            </a:r>
          </a:p>
          <a:p>
            <a:pPr marL="0" indent="0">
              <a:buNone/>
            </a:pPr>
            <a:r>
              <a:rPr lang="en-US" i="1" dirty="0"/>
              <a:t>					    </a:t>
            </a:r>
            <a:r>
              <a:rPr lang="en-US" i="1" dirty="0" smtClean="0"/>
              <a:t>    P-F</a:t>
            </a:r>
            <a:endParaRPr lang="en-US" i="1" dirty="0"/>
          </a:p>
          <a:p>
            <a:pPr marL="0" indent="0">
              <a:buNone/>
            </a:pPr>
            <a:r>
              <a:rPr lang="en-US" dirty="0"/>
              <a:t>Depreciation for </a:t>
            </a:r>
            <a:r>
              <a:rPr lang="en-US" i="1" dirty="0"/>
              <a:t>x </a:t>
            </a:r>
            <a:r>
              <a:rPr lang="en-US" dirty="0"/>
              <a:t>units of service in a period </a:t>
            </a:r>
            <a:r>
              <a:rPr lang="en-US" dirty="0" smtClean="0"/>
              <a:t>=------------------(</a:t>
            </a:r>
            <a:r>
              <a:rPr lang="en-US" dirty="0"/>
              <a:t>	x)</a:t>
            </a:r>
          </a:p>
          <a:p>
            <a:pPr marL="3657600" lvl="8" indent="0">
              <a:buNone/>
            </a:pPr>
            <a:r>
              <a:rPr lang="en-US" dirty="0"/>
              <a:t>		</a:t>
            </a:r>
            <a:r>
              <a:rPr lang="en-US" sz="4300" dirty="0" smtClean="0"/>
              <a:t>X</a:t>
            </a:r>
            <a:endParaRPr lang="en-US" sz="4300" dirty="0"/>
          </a:p>
          <a:p>
            <a:endParaRPr lang="en-US" dirty="0"/>
          </a:p>
        </p:txBody>
      </p:sp>
    </p:spTree>
    <p:extLst>
      <p:ext uri="{BB962C8B-B14F-4D97-AF65-F5344CB8AC3E}">
        <p14:creationId xmlns:p14="http://schemas.microsoft.com/office/powerpoint/2010/main" val="4043194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94774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692672"/>
            <a:ext cx="8324281" cy="603865"/>
          </a:xfrm>
        </p:spPr>
        <p:txBody>
          <a:bodyPr>
            <a:normAutofit fontScale="90000"/>
          </a:bodyPr>
          <a:lstStyle/>
          <a:p>
            <a:pPr lvl="1" algn="ctr" rtl="0">
              <a:lnSpc>
                <a:spcPct val="90000"/>
              </a:lnSpc>
              <a:spcBef>
                <a:spcPct val="0"/>
              </a:spcBef>
            </a:pPr>
            <a:r>
              <a:rPr lang="en-US" sz="2800" dirty="0"/>
              <a:t>METHODS OF </a:t>
            </a:r>
            <a:r>
              <a:rPr lang="en-US" sz="2800" dirty="0" smtClean="0"/>
              <a:t>CALCULATING DEPRECIATION</a:t>
            </a:r>
            <a:r>
              <a:rPr lang="en-US" b="1" dirty="0"/>
              <a:t/>
            </a:r>
            <a:br>
              <a:rPr lang="en-US" b="1" dirty="0"/>
            </a:br>
            <a:endParaRPr lang="en-US" dirty="0"/>
          </a:p>
        </p:txBody>
      </p:sp>
      <p:sp>
        <p:nvSpPr>
          <p:cNvPr id="3" name="Content Placeholder 2"/>
          <p:cNvSpPr>
            <a:spLocks noGrp="1"/>
          </p:cNvSpPr>
          <p:nvPr>
            <p:ph idx="1"/>
          </p:nvPr>
        </p:nvSpPr>
        <p:spPr>
          <a:xfrm>
            <a:off x="437578" y="1757385"/>
            <a:ext cx="8979377" cy="4807187"/>
          </a:xfrm>
        </p:spPr>
        <p:txBody>
          <a:bodyPr/>
          <a:lstStyle/>
          <a:p>
            <a:endParaRPr lang="en-US" dirty="0" smtClean="0"/>
          </a:p>
          <a:p>
            <a:r>
              <a:rPr lang="en-US" dirty="0" smtClean="0"/>
              <a:t>There </a:t>
            </a:r>
            <a:r>
              <a:rPr lang="en-US" dirty="0"/>
              <a:t>are several methods of accounting depreciation fund. These are as follows:</a:t>
            </a:r>
          </a:p>
          <a:p>
            <a:pPr lvl="2"/>
            <a:r>
              <a:rPr lang="en-US" sz="2800" b="1" dirty="0" smtClean="0"/>
              <a:t>1. Straight </a:t>
            </a:r>
            <a:r>
              <a:rPr lang="en-US" sz="2800" b="1" dirty="0"/>
              <a:t>line method of depreciation</a:t>
            </a:r>
            <a:endParaRPr lang="en-US" sz="3600" b="1" dirty="0"/>
          </a:p>
          <a:p>
            <a:pPr lvl="2"/>
            <a:r>
              <a:rPr lang="en-US" sz="2800" dirty="0" smtClean="0"/>
              <a:t>2. Declining </a:t>
            </a:r>
            <a:r>
              <a:rPr lang="en-US" sz="2800" dirty="0"/>
              <a:t>balance method of depreciation</a:t>
            </a:r>
            <a:endParaRPr lang="en-US" sz="3600" dirty="0"/>
          </a:p>
          <a:p>
            <a:pPr lvl="2"/>
            <a:r>
              <a:rPr lang="en-US" sz="2800" dirty="0" smtClean="0"/>
              <a:t>3. Sum </a:t>
            </a:r>
            <a:r>
              <a:rPr lang="en-US" sz="2800" dirty="0"/>
              <a:t>of the years—digits method of depreciation</a:t>
            </a:r>
            <a:endParaRPr lang="en-US" sz="3600" dirty="0"/>
          </a:p>
          <a:p>
            <a:pPr lvl="2"/>
            <a:r>
              <a:rPr lang="en-US" sz="2800" dirty="0" smtClean="0"/>
              <a:t>4. Sinking-fund </a:t>
            </a:r>
            <a:r>
              <a:rPr lang="en-US" sz="2800" dirty="0"/>
              <a:t>method of </a:t>
            </a:r>
            <a:r>
              <a:rPr lang="en-US" sz="2800" dirty="0" smtClean="0"/>
              <a:t>depreciation</a:t>
            </a:r>
          </a:p>
          <a:p>
            <a:pPr lvl="2"/>
            <a:r>
              <a:rPr lang="en-US" sz="2800" dirty="0" smtClean="0"/>
              <a:t>5. Service </a:t>
            </a:r>
            <a:r>
              <a:rPr lang="en-US" sz="2800" dirty="0"/>
              <a:t>output method of depreciation</a:t>
            </a:r>
          </a:p>
        </p:txBody>
      </p:sp>
    </p:spTree>
    <p:extLst>
      <p:ext uri="{BB962C8B-B14F-4D97-AF65-F5344CB8AC3E}">
        <p14:creationId xmlns:p14="http://schemas.microsoft.com/office/powerpoint/2010/main" val="2427348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lnSpc>
                <a:spcPct val="90000"/>
              </a:lnSpc>
              <a:spcBef>
                <a:spcPct val="0"/>
              </a:spcBef>
            </a:pPr>
            <a:r>
              <a:rPr lang="en-US" sz="3200" b="1" dirty="0" smtClean="0"/>
              <a:t>Straight line method of depreciation</a:t>
            </a:r>
            <a:r>
              <a:rPr lang="en-US" sz="2800" dirty="0" smtClean="0"/>
              <a:t/>
            </a:r>
            <a:br>
              <a:rPr lang="en-US" sz="2800" dirty="0" smtClean="0"/>
            </a:br>
            <a:endParaRPr lang="en-US" dirty="0"/>
          </a:p>
        </p:txBody>
      </p:sp>
      <p:sp>
        <p:nvSpPr>
          <p:cNvPr id="3" name="Content Placeholder 2"/>
          <p:cNvSpPr>
            <a:spLocks noGrp="1"/>
          </p:cNvSpPr>
          <p:nvPr>
            <p:ph idx="1"/>
          </p:nvPr>
        </p:nvSpPr>
        <p:spPr>
          <a:xfrm>
            <a:off x="822960" y="1737361"/>
            <a:ext cx="8133213" cy="2978388"/>
          </a:xfrm>
        </p:spPr>
        <p:txBody>
          <a:bodyPr>
            <a:normAutofit fontScale="92500" lnSpcReduction="10000"/>
          </a:bodyPr>
          <a:lstStyle/>
          <a:p>
            <a:endParaRPr lang="en-US" dirty="0" smtClean="0"/>
          </a:p>
          <a:p>
            <a:r>
              <a:rPr lang="en-US" sz="2800" dirty="0" smtClean="0"/>
              <a:t>In </a:t>
            </a:r>
            <a:r>
              <a:rPr lang="en-US" sz="2800" dirty="0"/>
              <a:t>this method of depreciation, </a:t>
            </a:r>
            <a:r>
              <a:rPr lang="en-US" sz="2800" b="1" dirty="0"/>
              <a:t>a fixed sum is charged</a:t>
            </a:r>
            <a:r>
              <a:rPr lang="en-US" sz="2800" dirty="0"/>
              <a:t> as the depreciation amount throughout the lifetime of an asset such that the accumulated sum at the end of the life of the asset is exactly equal to the purchase value of the asset. </a:t>
            </a:r>
            <a:endParaRPr lang="en-US" sz="2800" dirty="0" smtClean="0"/>
          </a:p>
          <a:p>
            <a:r>
              <a:rPr lang="en-US" sz="2800" dirty="0" smtClean="0"/>
              <a:t>Here</a:t>
            </a:r>
            <a:r>
              <a:rPr lang="en-US" sz="2800" dirty="0"/>
              <a:t>, we make an important assumption that inflation is absent.</a:t>
            </a:r>
          </a:p>
          <a:p>
            <a:pPr marL="0" indent="0">
              <a:buNone/>
            </a:pPr>
            <a:endParaRPr lang="en-US" dirty="0"/>
          </a:p>
        </p:txBody>
      </p:sp>
    </p:spTree>
    <p:extLst>
      <p:ext uri="{BB962C8B-B14F-4D97-AF65-F5344CB8AC3E}">
        <p14:creationId xmlns:p14="http://schemas.microsoft.com/office/powerpoint/2010/main" val="2981503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887103"/>
          </a:xfrm>
        </p:spPr>
        <p:txBody>
          <a:bodyPr>
            <a:normAutofit/>
          </a:bodyPr>
          <a:lstStyle/>
          <a:p>
            <a:r>
              <a:rPr lang="en-US" sz="4000" b="1" dirty="0"/>
              <a:t>Straight line method of depreciation</a:t>
            </a:r>
            <a:endParaRPr lang="en-US" sz="4000" dirty="0"/>
          </a:p>
        </p:txBody>
      </p:sp>
      <p:pic>
        <p:nvPicPr>
          <p:cNvPr id="4" name="Content Placeholder 3"/>
          <p:cNvPicPr>
            <a:picLocks noGrp="1" noChangeAspect="1"/>
          </p:cNvPicPr>
          <p:nvPr>
            <p:ph idx="1"/>
          </p:nvPr>
        </p:nvPicPr>
        <p:blipFill>
          <a:blip r:embed="rId2"/>
          <a:stretch>
            <a:fillRect/>
          </a:stretch>
        </p:blipFill>
        <p:spPr>
          <a:xfrm>
            <a:off x="649646" y="1704336"/>
            <a:ext cx="7717114" cy="4723759"/>
          </a:xfrm>
          <a:prstGeom prst="rect">
            <a:avLst/>
          </a:prstGeom>
        </p:spPr>
      </p:pic>
    </p:spTree>
    <p:extLst>
      <p:ext uri="{BB962C8B-B14F-4D97-AF65-F5344CB8AC3E}">
        <p14:creationId xmlns:p14="http://schemas.microsoft.com/office/powerpoint/2010/main" val="3898619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956" y="365127"/>
            <a:ext cx="8679976" cy="876820"/>
          </a:xfrm>
        </p:spPr>
        <p:txBody>
          <a:bodyPr>
            <a:normAutofit/>
          </a:bodyPr>
          <a:lstStyle/>
          <a:p>
            <a:r>
              <a:rPr lang="en-US" sz="3200" b="1" dirty="0" smtClean="0"/>
              <a:t>Calculation of Depreciation by Straight line method</a:t>
            </a:r>
            <a:endParaRPr lang="en-US" sz="3200" b="1" dirty="0"/>
          </a:p>
        </p:txBody>
      </p:sp>
      <p:sp>
        <p:nvSpPr>
          <p:cNvPr id="3" name="Content Placeholder 2"/>
          <p:cNvSpPr>
            <a:spLocks noGrp="1"/>
          </p:cNvSpPr>
          <p:nvPr>
            <p:ph idx="1"/>
          </p:nvPr>
        </p:nvSpPr>
        <p:spPr>
          <a:xfrm>
            <a:off x="539514" y="1416192"/>
            <a:ext cx="8146860" cy="4643414"/>
          </a:xfrm>
        </p:spPr>
        <p:txBody>
          <a:bodyPr>
            <a:normAutofit/>
          </a:bodyPr>
          <a:lstStyle/>
          <a:p>
            <a:r>
              <a:rPr lang="en-US" dirty="0"/>
              <a:t>Let</a:t>
            </a:r>
          </a:p>
          <a:p>
            <a:pPr marL="0" indent="0">
              <a:buNone/>
            </a:pPr>
            <a:r>
              <a:rPr lang="en-US" i="1" dirty="0"/>
              <a:t>	P </a:t>
            </a:r>
            <a:r>
              <a:rPr lang="en-US" dirty="0"/>
              <a:t>= first cost of the asset,</a:t>
            </a:r>
          </a:p>
          <a:p>
            <a:pPr marL="0" indent="0">
              <a:buNone/>
            </a:pPr>
            <a:r>
              <a:rPr lang="en-US" i="1" dirty="0"/>
              <a:t>	F </a:t>
            </a:r>
            <a:r>
              <a:rPr lang="en-US" dirty="0"/>
              <a:t>= salvage value of the asset,</a:t>
            </a:r>
          </a:p>
          <a:p>
            <a:pPr marL="0" indent="0">
              <a:buNone/>
            </a:pPr>
            <a:r>
              <a:rPr lang="en-US" i="1" dirty="0" smtClean="0"/>
              <a:t>	n </a:t>
            </a:r>
            <a:r>
              <a:rPr lang="en-US" dirty="0"/>
              <a:t>= life of the asset,</a:t>
            </a:r>
          </a:p>
          <a:p>
            <a:pPr marL="0" indent="0">
              <a:buNone/>
            </a:pPr>
            <a:r>
              <a:rPr lang="en-US" i="1" dirty="0" smtClean="0"/>
              <a:t>	</a:t>
            </a:r>
            <a:r>
              <a:rPr lang="en-US" i="1" dirty="0" err="1" smtClean="0"/>
              <a:t>B</a:t>
            </a:r>
            <a:r>
              <a:rPr lang="en-US" i="1" baseline="-25000" dirty="0" err="1" smtClean="0"/>
              <a:t>t</a:t>
            </a:r>
            <a:r>
              <a:rPr lang="en-US" i="1" dirty="0" smtClean="0"/>
              <a:t> </a:t>
            </a:r>
            <a:r>
              <a:rPr lang="en-US" dirty="0"/>
              <a:t>= book value of the asset at the end of the </a:t>
            </a:r>
            <a:r>
              <a:rPr lang="en-US" dirty="0" smtClean="0"/>
              <a:t>period </a:t>
            </a:r>
            <a:r>
              <a:rPr lang="en-US" i="1" dirty="0"/>
              <a:t>t</a:t>
            </a:r>
            <a:r>
              <a:rPr lang="en-US" dirty="0"/>
              <a:t>, </a:t>
            </a:r>
            <a:endParaRPr lang="en-US" dirty="0" smtClean="0"/>
          </a:p>
          <a:p>
            <a:pPr marL="0" indent="0">
              <a:buNone/>
            </a:pPr>
            <a:r>
              <a:rPr lang="en-US" i="1" dirty="0"/>
              <a:t>	</a:t>
            </a:r>
            <a:r>
              <a:rPr lang="en-US" i="1" dirty="0" smtClean="0"/>
              <a:t>D</a:t>
            </a:r>
            <a:r>
              <a:rPr lang="en-US" i="1" baseline="-25000" dirty="0" smtClean="0"/>
              <a:t>t</a:t>
            </a:r>
            <a:r>
              <a:rPr lang="en-US" i="1" dirty="0" smtClean="0"/>
              <a:t> </a:t>
            </a:r>
            <a:r>
              <a:rPr lang="en-US" dirty="0"/>
              <a:t>= depreciation amount for the period </a:t>
            </a:r>
            <a:r>
              <a:rPr lang="en-US" i="1" dirty="0"/>
              <a:t>t</a:t>
            </a:r>
            <a:r>
              <a:rPr lang="en-US" dirty="0"/>
              <a:t>.</a:t>
            </a:r>
          </a:p>
          <a:p>
            <a:pPr marL="0" indent="0">
              <a:buNone/>
            </a:pPr>
            <a:r>
              <a:rPr lang="en-US" dirty="0" smtClean="0"/>
              <a:t>	The </a:t>
            </a:r>
            <a:r>
              <a:rPr lang="en-US" dirty="0"/>
              <a:t>formulae for depreciation and book value are as </a:t>
            </a:r>
            <a:r>
              <a:rPr lang="en-US" dirty="0" smtClean="0"/>
              <a:t>follows:</a:t>
            </a:r>
          </a:p>
          <a:p>
            <a:pPr marL="0" indent="0">
              <a:buNone/>
            </a:pPr>
            <a:r>
              <a:rPr lang="en-US" i="1" dirty="0"/>
              <a:t>	</a:t>
            </a:r>
            <a:r>
              <a:rPr lang="en-US" i="1" dirty="0" smtClean="0"/>
              <a:t>	D</a:t>
            </a:r>
            <a:r>
              <a:rPr lang="en-US" i="1" baseline="-25000" dirty="0" smtClean="0"/>
              <a:t>t</a:t>
            </a:r>
            <a:r>
              <a:rPr lang="en-US" i="1" dirty="0" smtClean="0"/>
              <a:t> </a:t>
            </a:r>
            <a:r>
              <a:rPr lang="en-US" dirty="0"/>
              <a:t>= (</a:t>
            </a:r>
            <a:r>
              <a:rPr lang="en-US" i="1" dirty="0"/>
              <a:t>P </a:t>
            </a:r>
            <a:r>
              <a:rPr lang="en-US" dirty="0"/>
              <a:t>– </a:t>
            </a:r>
            <a:r>
              <a:rPr lang="en-US" i="1" dirty="0"/>
              <a:t>F</a:t>
            </a:r>
            <a:r>
              <a:rPr lang="en-US" dirty="0"/>
              <a:t>)/</a:t>
            </a:r>
            <a:r>
              <a:rPr lang="en-US" i="1" dirty="0" smtClean="0"/>
              <a:t>n</a:t>
            </a:r>
            <a:endParaRPr lang="en-US" dirty="0"/>
          </a:p>
          <a:p>
            <a:pPr marL="0" indent="0">
              <a:buNone/>
            </a:pPr>
            <a:r>
              <a:rPr lang="en-US" i="1" dirty="0"/>
              <a:t>	</a:t>
            </a:r>
            <a:r>
              <a:rPr lang="en-US" i="1" dirty="0" smtClean="0"/>
              <a:t>	</a:t>
            </a:r>
            <a:r>
              <a:rPr lang="en-US" i="1" dirty="0" err="1" smtClean="0"/>
              <a:t>B</a:t>
            </a:r>
            <a:r>
              <a:rPr lang="en-US" i="1" baseline="-25000" dirty="0" err="1" smtClean="0"/>
              <a:t>t</a:t>
            </a:r>
            <a:r>
              <a:rPr lang="en-US" i="1" dirty="0" smtClean="0"/>
              <a:t> </a:t>
            </a:r>
            <a:r>
              <a:rPr lang="en-US" dirty="0"/>
              <a:t>= </a:t>
            </a:r>
            <a:r>
              <a:rPr lang="en-US" i="1" dirty="0" err="1"/>
              <a:t>B</a:t>
            </a:r>
            <a:r>
              <a:rPr lang="en-US" i="1" baseline="-25000" dirty="0" err="1"/>
              <a:t>t</a:t>
            </a:r>
            <a:r>
              <a:rPr lang="en-US" baseline="-25000" dirty="0"/>
              <a:t>–1</a:t>
            </a:r>
            <a:r>
              <a:rPr lang="en-US" dirty="0"/>
              <a:t> – </a:t>
            </a:r>
            <a:r>
              <a:rPr lang="en-US" i="1" dirty="0"/>
              <a:t>D</a:t>
            </a:r>
            <a:r>
              <a:rPr lang="en-US" i="1" baseline="-25000" dirty="0"/>
              <a:t>t</a:t>
            </a:r>
            <a:r>
              <a:rPr lang="en-US" i="1" dirty="0"/>
              <a:t> </a:t>
            </a:r>
            <a:r>
              <a:rPr lang="en-US" dirty="0"/>
              <a:t>= </a:t>
            </a:r>
            <a:r>
              <a:rPr lang="en-US" i="1" dirty="0"/>
              <a:t>P </a:t>
            </a:r>
            <a:r>
              <a:rPr lang="en-US" dirty="0"/>
              <a:t>– </a:t>
            </a:r>
            <a:r>
              <a:rPr lang="en-US" i="1" dirty="0"/>
              <a:t>t </a:t>
            </a:r>
            <a:r>
              <a:rPr lang="en-US" dirty="0"/>
              <a:t>× [(</a:t>
            </a:r>
            <a:r>
              <a:rPr lang="en-US" i="1" dirty="0"/>
              <a:t>P </a:t>
            </a:r>
            <a:r>
              <a:rPr lang="en-US" dirty="0"/>
              <a:t>– </a:t>
            </a:r>
            <a:r>
              <a:rPr lang="en-US" i="1" dirty="0"/>
              <a:t>F</a:t>
            </a:r>
            <a:r>
              <a:rPr lang="en-US" dirty="0"/>
              <a:t>)/</a:t>
            </a:r>
            <a:r>
              <a:rPr lang="en-US" i="1" dirty="0"/>
              <a:t>n</a:t>
            </a:r>
            <a:r>
              <a:rPr lang="en-US" dirty="0"/>
              <a:t>]</a:t>
            </a:r>
          </a:p>
          <a:p>
            <a:endParaRPr lang="en-US" dirty="0"/>
          </a:p>
        </p:txBody>
      </p:sp>
    </p:spTree>
    <p:extLst>
      <p:ext uri="{BB962C8B-B14F-4D97-AF65-F5344CB8AC3E}">
        <p14:creationId xmlns:p14="http://schemas.microsoft.com/office/powerpoint/2010/main" val="4239311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40343"/>
          </a:xfrm>
        </p:spPr>
        <p:txBody>
          <a:bodyPr/>
          <a:lstStyle/>
          <a:p>
            <a:pPr algn="ctr"/>
            <a:r>
              <a:rPr lang="en-US" dirty="0" smtClean="0"/>
              <a:t>Problem</a:t>
            </a:r>
            <a:endParaRPr lang="en-US" dirty="0"/>
          </a:p>
        </p:txBody>
      </p:sp>
      <p:sp>
        <p:nvSpPr>
          <p:cNvPr id="3" name="Content Placeholder 2"/>
          <p:cNvSpPr>
            <a:spLocks noGrp="1"/>
          </p:cNvSpPr>
          <p:nvPr>
            <p:ph idx="1"/>
          </p:nvPr>
        </p:nvSpPr>
        <p:spPr>
          <a:xfrm>
            <a:off x="628650" y="1760561"/>
            <a:ext cx="7886700" cy="4853130"/>
          </a:xfrm>
        </p:spPr>
        <p:txBody>
          <a:bodyPr>
            <a:normAutofit/>
          </a:bodyPr>
          <a:lstStyle/>
          <a:p>
            <a:r>
              <a:rPr lang="en-US" dirty="0" smtClean="0"/>
              <a:t> </a:t>
            </a:r>
            <a:r>
              <a:rPr lang="en-US" dirty="0"/>
              <a:t>A company has purchased an equipment whose first cost is </a:t>
            </a:r>
            <a:r>
              <a:rPr lang="en-US" dirty="0" smtClean="0"/>
              <a:t>BDT. </a:t>
            </a:r>
            <a:r>
              <a:rPr lang="en-US" dirty="0"/>
              <a:t>1,00,000 with an estimated life of eight years. The estimated salvage value of the equipment at the end of its lifetime is </a:t>
            </a:r>
            <a:r>
              <a:rPr lang="en-US" dirty="0" smtClean="0"/>
              <a:t>BDT. </a:t>
            </a:r>
            <a:r>
              <a:rPr lang="en-US" dirty="0"/>
              <a:t>20,000. Determine the depreciation charge and book value at the end of various years using the straight line method of depreciation</a:t>
            </a:r>
            <a:r>
              <a:rPr lang="en-US" dirty="0" smtClean="0"/>
              <a:t>.</a:t>
            </a:r>
          </a:p>
          <a:p>
            <a:r>
              <a:rPr lang="en-US" dirty="0" smtClean="0"/>
              <a:t>Solution: </a:t>
            </a:r>
          </a:p>
          <a:p>
            <a:pPr marL="0" indent="0">
              <a:buNone/>
            </a:pPr>
            <a:r>
              <a:rPr lang="en-US" i="1" dirty="0"/>
              <a:t>	</a:t>
            </a:r>
            <a:r>
              <a:rPr lang="en-US" i="1" dirty="0" smtClean="0"/>
              <a:t>P </a:t>
            </a:r>
            <a:r>
              <a:rPr lang="en-US" dirty="0"/>
              <a:t>= </a:t>
            </a:r>
            <a:r>
              <a:rPr lang="en-US" dirty="0" smtClean="0"/>
              <a:t>BDT. </a:t>
            </a:r>
            <a:r>
              <a:rPr lang="en-US" dirty="0"/>
              <a:t>1,00,000</a:t>
            </a:r>
          </a:p>
          <a:p>
            <a:pPr marL="0" indent="0">
              <a:buNone/>
            </a:pPr>
            <a:r>
              <a:rPr lang="en-US" i="1" dirty="0" smtClean="0"/>
              <a:t>	F </a:t>
            </a:r>
            <a:r>
              <a:rPr lang="en-US" dirty="0"/>
              <a:t>= </a:t>
            </a:r>
            <a:r>
              <a:rPr lang="en-US" dirty="0" smtClean="0"/>
              <a:t>BDT. </a:t>
            </a:r>
            <a:r>
              <a:rPr lang="en-US" dirty="0"/>
              <a:t>20,000</a:t>
            </a:r>
          </a:p>
          <a:p>
            <a:pPr marL="0" indent="0">
              <a:buNone/>
            </a:pPr>
            <a:r>
              <a:rPr lang="en-US" i="1" dirty="0" smtClean="0"/>
              <a:t>	n </a:t>
            </a:r>
            <a:r>
              <a:rPr lang="en-US" dirty="0"/>
              <a:t>= 8 years</a:t>
            </a:r>
          </a:p>
          <a:p>
            <a:pPr marL="0" indent="0">
              <a:buNone/>
            </a:pPr>
            <a:r>
              <a:rPr lang="en-US" i="1" dirty="0" smtClean="0"/>
              <a:t>	D</a:t>
            </a:r>
            <a:r>
              <a:rPr lang="en-US" i="1" baseline="-25000" dirty="0" smtClean="0"/>
              <a:t>t</a:t>
            </a:r>
            <a:r>
              <a:rPr lang="en-US" i="1" dirty="0" smtClean="0"/>
              <a:t> </a:t>
            </a:r>
            <a:r>
              <a:rPr lang="en-US" dirty="0"/>
              <a:t>= (</a:t>
            </a:r>
            <a:r>
              <a:rPr lang="en-US" i="1" dirty="0"/>
              <a:t>P </a:t>
            </a:r>
            <a:r>
              <a:rPr lang="en-US" dirty="0"/>
              <a:t>– </a:t>
            </a:r>
            <a:r>
              <a:rPr lang="en-US" i="1" dirty="0"/>
              <a:t>F</a:t>
            </a:r>
            <a:r>
              <a:rPr lang="en-US" dirty="0"/>
              <a:t>)/</a:t>
            </a:r>
            <a:r>
              <a:rPr lang="en-US" i="1" dirty="0"/>
              <a:t>n</a:t>
            </a:r>
            <a:endParaRPr lang="en-US" dirty="0"/>
          </a:p>
          <a:p>
            <a:pPr marL="0" indent="0">
              <a:buNone/>
            </a:pPr>
            <a:r>
              <a:rPr lang="en-US" dirty="0" smtClean="0"/>
              <a:t>	= </a:t>
            </a:r>
            <a:r>
              <a:rPr lang="en-US" dirty="0"/>
              <a:t>(1,00,000 – 20,000)/8</a:t>
            </a:r>
          </a:p>
          <a:p>
            <a:pPr marL="0" indent="0">
              <a:buNone/>
            </a:pPr>
            <a:r>
              <a:rPr lang="en-US" dirty="0" smtClean="0"/>
              <a:t>	= BDT. </a:t>
            </a:r>
            <a:r>
              <a:rPr lang="en-US" dirty="0"/>
              <a:t>10,000</a:t>
            </a:r>
          </a:p>
          <a:p>
            <a:pPr marL="0" indent="0">
              <a:buNone/>
            </a:pPr>
            <a:endParaRPr lang="en-US" dirty="0"/>
          </a:p>
        </p:txBody>
      </p:sp>
    </p:spTree>
    <p:extLst>
      <p:ext uri="{BB962C8B-B14F-4D97-AF65-F5344CB8AC3E}">
        <p14:creationId xmlns:p14="http://schemas.microsoft.com/office/powerpoint/2010/main" val="1997742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453740"/>
          </a:xfrm>
        </p:spPr>
        <p:txBody>
          <a:bodyPr>
            <a:normAutofit fontScale="90000"/>
          </a:bodyPr>
          <a:lstStyle/>
          <a:p>
            <a:pPr algn="ctr"/>
            <a:r>
              <a:rPr lang="en-US" sz="3600" dirty="0" smtClean="0"/>
              <a:t>Continued…</a:t>
            </a:r>
            <a:endParaRPr lang="en-US" dirty="0"/>
          </a:p>
        </p:txBody>
      </p:sp>
      <p:sp>
        <p:nvSpPr>
          <p:cNvPr id="3" name="Content Placeholder 2"/>
          <p:cNvSpPr>
            <a:spLocks noGrp="1"/>
          </p:cNvSpPr>
          <p:nvPr>
            <p:ph idx="1"/>
          </p:nvPr>
        </p:nvSpPr>
        <p:spPr>
          <a:xfrm>
            <a:off x="628650" y="818867"/>
            <a:ext cx="7886700" cy="5153381"/>
          </a:xfrm>
        </p:spPr>
        <p:txBody>
          <a:bodyPr/>
          <a:lstStyle/>
          <a:p>
            <a:r>
              <a:rPr lang="en-US" dirty="0"/>
              <a:t>In this method of depreciation, the value of </a:t>
            </a:r>
            <a:r>
              <a:rPr lang="en-US" i="1" dirty="0"/>
              <a:t>D</a:t>
            </a:r>
            <a:r>
              <a:rPr lang="en-US" i="1" baseline="-25000" dirty="0"/>
              <a:t>t</a:t>
            </a:r>
            <a:r>
              <a:rPr lang="en-US" i="1" dirty="0"/>
              <a:t> </a:t>
            </a:r>
            <a:r>
              <a:rPr lang="en-US" dirty="0"/>
              <a:t>is the same for all the years. The calculations pertaining to </a:t>
            </a:r>
            <a:r>
              <a:rPr lang="en-US" i="1" dirty="0" err="1"/>
              <a:t>B</a:t>
            </a:r>
            <a:r>
              <a:rPr lang="en-US" i="1" baseline="-25000" dirty="0" err="1"/>
              <a:t>t</a:t>
            </a:r>
            <a:r>
              <a:rPr lang="en-US" i="1" dirty="0"/>
              <a:t> </a:t>
            </a:r>
            <a:r>
              <a:rPr lang="en-US" dirty="0"/>
              <a:t>for different values of </a:t>
            </a:r>
            <a:r>
              <a:rPr lang="en-US" i="1" dirty="0"/>
              <a:t>t </a:t>
            </a:r>
            <a:r>
              <a:rPr lang="en-US" dirty="0"/>
              <a:t>are summarized in </a:t>
            </a:r>
            <a:r>
              <a:rPr lang="en-US" dirty="0" smtClean="0"/>
              <a:t>Table.</a:t>
            </a:r>
            <a:endParaRPr lang="en-US" dirty="0"/>
          </a:p>
          <a:p>
            <a:r>
              <a:rPr lang="en-US" i="1" dirty="0"/>
              <a:t>D</a:t>
            </a:r>
            <a:r>
              <a:rPr lang="en-US" i="1" baseline="-25000" dirty="0"/>
              <a:t>t</a:t>
            </a:r>
            <a:r>
              <a:rPr lang="en-US" i="1" dirty="0"/>
              <a:t> </a:t>
            </a:r>
            <a:r>
              <a:rPr lang="en-US" dirty="0"/>
              <a:t>and </a:t>
            </a:r>
            <a:r>
              <a:rPr lang="en-US" i="1" dirty="0" err="1"/>
              <a:t>B</a:t>
            </a:r>
            <a:r>
              <a:rPr lang="en-US" i="1" baseline="-25000" dirty="0" err="1"/>
              <a:t>t</a:t>
            </a:r>
            <a:r>
              <a:rPr lang="en-US" i="1" dirty="0"/>
              <a:t> </a:t>
            </a:r>
            <a:r>
              <a:rPr lang="en-US" dirty="0"/>
              <a:t>Values under Straight line Method of </a:t>
            </a:r>
            <a:r>
              <a:rPr lang="en-US" dirty="0" smtClean="0"/>
              <a:t>Depreciation</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48412925"/>
              </p:ext>
            </p:extLst>
          </p:nvPr>
        </p:nvGraphicFramePr>
        <p:xfrm>
          <a:off x="1285984" y="2324778"/>
          <a:ext cx="6015568" cy="3816716"/>
        </p:xfrm>
        <a:graphic>
          <a:graphicData uri="http://schemas.openxmlformats.org/drawingml/2006/table">
            <a:tbl>
              <a:tblPr firstRow="1" firstCol="1" lastRow="1" lastCol="1" bandRow="1" bandCol="1">
                <a:tableStyleId>{5C22544A-7EE6-4342-B048-85BDC9FD1C3A}</a:tableStyleId>
              </a:tblPr>
              <a:tblGrid>
                <a:gridCol w="1825741"/>
                <a:gridCol w="2248064"/>
                <a:gridCol w="1941763"/>
              </a:tblGrid>
              <a:tr h="353233">
                <a:tc>
                  <a:txBody>
                    <a:bodyPr/>
                    <a:lstStyle/>
                    <a:p>
                      <a:pPr marL="163195" marR="494665" algn="ctr">
                        <a:lnSpc>
                          <a:spcPts val="975"/>
                        </a:lnSpc>
                        <a:spcBef>
                          <a:spcPts val="310"/>
                        </a:spcBef>
                        <a:spcAft>
                          <a:spcPts val="0"/>
                        </a:spcAft>
                      </a:pPr>
                      <a:r>
                        <a:rPr lang="en-US" sz="900" dirty="0">
                          <a:effectLst/>
                        </a:rPr>
                        <a:t>End</a:t>
                      </a:r>
                      <a:r>
                        <a:rPr lang="en-US" sz="900" spc="125" dirty="0">
                          <a:effectLst/>
                        </a:rPr>
                        <a:t> </a:t>
                      </a:r>
                      <a:r>
                        <a:rPr lang="en-US" sz="900" dirty="0">
                          <a:effectLst/>
                        </a:rPr>
                        <a:t>of</a:t>
                      </a:r>
                      <a:r>
                        <a:rPr lang="en-US" sz="900" spc="125" dirty="0">
                          <a:effectLst/>
                        </a:rPr>
                        <a:t> </a:t>
                      </a:r>
                      <a:r>
                        <a:rPr lang="en-US" sz="900" dirty="0">
                          <a:effectLst/>
                        </a:rPr>
                        <a:t>year</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494030" marR="415290" algn="ctr">
                        <a:lnSpc>
                          <a:spcPts val="975"/>
                        </a:lnSpc>
                        <a:spcBef>
                          <a:spcPts val="310"/>
                        </a:spcBef>
                        <a:spcAft>
                          <a:spcPts val="0"/>
                        </a:spcAft>
                      </a:pPr>
                      <a:r>
                        <a:rPr lang="en-US" sz="900">
                          <a:effectLst/>
                        </a:rPr>
                        <a:t>Depreciation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530225" marR="0">
                        <a:lnSpc>
                          <a:spcPts val="975"/>
                        </a:lnSpc>
                        <a:spcBef>
                          <a:spcPts val="310"/>
                        </a:spcBef>
                        <a:spcAft>
                          <a:spcPts val="0"/>
                        </a:spcAft>
                      </a:pPr>
                      <a:r>
                        <a:rPr lang="en-US" sz="900">
                          <a:effectLst/>
                        </a:rPr>
                        <a:t>Book</a:t>
                      </a:r>
                      <a:r>
                        <a:rPr lang="en-US" sz="900" spc="125">
                          <a:effectLst/>
                        </a:rPr>
                        <a:t> </a:t>
                      </a:r>
                      <a:r>
                        <a:rPr lang="en-US" sz="900">
                          <a:effectLst/>
                        </a:rPr>
                        <a:t>value</a:t>
                      </a:r>
                      <a:endParaRPr lang="en-US" sz="1100">
                        <a:effectLst/>
                        <a:latin typeface="Times New Roman" panose="02020603050405020304" pitchFamily="18" charset="0"/>
                        <a:ea typeface="Times New Roman" panose="02020603050405020304" pitchFamily="18" charset="0"/>
                      </a:endParaRPr>
                    </a:p>
                  </a:txBody>
                  <a:tcPr marL="0" marR="0" marT="0" marB="0"/>
                </a:tc>
              </a:tr>
              <a:tr h="306052">
                <a:tc>
                  <a:txBody>
                    <a:bodyPr/>
                    <a:lstStyle/>
                    <a:p>
                      <a:pPr marL="161290" marR="494665" algn="ctr">
                        <a:lnSpc>
                          <a:spcPts val="895"/>
                        </a:lnSpc>
                        <a:spcBef>
                          <a:spcPts val="0"/>
                        </a:spcBef>
                        <a:spcAft>
                          <a:spcPts val="0"/>
                        </a:spcAft>
                      </a:pPr>
                      <a:r>
                        <a:rPr lang="en-US" sz="900">
                          <a:effectLst/>
                        </a:rPr>
                        <a:t>(t)</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3395" marR="415290" algn="ctr">
                        <a:lnSpc>
                          <a:spcPts val="895"/>
                        </a:lnSpc>
                        <a:spcBef>
                          <a:spcPts val="0"/>
                        </a:spcBef>
                        <a:spcAft>
                          <a:spcPts val="0"/>
                        </a:spcAft>
                      </a:pPr>
                      <a:r>
                        <a:rPr lang="en-US" sz="900">
                          <a:effectLst/>
                        </a:rPr>
                        <a:t>(D</a:t>
                      </a:r>
                      <a:r>
                        <a:rPr lang="en-US" sz="900" baseline="-25000">
                          <a:effectLst/>
                        </a:rPr>
                        <a:t>t</a:t>
                      </a:r>
                      <a:r>
                        <a:rPr lang="en-US" sz="900">
                          <a:effectLst/>
                        </a:rPr>
                        <a:t>)</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28625" marR="0">
                        <a:lnSpc>
                          <a:spcPts val="895"/>
                        </a:lnSpc>
                        <a:spcBef>
                          <a:spcPts val="0"/>
                        </a:spcBef>
                        <a:spcAft>
                          <a:spcPts val="0"/>
                        </a:spcAft>
                      </a:pPr>
                      <a:r>
                        <a:rPr lang="en-US" sz="900">
                          <a:effectLst/>
                        </a:rPr>
                        <a:t>(B</a:t>
                      </a:r>
                      <a:r>
                        <a:rPr lang="en-US" sz="900" baseline="-25000">
                          <a:effectLst/>
                        </a:rPr>
                        <a:t>t</a:t>
                      </a:r>
                      <a:r>
                        <a:rPr lang="en-US" sz="900" spc="-5">
                          <a:effectLst/>
                        </a:rPr>
                        <a:t> </a:t>
                      </a:r>
                      <a:r>
                        <a:rPr lang="en-US" sz="900">
                          <a:effectLst/>
                        </a:rPr>
                        <a:t>=</a:t>
                      </a:r>
                      <a:r>
                        <a:rPr lang="en-US" sz="900" spc="75">
                          <a:effectLst/>
                        </a:rPr>
                        <a:t> </a:t>
                      </a:r>
                      <a:r>
                        <a:rPr lang="en-US" sz="900">
                          <a:effectLst/>
                        </a:rPr>
                        <a:t>B</a:t>
                      </a:r>
                      <a:r>
                        <a:rPr lang="en-US" sz="900" baseline="-25000">
                          <a:effectLst/>
                        </a:rPr>
                        <a:t>t–1</a:t>
                      </a:r>
                      <a:r>
                        <a:rPr lang="en-US" sz="900" spc="85">
                          <a:effectLst/>
                        </a:rPr>
                        <a:t> </a:t>
                      </a:r>
                      <a:r>
                        <a:rPr lang="en-US" sz="900">
                          <a:effectLst/>
                        </a:rPr>
                        <a:t>–</a:t>
                      </a:r>
                      <a:r>
                        <a:rPr lang="en-US" sz="900" spc="90">
                          <a:effectLst/>
                        </a:rPr>
                        <a:t> </a:t>
                      </a:r>
                      <a:r>
                        <a:rPr lang="en-US" sz="900">
                          <a:effectLst/>
                        </a:rPr>
                        <a:t>D</a:t>
                      </a:r>
                      <a:r>
                        <a:rPr lang="en-US" sz="900" baseline="-25000">
                          <a:effectLst/>
                        </a:rPr>
                        <a:t>t</a:t>
                      </a:r>
                      <a:r>
                        <a:rPr lang="en-US" sz="900">
                          <a:effectLst/>
                        </a:rPr>
                        <a:t>)</a:t>
                      </a:r>
                      <a:endParaRPr lang="en-US" sz="1100">
                        <a:effectLst/>
                        <a:latin typeface="Times New Roman" panose="02020603050405020304" pitchFamily="18" charset="0"/>
                        <a:ea typeface="Times New Roman" panose="02020603050405020304" pitchFamily="18" charset="0"/>
                      </a:endParaRPr>
                    </a:p>
                  </a:txBody>
                  <a:tcPr marL="0" marR="0" marT="0" marB="0"/>
                </a:tc>
              </a:tr>
              <a:tr h="365988">
                <a:tc>
                  <a:txBody>
                    <a:bodyPr/>
                    <a:lstStyle/>
                    <a:p>
                      <a:pPr marL="0" marR="334010" algn="ctr">
                        <a:lnSpc>
                          <a:spcPts val="1025"/>
                        </a:lnSpc>
                        <a:spcBef>
                          <a:spcPts val="310"/>
                        </a:spcBef>
                        <a:spcAft>
                          <a:spcPts val="0"/>
                        </a:spcAft>
                      </a:pPr>
                      <a:r>
                        <a:rPr lang="en-US" sz="900">
                          <a:effectLst/>
                        </a:rPr>
                        <a:t>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nSpc>
                          <a:spcPts val="895"/>
                        </a:lnSpc>
                        <a:spcBef>
                          <a:spcPts val="0"/>
                        </a:spcBef>
                        <a:spcAft>
                          <a:spcPts val="0"/>
                        </a:spcAft>
                      </a:pPr>
                      <a:r>
                        <a:rPr lang="en-US" sz="9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55320" marR="0">
                        <a:lnSpc>
                          <a:spcPts val="1025"/>
                        </a:lnSpc>
                        <a:spcBef>
                          <a:spcPts val="310"/>
                        </a:spcBef>
                        <a:spcAft>
                          <a:spcPts val="0"/>
                        </a:spcAft>
                      </a:pPr>
                      <a:r>
                        <a:rPr lang="en-US" sz="900">
                          <a:effectLst/>
                        </a:rPr>
                        <a:t>1,00,000</a:t>
                      </a:r>
                      <a:endParaRPr lang="en-US" sz="1100">
                        <a:effectLst/>
                        <a:latin typeface="Times New Roman" panose="02020603050405020304" pitchFamily="18" charset="0"/>
                        <a:ea typeface="Times New Roman" panose="02020603050405020304" pitchFamily="18" charset="0"/>
                      </a:endParaRPr>
                    </a:p>
                  </a:txBody>
                  <a:tcPr marL="0" marR="0" marT="0" marB="0"/>
                </a:tc>
              </a:tr>
              <a:tr h="300950">
                <a:tc>
                  <a:txBody>
                    <a:bodyPr/>
                    <a:lstStyle/>
                    <a:p>
                      <a:pPr marL="0" marR="334010" algn="ctr">
                        <a:lnSpc>
                          <a:spcPts val="1030"/>
                        </a:lnSpc>
                        <a:spcBef>
                          <a:spcPts val="50"/>
                        </a:spcBef>
                        <a:spcAft>
                          <a:spcPts val="0"/>
                        </a:spcAft>
                      </a:pPr>
                      <a:r>
                        <a:rPr lang="en-US" sz="900">
                          <a:effectLst/>
                        </a:rPr>
                        <a:t>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30"/>
                        </a:lnSpc>
                        <a:spcBef>
                          <a:spcPts val="50"/>
                        </a:spcBef>
                        <a:spcAft>
                          <a:spcPts val="0"/>
                        </a:spcAft>
                      </a:pPr>
                      <a:r>
                        <a:rPr lang="en-US" sz="900">
                          <a:effectLst/>
                        </a:rPr>
                        <a:t>10,000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30"/>
                        </a:lnSpc>
                        <a:spcBef>
                          <a:spcPts val="50"/>
                        </a:spcBef>
                        <a:spcAft>
                          <a:spcPts val="0"/>
                        </a:spcAft>
                      </a:pPr>
                      <a:r>
                        <a:rPr lang="en-US" sz="900">
                          <a:effectLst/>
                        </a:rPr>
                        <a:t>90,000</a:t>
                      </a:r>
                      <a:endParaRPr lang="en-US" sz="1100">
                        <a:effectLst/>
                        <a:latin typeface="Times New Roman" panose="02020603050405020304" pitchFamily="18" charset="0"/>
                        <a:ea typeface="Times New Roman" panose="02020603050405020304" pitchFamily="18" charset="0"/>
                      </a:endParaRPr>
                    </a:p>
                  </a:txBody>
                  <a:tcPr marL="0" marR="0" marT="0" marB="0"/>
                </a:tc>
              </a:tr>
              <a:tr h="300950">
                <a:tc>
                  <a:txBody>
                    <a:bodyPr/>
                    <a:lstStyle/>
                    <a:p>
                      <a:pPr marL="0" marR="334010" algn="ctr">
                        <a:lnSpc>
                          <a:spcPts val="1025"/>
                        </a:lnSpc>
                        <a:spcBef>
                          <a:spcPts val="55"/>
                        </a:spcBef>
                        <a:spcAft>
                          <a:spcPts val="0"/>
                        </a:spcAft>
                      </a:pPr>
                      <a:r>
                        <a:rPr lang="en-US" sz="900" dirty="0">
                          <a:effectLst/>
                        </a:rPr>
                        <a:t>2</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25"/>
                        </a:lnSpc>
                        <a:spcBef>
                          <a:spcPts val="55"/>
                        </a:spcBef>
                        <a:spcAft>
                          <a:spcPts val="0"/>
                        </a:spcAft>
                      </a:pPr>
                      <a:r>
                        <a:rPr lang="en-US" sz="900">
                          <a:effectLst/>
                        </a:rPr>
                        <a:t>10,000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25"/>
                        </a:lnSpc>
                        <a:spcBef>
                          <a:spcPts val="55"/>
                        </a:spcBef>
                        <a:spcAft>
                          <a:spcPts val="0"/>
                        </a:spcAft>
                      </a:pPr>
                      <a:r>
                        <a:rPr lang="en-US" sz="900">
                          <a:effectLst/>
                        </a:rPr>
                        <a:t>80,000</a:t>
                      </a:r>
                      <a:endParaRPr lang="en-US" sz="1100">
                        <a:effectLst/>
                        <a:latin typeface="Times New Roman" panose="02020603050405020304" pitchFamily="18" charset="0"/>
                        <a:ea typeface="Times New Roman" panose="02020603050405020304" pitchFamily="18" charset="0"/>
                      </a:endParaRPr>
                    </a:p>
                  </a:txBody>
                  <a:tcPr marL="0" marR="0" marT="0" marB="0"/>
                </a:tc>
              </a:tr>
              <a:tr h="299676">
                <a:tc>
                  <a:txBody>
                    <a:bodyPr/>
                    <a:lstStyle/>
                    <a:p>
                      <a:pPr marL="0" marR="334010" algn="ctr">
                        <a:lnSpc>
                          <a:spcPts val="1025"/>
                        </a:lnSpc>
                        <a:spcBef>
                          <a:spcPts val="50"/>
                        </a:spcBef>
                        <a:spcAft>
                          <a:spcPts val="0"/>
                        </a:spcAft>
                      </a:pPr>
                      <a:r>
                        <a:rPr lang="en-US" sz="900">
                          <a:effectLst/>
                        </a:rPr>
                        <a:t>3</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25"/>
                        </a:lnSpc>
                        <a:spcBef>
                          <a:spcPts val="50"/>
                        </a:spcBef>
                        <a:spcAft>
                          <a:spcPts val="0"/>
                        </a:spcAft>
                      </a:pPr>
                      <a:r>
                        <a:rPr lang="en-US" sz="900" dirty="0">
                          <a:effectLst/>
                        </a:rPr>
                        <a:t>10,000</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25"/>
                        </a:lnSpc>
                        <a:spcBef>
                          <a:spcPts val="50"/>
                        </a:spcBef>
                        <a:spcAft>
                          <a:spcPts val="0"/>
                        </a:spcAft>
                      </a:pPr>
                      <a:r>
                        <a:rPr lang="en-US" sz="900" dirty="0">
                          <a:effectLst/>
                        </a:rPr>
                        <a:t>70,000</a:t>
                      </a:r>
                      <a:endParaRPr lang="en-US" sz="1100" dirty="0">
                        <a:effectLst/>
                        <a:latin typeface="Times New Roman" panose="02020603050405020304" pitchFamily="18" charset="0"/>
                        <a:ea typeface="Times New Roman" panose="02020603050405020304" pitchFamily="18" charset="0"/>
                      </a:endParaRPr>
                    </a:p>
                  </a:txBody>
                  <a:tcPr marL="0" marR="0" marT="0" marB="0"/>
                </a:tc>
              </a:tr>
              <a:tr h="300950">
                <a:tc>
                  <a:txBody>
                    <a:bodyPr/>
                    <a:lstStyle/>
                    <a:p>
                      <a:pPr marL="0" marR="334010" algn="ctr">
                        <a:lnSpc>
                          <a:spcPts val="1030"/>
                        </a:lnSpc>
                        <a:spcBef>
                          <a:spcPts val="50"/>
                        </a:spcBef>
                        <a:spcAft>
                          <a:spcPts val="0"/>
                        </a:spcAft>
                      </a:pPr>
                      <a:r>
                        <a:rPr lang="en-US" sz="900">
                          <a:effectLst/>
                        </a:rPr>
                        <a:t>4</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30"/>
                        </a:lnSpc>
                        <a:spcBef>
                          <a:spcPts val="50"/>
                        </a:spcBef>
                        <a:spcAft>
                          <a:spcPts val="0"/>
                        </a:spcAft>
                      </a:pPr>
                      <a:r>
                        <a:rPr lang="en-US" sz="900">
                          <a:effectLst/>
                        </a:rPr>
                        <a:t>10,000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30"/>
                        </a:lnSpc>
                        <a:spcBef>
                          <a:spcPts val="50"/>
                        </a:spcBef>
                        <a:spcAft>
                          <a:spcPts val="0"/>
                        </a:spcAft>
                      </a:pPr>
                      <a:r>
                        <a:rPr lang="en-US" sz="900">
                          <a:effectLst/>
                        </a:rPr>
                        <a:t>60,000</a:t>
                      </a:r>
                      <a:endParaRPr lang="en-US" sz="1100">
                        <a:effectLst/>
                        <a:latin typeface="Times New Roman" panose="02020603050405020304" pitchFamily="18" charset="0"/>
                        <a:ea typeface="Times New Roman" panose="02020603050405020304" pitchFamily="18" charset="0"/>
                      </a:endParaRPr>
                    </a:p>
                  </a:txBody>
                  <a:tcPr marL="0" marR="0" marT="0" marB="0"/>
                </a:tc>
              </a:tr>
              <a:tr h="300950">
                <a:tc>
                  <a:txBody>
                    <a:bodyPr/>
                    <a:lstStyle/>
                    <a:p>
                      <a:pPr marL="0" marR="334010" algn="ctr">
                        <a:lnSpc>
                          <a:spcPts val="1025"/>
                        </a:lnSpc>
                        <a:spcBef>
                          <a:spcPts val="55"/>
                        </a:spcBef>
                        <a:spcAft>
                          <a:spcPts val="0"/>
                        </a:spcAft>
                      </a:pPr>
                      <a:r>
                        <a:rPr lang="en-US" sz="900">
                          <a:effectLst/>
                        </a:rPr>
                        <a:t>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25"/>
                        </a:lnSpc>
                        <a:spcBef>
                          <a:spcPts val="55"/>
                        </a:spcBef>
                        <a:spcAft>
                          <a:spcPts val="0"/>
                        </a:spcAft>
                      </a:pPr>
                      <a:r>
                        <a:rPr lang="en-US" sz="900">
                          <a:effectLst/>
                        </a:rPr>
                        <a:t>10,000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25"/>
                        </a:lnSpc>
                        <a:spcBef>
                          <a:spcPts val="55"/>
                        </a:spcBef>
                        <a:spcAft>
                          <a:spcPts val="0"/>
                        </a:spcAft>
                      </a:pPr>
                      <a:r>
                        <a:rPr lang="en-US" sz="900">
                          <a:effectLst/>
                        </a:rPr>
                        <a:t>50,000</a:t>
                      </a:r>
                      <a:endParaRPr lang="en-US" sz="1100">
                        <a:effectLst/>
                        <a:latin typeface="Times New Roman" panose="02020603050405020304" pitchFamily="18" charset="0"/>
                        <a:ea typeface="Times New Roman" panose="02020603050405020304" pitchFamily="18" charset="0"/>
                      </a:endParaRPr>
                    </a:p>
                  </a:txBody>
                  <a:tcPr marL="0" marR="0" marT="0" marB="0"/>
                </a:tc>
              </a:tr>
              <a:tr h="300950">
                <a:tc>
                  <a:txBody>
                    <a:bodyPr/>
                    <a:lstStyle/>
                    <a:p>
                      <a:pPr marL="0" marR="334010" algn="ctr">
                        <a:lnSpc>
                          <a:spcPts val="1025"/>
                        </a:lnSpc>
                        <a:spcBef>
                          <a:spcPts val="55"/>
                        </a:spcBef>
                        <a:spcAft>
                          <a:spcPts val="0"/>
                        </a:spcAft>
                      </a:pPr>
                      <a:r>
                        <a:rPr lang="en-US" sz="9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25"/>
                        </a:lnSpc>
                        <a:spcBef>
                          <a:spcPts val="55"/>
                        </a:spcBef>
                        <a:spcAft>
                          <a:spcPts val="0"/>
                        </a:spcAft>
                      </a:pPr>
                      <a:r>
                        <a:rPr lang="en-US" sz="9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25"/>
                        </a:lnSpc>
                        <a:spcBef>
                          <a:spcPts val="55"/>
                        </a:spcBef>
                        <a:spcAft>
                          <a:spcPts val="0"/>
                        </a:spcAft>
                      </a:pPr>
                      <a:r>
                        <a:rPr lang="en-US" sz="9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r>
              <a:tr h="299676">
                <a:tc>
                  <a:txBody>
                    <a:bodyPr/>
                    <a:lstStyle/>
                    <a:p>
                      <a:pPr marL="0" marR="334010" algn="ctr">
                        <a:lnSpc>
                          <a:spcPts val="1025"/>
                        </a:lnSpc>
                        <a:spcBef>
                          <a:spcPts val="50"/>
                        </a:spcBef>
                        <a:spcAft>
                          <a:spcPts val="0"/>
                        </a:spcAft>
                      </a:pPr>
                      <a:r>
                        <a:rPr lang="en-US" sz="900">
                          <a:effectLst/>
                        </a:rPr>
                        <a:t>6</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1025"/>
                        </a:lnSpc>
                        <a:spcBef>
                          <a:spcPts val="50"/>
                        </a:spcBef>
                        <a:spcAft>
                          <a:spcPts val="0"/>
                        </a:spcAft>
                      </a:pPr>
                      <a:r>
                        <a:rPr lang="en-US" sz="900">
                          <a:effectLst/>
                        </a:rPr>
                        <a:t>10,000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1025"/>
                        </a:lnSpc>
                        <a:spcBef>
                          <a:spcPts val="50"/>
                        </a:spcBef>
                        <a:spcAft>
                          <a:spcPts val="0"/>
                        </a:spcAft>
                      </a:pPr>
                      <a:r>
                        <a:rPr lang="en-US" sz="900">
                          <a:effectLst/>
                        </a:rPr>
                        <a:t>40,000</a:t>
                      </a:r>
                      <a:endParaRPr lang="en-US" sz="1100">
                        <a:effectLst/>
                        <a:latin typeface="Times New Roman" panose="02020603050405020304" pitchFamily="18" charset="0"/>
                        <a:ea typeface="Times New Roman" panose="02020603050405020304" pitchFamily="18" charset="0"/>
                      </a:endParaRPr>
                    </a:p>
                  </a:txBody>
                  <a:tcPr marL="0" marR="0" marT="0" marB="0"/>
                </a:tc>
              </a:tr>
              <a:tr h="309877">
                <a:tc>
                  <a:txBody>
                    <a:bodyPr/>
                    <a:lstStyle/>
                    <a:p>
                      <a:pPr marL="0" marR="334010" algn="ctr">
                        <a:lnSpc>
                          <a:spcPts val="895"/>
                        </a:lnSpc>
                        <a:spcBef>
                          <a:spcPts val="50"/>
                        </a:spcBef>
                        <a:spcAft>
                          <a:spcPts val="0"/>
                        </a:spcAft>
                      </a:pPr>
                      <a:r>
                        <a:rPr lang="en-US" sz="900">
                          <a:effectLst/>
                        </a:rPr>
                        <a:t>7</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895"/>
                        </a:lnSpc>
                        <a:spcBef>
                          <a:spcPts val="50"/>
                        </a:spcBef>
                        <a:spcAft>
                          <a:spcPts val="0"/>
                        </a:spcAft>
                      </a:pPr>
                      <a:r>
                        <a:rPr lang="en-US" sz="900">
                          <a:effectLst/>
                        </a:rPr>
                        <a:t>10,000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895"/>
                        </a:lnSpc>
                        <a:spcBef>
                          <a:spcPts val="50"/>
                        </a:spcBef>
                        <a:spcAft>
                          <a:spcPts val="0"/>
                        </a:spcAft>
                      </a:pPr>
                      <a:r>
                        <a:rPr lang="en-US" sz="900">
                          <a:effectLst/>
                        </a:rPr>
                        <a:t>30,000</a:t>
                      </a:r>
                      <a:endParaRPr lang="en-US" sz="1100">
                        <a:effectLst/>
                        <a:latin typeface="Times New Roman" panose="02020603050405020304" pitchFamily="18" charset="0"/>
                        <a:ea typeface="Times New Roman" panose="02020603050405020304" pitchFamily="18" charset="0"/>
                      </a:endParaRPr>
                    </a:p>
                  </a:txBody>
                  <a:tcPr marL="0" marR="0" marT="0" marB="0"/>
                </a:tc>
              </a:tr>
              <a:tr h="377464">
                <a:tc>
                  <a:txBody>
                    <a:bodyPr/>
                    <a:lstStyle/>
                    <a:p>
                      <a:pPr marL="0" marR="334010" algn="ctr">
                        <a:lnSpc>
                          <a:spcPts val="895"/>
                        </a:lnSpc>
                        <a:spcBef>
                          <a:spcPts val="90"/>
                        </a:spcBef>
                        <a:spcAft>
                          <a:spcPts val="0"/>
                        </a:spcAft>
                      </a:pPr>
                      <a:r>
                        <a:rPr lang="en-US" sz="900">
                          <a:effectLst/>
                        </a:rPr>
                        <a:t>8</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492760" marR="415290" algn="ctr">
                        <a:lnSpc>
                          <a:spcPts val="895"/>
                        </a:lnSpc>
                        <a:spcBef>
                          <a:spcPts val="90"/>
                        </a:spcBef>
                        <a:spcAft>
                          <a:spcPts val="0"/>
                        </a:spcAft>
                      </a:pPr>
                      <a:r>
                        <a:rPr lang="en-US" sz="900" dirty="0">
                          <a:effectLst/>
                        </a:rPr>
                        <a:t>10,000</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742315" marR="0">
                        <a:lnSpc>
                          <a:spcPts val="895"/>
                        </a:lnSpc>
                        <a:spcBef>
                          <a:spcPts val="90"/>
                        </a:spcBef>
                        <a:spcAft>
                          <a:spcPts val="0"/>
                        </a:spcAft>
                      </a:pPr>
                      <a:r>
                        <a:rPr lang="en-US" sz="900" dirty="0">
                          <a:effectLst/>
                        </a:rPr>
                        <a:t>20,000</a:t>
                      </a:r>
                      <a:endParaRPr lang="en-US" sz="1100" dirty="0">
                        <a:effectLst/>
                        <a:latin typeface="Times New Roman" panose="02020603050405020304" pitchFamily="18" charset="0"/>
                        <a:ea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851674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H.W</a:t>
            </a:r>
            <a:endParaRPr lang="en-US" sz="2800" dirty="0"/>
          </a:p>
        </p:txBody>
      </p:sp>
      <p:sp>
        <p:nvSpPr>
          <p:cNvPr id="3" name="Content Placeholder 2"/>
          <p:cNvSpPr>
            <a:spLocks noGrp="1"/>
          </p:cNvSpPr>
          <p:nvPr>
            <p:ph idx="1"/>
          </p:nvPr>
        </p:nvSpPr>
        <p:spPr/>
        <p:txBody>
          <a:bodyPr/>
          <a:lstStyle/>
          <a:p>
            <a:r>
              <a:rPr lang="en-US" dirty="0" smtClean="0"/>
              <a:t>  A 24 Gauge S/J Knitting was purchased by ABC knit composite spending BDT. 22,00000. Assumed service life of the machine is 6 years and the salvage value is 6,00000. If the working days of the machine is 335 in a year and per day production is 600 KG, Calculate the depreciation cost of per KG knit fabric in Straight line depreciation method.</a:t>
            </a:r>
            <a:endParaRPr lang="en-US" dirty="0"/>
          </a:p>
        </p:txBody>
      </p:sp>
    </p:spTree>
    <p:extLst>
      <p:ext uri="{BB962C8B-B14F-4D97-AF65-F5344CB8AC3E}">
        <p14:creationId xmlns:p14="http://schemas.microsoft.com/office/powerpoint/2010/main" val="714118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0"/>
            <a:ext cx="7543800" cy="1450757"/>
          </a:xfrm>
        </p:spPr>
        <p:txBody>
          <a:bodyPr/>
          <a:lstStyle/>
          <a:p>
            <a:pPr algn="ctr"/>
            <a:r>
              <a:rPr lang="en-US" dirty="0" smtClean="0"/>
              <a:t>Solution</a:t>
            </a:r>
            <a:endParaRPr lang="en-US" dirty="0"/>
          </a:p>
        </p:txBody>
      </p:sp>
      <p:sp>
        <p:nvSpPr>
          <p:cNvPr id="3" name="Content Placeholder 2"/>
          <p:cNvSpPr>
            <a:spLocks noGrp="1"/>
          </p:cNvSpPr>
          <p:nvPr>
            <p:ph idx="1"/>
          </p:nvPr>
        </p:nvSpPr>
        <p:spPr>
          <a:xfrm>
            <a:off x="822959" y="1845734"/>
            <a:ext cx="7543801" cy="4882612"/>
          </a:xfrm>
        </p:spPr>
        <p:txBody>
          <a:bodyPr/>
          <a:lstStyle/>
          <a:p>
            <a:pPr marL="0" indent="0">
              <a:buNone/>
            </a:pPr>
            <a:r>
              <a:rPr lang="en-US" dirty="0" smtClean="0"/>
              <a:t> We know,</a:t>
            </a:r>
          </a:p>
          <a:p>
            <a:pPr marL="0" indent="0">
              <a:buNone/>
            </a:pPr>
            <a:r>
              <a:rPr lang="en-US" i="1" dirty="0"/>
              <a:t>	</a:t>
            </a:r>
            <a:r>
              <a:rPr lang="en-US" i="1" dirty="0" smtClean="0"/>
              <a:t>P </a:t>
            </a:r>
            <a:r>
              <a:rPr lang="en-US" dirty="0"/>
              <a:t>= first cost of the asset,</a:t>
            </a:r>
          </a:p>
          <a:p>
            <a:pPr marL="0" indent="0">
              <a:buNone/>
            </a:pPr>
            <a:r>
              <a:rPr lang="en-US" i="1" dirty="0"/>
              <a:t>	F </a:t>
            </a:r>
            <a:r>
              <a:rPr lang="en-US" dirty="0"/>
              <a:t>= salvage value of the asset,</a:t>
            </a:r>
          </a:p>
          <a:p>
            <a:pPr marL="0" indent="0">
              <a:buNone/>
            </a:pPr>
            <a:r>
              <a:rPr lang="en-US" i="1" dirty="0"/>
              <a:t>	n </a:t>
            </a:r>
            <a:r>
              <a:rPr lang="en-US" dirty="0"/>
              <a:t>= life of the asset,</a:t>
            </a:r>
          </a:p>
          <a:p>
            <a:pPr marL="0" indent="0">
              <a:buNone/>
            </a:pPr>
            <a:r>
              <a:rPr lang="en-US" i="1" dirty="0"/>
              <a:t>	</a:t>
            </a:r>
            <a:r>
              <a:rPr lang="en-US" i="1" dirty="0" smtClean="0"/>
              <a:t>D</a:t>
            </a:r>
            <a:r>
              <a:rPr lang="en-US" i="1" baseline="-25000" dirty="0" smtClean="0"/>
              <a:t>t</a:t>
            </a:r>
            <a:r>
              <a:rPr lang="en-US" i="1" dirty="0" smtClean="0"/>
              <a:t> </a:t>
            </a:r>
            <a:r>
              <a:rPr lang="en-US" dirty="0"/>
              <a:t>= depreciation amount for the period </a:t>
            </a:r>
            <a:r>
              <a:rPr lang="en-US" i="1" dirty="0"/>
              <a:t>t</a:t>
            </a:r>
            <a:r>
              <a:rPr lang="en-US" dirty="0"/>
              <a:t>.</a:t>
            </a:r>
          </a:p>
          <a:p>
            <a:pPr marL="0" indent="0">
              <a:buNone/>
            </a:pPr>
            <a:r>
              <a:rPr lang="en-US" dirty="0"/>
              <a:t>	The formulae for depreciation and book value are as follows:</a:t>
            </a:r>
          </a:p>
          <a:p>
            <a:pPr marL="0" indent="0">
              <a:buNone/>
            </a:pPr>
            <a:r>
              <a:rPr lang="en-US" i="1" dirty="0"/>
              <a:t>	</a:t>
            </a:r>
            <a:r>
              <a:rPr lang="en-US" i="1" dirty="0" smtClean="0"/>
              <a:t>D</a:t>
            </a:r>
            <a:r>
              <a:rPr lang="en-US" i="1" baseline="-25000" dirty="0" smtClean="0"/>
              <a:t>t</a:t>
            </a:r>
            <a:r>
              <a:rPr lang="en-US" i="1" dirty="0" smtClean="0"/>
              <a:t> </a:t>
            </a:r>
            <a:r>
              <a:rPr lang="en-US" dirty="0"/>
              <a:t>= (</a:t>
            </a:r>
            <a:r>
              <a:rPr lang="en-US" i="1" dirty="0"/>
              <a:t>P </a:t>
            </a:r>
            <a:r>
              <a:rPr lang="en-US" dirty="0"/>
              <a:t>– </a:t>
            </a:r>
            <a:r>
              <a:rPr lang="en-US" i="1" dirty="0"/>
              <a:t>F</a:t>
            </a:r>
            <a:r>
              <a:rPr lang="en-US" dirty="0"/>
              <a:t>)/</a:t>
            </a:r>
            <a:r>
              <a:rPr lang="en-US" i="1" dirty="0" smtClean="0"/>
              <a:t>n</a:t>
            </a:r>
          </a:p>
          <a:p>
            <a:pPr marL="0" indent="0">
              <a:buNone/>
            </a:pPr>
            <a:r>
              <a:rPr lang="en-US" i="1" dirty="0" smtClean="0"/>
              <a:t>                    = (2200000-600000)/ 6 = 1600000/6 =  266667 BDT per year</a:t>
            </a:r>
          </a:p>
          <a:p>
            <a:pPr marL="0" indent="0">
              <a:buNone/>
            </a:pPr>
            <a:r>
              <a:rPr lang="en-US" i="1" dirty="0" smtClean="0"/>
              <a:t>So Per KG depreciation Cost = 266667/335*600 =  BDT 1.326 </a:t>
            </a:r>
          </a:p>
          <a:p>
            <a:pPr marL="0" indent="0">
              <a:buNone/>
            </a:pPr>
            <a:r>
              <a:rPr lang="en-US" dirty="0" smtClean="0"/>
              <a:t>Answer: BDT </a:t>
            </a:r>
            <a:r>
              <a:rPr lang="en-US" smtClean="0"/>
              <a:t>1.326 per KG.</a:t>
            </a:r>
            <a:endParaRPr lang="en-US" dirty="0"/>
          </a:p>
          <a:p>
            <a:endParaRPr lang="en-US" dirty="0"/>
          </a:p>
        </p:txBody>
      </p:sp>
    </p:spTree>
    <p:extLst>
      <p:ext uri="{BB962C8B-B14F-4D97-AF65-F5344CB8AC3E}">
        <p14:creationId xmlns:p14="http://schemas.microsoft.com/office/powerpoint/2010/main" val="3444681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524</TotalTime>
  <Words>959</Words>
  <Application>Microsoft Office PowerPoint</Application>
  <PresentationFormat>On-screen Show (4:3)</PresentationFormat>
  <Paragraphs>215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Calibri Light</vt:lpstr>
      <vt:lpstr>Times New Roman</vt:lpstr>
      <vt:lpstr>Retrospect</vt:lpstr>
      <vt:lpstr>Depreciation - Definition</vt:lpstr>
      <vt:lpstr>METHODS OF CALCULATING DEPRECIATION </vt:lpstr>
      <vt:lpstr>Straight line method of depreciation </vt:lpstr>
      <vt:lpstr>Straight line method of depreciation</vt:lpstr>
      <vt:lpstr>Calculation of Depreciation by Straight line method</vt:lpstr>
      <vt:lpstr>Problem</vt:lpstr>
      <vt:lpstr>Continued…</vt:lpstr>
      <vt:lpstr>H.W</vt:lpstr>
      <vt:lpstr>Solution</vt:lpstr>
      <vt:lpstr>Declining balance method of depreciation </vt:lpstr>
      <vt:lpstr>Declining balance method of depreciation</vt:lpstr>
      <vt:lpstr>Sum-of-the-years—digits method of depreciation  </vt:lpstr>
      <vt:lpstr>Sum-of-the-years—digits method of depreciation </vt:lpstr>
      <vt:lpstr>Sinking-fund method of depreciation </vt:lpstr>
      <vt:lpstr>Service output method of depreciation</vt:lpstr>
      <vt:lpstr>Continued…</vt:lpstr>
      <vt:lpstr>PowerPoint Presentation</vt:lpstr>
    </vt:vector>
  </TitlesOfParts>
  <Company>by 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Depreciation</dc:title>
  <dc:creator>Abdullah Al Mamun</dc:creator>
  <cp:lastModifiedBy>Abdullah Al Mamun</cp:lastModifiedBy>
  <cp:revision>29</cp:revision>
  <dcterms:created xsi:type="dcterms:W3CDTF">2023-07-10T05:17:09Z</dcterms:created>
  <dcterms:modified xsi:type="dcterms:W3CDTF">2023-08-23T07:58:57Z</dcterms:modified>
</cp:coreProperties>
</file>