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934200" cy="2667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en-US" sz="58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5800" b="1" dirty="0" err="1" smtClean="0"/>
              <a:t>Mousumi</a:t>
            </a:r>
            <a:r>
              <a:rPr lang="en-US" sz="5800" b="1" dirty="0" smtClean="0"/>
              <a:t> </a:t>
            </a:r>
            <a:r>
              <a:rPr lang="en-US" sz="5800" b="1" dirty="0" err="1" smtClean="0"/>
              <a:t>Rahaman</a:t>
            </a:r>
            <a:r>
              <a:rPr lang="en-US" sz="5800" b="1" dirty="0" smtClean="0"/>
              <a:t> </a:t>
            </a:r>
            <a:r>
              <a:rPr lang="en-US" sz="5800" b="1" dirty="0" err="1" smtClean="0"/>
              <a:t>Hashi</a:t>
            </a:r>
            <a:endParaRPr lang="en-US" sz="58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Senior Lecturer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Dept. of Textile Engineering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Faculty of Engineering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PYSICAL STUCTURES OF FIBRE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Effects of structural factors on fiber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0" y="1447800"/>
            <a:ext cx="7543800" cy="51816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400" b="1" u="sng" dirty="0"/>
              <a:t>Molecular packing:</a:t>
            </a:r>
            <a:endParaRPr lang="en-US" sz="3400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             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3100" b="1" dirty="0" smtClean="0"/>
              <a:t>a</a:t>
            </a:r>
            <a:r>
              <a:rPr lang="en-US" sz="3100" b="1" dirty="0"/>
              <a:t>) </a:t>
            </a:r>
            <a:r>
              <a:rPr lang="en-US" sz="3100" b="1" u="sng" dirty="0"/>
              <a:t>Regular packing:</a:t>
            </a:r>
            <a:endParaRPr lang="en-US" sz="3100" dirty="0"/>
          </a:p>
          <a:p>
            <a:pPr marL="0" indent="0"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 smtClean="0"/>
              <a:t>                                  </a:t>
            </a:r>
            <a:r>
              <a:rPr lang="en-US" sz="3100" dirty="0"/>
              <a:t>CH3       </a:t>
            </a:r>
            <a:r>
              <a:rPr lang="en-US" sz="3100" dirty="0" smtClean="0"/>
              <a:t> </a:t>
            </a:r>
            <a:r>
              <a:rPr lang="en-US" sz="3100" dirty="0" err="1"/>
              <a:t>CH3</a:t>
            </a:r>
            <a:endParaRPr lang="en-US" sz="3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/>
              <a:t>                                  </a:t>
            </a:r>
            <a:r>
              <a:rPr lang="en-US" sz="3100" dirty="0" smtClean="0"/>
              <a:t>    </a:t>
            </a:r>
            <a:r>
              <a:rPr lang="he-IL" sz="3100" dirty="0"/>
              <a:t>׀</a:t>
            </a:r>
            <a:r>
              <a:rPr lang="en-US" sz="3100" dirty="0"/>
              <a:t>           </a:t>
            </a:r>
            <a:r>
              <a:rPr lang="en-US" sz="3100" dirty="0" smtClean="0"/>
              <a:t> </a:t>
            </a:r>
            <a:r>
              <a:rPr lang="he-IL" sz="3100" dirty="0" smtClean="0"/>
              <a:t>׀</a:t>
            </a:r>
            <a:endParaRPr lang="en-US" sz="3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/>
              <a:t>                       </a:t>
            </a:r>
            <a:r>
              <a:rPr lang="en-US" sz="3100" dirty="0" smtClean="0"/>
              <a:t>     CH2-C-CH2-C-CH2  </a:t>
            </a:r>
            <a:endParaRPr lang="en-US" sz="3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/>
              <a:t>	</a:t>
            </a:r>
            <a:r>
              <a:rPr lang="en-US" sz="3100" dirty="0" smtClean="0"/>
              <a:t>	         </a:t>
            </a:r>
            <a:r>
              <a:rPr lang="he-IL" sz="3100" dirty="0" smtClean="0"/>
              <a:t>׀</a:t>
            </a:r>
            <a:r>
              <a:rPr lang="en-US" sz="3100" dirty="0"/>
              <a:t>	</a:t>
            </a:r>
            <a:r>
              <a:rPr lang="en-US" sz="3100" dirty="0" smtClean="0"/>
              <a:t>        </a:t>
            </a:r>
            <a:r>
              <a:rPr lang="he-IL" sz="3100" dirty="0" smtClean="0"/>
              <a:t>׀</a:t>
            </a:r>
            <a:endParaRPr lang="en-US" sz="3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/>
              <a:t>                                  CH3      </a:t>
            </a:r>
            <a:r>
              <a:rPr lang="en-US" sz="3100" dirty="0" err="1"/>
              <a:t>CH3</a:t>
            </a:r>
            <a:endParaRPr lang="en-US" sz="3100" dirty="0"/>
          </a:p>
          <a:p>
            <a:pPr marL="0" indent="0">
              <a:spcBef>
                <a:spcPts val="0"/>
              </a:spcBef>
              <a:buNone/>
            </a:pPr>
            <a:endParaRPr lang="en-US" sz="900" dirty="0"/>
          </a:p>
          <a:p>
            <a:pPr marL="0">
              <a:spcBef>
                <a:spcPts val="0"/>
              </a:spcBef>
            </a:pPr>
            <a:r>
              <a:rPr lang="en-US" sz="3100" dirty="0"/>
              <a:t>        -More strength, less flexibility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/>
              <a:t> </a:t>
            </a:r>
            <a:r>
              <a:rPr lang="en-US" sz="3100" b="1" dirty="0" smtClean="0"/>
              <a:t>b</a:t>
            </a:r>
            <a:r>
              <a:rPr lang="en-US" sz="3100" b="1" dirty="0"/>
              <a:t>)   </a:t>
            </a:r>
            <a:r>
              <a:rPr lang="en-US" sz="3100" b="1" u="sng" dirty="0"/>
              <a:t>Irregular packing:</a:t>
            </a:r>
            <a:r>
              <a:rPr lang="en-US" sz="3100" b="1" dirty="0"/>
              <a:t>  </a:t>
            </a:r>
            <a:endParaRPr lang="en-US" sz="31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/>
              <a:t>	</a:t>
            </a:r>
            <a:r>
              <a:rPr lang="en-US" sz="3100" dirty="0" smtClean="0"/>
              <a:t>		</a:t>
            </a:r>
            <a:r>
              <a:rPr lang="en-US" sz="3100" smtClean="0"/>
              <a:t>   CH3</a:t>
            </a:r>
            <a:r>
              <a:rPr lang="en-US" sz="3100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 smtClean="0"/>
              <a:t>                                                 </a:t>
            </a:r>
            <a:r>
              <a:rPr lang="he-IL" sz="3100" dirty="0" smtClean="0"/>
              <a:t>׀</a:t>
            </a:r>
            <a:endParaRPr lang="en-US" sz="3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/>
              <a:t>                                  N          H-C-H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/>
              <a:t>                                   </a:t>
            </a:r>
            <a:r>
              <a:rPr lang="he-IL" sz="3100" dirty="0"/>
              <a:t>׀</a:t>
            </a:r>
            <a:r>
              <a:rPr lang="en-US" sz="3100" dirty="0"/>
              <a:t>          </a:t>
            </a:r>
            <a:r>
              <a:rPr lang="en-US" sz="3100" dirty="0" smtClean="0"/>
              <a:t>   </a:t>
            </a:r>
            <a:r>
              <a:rPr lang="he-IL" sz="3100" dirty="0"/>
              <a:t>׀</a:t>
            </a:r>
            <a:endParaRPr lang="en-US" sz="3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/>
              <a:t>                         -CH2-C-CH2-C-CH2-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/>
              <a:t>	</a:t>
            </a:r>
            <a:r>
              <a:rPr lang="en-US" sz="3100" dirty="0" smtClean="0"/>
              <a:t>	       </a:t>
            </a:r>
            <a:r>
              <a:rPr lang="he-IL" sz="3100" dirty="0" smtClean="0"/>
              <a:t>׀</a:t>
            </a:r>
            <a:r>
              <a:rPr lang="en-US" sz="3100" dirty="0"/>
              <a:t>	</a:t>
            </a:r>
            <a:r>
              <a:rPr lang="en-US" sz="3100" dirty="0" smtClean="0"/>
              <a:t>      </a:t>
            </a:r>
            <a:r>
              <a:rPr lang="he-IL" sz="3100" dirty="0" smtClean="0"/>
              <a:t>׀</a:t>
            </a:r>
            <a:endParaRPr lang="en-US" sz="3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100" dirty="0"/>
              <a:t>                                  CH3     </a:t>
            </a:r>
            <a:r>
              <a:rPr lang="en-US" sz="3100" dirty="0" err="1"/>
              <a:t>CH3</a:t>
            </a:r>
            <a:endParaRPr lang="en-US" sz="3100" dirty="0"/>
          </a:p>
          <a:p>
            <a:pPr marL="0">
              <a:spcBef>
                <a:spcPts val="0"/>
              </a:spcBef>
            </a:pPr>
            <a:r>
              <a:rPr lang="en-US" sz="3100" dirty="0"/>
              <a:t>        -Less strength, more </a:t>
            </a:r>
            <a:r>
              <a:rPr lang="en-US" sz="3100" dirty="0" smtClean="0"/>
              <a:t>flexibility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298055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81000"/>
            <a:ext cx="7772400" cy="6248400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b="1" u="sng" dirty="0"/>
              <a:t>Crystallinity:</a:t>
            </a:r>
            <a:endParaRPr lang="en-US" dirty="0"/>
          </a:p>
          <a:p>
            <a:pPr marL="0">
              <a:spcBef>
                <a:spcPts val="0"/>
              </a:spcBef>
            </a:pPr>
            <a:r>
              <a:rPr lang="en-US" dirty="0" smtClean="0"/>
              <a:t>High </a:t>
            </a:r>
            <a:r>
              <a:rPr lang="en-US" dirty="0"/>
              <a:t>crystalline, higher strength and less </a:t>
            </a:r>
            <a:r>
              <a:rPr lang="en-US" dirty="0" smtClean="0"/>
              <a:t>flexibility</a:t>
            </a:r>
            <a:endParaRPr lang="en-US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b="1" u="sng" dirty="0"/>
              <a:t>Orientation:</a:t>
            </a:r>
            <a:endParaRPr lang="en-US" dirty="0"/>
          </a:p>
          <a:p>
            <a:pPr marL="0">
              <a:spcBef>
                <a:spcPts val="0"/>
              </a:spcBef>
            </a:pPr>
            <a:r>
              <a:rPr lang="en-US" dirty="0" smtClean="0"/>
              <a:t>High </a:t>
            </a:r>
            <a:r>
              <a:rPr lang="en-US" dirty="0"/>
              <a:t>Orientation, higher strength and less </a:t>
            </a:r>
            <a:r>
              <a:rPr lang="en-US" dirty="0" smtClean="0"/>
              <a:t>flexibility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b="1" u="sng" dirty="0"/>
              <a:t>Nature of </a:t>
            </a:r>
            <a:r>
              <a:rPr lang="en-US" b="1" u="sng" dirty="0" smtClean="0"/>
              <a:t>Monomer: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a) </a:t>
            </a:r>
            <a:r>
              <a:rPr lang="en-US" b="1" dirty="0" smtClean="0"/>
              <a:t>Same </a:t>
            </a:r>
            <a:r>
              <a:rPr lang="en-US" b="1" dirty="0"/>
              <a:t>monomer</a:t>
            </a:r>
            <a:r>
              <a:rPr lang="en-US" dirty="0"/>
              <a:t> (Homo polymer)</a:t>
            </a:r>
          </a:p>
          <a:p>
            <a:pPr marL="0">
              <a:spcBef>
                <a:spcPts val="0"/>
              </a:spcBef>
            </a:pPr>
            <a:r>
              <a:rPr lang="en-US" dirty="0" smtClean="0"/>
              <a:t>More </a:t>
            </a:r>
            <a:r>
              <a:rPr lang="en-US" dirty="0"/>
              <a:t>strength, less </a:t>
            </a:r>
            <a:r>
              <a:rPr lang="en-US" dirty="0" smtClean="0"/>
              <a:t>flexibility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b) </a:t>
            </a:r>
            <a:r>
              <a:rPr lang="en-US" b="1" dirty="0" smtClean="0"/>
              <a:t>Different </a:t>
            </a:r>
            <a:r>
              <a:rPr lang="en-US" b="1" dirty="0"/>
              <a:t>monomer</a:t>
            </a:r>
            <a:r>
              <a:rPr lang="en-US" dirty="0"/>
              <a:t> (Co-polymer)</a:t>
            </a:r>
          </a:p>
          <a:p>
            <a:pPr marL="0">
              <a:spcBef>
                <a:spcPts val="0"/>
              </a:spcBef>
            </a:pPr>
            <a:r>
              <a:rPr lang="en-US" dirty="0" smtClean="0"/>
              <a:t>Less </a:t>
            </a:r>
            <a:r>
              <a:rPr lang="en-US" dirty="0"/>
              <a:t>strength, more </a:t>
            </a:r>
            <a:r>
              <a:rPr lang="en-US" dirty="0" smtClean="0"/>
              <a:t>flexibility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b="1" u="sng" dirty="0"/>
              <a:t>Internal structure of fiber polymer</a:t>
            </a:r>
            <a:r>
              <a:rPr lang="en-US" b="1" u="sng" dirty="0" smtClean="0"/>
              <a:t>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a</a:t>
            </a:r>
            <a:r>
              <a:rPr lang="en-US" b="1" dirty="0"/>
              <a:t>) For ring structure</a:t>
            </a:r>
            <a:endParaRPr lang="en-US" dirty="0"/>
          </a:p>
          <a:p>
            <a:pPr marL="0">
              <a:spcBef>
                <a:spcPts val="0"/>
              </a:spcBef>
            </a:pPr>
            <a:r>
              <a:rPr lang="en-US" dirty="0" smtClean="0"/>
              <a:t>More </a:t>
            </a:r>
            <a:r>
              <a:rPr lang="en-US" dirty="0"/>
              <a:t>strength, less flexibility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/>
              <a:t>b</a:t>
            </a:r>
            <a:r>
              <a:rPr lang="en-US" b="1" dirty="0"/>
              <a:t>) For normal structure </a:t>
            </a:r>
            <a:endParaRPr lang="en-US" dirty="0"/>
          </a:p>
          <a:p>
            <a:pPr marL="0">
              <a:spcBef>
                <a:spcPts val="0"/>
              </a:spcBef>
            </a:pPr>
            <a:r>
              <a:rPr lang="en-US" dirty="0" smtClean="0"/>
              <a:t>Less </a:t>
            </a:r>
            <a:r>
              <a:rPr lang="en-US" dirty="0"/>
              <a:t>strength, more </a:t>
            </a:r>
            <a:r>
              <a:rPr lang="en-US" dirty="0" smtClean="0"/>
              <a:t>flexibility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44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48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70C0"/>
                </a:solidFill>
              </a:rPr>
              <a:t>Thanks All </a:t>
            </a:r>
            <a:endParaRPr lang="en-US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800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554162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Requirement of fiber formation or fiber forming polymer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077200" cy="4648200"/>
          </a:xfrm>
        </p:spPr>
        <p:txBody>
          <a:bodyPr>
            <a:norm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 fontAlgn="base">
              <a:buNone/>
            </a:pPr>
            <a:r>
              <a:rPr lang="en-US" sz="2800" dirty="0"/>
              <a:t>1)   Polymer should have long &amp; linear chain molecules.</a:t>
            </a:r>
          </a:p>
          <a:p>
            <a:pPr marL="0" indent="0" algn="just" fontAlgn="base">
              <a:buNone/>
            </a:pPr>
            <a:r>
              <a:rPr lang="en-US" sz="2800" dirty="0"/>
              <a:t>2)   They must be chemically resistance.</a:t>
            </a:r>
          </a:p>
          <a:p>
            <a:pPr marL="0" indent="0" algn="just" fontAlgn="base">
              <a:buNone/>
            </a:pPr>
            <a:r>
              <a:rPr lang="en-US" sz="2800" dirty="0"/>
              <a:t>3)   Molecular chain must be parallel to each other.</a:t>
            </a:r>
          </a:p>
          <a:p>
            <a:pPr marL="0" indent="0" algn="just" fontAlgn="base">
              <a:buNone/>
            </a:pPr>
            <a:r>
              <a:rPr lang="en-US" sz="2800" dirty="0"/>
              <a:t>4)   They should have attractions.</a:t>
            </a:r>
          </a:p>
          <a:p>
            <a:pPr marL="0" indent="0" algn="just" fontAlgn="base">
              <a:buNone/>
            </a:pPr>
            <a:r>
              <a:rPr lang="en-US" sz="2800" dirty="0"/>
              <a:t>5)   Some measures of freedoms of molecules movement due </a:t>
            </a:r>
            <a:r>
              <a:rPr lang="en-US" sz="2800" dirty="0" smtClean="0"/>
              <a:t>to </a:t>
            </a:r>
            <a:r>
              <a:rPr lang="en-US" sz="2800" dirty="0"/>
              <a:t>give required extensibility.</a:t>
            </a:r>
          </a:p>
          <a:p>
            <a:pPr marL="0" indent="0" algn="just" fontAlgn="base">
              <a:buNone/>
            </a:pPr>
            <a:r>
              <a:rPr lang="en-US" sz="2800" dirty="0"/>
              <a:t>6)   Lateral forces to hold the molecules together and gives cohesion the structure.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3255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Methods of fiber structure investigation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828800"/>
            <a:ext cx="57150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1)   X-ray diffraction method</a:t>
            </a:r>
          </a:p>
          <a:p>
            <a:pPr marL="0" indent="0">
              <a:buNone/>
            </a:pPr>
            <a:r>
              <a:rPr lang="en-US" sz="2800" dirty="0"/>
              <a:t>2)   Infra-red radiation method</a:t>
            </a:r>
          </a:p>
          <a:p>
            <a:pPr marL="0" indent="0">
              <a:buNone/>
            </a:pPr>
            <a:r>
              <a:rPr lang="en-US" sz="2800" dirty="0"/>
              <a:t>3)   Electron microscopic method</a:t>
            </a:r>
          </a:p>
          <a:p>
            <a:pPr marL="0" indent="0">
              <a:buNone/>
            </a:pPr>
            <a:r>
              <a:rPr lang="en-US" sz="2800" dirty="0"/>
              <a:t>4)   Optical microscopic method</a:t>
            </a:r>
          </a:p>
          <a:p>
            <a:pPr marL="0" indent="0">
              <a:buNone/>
            </a:pPr>
            <a:r>
              <a:rPr lang="en-US" sz="2800" dirty="0"/>
              <a:t>5)   Thermal analysis</a:t>
            </a:r>
          </a:p>
          <a:p>
            <a:pPr marL="0" indent="0">
              <a:buNone/>
            </a:pPr>
            <a:r>
              <a:rPr lang="en-US" sz="2800" dirty="0"/>
              <a:t>6)   Nuclear magnetic resonance methods</a:t>
            </a:r>
          </a:p>
          <a:p>
            <a:pPr marL="0" indent="0">
              <a:buNone/>
            </a:pPr>
            <a:r>
              <a:rPr lang="en-US" sz="2800" dirty="0"/>
              <a:t>7)   Density</a:t>
            </a:r>
          </a:p>
          <a:p>
            <a:pPr marL="0" lvl="0" indent="0">
              <a:buNone/>
            </a:pPr>
            <a:endParaRPr lang="en-US" sz="3200" dirty="0"/>
          </a:p>
          <a:p>
            <a:pPr marL="0" lvl="0" indent="0"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US" b="1" dirty="0"/>
              <a:t>Properties of x-ray diffraction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0" y="2286000"/>
            <a:ext cx="7543800" cy="259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</a:t>
            </a:r>
            <a:r>
              <a:rPr lang="en-US" dirty="0" smtClean="0"/>
              <a:t>)	Determination </a:t>
            </a:r>
            <a:r>
              <a:rPr lang="en-US" dirty="0"/>
              <a:t>of chemical groups</a:t>
            </a:r>
          </a:p>
          <a:p>
            <a:pPr marL="0" indent="0">
              <a:buNone/>
            </a:pPr>
            <a:r>
              <a:rPr lang="en-US" dirty="0" smtClean="0"/>
              <a:t>2)</a:t>
            </a:r>
            <a:r>
              <a:rPr lang="en-US" dirty="0"/>
              <a:t>	</a:t>
            </a:r>
            <a:r>
              <a:rPr lang="en-US" dirty="0" smtClean="0"/>
              <a:t>Determination </a:t>
            </a:r>
            <a:r>
              <a:rPr lang="en-US" dirty="0"/>
              <a:t>of  molecular spacing</a:t>
            </a:r>
          </a:p>
          <a:p>
            <a:pPr marL="0" indent="0">
              <a:buNone/>
            </a:pPr>
            <a:r>
              <a:rPr lang="en-US" dirty="0" smtClean="0"/>
              <a:t>3)	Determination </a:t>
            </a:r>
            <a:r>
              <a:rPr lang="en-US" dirty="0"/>
              <a:t>of chemical bonding</a:t>
            </a:r>
          </a:p>
          <a:p>
            <a:pPr marL="0" indent="0">
              <a:buNone/>
            </a:pPr>
            <a:r>
              <a:rPr lang="en-US" dirty="0" smtClean="0"/>
              <a:t>4)	Determination </a:t>
            </a:r>
            <a:r>
              <a:rPr lang="en-US" dirty="0"/>
              <a:t>of degree of crystallinity &amp; orientation</a:t>
            </a:r>
          </a:p>
          <a:p>
            <a:pPr marL="0" indent="0">
              <a:buNone/>
            </a:pPr>
            <a:r>
              <a:rPr lang="en-US" dirty="0" smtClean="0"/>
              <a:t>5)</a:t>
            </a:r>
            <a:r>
              <a:rPr lang="en-US" dirty="0"/>
              <a:t>	</a:t>
            </a:r>
            <a:r>
              <a:rPr lang="en-US" dirty="0" smtClean="0"/>
              <a:t>Determination </a:t>
            </a:r>
            <a:r>
              <a:rPr lang="en-US" dirty="0"/>
              <a:t>of water absorption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752601"/>
            <a:ext cx="8001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3200" dirty="0"/>
          </a:p>
          <a:p>
            <a:pPr lvl="0"/>
            <a:endParaRPr lang="en-US" sz="3200" dirty="0" smtClean="0"/>
          </a:p>
          <a:p>
            <a:pPr lvl="0"/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534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Properties of Infra- red radiation absorption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057400"/>
            <a:ext cx="8382000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1)   Determination of spiral turns or convolution of cotton fiber</a:t>
            </a:r>
          </a:p>
          <a:p>
            <a:pPr marL="0" indent="0">
              <a:buNone/>
            </a:pPr>
            <a:r>
              <a:rPr lang="en-US" sz="2800" dirty="0"/>
              <a:t>2)   Determination of molecular spacing</a:t>
            </a:r>
          </a:p>
          <a:p>
            <a:pPr marL="0" indent="0">
              <a:buNone/>
            </a:pPr>
            <a:r>
              <a:rPr lang="en-US" sz="2800" dirty="0"/>
              <a:t>3)   Determination of chemical bonding</a:t>
            </a:r>
          </a:p>
          <a:p>
            <a:pPr marL="0" indent="0">
              <a:buNone/>
            </a:pPr>
            <a:r>
              <a:rPr lang="en-US" sz="2800" dirty="0"/>
              <a:t>4)   Determination of degree of crystallinity &amp; orientation</a:t>
            </a:r>
          </a:p>
          <a:p>
            <a:pPr marL="0" indent="0">
              <a:buNone/>
            </a:pPr>
            <a:r>
              <a:rPr lang="en-US" sz="2800" dirty="0"/>
              <a:t>5)   Determination of molecular packing</a:t>
            </a:r>
          </a:p>
          <a:p>
            <a:pPr marL="0" indent="0">
              <a:buNone/>
            </a:pPr>
            <a:r>
              <a:rPr lang="en-US" sz="2800" dirty="0"/>
              <a:t>6)   Determination of cross-sectional shape of fiber</a:t>
            </a:r>
          </a:p>
          <a:p>
            <a:pPr marL="0" indent="0">
              <a:buNone/>
            </a:pPr>
            <a:r>
              <a:rPr lang="en-US" sz="2800" dirty="0"/>
              <a:t>7)   Identifications of </a:t>
            </a:r>
            <a:r>
              <a:rPr lang="en-US" sz="2800" dirty="0" smtClean="0"/>
              <a:t>fiber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761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95400" y="685800"/>
            <a:ext cx="7391400" cy="5791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Crystallinity: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Crystallinity is the arrangement of fiber molecules in the molecular chain.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600" dirty="0"/>
              <a:t>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Properties of crystallinity: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1)   More dense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2)   More stiff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3)   More strength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4)   More rigid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5)   Less water absorbent</a:t>
            </a:r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Measurement of crystallinity: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1)   X-ray diffraction method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2)   Infra-red radiation absorption method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3)   Density measurement </a:t>
            </a:r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23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pPr algn="ctr"/>
            <a:r>
              <a:rPr lang="en-US" dirty="0"/>
              <a:t>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Orientation is the arrangement of molecular chain of fiber</a:t>
            </a:r>
            <a:r>
              <a:rPr lang="en-US" sz="28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u="sng" dirty="0"/>
              <a:t>Properties of Orientation: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endParaRPr lang="en-US" sz="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1)   More dense </a:t>
            </a:r>
            <a:r>
              <a:rPr lang="en-US" sz="2800" dirty="0" smtClean="0"/>
              <a:t>		5</a:t>
            </a:r>
            <a:r>
              <a:rPr lang="en-US" sz="2800" dirty="0"/>
              <a:t>)   </a:t>
            </a:r>
            <a:r>
              <a:rPr lang="en-US" sz="2800" dirty="0" smtClean="0"/>
              <a:t>Less</a:t>
            </a:r>
            <a:r>
              <a:rPr lang="en-US" sz="2800" dirty="0" smtClean="0"/>
              <a:t> </a:t>
            </a:r>
            <a:r>
              <a:rPr lang="en-US" sz="2800" dirty="0"/>
              <a:t>water </a:t>
            </a:r>
            <a:r>
              <a:rPr lang="en-US" sz="2800" dirty="0" smtClean="0"/>
              <a:t>absorbent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2)   More </a:t>
            </a:r>
            <a:r>
              <a:rPr lang="en-US" sz="2800" dirty="0" smtClean="0"/>
              <a:t>stiff			</a:t>
            </a:r>
            <a:r>
              <a:rPr lang="en-US" sz="2800" dirty="0"/>
              <a:t>6)   More </a:t>
            </a:r>
            <a:r>
              <a:rPr lang="en-US" sz="2800" dirty="0" smtClean="0"/>
              <a:t>lustrous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3)   More </a:t>
            </a:r>
            <a:r>
              <a:rPr lang="en-US" sz="2800" dirty="0" smtClean="0"/>
              <a:t>strength		</a:t>
            </a:r>
            <a:r>
              <a:rPr lang="en-US" sz="2800" dirty="0"/>
              <a:t>7)   Less elastic as less </a:t>
            </a:r>
            <a:r>
              <a:rPr lang="en-US" sz="2800" dirty="0" smtClean="0"/>
              <a:t>extension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4)   More rigid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b="1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b="1" u="sng" dirty="0" smtClean="0"/>
              <a:t>Measurement </a:t>
            </a:r>
            <a:r>
              <a:rPr lang="en-US" sz="2800" b="1" u="sng" dirty="0"/>
              <a:t>of Orientation</a:t>
            </a:r>
            <a:r>
              <a:rPr lang="en-US" sz="2800" b="1" u="sng" dirty="0" smtClean="0"/>
              <a:t>: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1)   X-ray diffraction method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2)   Infra-red radiation absorption method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3)   Density measurement </a:t>
            </a:r>
            <a:r>
              <a:rPr lang="en-US" sz="2800" dirty="0" smtClean="0"/>
              <a:t>methods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0073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Effects of structural factors on fiber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52600" y="2362200"/>
            <a:ext cx="6934200" cy="3657600"/>
          </a:xfrm>
        </p:spPr>
        <p:txBody>
          <a:bodyPr/>
          <a:lstStyle/>
          <a:p>
            <a:pPr marL="0" lvl="0" indent="0">
              <a:buNone/>
            </a:pPr>
            <a:r>
              <a:rPr lang="en-US" b="1" u="sng" dirty="0" smtClean="0"/>
              <a:t>Chemical </a:t>
            </a:r>
            <a:r>
              <a:rPr lang="en-US" b="1" u="sng" dirty="0"/>
              <a:t>bonding</a:t>
            </a:r>
            <a:r>
              <a:rPr lang="en-US" b="1" u="sng" dirty="0" smtClean="0"/>
              <a:t>:</a:t>
            </a:r>
            <a:endParaRPr lang="en-US" dirty="0"/>
          </a:p>
          <a:p>
            <a:pPr marL="0" lvl="0" indent="0">
              <a:buNone/>
            </a:pPr>
            <a:r>
              <a:rPr lang="en-US" b="1" dirty="0" smtClean="0"/>
              <a:t>a)Double bond</a:t>
            </a:r>
            <a:endParaRPr lang="en-US" dirty="0"/>
          </a:p>
          <a:p>
            <a:r>
              <a:rPr lang="en-US" dirty="0" smtClean="0"/>
              <a:t>More </a:t>
            </a:r>
            <a:r>
              <a:rPr lang="en-US" dirty="0"/>
              <a:t>strength, less </a:t>
            </a:r>
            <a:r>
              <a:rPr lang="en-US" dirty="0" smtClean="0"/>
              <a:t>flexibility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/>
              <a:t>b) Single bond</a:t>
            </a:r>
            <a:endParaRPr lang="en-US" dirty="0"/>
          </a:p>
          <a:p>
            <a:r>
              <a:rPr lang="en-US" dirty="0" smtClean="0"/>
              <a:t>Less </a:t>
            </a:r>
            <a:r>
              <a:rPr lang="en-US" dirty="0"/>
              <a:t>strength, more flexibility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532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Effects of structural factors on fiber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8382000" cy="426720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800" b="1" u="sng" dirty="0"/>
              <a:t>Character of polymer chain</a:t>
            </a:r>
            <a:r>
              <a:rPr lang="en-US" sz="2800" b="1" u="sng" dirty="0" smtClean="0"/>
              <a:t>: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a</a:t>
            </a:r>
            <a:r>
              <a:rPr lang="en-US" sz="2800" b="1" dirty="0"/>
              <a:t>) Long chain</a:t>
            </a:r>
            <a:r>
              <a:rPr lang="en-US" sz="2800" dirty="0"/>
              <a:t>, such as [-CH2-CH2-CH2-CH2-CH2-CH2-]n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More </a:t>
            </a:r>
            <a:r>
              <a:rPr lang="en-US" sz="2800" dirty="0"/>
              <a:t>strength, less </a:t>
            </a:r>
            <a:r>
              <a:rPr lang="en-US" sz="2800" dirty="0" smtClean="0"/>
              <a:t>flexibility</a:t>
            </a:r>
            <a:r>
              <a:rPr lang="en-US" sz="2800" dirty="0"/>
              <a:t> </a:t>
            </a: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b</a:t>
            </a:r>
            <a:r>
              <a:rPr lang="en-US" sz="2800" b="1" dirty="0"/>
              <a:t>) </a:t>
            </a:r>
            <a:r>
              <a:rPr lang="en-US" sz="2800" b="1" dirty="0" smtClean="0"/>
              <a:t>Short </a:t>
            </a:r>
            <a:r>
              <a:rPr lang="en-US" sz="2800" b="1" dirty="0"/>
              <a:t>chain,</a:t>
            </a:r>
            <a:r>
              <a:rPr lang="en-US" sz="2800" dirty="0"/>
              <a:t> such as [-CH2-CH2-]n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Les </a:t>
            </a:r>
            <a:r>
              <a:rPr lang="en-US" sz="2800" dirty="0"/>
              <a:t>strength, more </a:t>
            </a:r>
            <a:r>
              <a:rPr lang="en-US" sz="2800" dirty="0" smtClean="0"/>
              <a:t>flexibility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c</a:t>
            </a:r>
            <a:r>
              <a:rPr lang="en-US" sz="2800" b="1" dirty="0"/>
              <a:t>) Long side chain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More </a:t>
            </a:r>
            <a:r>
              <a:rPr lang="en-US" sz="2800" dirty="0"/>
              <a:t>strength, less </a:t>
            </a:r>
            <a:r>
              <a:rPr lang="en-US" sz="2800" dirty="0" smtClean="0"/>
              <a:t>flexibility</a:t>
            </a:r>
            <a:r>
              <a:rPr lang="en-US" sz="2800" dirty="0"/>
              <a:t> </a:t>
            </a: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d</a:t>
            </a:r>
            <a:r>
              <a:rPr lang="en-US" sz="2800" b="1" dirty="0"/>
              <a:t>) </a:t>
            </a:r>
            <a:r>
              <a:rPr lang="en-US" sz="2800" b="1" dirty="0" smtClean="0"/>
              <a:t>Short </a:t>
            </a:r>
            <a:r>
              <a:rPr lang="en-US" sz="2800" b="1" dirty="0"/>
              <a:t>side chain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Less </a:t>
            </a:r>
            <a:r>
              <a:rPr lang="en-US" sz="2800" dirty="0"/>
              <a:t>strength, more flexibility</a:t>
            </a:r>
          </a:p>
        </p:txBody>
      </p:sp>
    </p:spTree>
    <p:extLst>
      <p:ext uri="{BB962C8B-B14F-4D97-AF65-F5344CB8AC3E}">
        <p14:creationId xmlns:p14="http://schemas.microsoft.com/office/powerpoint/2010/main" val="178403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235</TotalTime>
  <Words>302</Words>
  <Application>Microsoft Office PowerPoint</Application>
  <PresentationFormat>On-screen Show (4:3)</PresentationFormat>
  <Paragraphs>123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Aharoni</vt:lpstr>
      <vt:lpstr>Calibri</vt:lpstr>
      <vt:lpstr>Franklin Gothic Book</vt:lpstr>
      <vt:lpstr>Perpetua</vt:lpstr>
      <vt:lpstr>Times New Roman</vt:lpstr>
      <vt:lpstr>Wingdings 2</vt:lpstr>
      <vt:lpstr>Equity</vt:lpstr>
      <vt:lpstr>PYSICAL STUCTURES OF FIBRE</vt:lpstr>
      <vt:lpstr>Requirement of fiber formation or fiber forming polymer</vt:lpstr>
      <vt:lpstr>Methods of fiber structure investigation</vt:lpstr>
      <vt:lpstr>Properties of x-ray diffraction method</vt:lpstr>
      <vt:lpstr>Properties of Infra- red radiation absorption method</vt:lpstr>
      <vt:lpstr>PowerPoint Presentation</vt:lpstr>
      <vt:lpstr>Orientation</vt:lpstr>
      <vt:lpstr>Effects of structural factors on fiber properties</vt:lpstr>
      <vt:lpstr>Effects of structural factors on fiber properties</vt:lpstr>
      <vt:lpstr>Effects of structural factors on fiber properties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TEXTILE INDUSTRY</dc:title>
  <dc:creator>Sokha</dc:creator>
  <cp:lastModifiedBy>hy</cp:lastModifiedBy>
  <cp:revision>66</cp:revision>
  <dcterms:created xsi:type="dcterms:W3CDTF">2006-08-16T00:00:00Z</dcterms:created>
  <dcterms:modified xsi:type="dcterms:W3CDTF">2021-03-22T03:36:59Z</dcterms:modified>
</cp:coreProperties>
</file>