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awpath.com.au/blog/leasing-a-business-premises-what-you-need-to-consider" TargetMode="External"/><Relationship Id="rId2" Type="http://schemas.openxmlformats.org/officeDocument/2006/relationships/hyperlink" Target="https://lawpath.com.au/blog/need-know-signing-lea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awpath.com.au/blog/necessary-register-commercial-lease" TargetMode="External"/><Relationship Id="rId2" Type="http://schemas.openxmlformats.org/officeDocument/2006/relationships/hyperlink" Target="https://lawpath.com.au/legal-documents/commercial-lease-agreement-non-retail?utm_source=google&amp;utm_medium=cpc&amp;keyword=commercial%20lease%20agreement%20doc&amp;matchtype=b&amp;device=c&amp;adposition=&amp;campaignid=15017277295&amp;utm_source=google&amp;utm_medium=cpc&amp;utm_campaign=10-21_Documents-Broad_Text-Ads&amp;keyword=commercial%20lease%20agreement%20doc&amp;matchtype=b&amp;device=c&amp;adposition=&amp;campaignid=15017277295&amp;gclid=CjwKCAjwqJSaBhBUEiwAg5W9py59xPu9xdjhwPvUfViBGeCMtLOcn8DHR68a1b_GUf9L1m9uhc9VVhoCNYEQAvD_Bw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awpath.com.au/blog/what-is-the-retail-leases-act-1994-ns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2BCCA-91F4-BD68-642E-2BA06EC6CF1A}"/>
              </a:ext>
            </a:extLst>
          </p:cNvPr>
          <p:cNvSpPr>
            <a:spLocks noGrp="1"/>
          </p:cNvSpPr>
          <p:nvPr>
            <p:ph type="ctrTitle"/>
          </p:nvPr>
        </p:nvSpPr>
        <p:spPr/>
        <p:txBody>
          <a:bodyPr/>
          <a:lstStyle/>
          <a:p>
            <a:r>
              <a:rPr lang="en-GB" dirty="0"/>
              <a:t>Lease </a:t>
            </a:r>
            <a:endParaRPr lang="en-BD" dirty="0"/>
          </a:p>
        </p:txBody>
      </p:sp>
      <p:sp>
        <p:nvSpPr>
          <p:cNvPr id="3" name="Subtitle 2">
            <a:extLst>
              <a:ext uri="{FF2B5EF4-FFF2-40B4-BE49-F238E27FC236}">
                <a16:creationId xmlns:a16="http://schemas.microsoft.com/office/drawing/2014/main" id="{3C9474EB-F79D-6BE6-55E9-28F8215189AA}"/>
              </a:ext>
            </a:extLst>
          </p:cNvPr>
          <p:cNvSpPr>
            <a:spLocks noGrp="1"/>
          </p:cNvSpPr>
          <p:nvPr>
            <p:ph type="subTitle" idx="1"/>
          </p:nvPr>
        </p:nvSpPr>
        <p:spPr/>
        <p:txBody>
          <a:bodyPr/>
          <a:lstStyle/>
          <a:p>
            <a:endParaRPr lang="en-BD"/>
          </a:p>
        </p:txBody>
      </p:sp>
    </p:spTree>
    <p:extLst>
      <p:ext uri="{BB962C8B-B14F-4D97-AF65-F5344CB8AC3E}">
        <p14:creationId xmlns:p14="http://schemas.microsoft.com/office/powerpoint/2010/main" val="82726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8580-E745-9C53-C9E7-53A3E7DAE4EA}"/>
              </a:ext>
            </a:extLst>
          </p:cNvPr>
          <p:cNvSpPr>
            <a:spLocks noGrp="1"/>
          </p:cNvSpPr>
          <p:nvPr>
            <p:ph type="title"/>
          </p:nvPr>
        </p:nvSpPr>
        <p:spPr/>
        <p:txBody>
          <a:bodyPr/>
          <a:lstStyle/>
          <a:p>
            <a:r>
              <a:rPr lang="en-GB" b="1" i="0" u="none" strike="noStrike" dirty="0">
                <a:effectLst/>
                <a:latin typeface="Lawpath"/>
              </a:rPr>
              <a:t>What is a Lease?</a:t>
            </a:r>
            <a:endParaRPr lang="en-BD" dirty="0"/>
          </a:p>
        </p:txBody>
      </p:sp>
      <p:sp>
        <p:nvSpPr>
          <p:cNvPr id="3" name="Content Placeholder 2">
            <a:extLst>
              <a:ext uri="{FF2B5EF4-FFF2-40B4-BE49-F238E27FC236}">
                <a16:creationId xmlns:a16="http://schemas.microsoft.com/office/drawing/2014/main" id="{B07AD0DA-0BDA-BAF1-15B7-756DFC2F7837}"/>
              </a:ext>
            </a:extLst>
          </p:cNvPr>
          <p:cNvSpPr>
            <a:spLocks noGrp="1"/>
          </p:cNvSpPr>
          <p:nvPr>
            <p:ph idx="1"/>
          </p:nvPr>
        </p:nvSpPr>
        <p:spPr/>
        <p:txBody>
          <a:bodyPr/>
          <a:lstStyle/>
          <a:p>
            <a:endParaRPr lang="en-GB" b="1" i="0" u="none" strike="noStrike" dirty="0">
              <a:effectLst/>
              <a:latin typeface="Lawpath"/>
            </a:endParaRPr>
          </a:p>
          <a:p>
            <a:r>
              <a:rPr lang="en-GB" b="0" i="0" u="none" strike="noStrike" dirty="0">
                <a:solidFill>
                  <a:srgbClr val="7A8AA0"/>
                </a:solidFill>
                <a:effectLst/>
                <a:latin typeface="Lawpath"/>
              </a:rPr>
              <a:t>A</a:t>
            </a:r>
            <a:r>
              <a:rPr lang="en-GB" b="0" i="0" u="none" strike="noStrike" dirty="0">
                <a:solidFill>
                  <a:srgbClr val="7A8AA0"/>
                </a:solidFill>
                <a:effectLst/>
                <a:latin typeface="Lawpath"/>
                <a:hlinkClick r:id="rId2"/>
              </a:rPr>
              <a:t> lease</a:t>
            </a:r>
            <a:r>
              <a:rPr lang="en-GB" b="0" i="0" u="none" strike="noStrike" dirty="0">
                <a:solidFill>
                  <a:srgbClr val="7A8AA0"/>
                </a:solidFill>
                <a:effectLst/>
                <a:latin typeface="Lawpath"/>
              </a:rPr>
              <a:t> is a contractual arrangement between a tenant (lessee) and a landowner (lessor). The purpose of this agreement is to set out the rights and obligations of both parties. </a:t>
            </a:r>
          </a:p>
          <a:p>
            <a:r>
              <a:rPr lang="en-GB" b="0" i="0" u="none" strike="noStrike" dirty="0">
                <a:solidFill>
                  <a:srgbClr val="7A8AA0"/>
                </a:solidFill>
                <a:effectLst/>
                <a:latin typeface="Lawpath"/>
              </a:rPr>
              <a:t>Leases primarily state that the owner of the property will allow the use of that property by another entity for a specified time and payment. </a:t>
            </a:r>
          </a:p>
          <a:p>
            <a:r>
              <a:rPr lang="en-GB" b="0" i="0" u="none" strike="noStrike" dirty="0">
                <a:solidFill>
                  <a:srgbClr val="7A8AA0"/>
                </a:solidFill>
                <a:effectLst/>
                <a:latin typeface="Lawpath"/>
              </a:rPr>
              <a:t>However, there are differences between types of leases depending on the</a:t>
            </a:r>
            <a:r>
              <a:rPr lang="en-GB" b="0" i="0" u="none" strike="noStrike" dirty="0">
                <a:solidFill>
                  <a:srgbClr val="7A8AA0"/>
                </a:solidFill>
                <a:effectLst/>
                <a:latin typeface="Lawpath"/>
                <a:hlinkClick r:id="rId3"/>
              </a:rPr>
              <a:t> purpos</a:t>
            </a:r>
            <a:r>
              <a:rPr lang="en-GB" b="0" i="0" u="none" strike="noStrike" dirty="0">
                <a:solidFill>
                  <a:srgbClr val="7A8AA0"/>
                </a:solidFill>
                <a:effectLst/>
                <a:latin typeface="Lawpath"/>
              </a:rPr>
              <a:t>e of lease, especially between commercial and retail leases.</a:t>
            </a:r>
          </a:p>
          <a:p>
            <a:endParaRPr lang="en-BD" dirty="0"/>
          </a:p>
        </p:txBody>
      </p:sp>
    </p:spTree>
    <p:extLst>
      <p:ext uri="{BB962C8B-B14F-4D97-AF65-F5344CB8AC3E}">
        <p14:creationId xmlns:p14="http://schemas.microsoft.com/office/powerpoint/2010/main" val="12014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69AB-BD2B-D13A-2F44-6729BFC4EDC3}"/>
              </a:ext>
            </a:extLst>
          </p:cNvPr>
          <p:cNvSpPr>
            <a:spLocks noGrp="1"/>
          </p:cNvSpPr>
          <p:nvPr>
            <p:ph type="title"/>
          </p:nvPr>
        </p:nvSpPr>
        <p:spPr/>
        <p:txBody>
          <a:bodyPr/>
          <a:lstStyle/>
          <a:p>
            <a:r>
              <a:rPr lang="en-GB" b="1" i="0" u="none" strike="noStrike" dirty="0">
                <a:effectLst/>
                <a:latin typeface="Lawpath"/>
              </a:rPr>
              <a:t>What is a Commercial Lease?</a:t>
            </a:r>
            <a:br>
              <a:rPr lang="en-GB" b="1" i="0" u="none" strike="noStrike" dirty="0">
                <a:effectLst/>
                <a:latin typeface="Lawpath"/>
              </a:rPr>
            </a:br>
            <a:endParaRPr lang="en-BD" dirty="0"/>
          </a:p>
        </p:txBody>
      </p:sp>
      <p:sp>
        <p:nvSpPr>
          <p:cNvPr id="3" name="Content Placeholder 2">
            <a:extLst>
              <a:ext uri="{FF2B5EF4-FFF2-40B4-BE49-F238E27FC236}">
                <a16:creationId xmlns:a16="http://schemas.microsoft.com/office/drawing/2014/main" id="{7D703B96-97A8-4AAC-217F-08E2DA510A21}"/>
              </a:ext>
            </a:extLst>
          </p:cNvPr>
          <p:cNvSpPr>
            <a:spLocks noGrp="1"/>
          </p:cNvSpPr>
          <p:nvPr>
            <p:ph idx="1"/>
          </p:nvPr>
        </p:nvSpPr>
        <p:spPr/>
        <p:txBody>
          <a:bodyPr>
            <a:normAutofit fontScale="92500" lnSpcReduction="10000"/>
          </a:bodyPr>
          <a:lstStyle/>
          <a:p>
            <a:r>
              <a:rPr lang="en-GB" b="0" i="0" u="none" strike="noStrike" dirty="0">
                <a:solidFill>
                  <a:srgbClr val="7A8AA0"/>
                </a:solidFill>
                <a:effectLst/>
                <a:latin typeface="Lawpath"/>
              </a:rPr>
              <a:t>A</a:t>
            </a:r>
            <a:r>
              <a:rPr lang="en-GB" b="0" i="0" u="none" strike="noStrike" dirty="0">
                <a:solidFill>
                  <a:srgbClr val="7A8AA0"/>
                </a:solidFill>
                <a:effectLst/>
                <a:latin typeface="Lawpath"/>
                <a:hlinkClick r:id="rId2"/>
              </a:rPr>
              <a:t> commercial lease</a:t>
            </a:r>
            <a:r>
              <a:rPr lang="en-GB" b="0" i="0" u="none" strike="noStrike" dirty="0">
                <a:solidFill>
                  <a:srgbClr val="7A8AA0"/>
                </a:solidFill>
                <a:effectLst/>
                <a:latin typeface="Lawpath"/>
              </a:rPr>
              <a:t> is an agreement for the leasing of commercial property with a specific business purpose. Typical commercial lease examples that fit within the scope of a relevant business premises include office space, warehouses or industrial sites. </a:t>
            </a:r>
          </a:p>
          <a:p>
            <a:r>
              <a:rPr lang="en-GB" b="0" i="0" u="none" strike="noStrike" dirty="0">
                <a:solidFill>
                  <a:srgbClr val="7A8AA0"/>
                </a:solidFill>
                <a:effectLst/>
                <a:latin typeface="Lawpath"/>
              </a:rPr>
              <a:t>Commercial leases have negotiable terms and vary from one lease to another. This means you can decide what you would like to include and not include in the lease. They also provide longer terms to ensure business engagement.</a:t>
            </a:r>
          </a:p>
          <a:p>
            <a:r>
              <a:rPr lang="en-GB" b="0" i="0" u="none" strike="noStrike" dirty="0">
                <a:solidFill>
                  <a:srgbClr val="7A8AA0"/>
                </a:solidFill>
                <a:effectLst/>
                <a:latin typeface="Lawpath"/>
              </a:rPr>
              <a:t>Compared to other forms of leases, commercial leases offer less legal protection as the law assumes businesses and business people are more knowledgeable than consumers and lay people. It is always important to</a:t>
            </a:r>
            <a:r>
              <a:rPr lang="en-GB" b="0" i="0" u="none" strike="noStrike" dirty="0">
                <a:solidFill>
                  <a:srgbClr val="7A8AA0"/>
                </a:solidFill>
                <a:effectLst/>
                <a:latin typeface="Lawpath"/>
                <a:hlinkClick r:id="rId3"/>
              </a:rPr>
              <a:t> register lease</a:t>
            </a:r>
            <a:r>
              <a:rPr lang="en-GB" b="0" i="0" u="none" strike="noStrike" dirty="0">
                <a:solidFill>
                  <a:srgbClr val="7A8AA0"/>
                </a:solidFill>
                <a:effectLst/>
                <a:latin typeface="Lawpath"/>
              </a:rPr>
              <a:t> to legally protect your interest as well as your tenants. </a:t>
            </a:r>
          </a:p>
          <a:p>
            <a:endParaRPr lang="en-BD" dirty="0"/>
          </a:p>
        </p:txBody>
      </p:sp>
    </p:spTree>
    <p:extLst>
      <p:ext uri="{BB962C8B-B14F-4D97-AF65-F5344CB8AC3E}">
        <p14:creationId xmlns:p14="http://schemas.microsoft.com/office/powerpoint/2010/main" val="229873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8DB-5A09-02BF-5663-92763235271B}"/>
              </a:ext>
            </a:extLst>
          </p:cNvPr>
          <p:cNvSpPr>
            <a:spLocks noGrp="1"/>
          </p:cNvSpPr>
          <p:nvPr>
            <p:ph type="title"/>
          </p:nvPr>
        </p:nvSpPr>
        <p:spPr/>
        <p:txBody>
          <a:bodyPr>
            <a:normAutofit fontScale="90000"/>
          </a:bodyPr>
          <a:lstStyle/>
          <a:p>
            <a:r>
              <a:rPr lang="en-GB" b="1" i="0" u="none" strike="noStrike" dirty="0">
                <a:effectLst/>
                <a:latin typeface="Lawpath"/>
              </a:rPr>
              <a:t>What does a Commercial Lease include?</a:t>
            </a:r>
            <a:br>
              <a:rPr lang="en-GB" b="1" i="0" u="none" strike="noStrike" dirty="0">
                <a:effectLst/>
                <a:latin typeface="Lawpath"/>
              </a:rPr>
            </a:br>
            <a:endParaRPr lang="en-BD" dirty="0"/>
          </a:p>
        </p:txBody>
      </p:sp>
      <p:sp>
        <p:nvSpPr>
          <p:cNvPr id="3" name="Content Placeholder 2">
            <a:extLst>
              <a:ext uri="{FF2B5EF4-FFF2-40B4-BE49-F238E27FC236}">
                <a16:creationId xmlns:a16="http://schemas.microsoft.com/office/drawing/2014/main" id="{778244A5-78EB-8EF8-4A4A-E1BBA3EDDE4F}"/>
              </a:ext>
            </a:extLst>
          </p:cNvPr>
          <p:cNvSpPr>
            <a:spLocks noGrp="1"/>
          </p:cNvSpPr>
          <p:nvPr>
            <p:ph idx="1"/>
          </p:nvPr>
        </p:nvSpPr>
        <p:spPr/>
        <p:txBody>
          <a:bodyPr>
            <a:normAutofit fontScale="92500" lnSpcReduction="20000"/>
          </a:bodyPr>
          <a:lstStyle/>
          <a:p>
            <a:r>
              <a:rPr lang="en-GB" b="0" i="0" u="none" strike="noStrike" dirty="0">
                <a:solidFill>
                  <a:srgbClr val="7A8AA0"/>
                </a:solidFill>
                <a:effectLst/>
                <a:latin typeface="Lawpath"/>
              </a:rPr>
              <a:t>The terms of the lease should be clearly outlined so all parties know the intended use of the premises. Commercial lease terms can include:</a:t>
            </a:r>
          </a:p>
          <a:p>
            <a:pPr fontAlgn="base"/>
            <a:r>
              <a:rPr lang="en-GB" b="0" i="0" u="none" strike="noStrike" dirty="0">
                <a:solidFill>
                  <a:srgbClr val="7A8AA0"/>
                </a:solidFill>
                <a:effectLst/>
                <a:latin typeface="Lawpath"/>
              </a:rPr>
              <a:t>tenant conditions and permitted use;</a:t>
            </a:r>
          </a:p>
          <a:p>
            <a:pPr fontAlgn="base"/>
            <a:r>
              <a:rPr lang="en-GB" b="0" i="0" u="none" strike="noStrike" dirty="0">
                <a:solidFill>
                  <a:srgbClr val="7A8AA0"/>
                </a:solidFill>
                <a:effectLst/>
                <a:latin typeface="Lawpath"/>
              </a:rPr>
              <a:t>length of the lease;</a:t>
            </a:r>
          </a:p>
          <a:p>
            <a:pPr fontAlgn="base"/>
            <a:r>
              <a:rPr lang="en-GB" b="0" i="0" u="none" strike="noStrike" dirty="0">
                <a:solidFill>
                  <a:srgbClr val="7A8AA0"/>
                </a:solidFill>
                <a:effectLst/>
                <a:latin typeface="Lawpath"/>
              </a:rPr>
              <a:t>option to renew the lease or sublease;</a:t>
            </a:r>
          </a:p>
          <a:p>
            <a:pPr fontAlgn="base"/>
            <a:r>
              <a:rPr lang="en-GB" b="0" i="0" u="none" strike="noStrike" dirty="0">
                <a:solidFill>
                  <a:srgbClr val="7A8AA0"/>
                </a:solidFill>
                <a:effectLst/>
                <a:latin typeface="Lawpath"/>
              </a:rPr>
              <a:t>rent amount, rent review and frequency of payments;</a:t>
            </a:r>
          </a:p>
          <a:p>
            <a:pPr fontAlgn="base"/>
            <a:r>
              <a:rPr lang="en-GB" b="0" i="0" u="none" strike="noStrike" dirty="0">
                <a:solidFill>
                  <a:srgbClr val="7A8AA0"/>
                </a:solidFill>
                <a:effectLst/>
                <a:latin typeface="Lawpath"/>
              </a:rPr>
              <a:t>termination conditions; and </a:t>
            </a:r>
          </a:p>
          <a:p>
            <a:pPr fontAlgn="base"/>
            <a:r>
              <a:rPr lang="en-GB" b="0" i="0" u="none" strike="noStrike" dirty="0">
                <a:solidFill>
                  <a:srgbClr val="7A8AA0"/>
                </a:solidFill>
                <a:effectLst/>
                <a:latin typeface="Lawpath"/>
              </a:rPr>
              <a:t>rights after a breach.</a:t>
            </a:r>
          </a:p>
          <a:p>
            <a:br>
              <a:rPr lang="en-GB" dirty="0"/>
            </a:br>
            <a:endParaRPr lang="en-BD" dirty="0"/>
          </a:p>
        </p:txBody>
      </p:sp>
    </p:spTree>
    <p:extLst>
      <p:ext uri="{BB962C8B-B14F-4D97-AF65-F5344CB8AC3E}">
        <p14:creationId xmlns:p14="http://schemas.microsoft.com/office/powerpoint/2010/main" val="295389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1567F-18F3-9204-2079-1049220081D0}"/>
              </a:ext>
            </a:extLst>
          </p:cNvPr>
          <p:cNvSpPr>
            <a:spLocks noGrp="1"/>
          </p:cNvSpPr>
          <p:nvPr>
            <p:ph type="title"/>
          </p:nvPr>
        </p:nvSpPr>
        <p:spPr/>
        <p:txBody>
          <a:bodyPr/>
          <a:lstStyle/>
          <a:p>
            <a:r>
              <a:rPr lang="en-GB" b="1" i="0" u="none" strike="noStrike" dirty="0">
                <a:effectLst/>
                <a:latin typeface="Lawpath"/>
              </a:rPr>
              <a:t>What is a Retail Lease?</a:t>
            </a:r>
            <a:endParaRPr lang="en-BD" dirty="0"/>
          </a:p>
        </p:txBody>
      </p:sp>
      <p:sp>
        <p:nvSpPr>
          <p:cNvPr id="3" name="Content Placeholder 2">
            <a:extLst>
              <a:ext uri="{FF2B5EF4-FFF2-40B4-BE49-F238E27FC236}">
                <a16:creationId xmlns:a16="http://schemas.microsoft.com/office/drawing/2014/main" id="{79F074FA-39D5-81FA-90B2-7765F7B4607A}"/>
              </a:ext>
            </a:extLst>
          </p:cNvPr>
          <p:cNvSpPr>
            <a:spLocks noGrp="1"/>
          </p:cNvSpPr>
          <p:nvPr>
            <p:ph idx="1"/>
          </p:nvPr>
        </p:nvSpPr>
        <p:spPr/>
        <p:txBody>
          <a:bodyPr/>
          <a:lstStyle/>
          <a:p>
            <a:endParaRPr lang="en-GB" b="1" i="0" u="none" strike="noStrike" dirty="0">
              <a:effectLst/>
              <a:latin typeface="Lawpath"/>
            </a:endParaRPr>
          </a:p>
          <a:p>
            <a:r>
              <a:rPr lang="en-GB" b="0" i="0" u="none" strike="noStrike" dirty="0">
                <a:solidFill>
                  <a:schemeClr val="tx1"/>
                </a:solidFill>
                <a:effectLst/>
                <a:latin typeface="Lawpath"/>
              </a:rPr>
              <a:t>A</a:t>
            </a:r>
            <a:r>
              <a:rPr lang="en-GB" b="0" i="0" u="none" strike="noStrike" dirty="0">
                <a:solidFill>
                  <a:schemeClr val="tx1"/>
                </a:solidFill>
                <a:effectLst/>
                <a:latin typeface="Lawpath"/>
                <a:hlinkClick r:id="rId2">
                  <a:extLst>
                    <a:ext uri="{A12FA001-AC4F-418D-AE19-62706E023703}">
                      <ahyp:hlinkClr xmlns:ahyp="http://schemas.microsoft.com/office/drawing/2018/hyperlinkcolor" val="tx"/>
                    </a:ext>
                  </a:extLst>
                </a:hlinkClick>
              </a:rPr>
              <a:t> retail lease</a:t>
            </a:r>
            <a:r>
              <a:rPr lang="en-GB" b="0" i="0" u="none" strike="noStrike" dirty="0">
                <a:solidFill>
                  <a:schemeClr val="tx1"/>
                </a:solidFill>
                <a:effectLst/>
                <a:latin typeface="Lawpath"/>
              </a:rPr>
              <a:t> is a type of commercial lease used for retail shop businesses. Unlike explicit commercial leases, retail leases attract additional protection under State-based legislation. To determine whether a lease is a retail lease it is imperative to look to the law. </a:t>
            </a:r>
          </a:p>
          <a:p>
            <a:r>
              <a:rPr lang="en-GB" b="0" i="0" u="none" strike="noStrike" dirty="0">
                <a:solidFill>
                  <a:schemeClr val="tx1"/>
                </a:solidFill>
                <a:effectLst/>
                <a:latin typeface="Lawpath"/>
              </a:rPr>
              <a:t>Generally, a lease will be governed by the relevant State Act if the retail premises is in a shopping centre. This means that there must be 5 or more premises predominantly carrying out retail activity.</a:t>
            </a:r>
          </a:p>
          <a:p>
            <a:endParaRPr lang="en-BD" dirty="0"/>
          </a:p>
        </p:txBody>
      </p:sp>
    </p:spTree>
    <p:extLst>
      <p:ext uri="{BB962C8B-B14F-4D97-AF65-F5344CB8AC3E}">
        <p14:creationId xmlns:p14="http://schemas.microsoft.com/office/powerpoint/2010/main" val="282367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F62E-E6B2-0FC7-EBE2-FD12FBCCABF4}"/>
              </a:ext>
            </a:extLst>
          </p:cNvPr>
          <p:cNvSpPr>
            <a:spLocks noGrp="1"/>
          </p:cNvSpPr>
          <p:nvPr>
            <p:ph type="title"/>
          </p:nvPr>
        </p:nvSpPr>
        <p:spPr/>
        <p:txBody>
          <a:bodyPr/>
          <a:lstStyle/>
          <a:p>
            <a:r>
              <a:rPr lang="en-GB" b="1" i="0" u="none" strike="noStrike" dirty="0">
                <a:solidFill>
                  <a:srgbClr val="7A7A7A"/>
                </a:solidFill>
                <a:effectLst/>
                <a:latin typeface="futura-pt"/>
              </a:rPr>
              <a:t>Key Takeaway differences</a:t>
            </a:r>
            <a:br>
              <a:rPr lang="en-GB" b="1" i="0" u="none" strike="noStrike" dirty="0">
                <a:solidFill>
                  <a:srgbClr val="7A7A7A"/>
                </a:solidFill>
                <a:effectLst/>
                <a:latin typeface="futura-pt"/>
              </a:rPr>
            </a:br>
            <a:endParaRPr lang="en-BD" dirty="0"/>
          </a:p>
        </p:txBody>
      </p:sp>
      <p:sp>
        <p:nvSpPr>
          <p:cNvPr id="3" name="Content Placeholder 2">
            <a:extLst>
              <a:ext uri="{FF2B5EF4-FFF2-40B4-BE49-F238E27FC236}">
                <a16:creationId xmlns:a16="http://schemas.microsoft.com/office/drawing/2014/main" id="{E218DABF-9DFC-3128-EC70-3078AC0738F7}"/>
              </a:ext>
            </a:extLst>
          </p:cNvPr>
          <p:cNvSpPr>
            <a:spLocks noGrp="1"/>
          </p:cNvSpPr>
          <p:nvPr>
            <p:ph idx="1"/>
          </p:nvPr>
        </p:nvSpPr>
        <p:spPr/>
        <p:txBody>
          <a:bodyPr>
            <a:normAutofit fontScale="70000" lnSpcReduction="20000"/>
          </a:bodyPr>
          <a:lstStyle/>
          <a:p>
            <a:r>
              <a:rPr lang="en-GB" b="1" i="0" u="none" strike="noStrike" dirty="0">
                <a:solidFill>
                  <a:schemeClr val="tx1"/>
                </a:solidFill>
                <a:effectLst/>
                <a:latin typeface="futura-pt"/>
              </a:rPr>
              <a:t>A retail lease is used where there is a sale of goods or services, often in a shopping centre (cluster of 5 or more stores).</a:t>
            </a:r>
          </a:p>
          <a:p>
            <a:r>
              <a:rPr lang="en-GB" b="1" i="0" u="none" strike="noStrike" dirty="0">
                <a:solidFill>
                  <a:schemeClr val="tx1"/>
                </a:solidFill>
                <a:effectLst/>
                <a:latin typeface="futura-pt"/>
              </a:rPr>
              <a:t>A commercial lease is used for warehouse, industrial or office space premises.</a:t>
            </a:r>
          </a:p>
          <a:p>
            <a:r>
              <a:rPr lang="en-GB" b="1" i="0" u="none" strike="noStrike" dirty="0">
                <a:solidFill>
                  <a:schemeClr val="tx1"/>
                </a:solidFill>
                <a:effectLst/>
                <a:latin typeface="futura-pt"/>
              </a:rPr>
              <a:t>Commercial leases will require more negotiation from the lessee as they are not provided any protection under legislation.</a:t>
            </a:r>
          </a:p>
          <a:p>
            <a:r>
              <a:rPr lang="en-GB" b="1" i="0" u="none" strike="noStrike" dirty="0">
                <a:solidFill>
                  <a:schemeClr val="tx1"/>
                </a:solidFill>
                <a:effectLst/>
                <a:latin typeface="futura-pt"/>
              </a:rPr>
              <a:t>Retail tenants are protected by state-based legislation. </a:t>
            </a:r>
          </a:p>
          <a:p>
            <a:r>
              <a:rPr lang="en-GB" b="1" i="0" u="none" strike="noStrike" dirty="0">
                <a:solidFill>
                  <a:schemeClr val="tx1"/>
                </a:solidFill>
                <a:effectLst/>
                <a:latin typeface="futura-pt"/>
              </a:rPr>
              <a:t>Retail legislation does not allow a lessor to pass lease preparation costs to the lessee. In commercial leases, tenants are not protected however they may negotiate who bears preparation costs with the landlord.</a:t>
            </a:r>
          </a:p>
          <a:p>
            <a:r>
              <a:rPr lang="en-GB" b="1" i="0" u="none" strike="noStrike" dirty="0">
                <a:solidFill>
                  <a:schemeClr val="tx1"/>
                </a:solidFill>
                <a:effectLst/>
                <a:latin typeface="futura-pt"/>
              </a:rPr>
              <a:t>Retail legislation protects tenants from unconscionable or deceptive conduct of the lessor.</a:t>
            </a:r>
          </a:p>
          <a:p>
            <a:r>
              <a:rPr lang="en-GB" b="1" i="0" u="none" strike="noStrike" dirty="0">
                <a:solidFill>
                  <a:schemeClr val="tx1"/>
                </a:solidFill>
                <a:effectLst/>
                <a:latin typeface="futura-pt"/>
              </a:rPr>
              <a:t>In a retail lease, a disclosure statement must be provided with the lease during negotiation. In a commercial lease, this is provided after.</a:t>
            </a:r>
          </a:p>
          <a:p>
            <a:endParaRPr lang="en-BD" dirty="0"/>
          </a:p>
        </p:txBody>
      </p:sp>
    </p:spTree>
    <p:extLst>
      <p:ext uri="{BB962C8B-B14F-4D97-AF65-F5344CB8AC3E}">
        <p14:creationId xmlns:p14="http://schemas.microsoft.com/office/powerpoint/2010/main" val="27504411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Lease </vt:lpstr>
      <vt:lpstr>What is a Lease?</vt:lpstr>
      <vt:lpstr>What is a Commercial Lease? </vt:lpstr>
      <vt:lpstr>What does a Commercial Lease include? </vt:lpstr>
      <vt:lpstr>What is a Retail Lease?</vt:lpstr>
      <vt:lpstr>Key Takeaway differences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Lease </dc:title>
  <dc:creator>Amrin Akter</dc:creator>
  <cp:lastModifiedBy>Amrin Akter</cp:lastModifiedBy>
  <cp:revision>2</cp:revision>
  <dcterms:created xsi:type="dcterms:W3CDTF">2023-11-13T07:33:09Z</dcterms:created>
  <dcterms:modified xsi:type="dcterms:W3CDTF">2023-11-20T09:20:03Z</dcterms:modified>
</cp:coreProperties>
</file>