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84" r:id="rId2"/>
    <p:sldId id="285" r:id="rId3"/>
    <p:sldId id="289" r:id="rId4"/>
    <p:sldId id="286" r:id="rId5"/>
    <p:sldId id="288" r:id="rId6"/>
    <p:sldId id="268" r:id="rId7"/>
    <p:sldId id="269" r:id="rId8"/>
    <p:sldId id="256" r:id="rId9"/>
    <p:sldId id="258" r:id="rId10"/>
    <p:sldId id="290" r:id="rId11"/>
    <p:sldId id="291" r:id="rId12"/>
    <p:sldId id="292" r:id="rId13"/>
    <p:sldId id="260" r:id="rId14"/>
    <p:sldId id="261" r:id="rId15"/>
    <p:sldId id="262" r:id="rId16"/>
    <p:sldId id="263" r:id="rId17"/>
    <p:sldId id="267" r:id="rId18"/>
    <p:sldId id="287" r:id="rId19"/>
    <p:sldId id="270" r:id="rId20"/>
    <p:sldId id="271" r:id="rId21"/>
    <p:sldId id="272" r:id="rId22"/>
    <p:sldId id="273" r:id="rId23"/>
    <p:sldId id="274" r:id="rId24"/>
    <p:sldId id="275" r:id="rId25"/>
    <p:sldId id="276" r:id="rId26"/>
    <p:sldId id="278" r:id="rId27"/>
    <p:sldId id="279" r:id="rId28"/>
    <p:sldId id="280" r:id="rId29"/>
    <p:sldId id="281" r:id="rId30"/>
    <p:sldId id="282" r:id="rId31"/>
    <p:sldId id="293" r:id="rId32"/>
  </p:sldIdLst>
  <p:sldSz cx="9144000" cy="5143500" type="screen16x9"/>
  <p:notesSz cx="6858000" cy="9144000"/>
  <p:embeddedFontLst>
    <p:embeddedFont>
      <p:font typeface="ＭＳ Ｐゴシック" pitchFamily="34" charset="-128"/>
      <p:regular r:id="rId34"/>
    </p:embeddedFont>
    <p:embeddedFont>
      <p:font typeface="Roboto Slab" charset="0"/>
      <p:regular r:id="rId35"/>
      <p:bold r:id="rId36"/>
    </p:embeddedFont>
    <p:embeddedFont>
      <p:font typeface="Roboto" charset="0"/>
      <p:regular r:id="rId37"/>
      <p:bold r:id="rId38"/>
      <p:italic r:id="rId39"/>
      <p:boldItalic r:id="rId40"/>
    </p:embeddedFont>
    <p:embeddedFont>
      <p:font typeface="宋体" pitchFamily="2" charset="-122"/>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372994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1724ed30-c58d-11ed-a635-e7187b0e629b: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1724ed30-c58d-11ed-a635-e7187b0e629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this presentation, we will compare and contrast the search engines Bing and ChatGPT. We will examine their functionality, user experience, search algorithms, search results, user interface, language support, advertising options, voice search capabilities, image search functionality, integration with other services, security and privacy features, and user feedback. By the end of this presentation, you will have a better understanding of the differences between these two search engines and which one is best for different use cases.</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17251440-c58d-11ed-a635-e7187b0e629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17251440-c58d-11ed-a635-e7187b0e629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Search algorithms are the backbone of any search engine. Bing and ChatGPT use different approaches to generate search results, with Bing relying on a combination of machine learning and human curation, and ChatGPT using a deep learning model. Understanding how these algorithms work can help you to better understand the search results you receive and how to optimize your content for search engines.</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17251442-c58d-11ed-a635-e7187b0e629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17251442-c58d-11ed-a635-e7187b0e629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Language support is an important consideration for users who need to search for content in different languages. Bing and ChatGPT both offer language support, with Bing supporting over 100 languages and offering translation services, and ChatGPT using its deep learning model to understand and generate natural language in multiple languages. Understanding the differences between these language support options can help you to choose the search engine that best meets your needs.</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17251443-c58d-11ed-a635-e7187b0e629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17251443-c58d-11ed-a635-e7187b0e629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Advertising is an important consideration for businesses that want to reach potential customers through search engines. Bing and ChatGPT have different approaches to advertising, with Bing offering a range of advertising options and ChatGPT not currently offering any advertising options. Understanding the differences between these advertising options can help you to choose the search engine that best meets your business needs.</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17251444-c58d-11ed-a635-e7187b0e629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17251444-c58d-11ed-a635-e7187b0e629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Voice search is becoming an increasingly popular way for users to interact with search engines. Bing and ChatGPT both offer voice search capabilities, with Bing offering voice search through its mobile app and virtual assistant, Cortana, and ChatGPT offering voice search through its conversational interface. Understanding the differences between these voice search options can help you to choose the search engine that best meets your needs.</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17251445-c58d-11ed-a635-e7187b0e629b: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17251445-c58d-11ed-a635-e7187b0e629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search is an important consideration for users who need to find images for their projects or presentations. Bing and ChatGPT have different approaches to image search, with Bing offering a range of image search options and ChatGPT not currently offering any image search functionality. Understanding the differences between these image search options can help you to choose the search engine that best meets your needs.</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17251449-c58d-11ed-a635-e7187b0e629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17251449-c58d-11ed-a635-e7187b0e629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conclusion, Bing and ChatGPT are both powerful search engines with different strengths and weaknesses. By understanding the differences between these search engines in terms of search algorithms, search results, user interface, language support, advertising options, voice search capabilities, image search functionality, integration with other services, security and privacy, and user feedback, you can choose the search engine that best meets your needs. Whether you prioritize accuracy and relevance, or prefer a conversational and interactive search experience, there is a search engine that is right for you.</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rgbClr val="FDCB3B"/>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rgbClr val="FDCB3B"/>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rgbClr val="FDCB3B"/>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Roboto Slab"/>
              <a:buNone/>
              <a:defRPr sz="2400">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rgbClr val="FDCB3B"/>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cxnSp>
        <p:nvCxnSpPr>
          <p:cNvPr id="27" name="Google Shape;27;p5"/>
          <p:cNvCxnSpPr/>
          <p:nvPr/>
        </p:nvCxnSpPr>
        <p:spPr>
          <a:xfrm>
            <a:off x="492563" y="955484"/>
            <a:ext cx="424800" cy="0"/>
          </a:xfrm>
          <a:prstGeom prst="straightConnector1">
            <a:avLst/>
          </a:prstGeom>
          <a:noFill/>
          <a:ln w="38100" cap="flat" cmpd="sng">
            <a:solidFill>
              <a:srgbClr val="FDCB3B"/>
            </a:solidFill>
            <a:prstDash val="solid"/>
            <a:round/>
            <a:headEnd type="none" w="sm" len="sm"/>
            <a:tailEnd type="none" w="sm" len="sm"/>
          </a:ln>
        </p:spPr>
      </p:cxnSp>
      <p:sp>
        <p:nvSpPr>
          <p:cNvPr id="28" name="Google Shape;28;p5"/>
          <p:cNvSpPr txBox="1">
            <a:spLocks noGrp="1"/>
          </p:cNvSpPr>
          <p:nvPr>
            <p:ph type="title"/>
          </p:nvPr>
        </p:nvSpPr>
        <p:spPr>
          <a:xfrm>
            <a:off x="387900" y="1532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 name="Google Shape;34;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cxnSp>
        <p:nvCxnSpPr>
          <p:cNvPr id="36" name="Google Shape;36;p7"/>
          <p:cNvCxnSpPr/>
          <p:nvPr/>
        </p:nvCxnSpPr>
        <p:spPr>
          <a:xfrm>
            <a:off x="489218" y="1412277"/>
            <a:ext cx="331500" cy="0"/>
          </a:xfrm>
          <a:prstGeom prst="straightConnector1">
            <a:avLst/>
          </a:prstGeom>
          <a:noFill/>
          <a:ln w="38100" cap="flat" cmpd="sng">
            <a:solidFill>
              <a:srgbClr val="FDCB3B"/>
            </a:solidFill>
            <a:prstDash val="solid"/>
            <a:round/>
            <a:headEnd type="none" w="sm" len="sm"/>
            <a:tailEnd type="none" w="sm" len="sm"/>
          </a:ln>
        </p:spPr>
      </p:cxnSp>
      <p:sp>
        <p:nvSpPr>
          <p:cNvPr id="37" name="Google Shape;37;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 name="Google Shape;38;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9" name="Google Shape;39;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2" name="Google Shape;42;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9"/>
          <p:cNvSpPr/>
          <p:nvPr/>
        </p:nvSpPr>
        <p:spPr>
          <a:xfrm>
            <a:off x="4572000" y="-75"/>
            <a:ext cx="4572000" cy="514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 name="Google Shape;45;p9"/>
          <p:cNvCxnSpPr/>
          <p:nvPr/>
        </p:nvCxnSpPr>
        <p:spPr>
          <a:xfrm>
            <a:off x="5029675" y="4495503"/>
            <a:ext cx="540900" cy="0"/>
          </a:xfrm>
          <a:prstGeom prst="straightConnector1">
            <a:avLst/>
          </a:prstGeom>
          <a:noFill/>
          <a:ln w="38100" cap="flat" cmpd="sng">
            <a:solidFill>
              <a:srgbClr val="FDCB3B"/>
            </a:solidFill>
            <a:prstDash val="solid"/>
            <a:round/>
            <a:headEnd type="none" w="sm" len="sm"/>
            <a:tailEnd type="none" w="sm" len="sm"/>
          </a:ln>
        </p:spPr>
      </p:cxnSp>
      <p:sp>
        <p:nvSpPr>
          <p:cNvPr id="46" name="Google Shape;46;p9"/>
          <p:cNvSpPr txBox="1">
            <a:spLocks noGrp="1"/>
          </p:cNvSpPr>
          <p:nvPr>
            <p:ph type="subTitle" idx="1"/>
          </p:nvPr>
        </p:nvSpPr>
        <p:spPr>
          <a:xfrm>
            <a:off x="386975" y="1016400"/>
            <a:ext cx="8368200" cy="842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800"/>
              <a:buNone/>
              <a:defRPr sz="1800"/>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48" name="Google Shape;48;p9"/>
          <p:cNvCxnSpPr/>
          <p:nvPr/>
        </p:nvCxnSpPr>
        <p:spPr>
          <a:xfrm>
            <a:off x="492563" y="955484"/>
            <a:ext cx="424800" cy="0"/>
          </a:xfrm>
          <a:prstGeom prst="straightConnector1">
            <a:avLst/>
          </a:prstGeom>
          <a:noFill/>
          <a:ln w="38100" cap="flat" cmpd="sng">
            <a:solidFill>
              <a:srgbClr val="FDCB3B"/>
            </a:solidFill>
            <a:prstDash val="solid"/>
            <a:round/>
            <a:headEnd type="none" w="sm" len="sm"/>
            <a:tailEnd type="none" w="sm" len="sm"/>
          </a:ln>
        </p:spPr>
      </p:cxnSp>
      <p:sp>
        <p:nvSpPr>
          <p:cNvPr id="49" name="Google Shape;49;p9"/>
          <p:cNvSpPr txBox="1">
            <a:spLocks noGrp="1"/>
          </p:cNvSpPr>
          <p:nvPr>
            <p:ph type="title"/>
          </p:nvPr>
        </p:nvSpPr>
        <p:spPr>
          <a:xfrm>
            <a:off x="387900" y="153225"/>
            <a:ext cx="8368200" cy="686100"/>
          </a:xfrm>
          <a:prstGeom prst="rect">
            <a:avLst/>
          </a:prstGeom>
        </p:spPr>
        <p:txBody>
          <a:bodyPr spcFirstLastPara="1" wrap="square" lIns="91425" tIns="91425" rIns="91425" bIns="91425" anchor="b"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0" name="Google Shape;50;p9"/>
          <p:cNvSpPr txBox="1">
            <a:spLocks noGrp="1"/>
          </p:cNvSpPr>
          <p:nvPr>
            <p:ph type="body" idx="2"/>
          </p:nvPr>
        </p:nvSpPr>
        <p:spPr>
          <a:xfrm>
            <a:off x="387900" y="1790875"/>
            <a:ext cx="3999900" cy="26253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51" name="Google Shape;51;p9"/>
          <p:cNvSpPr txBox="1">
            <a:spLocks noGrp="1"/>
          </p:cNvSpPr>
          <p:nvPr>
            <p:ph type="body" idx="3"/>
          </p:nvPr>
        </p:nvSpPr>
        <p:spPr>
          <a:xfrm>
            <a:off x="4756200" y="1794625"/>
            <a:ext cx="3999900" cy="3078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400"/>
              <a:buFont typeface="Roboto Slab"/>
              <a:buNone/>
              <a:defRPr>
                <a:latin typeface="Roboto Slab"/>
                <a:ea typeface="Roboto Slab"/>
                <a:cs typeface="Roboto Slab"/>
                <a:sym typeface="Roboto Slab"/>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150" y="5076825"/>
            <a:ext cx="9143700" cy="66600"/>
          </a:xfrm>
          <a:prstGeom prst="rect">
            <a:avLst/>
          </a:prstGeom>
          <a:solidFill>
            <a:srgbClr val="FDC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8" name="Google Shape;58;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3020" y="1026444"/>
            <a:ext cx="6428791" cy="755700"/>
          </a:xfrm>
        </p:spPr>
        <p:txBody>
          <a:bodyPr>
            <a:normAutofit fontScale="90000"/>
          </a:bodyPr>
          <a:lstStyle/>
          <a:p>
            <a:pPr algn="ctr"/>
            <a:r>
              <a:rPr lang="en-US" dirty="0" smtClean="0"/>
              <a:t>Artificial Intelligence and Job Market : Preparing Students for the Future</a:t>
            </a:r>
            <a:endParaRPr lang="en-US" dirty="0"/>
          </a:p>
        </p:txBody>
      </p:sp>
      <p:sp>
        <p:nvSpPr>
          <p:cNvPr id="4" name="Text Placeholder 3"/>
          <p:cNvSpPr>
            <a:spLocks noGrp="1"/>
          </p:cNvSpPr>
          <p:nvPr>
            <p:ph type="body" idx="1"/>
          </p:nvPr>
        </p:nvSpPr>
        <p:spPr>
          <a:xfrm>
            <a:off x="2674155" y="2541789"/>
            <a:ext cx="2808000" cy="2091664"/>
          </a:xfrm>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678" y="2379306"/>
            <a:ext cx="4402694" cy="2267340"/>
          </a:xfrm>
          <a:prstGeom prst="rect">
            <a:avLst/>
          </a:prstGeom>
        </p:spPr>
      </p:pic>
    </p:spTree>
    <p:extLst>
      <p:ext uri="{BB962C8B-B14F-4D97-AF65-F5344CB8AC3E}">
        <p14:creationId xmlns:p14="http://schemas.microsoft.com/office/powerpoint/2010/main" val="720133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Issues</a:t>
            </a:r>
            <a:endParaRPr lang="en-US" dirty="0"/>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idx="2"/>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580" y="1464905"/>
            <a:ext cx="4114800" cy="327504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339" y="811763"/>
            <a:ext cx="4432041" cy="4017739"/>
          </a:xfrm>
          <a:prstGeom prst="rect">
            <a:avLst/>
          </a:prstGeom>
        </p:spPr>
      </p:pic>
    </p:spTree>
    <p:extLst>
      <p:ext uri="{BB962C8B-B14F-4D97-AF65-F5344CB8AC3E}">
        <p14:creationId xmlns:p14="http://schemas.microsoft.com/office/powerpoint/2010/main" val="1861707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Conversation Types</a:t>
            </a:r>
            <a:endParaRPr lang="en-US" dirty="0"/>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idx="2"/>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241" y="1371598"/>
            <a:ext cx="4068147" cy="325638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297" y="1282435"/>
            <a:ext cx="4329405" cy="3434710"/>
          </a:xfrm>
          <a:prstGeom prst="rect">
            <a:avLst/>
          </a:prstGeom>
        </p:spPr>
      </p:pic>
    </p:spTree>
    <p:extLst>
      <p:ext uri="{BB962C8B-B14F-4D97-AF65-F5344CB8AC3E}">
        <p14:creationId xmlns:p14="http://schemas.microsoft.com/office/powerpoint/2010/main" val="4125223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Conversation Style</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71" y="1156996"/>
            <a:ext cx="8472196" cy="3640640"/>
          </a:xfrm>
          <a:prstGeom prst="rect">
            <a:avLst/>
          </a:prstGeom>
        </p:spPr>
      </p:pic>
    </p:spTree>
    <p:extLst>
      <p:ext uri="{BB962C8B-B14F-4D97-AF65-F5344CB8AC3E}">
        <p14:creationId xmlns:p14="http://schemas.microsoft.com/office/powerpoint/2010/main" val="3294782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subTitle" idx="1"/>
          </p:nvPr>
        </p:nvSpPr>
        <p:spPr>
          <a:xfrm>
            <a:off x="386975" y="1016400"/>
            <a:ext cx="8368200" cy="84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 Bing and ChatGPT compare in terms of language support?</a:t>
            </a:r>
            <a:endParaRPr/>
          </a:p>
        </p:txBody>
      </p:sp>
      <p:sp>
        <p:nvSpPr>
          <p:cNvPr id="97" name="Google Shape;97;p17"/>
          <p:cNvSpPr txBox="1">
            <a:spLocks noGrp="1"/>
          </p:cNvSpPr>
          <p:nvPr>
            <p:ph type="title"/>
          </p:nvPr>
        </p:nvSpPr>
        <p:spPr>
          <a:xfrm>
            <a:off x="387900" y="1532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Language Support</a:t>
            </a:r>
            <a:endParaRPr/>
          </a:p>
        </p:txBody>
      </p:sp>
      <p:sp>
        <p:nvSpPr>
          <p:cNvPr id="98" name="Google Shape;98;p17"/>
          <p:cNvSpPr txBox="1">
            <a:spLocks noGrp="1"/>
          </p:cNvSpPr>
          <p:nvPr>
            <p:ph type="body" idx="2"/>
          </p:nvPr>
        </p:nvSpPr>
        <p:spPr>
          <a:xfrm>
            <a:off x="387900" y="1790875"/>
            <a:ext cx="3999900" cy="2625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b="1"/>
              <a:t>Bing</a:t>
            </a:r>
            <a:r>
              <a:rPr lang="en"/>
              <a:t>: Supports over 100 languages and offers translation services for many of them</a:t>
            </a:r>
            <a:endParaRPr/>
          </a:p>
          <a:p>
            <a:pPr marL="914400" lvl="1" indent="-304800" algn="l" rtl="0">
              <a:spcBef>
                <a:spcPts val="0"/>
              </a:spcBef>
              <a:spcAft>
                <a:spcPts val="0"/>
              </a:spcAft>
              <a:buSzPts val="1200"/>
              <a:buChar char="○"/>
            </a:pPr>
            <a:r>
              <a:rPr lang="en"/>
              <a:t>Bing's translation services are powered by Microsoft Translator</a:t>
            </a:r>
            <a:endParaRPr/>
          </a:p>
          <a:p>
            <a:pPr marL="457200" lvl="0" indent="-317500" algn="l" rtl="0">
              <a:spcBef>
                <a:spcPts val="0"/>
              </a:spcBef>
              <a:spcAft>
                <a:spcPts val="0"/>
              </a:spcAft>
              <a:buSzPts val="1400"/>
              <a:buChar char="●"/>
            </a:pPr>
            <a:r>
              <a:rPr lang="en" b="1"/>
              <a:t>ChatGPT</a:t>
            </a:r>
            <a:r>
              <a:rPr lang="en"/>
              <a:t>: Supports multiple languages and can generate search results in different languages</a:t>
            </a:r>
            <a:endParaRPr/>
          </a:p>
          <a:p>
            <a:pPr marL="914400" lvl="1" indent="-304800" algn="l" rtl="0">
              <a:spcBef>
                <a:spcPts val="0"/>
              </a:spcBef>
              <a:spcAft>
                <a:spcPts val="0"/>
              </a:spcAft>
              <a:buSzPts val="1200"/>
              <a:buChar char="○"/>
            </a:pPr>
            <a:r>
              <a:rPr lang="en"/>
              <a:t>ChatGPT's language support is based on its deep learning model, which can understand and generate natural language in multiple languages</a:t>
            </a:r>
            <a:endParaRPr/>
          </a:p>
          <a:p>
            <a:pPr marL="0" lvl="0" indent="0" algn="l" rtl="0">
              <a:spcBef>
                <a:spcPts val="1200"/>
              </a:spcBef>
              <a:spcAft>
                <a:spcPts val="1200"/>
              </a:spcAft>
              <a:buNone/>
            </a:pPr>
            <a:endParaRPr/>
          </a:p>
        </p:txBody>
      </p:sp>
      <p:sp>
        <p:nvSpPr>
          <p:cNvPr id="99" name="Google Shape;99;p17"/>
          <p:cNvSpPr txBox="1">
            <a:spLocks noGrp="1"/>
          </p:cNvSpPr>
          <p:nvPr>
            <p:ph type="body" idx="3"/>
          </p:nvPr>
        </p:nvSpPr>
        <p:spPr>
          <a:xfrm>
            <a:off x="4756200" y="17946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a:r>
            <a:endParaRPr/>
          </a:p>
          <a:p>
            <a:pPr marL="0" lvl="0" indent="0" algn="l" rtl="0">
              <a:spcBef>
                <a:spcPts val="1200"/>
              </a:spcBef>
              <a:spcAft>
                <a:spcPts val="1200"/>
              </a:spcAft>
              <a:buNone/>
            </a:pP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subTitle" idx="1"/>
          </p:nvPr>
        </p:nvSpPr>
        <p:spPr>
          <a:xfrm>
            <a:off x="386975" y="1016400"/>
            <a:ext cx="8368200" cy="84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 Bing and ChatGPT compare in terms of advertising options?</a:t>
            </a:r>
            <a:endParaRPr/>
          </a:p>
        </p:txBody>
      </p:sp>
      <p:sp>
        <p:nvSpPr>
          <p:cNvPr id="106" name="Google Shape;106;p18"/>
          <p:cNvSpPr txBox="1">
            <a:spLocks noGrp="1"/>
          </p:cNvSpPr>
          <p:nvPr>
            <p:ph type="title"/>
          </p:nvPr>
        </p:nvSpPr>
        <p:spPr>
          <a:xfrm>
            <a:off x="387900" y="1532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Advertising</a:t>
            </a:r>
            <a:endParaRPr/>
          </a:p>
        </p:txBody>
      </p:sp>
      <p:sp>
        <p:nvSpPr>
          <p:cNvPr id="107" name="Google Shape;107;p18"/>
          <p:cNvSpPr txBox="1">
            <a:spLocks noGrp="1"/>
          </p:cNvSpPr>
          <p:nvPr>
            <p:ph type="body" idx="2"/>
          </p:nvPr>
        </p:nvSpPr>
        <p:spPr>
          <a:xfrm>
            <a:off x="387900" y="1790875"/>
            <a:ext cx="3999900" cy="2625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b="1"/>
              <a:t>Bing</a:t>
            </a:r>
            <a:r>
              <a:rPr lang="en"/>
              <a:t>: Offers a range of advertising options, including search ads, display ads, and shopping ads</a:t>
            </a:r>
            <a:endParaRPr/>
          </a:p>
          <a:p>
            <a:pPr marL="914400" lvl="1" indent="-304800" algn="l" rtl="0">
              <a:spcBef>
                <a:spcPts val="0"/>
              </a:spcBef>
              <a:spcAft>
                <a:spcPts val="0"/>
              </a:spcAft>
              <a:buSzPts val="1200"/>
              <a:buChar char="○"/>
            </a:pPr>
            <a:r>
              <a:rPr lang="en"/>
              <a:t>Bing's advertising platform is designed to be easy to use and offers targeting options based on location, device, and demographics</a:t>
            </a:r>
            <a:endParaRPr/>
          </a:p>
          <a:p>
            <a:pPr marL="457200" lvl="0" indent="-317500" algn="l" rtl="0">
              <a:spcBef>
                <a:spcPts val="0"/>
              </a:spcBef>
              <a:spcAft>
                <a:spcPts val="0"/>
              </a:spcAft>
              <a:buSzPts val="1400"/>
              <a:buChar char="●"/>
            </a:pPr>
            <a:r>
              <a:rPr lang="en" b="1"/>
              <a:t>ChatGPT</a:t>
            </a:r>
            <a:r>
              <a:rPr lang="en"/>
              <a:t>: Does not currently offer advertising options</a:t>
            </a:r>
            <a:endParaRPr/>
          </a:p>
          <a:p>
            <a:pPr marL="0" lvl="0" indent="0" algn="l" rtl="0">
              <a:spcBef>
                <a:spcPts val="1200"/>
              </a:spcBef>
              <a:spcAft>
                <a:spcPts val="1200"/>
              </a:spcAft>
              <a:buNone/>
            </a:pPr>
            <a:endParaRPr/>
          </a:p>
        </p:txBody>
      </p:sp>
      <p:sp>
        <p:nvSpPr>
          <p:cNvPr id="108" name="Google Shape;108;p18"/>
          <p:cNvSpPr txBox="1">
            <a:spLocks noGrp="1"/>
          </p:cNvSpPr>
          <p:nvPr>
            <p:ph type="body" idx="3"/>
          </p:nvPr>
        </p:nvSpPr>
        <p:spPr>
          <a:xfrm>
            <a:off x="4756200" y="17946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a:r>
            <a:endParaRPr/>
          </a:p>
          <a:p>
            <a:pPr marL="0" lvl="0" indent="0" algn="l" rtl="0">
              <a:spcBef>
                <a:spcPts val="1200"/>
              </a:spcBef>
              <a:spcAft>
                <a:spcPts val="1200"/>
              </a:spcAft>
              <a:buNone/>
            </a:pP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a:spLocks noGrp="1"/>
          </p:cNvSpPr>
          <p:nvPr>
            <p:ph type="subTitle" idx="1"/>
          </p:nvPr>
        </p:nvSpPr>
        <p:spPr>
          <a:xfrm>
            <a:off x="386975" y="1016400"/>
            <a:ext cx="8368200" cy="84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 Bing and ChatGPT compare in terms of voice search capabilities?</a:t>
            </a:r>
            <a:endParaRPr/>
          </a:p>
        </p:txBody>
      </p:sp>
      <p:sp>
        <p:nvSpPr>
          <p:cNvPr id="115" name="Google Shape;115;p19"/>
          <p:cNvSpPr txBox="1">
            <a:spLocks noGrp="1"/>
          </p:cNvSpPr>
          <p:nvPr>
            <p:ph type="title"/>
          </p:nvPr>
        </p:nvSpPr>
        <p:spPr>
          <a:xfrm>
            <a:off x="387900" y="1532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Voice Search</a:t>
            </a:r>
            <a:endParaRPr/>
          </a:p>
        </p:txBody>
      </p:sp>
      <p:sp>
        <p:nvSpPr>
          <p:cNvPr id="116" name="Google Shape;116;p19"/>
          <p:cNvSpPr txBox="1">
            <a:spLocks noGrp="1"/>
          </p:cNvSpPr>
          <p:nvPr>
            <p:ph type="body" idx="2"/>
          </p:nvPr>
        </p:nvSpPr>
        <p:spPr>
          <a:xfrm>
            <a:off x="387900" y="1790875"/>
            <a:ext cx="3999900" cy="2625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b="1"/>
              <a:t>Bing</a:t>
            </a:r>
            <a:r>
              <a:rPr lang="en"/>
              <a:t>: Offers voice search capabilities through its mobile app and Microsoft's virtual assistant, Cortana</a:t>
            </a:r>
            <a:endParaRPr/>
          </a:p>
          <a:p>
            <a:pPr marL="914400" lvl="1" indent="-304800" algn="l" rtl="0">
              <a:spcBef>
                <a:spcPts val="0"/>
              </a:spcBef>
              <a:spcAft>
                <a:spcPts val="0"/>
              </a:spcAft>
              <a:buSzPts val="1200"/>
              <a:buChar char="○"/>
            </a:pPr>
            <a:r>
              <a:rPr lang="en"/>
              <a:t>Bing's voice search is designed to be fast and accurate, with support for natural language queries</a:t>
            </a:r>
            <a:endParaRPr/>
          </a:p>
          <a:p>
            <a:pPr marL="457200" lvl="0" indent="-317500" algn="l" rtl="0">
              <a:spcBef>
                <a:spcPts val="0"/>
              </a:spcBef>
              <a:spcAft>
                <a:spcPts val="0"/>
              </a:spcAft>
              <a:buSzPts val="1400"/>
              <a:buChar char="●"/>
            </a:pPr>
            <a:r>
              <a:rPr lang="en" b="1"/>
              <a:t>ChatGPT</a:t>
            </a:r>
            <a:r>
              <a:rPr lang="en"/>
              <a:t>: Offers voice search capabilities through its conversational interface</a:t>
            </a:r>
            <a:endParaRPr/>
          </a:p>
          <a:p>
            <a:pPr marL="914400" lvl="1" indent="-304800" algn="l" rtl="0">
              <a:spcBef>
                <a:spcPts val="0"/>
              </a:spcBef>
              <a:spcAft>
                <a:spcPts val="0"/>
              </a:spcAft>
              <a:buSzPts val="1200"/>
              <a:buChar char="○"/>
            </a:pPr>
            <a:r>
              <a:rPr lang="en"/>
              <a:t>ChatGPT's voice search is designed to be more conversational and interactive than traditional voice search</a:t>
            </a:r>
            <a:endParaRPr/>
          </a:p>
          <a:p>
            <a:pPr marL="0" lvl="0" indent="0" algn="l" rtl="0">
              <a:spcBef>
                <a:spcPts val="1200"/>
              </a:spcBef>
              <a:spcAft>
                <a:spcPts val="1200"/>
              </a:spcAft>
              <a:buNone/>
            </a:pPr>
            <a:endParaRPr/>
          </a:p>
        </p:txBody>
      </p:sp>
      <p:sp>
        <p:nvSpPr>
          <p:cNvPr id="117" name="Google Shape;117;p19"/>
          <p:cNvSpPr txBox="1">
            <a:spLocks noGrp="1"/>
          </p:cNvSpPr>
          <p:nvPr>
            <p:ph type="body" idx="3"/>
          </p:nvPr>
        </p:nvSpPr>
        <p:spPr>
          <a:xfrm>
            <a:off x="4756200" y="17946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a:r>
            <a:endParaRPr/>
          </a:p>
          <a:p>
            <a:pPr marL="0" lvl="0" indent="0" algn="l" rtl="0">
              <a:spcBef>
                <a:spcPts val="1200"/>
              </a:spcBef>
              <a:spcAft>
                <a:spcPts val="1200"/>
              </a:spcAft>
              <a:buNone/>
            </a:pPr>
            <a:endParaRPr/>
          </a:p>
        </p:txBody>
      </p:sp>
      <p:pic>
        <p:nvPicPr>
          <p:cNvPr id="7" name="Google Shape;129;p19"/>
          <p:cNvPicPr preferRelativeResize="0"/>
          <p:nvPr/>
        </p:nvPicPr>
        <p:blipFill>
          <a:blip r:embed="rId3">
            <a:alphaModFix/>
          </a:blip>
          <a:stretch>
            <a:fillRect/>
          </a:stretch>
        </p:blipFill>
        <p:spPr>
          <a:xfrm>
            <a:off x="4756200" y="1756476"/>
            <a:ext cx="3999900" cy="2249944"/>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subTitle" idx="1"/>
          </p:nvPr>
        </p:nvSpPr>
        <p:spPr>
          <a:xfrm>
            <a:off x="386975" y="1016400"/>
            <a:ext cx="8368200" cy="84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 Bing and ChatGPT compare in terms of image search functionality?</a:t>
            </a:r>
            <a:endParaRPr/>
          </a:p>
        </p:txBody>
      </p:sp>
      <p:sp>
        <p:nvSpPr>
          <p:cNvPr id="124" name="Google Shape;124;p20"/>
          <p:cNvSpPr txBox="1">
            <a:spLocks noGrp="1"/>
          </p:cNvSpPr>
          <p:nvPr>
            <p:ph type="title"/>
          </p:nvPr>
        </p:nvSpPr>
        <p:spPr>
          <a:xfrm>
            <a:off x="387900" y="1532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Image Search</a:t>
            </a:r>
            <a:endParaRPr dirty="0"/>
          </a:p>
        </p:txBody>
      </p:sp>
      <p:sp>
        <p:nvSpPr>
          <p:cNvPr id="125" name="Google Shape;125;p20"/>
          <p:cNvSpPr txBox="1">
            <a:spLocks noGrp="1"/>
          </p:cNvSpPr>
          <p:nvPr>
            <p:ph type="body" idx="2"/>
          </p:nvPr>
        </p:nvSpPr>
        <p:spPr>
          <a:xfrm>
            <a:off x="387900" y="1790875"/>
            <a:ext cx="3999900" cy="2625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b="1"/>
              <a:t>Bing</a:t>
            </a:r>
            <a:r>
              <a:rPr lang="en"/>
              <a:t>: Offers a range of image search options, including image search by color and image search by license</a:t>
            </a:r>
            <a:endParaRPr/>
          </a:p>
          <a:p>
            <a:pPr marL="914400" lvl="1" indent="-304800" algn="l" rtl="0">
              <a:spcBef>
                <a:spcPts val="0"/>
              </a:spcBef>
              <a:spcAft>
                <a:spcPts val="0"/>
              </a:spcAft>
              <a:buSzPts val="1200"/>
              <a:buChar char="○"/>
            </a:pPr>
            <a:r>
              <a:rPr lang="en"/>
              <a:t>Bing's image search is designed to be fast and accurate, with support for natural language queries</a:t>
            </a:r>
            <a:endParaRPr/>
          </a:p>
          <a:p>
            <a:pPr marL="457200" lvl="0" indent="-317500" algn="l" rtl="0">
              <a:spcBef>
                <a:spcPts val="0"/>
              </a:spcBef>
              <a:spcAft>
                <a:spcPts val="0"/>
              </a:spcAft>
              <a:buSzPts val="1400"/>
              <a:buChar char="●"/>
            </a:pPr>
            <a:r>
              <a:rPr lang="en" b="1"/>
              <a:t>ChatGPT</a:t>
            </a:r>
            <a:r>
              <a:rPr lang="en"/>
              <a:t>: Does not currently offer image search functionality</a:t>
            </a:r>
            <a:endParaRPr/>
          </a:p>
          <a:p>
            <a:pPr marL="0" lvl="0" indent="0" algn="l" rtl="0">
              <a:spcBef>
                <a:spcPts val="1200"/>
              </a:spcBef>
              <a:spcAft>
                <a:spcPts val="1200"/>
              </a:spcAft>
              <a:buNone/>
            </a:pPr>
            <a:endParaRPr/>
          </a:p>
        </p:txBody>
      </p:sp>
      <p:sp>
        <p:nvSpPr>
          <p:cNvPr id="126" name="Google Shape;126;p20"/>
          <p:cNvSpPr txBox="1">
            <a:spLocks noGrp="1"/>
          </p:cNvSpPr>
          <p:nvPr>
            <p:ph type="body" idx="3"/>
          </p:nvPr>
        </p:nvSpPr>
        <p:spPr>
          <a:xfrm>
            <a:off x="4756200" y="17946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a:r>
            <a:endParaRPr/>
          </a:p>
          <a:p>
            <a:pPr marL="0" lvl="0" indent="0" algn="l" rtl="0">
              <a:spcBef>
                <a:spcPts val="1200"/>
              </a:spcBef>
              <a:spcAft>
                <a:spcPts val="1200"/>
              </a:spcAft>
              <a:buNone/>
            </a:pPr>
            <a:endParaRPr/>
          </a:p>
        </p:txBody>
      </p:sp>
      <p:pic>
        <p:nvPicPr>
          <p:cNvPr id="127" name="Google Shape;127;p20"/>
          <p:cNvPicPr preferRelativeResize="0"/>
          <p:nvPr/>
        </p:nvPicPr>
        <p:blipFill>
          <a:blip r:embed="rId3">
            <a:alphaModFix/>
          </a:blip>
          <a:stretch>
            <a:fillRect/>
          </a:stretch>
        </p:blipFill>
        <p:spPr>
          <a:xfrm>
            <a:off x="4756200" y="1859112"/>
            <a:ext cx="3999900" cy="2249944"/>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a:spLocks noGrp="1"/>
          </p:cNvSpPr>
          <p:nvPr>
            <p:ph type="subTitle" idx="4294967295"/>
          </p:nvPr>
        </p:nvSpPr>
        <p:spPr>
          <a:xfrm>
            <a:off x="524361" y="671254"/>
            <a:ext cx="8367712" cy="84296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latin typeface="Roboto Slab"/>
                <a:ea typeface="Roboto Slab"/>
                <a:cs typeface="Roboto Slab"/>
                <a:sym typeface="Roboto Slab"/>
              </a:rPr>
              <a:t>Which search engine is best for different use cases</a:t>
            </a:r>
            <a:r>
              <a:rPr lang="en" dirty="0"/>
              <a:t>?</a:t>
            </a:r>
            <a:endParaRPr dirty="0"/>
          </a:p>
        </p:txBody>
      </p:sp>
      <p:sp>
        <p:nvSpPr>
          <p:cNvPr id="161" name="Google Shape;161;p24"/>
          <p:cNvSpPr txBox="1">
            <a:spLocks noGrp="1"/>
          </p:cNvSpPr>
          <p:nvPr>
            <p:ph type="body" idx="4294967295"/>
          </p:nvPr>
        </p:nvSpPr>
        <p:spPr>
          <a:xfrm>
            <a:off x="1660849" y="1958651"/>
            <a:ext cx="4000500" cy="2625725"/>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b="1" dirty="0"/>
              <a:t>Bing</a:t>
            </a:r>
            <a:r>
              <a:rPr lang="en" dirty="0"/>
              <a:t>: Best for users who prioritize accuracy and relevance in their search results, and who value a clean and simple user interface</a:t>
            </a:r>
            <a:endParaRPr dirty="0"/>
          </a:p>
          <a:p>
            <a:pPr marL="457200" lvl="0" indent="-317500" algn="l" rtl="0">
              <a:spcBef>
                <a:spcPts val="0"/>
              </a:spcBef>
              <a:spcAft>
                <a:spcPts val="0"/>
              </a:spcAft>
              <a:buSzPts val="1400"/>
              <a:buChar char="●"/>
            </a:pPr>
            <a:r>
              <a:rPr lang="en" b="1" dirty="0"/>
              <a:t>ChatGPT</a:t>
            </a:r>
            <a:r>
              <a:rPr lang="en" dirty="0"/>
              <a:t>: Best for users who prefer a conversational and interactive search experience, and who value natural language processing and understanding</a:t>
            </a:r>
            <a:endParaRPr dirty="0"/>
          </a:p>
          <a:p>
            <a:pPr marL="0" lvl="0" indent="0" algn="l" rtl="0">
              <a:spcBef>
                <a:spcPts val="1200"/>
              </a:spcBef>
              <a:spcAft>
                <a:spcPts val="1200"/>
              </a:spcAft>
              <a:buNone/>
            </a:pPr>
            <a:endParaRP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2434" y="1177121"/>
            <a:ext cx="8222100" cy="907500"/>
          </a:xfrm>
        </p:spPr>
        <p:txBody>
          <a:bodyPr>
            <a:normAutofit fontScale="90000"/>
          </a:bodyPr>
          <a:lstStyle/>
          <a:p>
            <a:r>
              <a:rPr lang="en-US" dirty="0" smtClean="0"/>
              <a:t>Introducing </a:t>
            </a:r>
            <a:r>
              <a:rPr lang="en-US" dirty="0" err="1" smtClean="0"/>
              <a:t>Pictory</a:t>
            </a:r>
            <a:r>
              <a:rPr lang="en-US" dirty="0" smtClean="0"/>
              <a:t> AI</a:t>
            </a:r>
            <a:endParaRPr lang="en-US" dirty="0"/>
          </a:p>
        </p:txBody>
      </p:sp>
      <p:sp>
        <p:nvSpPr>
          <p:cNvPr id="7" name="AutoShape 4" descr="Pictory – Video Marketing Made Easy - Pictory.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Pictory – Video Marketing Made Easy - Pictory.a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6161" y="2230016"/>
            <a:ext cx="5394647" cy="1707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546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 dirty="0"/>
              <a:t>Types of Videos</a:t>
            </a:r>
            <a:endParaRPr lang="en-US" dirty="0"/>
          </a:p>
        </p:txBody>
      </p:sp>
      <p:sp>
        <p:nvSpPr>
          <p:cNvPr id="4" name="Text Placeholder 3"/>
          <p:cNvSpPr>
            <a:spLocks noGrp="1"/>
          </p:cNvSpPr>
          <p:nvPr>
            <p:ph type="body" idx="4294967295"/>
          </p:nvPr>
        </p:nvSpPr>
        <p:spPr>
          <a:xfrm>
            <a:off x="279918" y="1482790"/>
            <a:ext cx="4000500" cy="2625725"/>
          </a:xfrm>
        </p:spPr>
        <p:txBody>
          <a:bodyPr/>
          <a:lstStyle/>
          <a:p>
            <a:pPr lvl="0"/>
            <a:r>
              <a:rPr lang="en-US" b="1" dirty="0"/>
              <a:t>Product demos</a:t>
            </a:r>
            <a:r>
              <a:rPr lang="en-US" dirty="0"/>
              <a:t>: Videos that showcase the features and benefits of a product or service</a:t>
            </a:r>
          </a:p>
          <a:p>
            <a:pPr lvl="0"/>
            <a:r>
              <a:rPr lang="en-US" b="1" dirty="0"/>
              <a:t>Explainer videos</a:t>
            </a:r>
            <a:r>
              <a:rPr lang="en-US" dirty="0"/>
              <a:t>: Videos that explain complex concepts or processes in a simple and engaging way</a:t>
            </a:r>
          </a:p>
          <a:p>
            <a:pPr lvl="0"/>
            <a:r>
              <a:rPr lang="en-US" b="1" dirty="0"/>
              <a:t>Social media ads</a:t>
            </a:r>
            <a:r>
              <a:rPr lang="en-US" dirty="0"/>
              <a:t>: Short videos designed to capture attention and drive engagement on social media platforms</a:t>
            </a:r>
          </a:p>
          <a:p>
            <a:endParaRPr lang="en-US" dirty="0"/>
          </a:p>
        </p:txBody>
      </p:sp>
    </p:spTree>
    <p:extLst>
      <p:ext uri="{BB962C8B-B14F-4D97-AF65-F5344CB8AC3E}">
        <p14:creationId xmlns:p14="http://schemas.microsoft.com/office/powerpoint/2010/main" val="1059894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r>
              <a:rPr lang="en-US" altLang="zh-CN" dirty="0">
                <a:ea typeface="宋体" charset="-122"/>
              </a:rPr>
              <a:t/>
            </a:r>
            <a:br>
              <a:rPr lang="en-US" altLang="zh-CN" dirty="0">
                <a:ea typeface="宋体" charset="-122"/>
              </a:rPr>
            </a:br>
            <a:r>
              <a:rPr lang="en-US" altLang="zh-CN" dirty="0" smtClean="0">
                <a:ea typeface="宋体" charset="-122"/>
              </a:rPr>
              <a:t>Artificial Neural Network</a:t>
            </a:r>
            <a:endParaRPr lang="en-US" dirty="0"/>
          </a:p>
        </p:txBody>
      </p:sp>
      <p:sp>
        <p:nvSpPr>
          <p:cNvPr id="4" name="Text Placeholder 3"/>
          <p:cNvSpPr>
            <a:spLocks noGrp="1"/>
          </p:cNvSpPr>
          <p:nvPr>
            <p:ph type="body" idx="1"/>
          </p:nvPr>
        </p:nvSpPr>
        <p:spPr>
          <a:xfrm>
            <a:off x="387900" y="1405850"/>
            <a:ext cx="3999900" cy="3078900"/>
          </a:xfrm>
        </p:spPr>
        <p:txBody>
          <a:bodyPr/>
          <a:lstStyle/>
          <a:p>
            <a:pPr algn="just"/>
            <a:r>
              <a:rPr lang="en-US" altLang="ja-JP" dirty="0">
                <a:ea typeface="ＭＳ Ｐゴシック" charset="-128"/>
              </a:rPr>
              <a:t>Computer technology that attempts to build computers that will operate like a human brain. The machines possess simultaneous memory storage and works with ambiguous information</a:t>
            </a:r>
            <a:endParaRPr lang="en-US" dirty="0"/>
          </a:p>
        </p:txBody>
      </p:sp>
      <p:sp>
        <p:nvSpPr>
          <p:cNvPr id="5" name="Text Placeholder 4"/>
          <p:cNvSpPr>
            <a:spLocks noGrp="1"/>
          </p:cNvSpPr>
          <p:nvPr>
            <p:ph type="body" idx="2"/>
          </p:nvPr>
        </p:nvSpPr>
        <p:spPr/>
        <p:txBody>
          <a:bodyPr/>
          <a:lstStyle/>
          <a:p>
            <a:r>
              <a:rPr lang="en-GB" altLang="en-US" b="1" dirty="0"/>
              <a:t>Figure: Portion of a Network of Two Interconnected Biological Cells</a:t>
            </a:r>
            <a:endParaRPr lang="en-US" altLang="en-US" b="1" dirty="0"/>
          </a:p>
          <a:p>
            <a:endParaRPr lang="en-US"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b="7195"/>
          <a:stretch>
            <a:fillRect/>
          </a:stretch>
        </p:blipFill>
        <p:spPr bwMode="auto">
          <a:xfrm>
            <a:off x="4721289" y="1222311"/>
            <a:ext cx="3974842" cy="303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572000" y="4351318"/>
            <a:ext cx="4572000" cy="461665"/>
          </a:xfrm>
          <a:prstGeom prst="rect">
            <a:avLst/>
          </a:prstGeom>
        </p:spPr>
        <p:txBody>
          <a:bodyPr>
            <a:spAutoFit/>
          </a:bodyPr>
          <a:lstStyle/>
          <a:p>
            <a:r>
              <a:rPr lang="en-GB" altLang="en-US" sz="1200" b="1" dirty="0"/>
              <a:t>Figure: Portion of a Network of Two Interconnected Biological Cells</a:t>
            </a:r>
            <a:endParaRPr lang="en-US" altLang="en-US" sz="1200" b="1" dirty="0"/>
          </a:p>
        </p:txBody>
      </p:sp>
    </p:spTree>
    <p:extLst>
      <p:ext uri="{BB962C8B-B14F-4D97-AF65-F5344CB8AC3E}">
        <p14:creationId xmlns:p14="http://schemas.microsoft.com/office/powerpoint/2010/main" val="751965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Pictory.AI Features</a:t>
            </a:r>
            <a:endParaRPr lang="en-US" dirty="0"/>
          </a:p>
        </p:txBody>
      </p:sp>
      <p:sp>
        <p:nvSpPr>
          <p:cNvPr id="5" name="Text Placeholder 4"/>
          <p:cNvSpPr>
            <a:spLocks noGrp="1"/>
          </p:cNvSpPr>
          <p:nvPr>
            <p:ph type="body" idx="4294967295"/>
          </p:nvPr>
        </p:nvSpPr>
        <p:spPr>
          <a:xfrm>
            <a:off x="233265" y="1520112"/>
            <a:ext cx="4000500" cy="2625725"/>
          </a:xfrm>
        </p:spPr>
        <p:txBody>
          <a:bodyPr/>
          <a:lstStyle/>
          <a:p>
            <a:pPr lvl="0"/>
            <a:r>
              <a:rPr lang="en-US" b="1" dirty="0"/>
              <a:t>Customizable templates</a:t>
            </a:r>
            <a:r>
              <a:rPr lang="en-US" dirty="0"/>
              <a:t>: Choose from a variety of templates to create a professional-looking video</a:t>
            </a:r>
          </a:p>
          <a:p>
            <a:pPr lvl="0"/>
            <a:r>
              <a:rPr lang="en-US" b="1" dirty="0"/>
              <a:t>Auto-synced captions</a:t>
            </a:r>
            <a:r>
              <a:rPr lang="en-US" dirty="0"/>
              <a:t>: Automatically add captions to your video for improved accessibility and engagement</a:t>
            </a:r>
          </a:p>
          <a:p>
            <a:pPr lvl="0"/>
            <a:r>
              <a:rPr lang="en-US" b="1" dirty="0"/>
              <a:t>Voice-over options</a:t>
            </a:r>
            <a:r>
              <a:rPr lang="en-US" dirty="0"/>
              <a:t>: Record your own voice-over or choose from a selection of pre-recorded options</a:t>
            </a:r>
          </a:p>
          <a:p>
            <a:endParaRPr lang="en-US" dirty="0"/>
          </a:p>
        </p:txBody>
      </p:sp>
      <p:sp>
        <p:nvSpPr>
          <p:cNvPr id="10" name="Text Placeholder 9"/>
          <p:cNvSpPr>
            <a:spLocks noGrp="1"/>
          </p:cNvSpPr>
          <p:nvPr>
            <p:ph type="body" idx="4294967295"/>
          </p:nvPr>
        </p:nvSpPr>
        <p:spPr>
          <a:xfrm>
            <a:off x="4966218" y="1476634"/>
            <a:ext cx="4000500" cy="3079750"/>
          </a:xfrm>
        </p:spPr>
        <p:txBody>
          <a:bodyPr/>
          <a:lstStyle/>
          <a:p>
            <a:pPr lvl="0"/>
            <a:r>
              <a:rPr lang="en-US" b="1" dirty="0"/>
              <a:t>Significance of music and sound effects</a:t>
            </a:r>
            <a:r>
              <a:rPr lang="en-US" dirty="0"/>
              <a:t>: Music and sound effects can help to create a specific mood or emotion</a:t>
            </a:r>
          </a:p>
          <a:p>
            <a:pPr lvl="0"/>
            <a:r>
              <a:rPr lang="en-US" b="1" dirty="0"/>
              <a:t>Tips for selecting appropriate tracks</a:t>
            </a:r>
            <a:r>
              <a:rPr lang="en-US" dirty="0"/>
              <a:t>: Choose tracks that are appropriate for your audience and message</a:t>
            </a:r>
          </a:p>
          <a:p>
            <a:endParaRPr lang="en-US" dirty="0"/>
          </a:p>
        </p:txBody>
      </p:sp>
    </p:spTree>
    <p:extLst>
      <p:ext uri="{BB962C8B-B14F-4D97-AF65-F5344CB8AC3E}">
        <p14:creationId xmlns:p14="http://schemas.microsoft.com/office/powerpoint/2010/main" val="1657105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 dirty="0"/>
              <a:t>Editing Techniques</a:t>
            </a:r>
            <a:endParaRPr lang="en-US" dirty="0"/>
          </a:p>
        </p:txBody>
      </p:sp>
      <p:sp>
        <p:nvSpPr>
          <p:cNvPr id="4" name="Text Placeholder 3"/>
          <p:cNvSpPr>
            <a:spLocks noGrp="1"/>
          </p:cNvSpPr>
          <p:nvPr>
            <p:ph type="body" idx="4294967295"/>
          </p:nvPr>
        </p:nvSpPr>
        <p:spPr>
          <a:xfrm>
            <a:off x="177281" y="1529443"/>
            <a:ext cx="4000500" cy="2625725"/>
          </a:xfrm>
        </p:spPr>
        <p:txBody>
          <a:bodyPr/>
          <a:lstStyle/>
          <a:p>
            <a:pPr lvl="0"/>
            <a:r>
              <a:rPr lang="en-US" b="1" dirty="0"/>
              <a:t>Adjusting video speed</a:t>
            </a:r>
            <a:r>
              <a:rPr lang="en-US" dirty="0"/>
              <a:t>: Speed up or slow down your video to create a specific effect</a:t>
            </a:r>
          </a:p>
          <a:p>
            <a:pPr lvl="0"/>
            <a:r>
              <a:rPr lang="en-US" b="1" dirty="0"/>
              <a:t>Adding transitions</a:t>
            </a:r>
            <a:r>
              <a:rPr lang="en-US" dirty="0"/>
              <a:t>: Use transitions to create a smooth flow between different scenes or shots</a:t>
            </a:r>
          </a:p>
          <a:p>
            <a:pPr marL="0" lvl="0" indent="0">
              <a:spcBef>
                <a:spcPts val="1200"/>
              </a:spcBef>
              <a:spcAft>
                <a:spcPts val="1200"/>
              </a:spcAft>
              <a:buNone/>
            </a:pPr>
            <a:endParaRPr lang="en-US" dirty="0"/>
          </a:p>
          <a:p>
            <a:endParaRPr lang="en-US" dirty="0"/>
          </a:p>
        </p:txBody>
      </p:sp>
    </p:spTree>
    <p:extLst>
      <p:ext uri="{BB962C8B-B14F-4D97-AF65-F5344CB8AC3E}">
        <p14:creationId xmlns:p14="http://schemas.microsoft.com/office/powerpoint/2010/main" val="8598330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14" y="1680335"/>
            <a:ext cx="8368200" cy="922906"/>
          </a:xfrm>
        </p:spPr>
        <p:txBody>
          <a:bodyPr>
            <a:normAutofit/>
          </a:bodyPr>
          <a:lstStyle/>
          <a:p>
            <a:pPr algn="ctr"/>
            <a:r>
              <a:rPr lang="en" sz="3600" dirty="0"/>
              <a:t>Introducing SlidesGPT</a:t>
            </a:r>
            <a:endParaRPr lang="en-US" sz="3600" dirty="0"/>
          </a:p>
        </p:txBody>
      </p:sp>
    </p:spTree>
    <p:extLst>
      <p:ext uri="{BB962C8B-B14F-4D97-AF65-F5344CB8AC3E}">
        <p14:creationId xmlns:p14="http://schemas.microsoft.com/office/powerpoint/2010/main" val="9672690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Customization</a:t>
            </a:r>
            <a:endParaRPr lang="en-US" dirty="0"/>
          </a:p>
        </p:txBody>
      </p:sp>
      <p:sp>
        <p:nvSpPr>
          <p:cNvPr id="3" name="Text Placeholder 2"/>
          <p:cNvSpPr>
            <a:spLocks noGrp="1"/>
          </p:cNvSpPr>
          <p:nvPr>
            <p:ph type="body" idx="1"/>
          </p:nvPr>
        </p:nvSpPr>
        <p:spPr/>
        <p:txBody>
          <a:bodyPr/>
          <a:lstStyle/>
          <a:p>
            <a:pPr lvl="0"/>
            <a:r>
              <a:rPr lang="en-US" b="1" dirty="0"/>
              <a:t>Templates</a:t>
            </a:r>
            <a:r>
              <a:rPr lang="en-US" dirty="0"/>
              <a:t>: </a:t>
            </a:r>
            <a:r>
              <a:rPr lang="en-US" dirty="0" err="1"/>
              <a:t>SlidesGPT</a:t>
            </a:r>
            <a:r>
              <a:rPr lang="en-US" dirty="0"/>
              <a:t> offers a range of templates to choose from, including different styles and designs.</a:t>
            </a:r>
          </a:p>
          <a:p>
            <a:pPr lvl="0"/>
            <a:r>
              <a:rPr lang="en-US" b="1" dirty="0"/>
              <a:t>Styles</a:t>
            </a:r>
            <a:r>
              <a:rPr lang="en-US" dirty="0"/>
              <a:t>: </a:t>
            </a:r>
            <a:r>
              <a:rPr lang="en-US" dirty="0" err="1"/>
              <a:t>SlidesGPT</a:t>
            </a:r>
            <a:r>
              <a:rPr lang="en-US" dirty="0"/>
              <a:t> allows you to customize the style of your slide deck, including fonts, colors, and backgrounds.</a:t>
            </a:r>
          </a:p>
          <a:p>
            <a:pPr lvl="0"/>
            <a:r>
              <a:rPr lang="en-US" b="1" dirty="0"/>
              <a:t>Layouts</a:t>
            </a:r>
            <a:r>
              <a:rPr lang="en-US" dirty="0"/>
              <a:t>: </a:t>
            </a:r>
            <a:r>
              <a:rPr lang="en-US" dirty="0" err="1"/>
              <a:t>SlidesGPT</a:t>
            </a:r>
            <a:r>
              <a:rPr lang="en-US" dirty="0"/>
              <a:t> offers a range of layouts to choose from, including different arrangements of text and images.</a:t>
            </a:r>
          </a:p>
          <a:p>
            <a:pPr marL="0" lvl="0" indent="0">
              <a:spcBef>
                <a:spcPts val="1200"/>
              </a:spcBef>
              <a:spcAft>
                <a:spcPts val="1200"/>
              </a:spcAft>
              <a:buNone/>
            </a:pPr>
            <a:endParaRPr lang="en-US" dirty="0"/>
          </a:p>
          <a:p>
            <a:endParaRPr lang="en-US" dirty="0"/>
          </a:p>
        </p:txBody>
      </p:sp>
      <p:sp>
        <p:nvSpPr>
          <p:cNvPr id="4" name="Text Placeholder 3"/>
          <p:cNvSpPr>
            <a:spLocks noGrp="1"/>
          </p:cNvSpPr>
          <p:nvPr>
            <p:ph type="body" idx="2"/>
          </p:nvPr>
        </p:nvSpPr>
        <p:spPr>
          <a:xfrm>
            <a:off x="4756200" y="1531751"/>
            <a:ext cx="3999900" cy="2249944"/>
          </a:xfrm>
        </p:spPr>
        <p:txBody>
          <a:bodyPr/>
          <a:lstStyle/>
          <a:p>
            <a:endParaRPr lang="en-US" dirty="0"/>
          </a:p>
        </p:txBody>
      </p:sp>
      <p:pic>
        <p:nvPicPr>
          <p:cNvPr id="5" name="Google Shape;96;p17"/>
          <p:cNvPicPr preferRelativeResize="0"/>
          <p:nvPr/>
        </p:nvPicPr>
        <p:blipFill>
          <a:blip r:embed="rId2">
            <a:alphaModFix/>
          </a:blip>
          <a:stretch>
            <a:fillRect/>
          </a:stretch>
        </p:blipFill>
        <p:spPr>
          <a:xfrm>
            <a:off x="4756200" y="1531751"/>
            <a:ext cx="3999900" cy="2249944"/>
          </a:xfrm>
          <a:prstGeom prst="rect">
            <a:avLst/>
          </a:prstGeom>
          <a:noFill/>
          <a:ln>
            <a:noFill/>
          </a:ln>
        </p:spPr>
      </p:pic>
    </p:spTree>
    <p:extLst>
      <p:ext uri="{BB962C8B-B14F-4D97-AF65-F5344CB8AC3E}">
        <p14:creationId xmlns:p14="http://schemas.microsoft.com/office/powerpoint/2010/main" val="1560885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Use cases</a:t>
            </a:r>
            <a:endParaRPr lang="en-US" dirty="0"/>
          </a:p>
        </p:txBody>
      </p:sp>
      <p:sp>
        <p:nvSpPr>
          <p:cNvPr id="3" name="Text Placeholder 2"/>
          <p:cNvSpPr>
            <a:spLocks noGrp="1"/>
          </p:cNvSpPr>
          <p:nvPr>
            <p:ph type="body" idx="1"/>
          </p:nvPr>
        </p:nvSpPr>
        <p:spPr/>
        <p:txBody>
          <a:bodyPr>
            <a:normAutofit lnSpcReduction="10000"/>
          </a:bodyPr>
          <a:lstStyle/>
          <a:p>
            <a:pPr lvl="0"/>
            <a:r>
              <a:rPr lang="en-US" b="1" dirty="0"/>
              <a:t>Business</a:t>
            </a:r>
            <a:r>
              <a:rPr lang="en-US" dirty="0"/>
              <a:t>: </a:t>
            </a:r>
            <a:r>
              <a:rPr lang="en-US" dirty="0" err="1"/>
              <a:t>SlidesGPT</a:t>
            </a:r>
            <a:r>
              <a:rPr lang="en-US" dirty="0"/>
              <a:t> offers a range of templates for business presentations, including sales pitches and investor decks.</a:t>
            </a:r>
          </a:p>
          <a:p>
            <a:pPr lvl="0"/>
            <a:r>
              <a:rPr lang="en-US" b="1" dirty="0"/>
              <a:t>Education</a:t>
            </a:r>
            <a:r>
              <a:rPr lang="en-US" dirty="0"/>
              <a:t>: </a:t>
            </a:r>
            <a:r>
              <a:rPr lang="en-US" dirty="0" err="1"/>
              <a:t>SlidesGPT</a:t>
            </a:r>
            <a:r>
              <a:rPr lang="en-US" dirty="0"/>
              <a:t> offers a range of templates for educational purposes, including lesson plans and student presentations.</a:t>
            </a:r>
          </a:p>
          <a:p>
            <a:pPr lvl="0"/>
            <a:r>
              <a:rPr lang="en-US" b="1" dirty="0"/>
              <a:t>Personal</a:t>
            </a:r>
            <a:r>
              <a:rPr lang="en-US" dirty="0"/>
              <a:t>: </a:t>
            </a:r>
            <a:r>
              <a:rPr lang="en-US" dirty="0" err="1"/>
              <a:t>SlidesGPT</a:t>
            </a:r>
            <a:r>
              <a:rPr lang="en-US" dirty="0"/>
              <a:t> offers a range of templates for personal projects, including wedding slideshows and family photo albums.</a:t>
            </a:r>
          </a:p>
          <a:p>
            <a:endParaRPr lang="en-US" dirty="0"/>
          </a:p>
        </p:txBody>
      </p:sp>
      <p:sp>
        <p:nvSpPr>
          <p:cNvPr id="4" name="Text Placeholder 3"/>
          <p:cNvSpPr>
            <a:spLocks noGrp="1"/>
          </p:cNvSpPr>
          <p:nvPr>
            <p:ph type="body" idx="2"/>
          </p:nvPr>
        </p:nvSpPr>
        <p:spPr>
          <a:xfrm>
            <a:off x="4756200" y="1489825"/>
            <a:ext cx="3999900" cy="2239787"/>
          </a:xfrm>
        </p:spPr>
        <p:txBody>
          <a:bodyPr/>
          <a:lstStyle/>
          <a:p>
            <a:endParaRPr lang="en-US" dirty="0"/>
          </a:p>
        </p:txBody>
      </p:sp>
      <p:pic>
        <p:nvPicPr>
          <p:cNvPr id="5" name="Google Shape;104;p18"/>
          <p:cNvPicPr preferRelativeResize="0"/>
          <p:nvPr/>
        </p:nvPicPr>
        <p:blipFill>
          <a:blip r:embed="rId2">
            <a:alphaModFix/>
          </a:blip>
          <a:stretch>
            <a:fillRect/>
          </a:stretch>
        </p:blipFill>
        <p:spPr>
          <a:xfrm>
            <a:off x="4756200" y="1479668"/>
            <a:ext cx="3999900" cy="2249944"/>
          </a:xfrm>
          <a:prstGeom prst="rect">
            <a:avLst/>
          </a:prstGeom>
          <a:noFill/>
          <a:ln>
            <a:noFill/>
          </a:ln>
        </p:spPr>
      </p:pic>
    </p:spTree>
    <p:extLst>
      <p:ext uri="{BB962C8B-B14F-4D97-AF65-F5344CB8AC3E}">
        <p14:creationId xmlns:p14="http://schemas.microsoft.com/office/powerpoint/2010/main" val="42082569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Content Creation</a:t>
            </a:r>
            <a:endParaRPr lang="en-US" dirty="0"/>
          </a:p>
        </p:txBody>
      </p:sp>
      <p:sp>
        <p:nvSpPr>
          <p:cNvPr id="3" name="Text Placeholder 2"/>
          <p:cNvSpPr>
            <a:spLocks noGrp="1"/>
          </p:cNvSpPr>
          <p:nvPr>
            <p:ph type="body" idx="1"/>
          </p:nvPr>
        </p:nvSpPr>
        <p:spPr/>
        <p:txBody>
          <a:bodyPr/>
          <a:lstStyle/>
          <a:p>
            <a:pPr lvl="0"/>
            <a:r>
              <a:rPr lang="en-US" b="1" dirty="0"/>
              <a:t>Text</a:t>
            </a:r>
            <a:r>
              <a:rPr lang="en-US" dirty="0"/>
              <a:t>: </a:t>
            </a:r>
            <a:r>
              <a:rPr lang="en-US" dirty="0" err="1"/>
              <a:t>SlidesGPT</a:t>
            </a:r>
            <a:r>
              <a:rPr lang="en-US" dirty="0"/>
              <a:t> can generate text for your slide deck, including headlines, bullet points, and captions.</a:t>
            </a:r>
          </a:p>
          <a:p>
            <a:pPr lvl="0"/>
            <a:r>
              <a:rPr lang="en-US" b="1" dirty="0"/>
              <a:t>Images</a:t>
            </a:r>
            <a:r>
              <a:rPr lang="en-US" dirty="0"/>
              <a:t>: </a:t>
            </a:r>
            <a:r>
              <a:rPr lang="en-US" dirty="0" err="1"/>
              <a:t>SlidesGPT</a:t>
            </a:r>
            <a:r>
              <a:rPr lang="en-US" dirty="0"/>
              <a:t> can generate images for your slide deck, including charts, graphs, and diagrams.</a:t>
            </a:r>
          </a:p>
          <a:p>
            <a:pPr lvl="0"/>
            <a:r>
              <a:rPr lang="en-US" b="1" dirty="0"/>
              <a:t>Graphs</a:t>
            </a:r>
            <a:r>
              <a:rPr lang="en-US" dirty="0"/>
              <a:t>: </a:t>
            </a:r>
            <a:r>
              <a:rPr lang="en-US" dirty="0" err="1"/>
              <a:t>SlidesGPT</a:t>
            </a:r>
            <a:r>
              <a:rPr lang="en-US" dirty="0"/>
              <a:t> can generate graphs for your slide deck, including bar charts, line charts, and pie charts.</a:t>
            </a:r>
          </a:p>
          <a:p>
            <a:pPr marL="0" lvl="0" indent="0">
              <a:spcBef>
                <a:spcPts val="1200"/>
              </a:spcBef>
              <a:spcAft>
                <a:spcPts val="1200"/>
              </a:spcAft>
              <a:buNone/>
            </a:pPr>
            <a:endParaRPr lang="en-US" dirty="0"/>
          </a:p>
          <a:p>
            <a:endParaRPr lang="en-US" dirty="0"/>
          </a:p>
        </p:txBody>
      </p:sp>
      <p:sp>
        <p:nvSpPr>
          <p:cNvPr id="4" name="Text Placeholder 3"/>
          <p:cNvSpPr>
            <a:spLocks noGrp="1"/>
          </p:cNvSpPr>
          <p:nvPr>
            <p:ph type="body" idx="2"/>
          </p:nvPr>
        </p:nvSpPr>
        <p:spPr>
          <a:xfrm>
            <a:off x="4756200" y="1489825"/>
            <a:ext cx="3999900" cy="2230456"/>
          </a:xfrm>
        </p:spPr>
        <p:txBody>
          <a:bodyPr/>
          <a:lstStyle/>
          <a:p>
            <a:endParaRPr lang="en-US" dirty="0"/>
          </a:p>
        </p:txBody>
      </p:sp>
      <p:pic>
        <p:nvPicPr>
          <p:cNvPr id="5" name="Google Shape;112;p19"/>
          <p:cNvPicPr preferRelativeResize="0"/>
          <p:nvPr/>
        </p:nvPicPr>
        <p:blipFill>
          <a:blip r:embed="rId2">
            <a:alphaModFix/>
          </a:blip>
          <a:stretch>
            <a:fillRect/>
          </a:stretch>
        </p:blipFill>
        <p:spPr>
          <a:xfrm>
            <a:off x="4756200" y="1470337"/>
            <a:ext cx="3999900" cy="2249944"/>
          </a:xfrm>
          <a:prstGeom prst="rect">
            <a:avLst/>
          </a:prstGeom>
          <a:noFill/>
          <a:ln>
            <a:noFill/>
          </a:ln>
        </p:spPr>
      </p:pic>
    </p:spTree>
    <p:extLst>
      <p:ext uri="{BB962C8B-B14F-4D97-AF65-F5344CB8AC3E}">
        <p14:creationId xmlns:p14="http://schemas.microsoft.com/office/powerpoint/2010/main" val="1236324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Integrations</a:t>
            </a:r>
            <a:endParaRPr lang="en-US" dirty="0"/>
          </a:p>
        </p:txBody>
      </p:sp>
      <p:sp>
        <p:nvSpPr>
          <p:cNvPr id="3" name="Text Placeholder 2"/>
          <p:cNvSpPr>
            <a:spLocks noGrp="1"/>
          </p:cNvSpPr>
          <p:nvPr>
            <p:ph type="body" idx="4294967295"/>
          </p:nvPr>
        </p:nvSpPr>
        <p:spPr>
          <a:xfrm>
            <a:off x="363894" y="1461083"/>
            <a:ext cx="4000500" cy="3079750"/>
          </a:xfrm>
        </p:spPr>
        <p:txBody>
          <a:bodyPr/>
          <a:lstStyle/>
          <a:p>
            <a:pPr lvl="0"/>
            <a:r>
              <a:rPr lang="en-US" b="1" dirty="0"/>
              <a:t>Google Drive</a:t>
            </a:r>
            <a:r>
              <a:rPr lang="en-US" dirty="0"/>
              <a:t>: </a:t>
            </a:r>
            <a:r>
              <a:rPr lang="en-US" dirty="0" err="1"/>
              <a:t>SlidesGPT</a:t>
            </a:r>
            <a:r>
              <a:rPr lang="en-US" dirty="0"/>
              <a:t> can be integrated with Google Drive, making it easy to access and share your slide decks.</a:t>
            </a:r>
          </a:p>
          <a:p>
            <a:pPr lvl="0"/>
            <a:r>
              <a:rPr lang="en-US" b="1" dirty="0" err="1"/>
              <a:t>Dropbox</a:t>
            </a:r>
            <a:r>
              <a:rPr lang="en-US" dirty="0"/>
              <a:t>: </a:t>
            </a:r>
            <a:r>
              <a:rPr lang="en-US" dirty="0" err="1"/>
              <a:t>SlidesGPT</a:t>
            </a:r>
            <a:r>
              <a:rPr lang="en-US" dirty="0"/>
              <a:t> can be integrated with </a:t>
            </a:r>
            <a:r>
              <a:rPr lang="en-US" dirty="0" err="1"/>
              <a:t>Dropbox</a:t>
            </a:r>
            <a:r>
              <a:rPr lang="en-US" dirty="0"/>
              <a:t>, making it easy to access and share your slide decks.</a:t>
            </a:r>
          </a:p>
          <a:p>
            <a:pPr lvl="0"/>
            <a:r>
              <a:rPr lang="en-US" b="1" dirty="0"/>
              <a:t>Microsoft Office</a:t>
            </a:r>
            <a:r>
              <a:rPr lang="en-US" dirty="0"/>
              <a:t>: </a:t>
            </a:r>
            <a:r>
              <a:rPr lang="en-US" dirty="0" err="1"/>
              <a:t>SlidesGPT</a:t>
            </a:r>
            <a:r>
              <a:rPr lang="en-US" dirty="0"/>
              <a:t> can be integrated with Microsoft Office, making it easy to import and export your slide decks.</a:t>
            </a:r>
          </a:p>
          <a:p>
            <a:endParaRPr lang="en-US" dirty="0"/>
          </a:p>
        </p:txBody>
      </p:sp>
    </p:spTree>
    <p:extLst>
      <p:ext uri="{BB962C8B-B14F-4D97-AF65-F5344CB8AC3E}">
        <p14:creationId xmlns:p14="http://schemas.microsoft.com/office/powerpoint/2010/main" val="1721473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Pricing</a:t>
            </a:r>
            <a:endParaRPr lang="en-US" dirty="0"/>
          </a:p>
        </p:txBody>
      </p:sp>
      <p:sp>
        <p:nvSpPr>
          <p:cNvPr id="3" name="Text Placeholder 2"/>
          <p:cNvSpPr>
            <a:spLocks noGrp="1"/>
          </p:cNvSpPr>
          <p:nvPr>
            <p:ph type="body" idx="4294967295"/>
          </p:nvPr>
        </p:nvSpPr>
        <p:spPr>
          <a:xfrm>
            <a:off x="653143" y="1266566"/>
            <a:ext cx="4000500" cy="3078163"/>
          </a:xfrm>
        </p:spPr>
        <p:txBody>
          <a:bodyPr/>
          <a:lstStyle/>
          <a:p>
            <a:pPr lvl="0"/>
            <a:r>
              <a:rPr lang="en-US" b="1" dirty="0"/>
              <a:t>Free</a:t>
            </a:r>
            <a:r>
              <a:rPr lang="en-US" dirty="0"/>
              <a:t>: </a:t>
            </a:r>
            <a:r>
              <a:rPr lang="en-US" dirty="0" err="1"/>
              <a:t>SlidesGPT</a:t>
            </a:r>
            <a:r>
              <a:rPr lang="en-US" dirty="0"/>
              <a:t> offers a free plan with limited features.</a:t>
            </a:r>
          </a:p>
          <a:p>
            <a:pPr lvl="0"/>
            <a:r>
              <a:rPr lang="en-US" b="1" dirty="0"/>
              <a:t>Pro</a:t>
            </a:r>
            <a:r>
              <a:rPr lang="en-US" dirty="0"/>
              <a:t>: </a:t>
            </a:r>
            <a:r>
              <a:rPr lang="en-US" dirty="0" err="1"/>
              <a:t>SlidesGPT</a:t>
            </a:r>
            <a:r>
              <a:rPr lang="en-US" dirty="0"/>
              <a:t> offers a pro plan with additional features, including more templates and customization options.</a:t>
            </a:r>
          </a:p>
          <a:p>
            <a:pPr lvl="0"/>
            <a:r>
              <a:rPr lang="en-US" b="1" dirty="0"/>
              <a:t>Enterprise</a:t>
            </a:r>
            <a:r>
              <a:rPr lang="en-US" dirty="0"/>
              <a:t>: </a:t>
            </a:r>
            <a:r>
              <a:rPr lang="en-US" dirty="0" err="1"/>
              <a:t>SlidesGPT</a:t>
            </a:r>
            <a:r>
              <a:rPr lang="en-US" dirty="0"/>
              <a:t> offers an enterprise plan with additional features, including custom branding and dedicated support.</a:t>
            </a:r>
          </a:p>
          <a:p>
            <a:pPr marL="0" lvl="0" indent="0">
              <a:spcBef>
                <a:spcPts val="1200"/>
              </a:spcBef>
              <a:spcAft>
                <a:spcPts val="1200"/>
              </a:spcAft>
              <a:buNone/>
            </a:pPr>
            <a:endParaRPr lang="en-US" dirty="0"/>
          </a:p>
          <a:p>
            <a:endParaRPr lang="en-US" dirty="0"/>
          </a:p>
        </p:txBody>
      </p:sp>
    </p:spTree>
    <p:extLst>
      <p:ext uri="{BB962C8B-B14F-4D97-AF65-F5344CB8AC3E}">
        <p14:creationId xmlns:p14="http://schemas.microsoft.com/office/powerpoint/2010/main" val="2574181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3469" y="1231639"/>
            <a:ext cx="8222100" cy="1045029"/>
          </a:xfrm>
        </p:spPr>
        <p:txBody>
          <a:bodyPr>
            <a:normAutofit/>
          </a:bodyPr>
          <a:lstStyle/>
          <a:p>
            <a:r>
              <a:rPr lang="en-US" dirty="0" smtClean="0"/>
              <a:t>Introducing </a:t>
            </a:r>
            <a:r>
              <a:rPr lang="en-US" dirty="0" err="1" smtClean="0"/>
              <a:t>Dall</a:t>
            </a:r>
            <a:r>
              <a:rPr lang="en-US" dirty="0"/>
              <a:t>-</a:t>
            </a:r>
            <a:r>
              <a:rPr lang="en-US" dirty="0" smtClean="0"/>
              <a:t>E 2</a:t>
            </a:r>
            <a:endParaRPr lang="en-US" dirty="0"/>
          </a:p>
        </p:txBody>
      </p:sp>
      <p:pic>
        <p:nvPicPr>
          <p:cNvPr id="6146" name="Picture 2" descr="OpenAI's DALL-E 2: Even More Beautiful Results! 🤯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563" y="2531706"/>
            <a:ext cx="3405673"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917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 dirty="0"/>
              <a:t>How Dall-E 2 Works</a:t>
            </a:r>
            <a:endParaRPr lang="en-US" dirty="0"/>
          </a:p>
        </p:txBody>
      </p:sp>
      <p:sp>
        <p:nvSpPr>
          <p:cNvPr id="4" name="Text Placeholder 3"/>
          <p:cNvSpPr>
            <a:spLocks noGrp="1"/>
          </p:cNvSpPr>
          <p:nvPr>
            <p:ph type="body" idx="1"/>
          </p:nvPr>
        </p:nvSpPr>
        <p:spPr/>
        <p:txBody>
          <a:bodyPr/>
          <a:lstStyle/>
          <a:p>
            <a:pPr lvl="0"/>
            <a:r>
              <a:rPr lang="en-US" dirty="0" err="1"/>
              <a:t>Dall</a:t>
            </a:r>
            <a:r>
              <a:rPr lang="en-US" dirty="0"/>
              <a:t>-E 2 uses the GPT-3 language model to understand textual descriptions</a:t>
            </a:r>
          </a:p>
          <a:p>
            <a:pPr lvl="0"/>
            <a:r>
              <a:rPr lang="en-US" dirty="0"/>
              <a:t>It then generates images at high resolution using a transformer-based neural network</a:t>
            </a:r>
          </a:p>
          <a:p>
            <a:pPr lvl="0"/>
            <a:r>
              <a:rPr lang="en-US" dirty="0"/>
              <a:t>The model is trained on a large dataset of images and textual descriptions</a:t>
            </a:r>
          </a:p>
          <a:p>
            <a:endParaRPr lang="en-US" dirty="0"/>
          </a:p>
        </p:txBody>
      </p:sp>
      <p:sp>
        <p:nvSpPr>
          <p:cNvPr id="5" name="Text Placeholder 4"/>
          <p:cNvSpPr>
            <a:spLocks noGrp="1"/>
          </p:cNvSpPr>
          <p:nvPr>
            <p:ph type="body" idx="2"/>
          </p:nvPr>
        </p:nvSpPr>
        <p:spPr>
          <a:xfrm>
            <a:off x="4756200" y="1489825"/>
            <a:ext cx="3999900" cy="2239786"/>
          </a:xfrm>
        </p:spPr>
        <p:txBody>
          <a:bodyPr/>
          <a:lstStyle/>
          <a:p>
            <a:endParaRPr lang="en-US" dirty="0"/>
          </a:p>
        </p:txBody>
      </p:sp>
      <p:pic>
        <p:nvPicPr>
          <p:cNvPr id="6" name="Google Shape;89;p16"/>
          <p:cNvPicPr preferRelativeResize="0"/>
          <p:nvPr/>
        </p:nvPicPr>
        <p:blipFill>
          <a:blip r:embed="rId2">
            <a:alphaModFix/>
          </a:blip>
          <a:stretch>
            <a:fillRect/>
          </a:stretch>
        </p:blipFill>
        <p:spPr>
          <a:xfrm>
            <a:off x="4756200" y="1479667"/>
            <a:ext cx="4023906" cy="2249944"/>
          </a:xfrm>
          <a:prstGeom prst="rect">
            <a:avLst/>
          </a:prstGeom>
          <a:noFill/>
          <a:ln>
            <a:noFill/>
          </a:ln>
        </p:spPr>
      </p:pic>
    </p:spTree>
    <p:extLst>
      <p:ext uri="{BB962C8B-B14F-4D97-AF65-F5344CB8AC3E}">
        <p14:creationId xmlns:p14="http://schemas.microsoft.com/office/powerpoint/2010/main" val="2744951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8072" y="1391725"/>
            <a:ext cx="8222100" cy="907500"/>
          </a:xfrm>
        </p:spPr>
        <p:txBody>
          <a:bodyPr>
            <a:normAutofit fontScale="90000"/>
          </a:bodyPr>
          <a:lstStyle/>
          <a:p>
            <a:r>
              <a:rPr lang="en-US" dirty="0" smtClean="0"/>
              <a:t>Introducing </a:t>
            </a:r>
            <a:r>
              <a:rPr lang="en-US" dirty="0" err="1" smtClean="0"/>
              <a:t>ChatGpt</a:t>
            </a:r>
            <a:endParaRPr lang="en-US" dirty="0"/>
          </a:p>
        </p:txBody>
      </p:sp>
      <p:pic>
        <p:nvPicPr>
          <p:cNvPr id="2050" name="Picture 2" descr="ChatGPT WordPress Plugin (Lifetime Licen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825" y="2696548"/>
            <a:ext cx="3315412" cy="1735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731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Applications of Dall-E 2</a:t>
            </a:r>
            <a:endParaRPr lang="en-US" dirty="0"/>
          </a:p>
        </p:txBody>
      </p:sp>
      <p:sp>
        <p:nvSpPr>
          <p:cNvPr id="3" name="Text Placeholder 2"/>
          <p:cNvSpPr>
            <a:spLocks noGrp="1"/>
          </p:cNvSpPr>
          <p:nvPr>
            <p:ph type="body" idx="1"/>
          </p:nvPr>
        </p:nvSpPr>
        <p:spPr/>
        <p:txBody>
          <a:bodyPr/>
          <a:lstStyle/>
          <a:p>
            <a:pPr lvl="0"/>
            <a:r>
              <a:rPr lang="en-US" b="1" dirty="0"/>
              <a:t>Art</a:t>
            </a:r>
            <a:r>
              <a:rPr lang="en-US" dirty="0"/>
              <a:t>: </a:t>
            </a:r>
            <a:r>
              <a:rPr lang="en-US" dirty="0" err="1"/>
              <a:t>Dall</a:t>
            </a:r>
            <a:r>
              <a:rPr lang="en-US" dirty="0"/>
              <a:t>-E 2 can be used to generate unique and creative images for art projects</a:t>
            </a:r>
          </a:p>
          <a:p>
            <a:pPr lvl="0"/>
            <a:r>
              <a:rPr lang="en-US" b="1" dirty="0"/>
              <a:t>Design</a:t>
            </a:r>
            <a:r>
              <a:rPr lang="en-US" dirty="0"/>
              <a:t>: The model can be used to create product designs and prototypes quickly and efficiently</a:t>
            </a:r>
          </a:p>
          <a:p>
            <a:pPr lvl="0"/>
            <a:r>
              <a:rPr lang="en-US" b="1" dirty="0"/>
              <a:t>Advertising</a:t>
            </a:r>
            <a:r>
              <a:rPr lang="en-US" dirty="0"/>
              <a:t>: </a:t>
            </a:r>
            <a:r>
              <a:rPr lang="en-US" dirty="0" err="1"/>
              <a:t>Dall</a:t>
            </a:r>
            <a:r>
              <a:rPr lang="en-US" dirty="0"/>
              <a:t>-E 2 can be used to generate images for advertising campaigns that are tailored to specific audiences</a:t>
            </a:r>
          </a:p>
          <a:p>
            <a:endParaRPr lang="en-US" dirty="0"/>
          </a:p>
        </p:txBody>
      </p:sp>
      <p:sp>
        <p:nvSpPr>
          <p:cNvPr id="4" name="Text Placeholder 3"/>
          <p:cNvSpPr>
            <a:spLocks noGrp="1"/>
          </p:cNvSpPr>
          <p:nvPr>
            <p:ph type="body" idx="2"/>
          </p:nvPr>
        </p:nvSpPr>
        <p:spPr>
          <a:xfrm>
            <a:off x="4756200" y="1489826"/>
            <a:ext cx="3999900" cy="2121122"/>
          </a:xfrm>
        </p:spPr>
        <p:txBody>
          <a:bodyPr/>
          <a:lstStyle/>
          <a:p>
            <a:endParaRPr lang="en-US" dirty="0"/>
          </a:p>
        </p:txBody>
      </p:sp>
      <p:pic>
        <p:nvPicPr>
          <p:cNvPr id="5" name="Google Shape;97;p17"/>
          <p:cNvPicPr preferRelativeResize="0"/>
          <p:nvPr/>
        </p:nvPicPr>
        <p:blipFill>
          <a:blip r:embed="rId2">
            <a:alphaModFix/>
          </a:blip>
          <a:stretch>
            <a:fillRect/>
          </a:stretch>
        </p:blipFill>
        <p:spPr>
          <a:xfrm>
            <a:off x="4756200" y="1461006"/>
            <a:ext cx="3999900" cy="2149941"/>
          </a:xfrm>
          <a:prstGeom prst="rect">
            <a:avLst/>
          </a:prstGeom>
          <a:noFill/>
          <a:ln>
            <a:noFill/>
          </a:ln>
        </p:spPr>
      </p:pic>
    </p:spTree>
    <p:extLst>
      <p:ext uri="{BB962C8B-B14F-4D97-AF65-F5344CB8AC3E}">
        <p14:creationId xmlns:p14="http://schemas.microsoft.com/office/powerpoint/2010/main" val="996651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672" y="821092"/>
            <a:ext cx="5829300" cy="3777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445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GPT-4 is Better Than GPT-3.5 - Here Are Some Key Differen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046" y="1548880"/>
            <a:ext cx="7305870" cy="239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259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428" y="841219"/>
            <a:ext cx="8222100" cy="907500"/>
          </a:xfrm>
        </p:spPr>
        <p:txBody>
          <a:bodyPr>
            <a:normAutofit fontScale="90000"/>
          </a:bodyPr>
          <a:lstStyle/>
          <a:p>
            <a:r>
              <a:rPr lang="en-US" dirty="0" smtClean="0"/>
              <a:t>Introducing Bing</a:t>
            </a:r>
            <a:endParaRPr lang="en-US" dirty="0"/>
          </a:p>
        </p:txBody>
      </p:sp>
      <p:pic>
        <p:nvPicPr>
          <p:cNvPr id="3074" name="Picture 2" descr="The New Bing - Learn M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013" y="2190879"/>
            <a:ext cx="4976262"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053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pPr lvl="0"/>
            <a:r>
              <a:rPr lang="en-US" dirty="0"/>
              <a:t>Converting Speech to Text and Vice Versa</a:t>
            </a:r>
          </a:p>
          <a:p>
            <a:endParaRPr lang="en-US" dirty="0"/>
          </a:p>
        </p:txBody>
      </p:sp>
      <p:sp>
        <p:nvSpPr>
          <p:cNvPr id="3" name="Title 2"/>
          <p:cNvSpPr>
            <a:spLocks noGrp="1"/>
          </p:cNvSpPr>
          <p:nvPr>
            <p:ph type="title"/>
          </p:nvPr>
        </p:nvSpPr>
        <p:spPr/>
        <p:txBody>
          <a:bodyPr/>
          <a:lstStyle/>
          <a:p>
            <a:r>
              <a:rPr lang="en" dirty="0"/>
              <a:t>Bing Speech</a:t>
            </a:r>
            <a:endParaRPr lang="en-US" dirty="0"/>
          </a:p>
        </p:txBody>
      </p:sp>
      <p:sp>
        <p:nvSpPr>
          <p:cNvPr id="7" name="Text Placeholder 6"/>
          <p:cNvSpPr>
            <a:spLocks noGrp="1"/>
          </p:cNvSpPr>
          <p:nvPr>
            <p:ph type="body" idx="2"/>
          </p:nvPr>
        </p:nvSpPr>
        <p:spPr/>
        <p:txBody>
          <a:bodyPr/>
          <a:lstStyle/>
          <a:p>
            <a:pPr lvl="0"/>
            <a:r>
              <a:rPr lang="en-US" b="1" dirty="0"/>
              <a:t>Speech to Text</a:t>
            </a:r>
            <a:r>
              <a:rPr lang="en-US" dirty="0"/>
              <a:t>: Convert spoken words into text</a:t>
            </a:r>
          </a:p>
          <a:p>
            <a:pPr lvl="1"/>
            <a:r>
              <a:rPr lang="en-US" dirty="0"/>
              <a:t>Bing AI uses machine learning to recognize and transcribe speech</a:t>
            </a:r>
          </a:p>
          <a:p>
            <a:pPr lvl="0"/>
            <a:r>
              <a:rPr lang="en-US" b="1" dirty="0"/>
              <a:t>Text to Speech</a:t>
            </a:r>
            <a:r>
              <a:rPr lang="en-US" dirty="0"/>
              <a:t>: Convert text into spoken words</a:t>
            </a:r>
          </a:p>
          <a:p>
            <a:pPr lvl="1"/>
            <a:r>
              <a:rPr lang="en-US" dirty="0"/>
              <a:t>Bing AI uses natural language processing to generate human-like speech</a:t>
            </a:r>
          </a:p>
          <a:p>
            <a:pPr lvl="0"/>
            <a:r>
              <a:rPr lang="en-US" b="1" dirty="0"/>
              <a:t>Applications</a:t>
            </a:r>
            <a:r>
              <a:rPr lang="en-US" dirty="0"/>
              <a:t>: Personal assistants, customer service, and more</a:t>
            </a:r>
          </a:p>
          <a:p>
            <a:endParaRPr lang="en-US" dirty="0"/>
          </a:p>
        </p:txBody>
      </p:sp>
      <p:sp>
        <p:nvSpPr>
          <p:cNvPr id="8" name="Text Placeholder 7"/>
          <p:cNvSpPr>
            <a:spLocks noGrp="1"/>
          </p:cNvSpPr>
          <p:nvPr>
            <p:ph type="body" idx="3"/>
          </p:nvPr>
        </p:nvSpPr>
        <p:spPr>
          <a:xfrm>
            <a:off x="4756200" y="1756476"/>
            <a:ext cx="3999900" cy="2249944"/>
          </a:xfrm>
        </p:spPr>
        <p:txBody>
          <a:bodyPr/>
          <a:lstStyle/>
          <a:p>
            <a:endParaRPr lang="en-US" dirty="0"/>
          </a:p>
        </p:txBody>
      </p:sp>
      <p:pic>
        <p:nvPicPr>
          <p:cNvPr id="9" name="Google Shape;129;p19"/>
          <p:cNvPicPr preferRelativeResize="0"/>
          <p:nvPr/>
        </p:nvPicPr>
        <p:blipFill>
          <a:blip r:embed="rId2">
            <a:alphaModFix/>
          </a:blip>
          <a:stretch>
            <a:fillRect/>
          </a:stretch>
        </p:blipFill>
        <p:spPr>
          <a:xfrm>
            <a:off x="4756200" y="1756476"/>
            <a:ext cx="3999900" cy="2249944"/>
          </a:xfrm>
          <a:prstGeom prst="rect">
            <a:avLst/>
          </a:prstGeom>
          <a:noFill/>
          <a:ln>
            <a:noFill/>
          </a:ln>
        </p:spPr>
      </p:pic>
    </p:spTree>
    <p:extLst>
      <p:ext uri="{BB962C8B-B14F-4D97-AF65-F5344CB8AC3E}">
        <p14:creationId xmlns:p14="http://schemas.microsoft.com/office/powerpoint/2010/main" val="4213583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lvl="0"/>
            <a:r>
              <a:rPr lang="en-US" dirty="0"/>
              <a:t>Suggesting Search Terms</a:t>
            </a:r>
          </a:p>
          <a:p>
            <a:endParaRPr lang="en-US" dirty="0"/>
          </a:p>
        </p:txBody>
      </p:sp>
      <p:sp>
        <p:nvSpPr>
          <p:cNvPr id="3" name="Title 2"/>
          <p:cNvSpPr>
            <a:spLocks noGrp="1"/>
          </p:cNvSpPr>
          <p:nvPr>
            <p:ph type="title"/>
          </p:nvPr>
        </p:nvSpPr>
        <p:spPr/>
        <p:txBody>
          <a:bodyPr/>
          <a:lstStyle/>
          <a:p>
            <a:r>
              <a:rPr lang="en" dirty="0"/>
              <a:t>Bing Autosuggest</a:t>
            </a:r>
            <a:endParaRPr lang="en-US" dirty="0"/>
          </a:p>
        </p:txBody>
      </p:sp>
      <p:sp>
        <p:nvSpPr>
          <p:cNvPr id="4" name="Text Placeholder 3"/>
          <p:cNvSpPr>
            <a:spLocks noGrp="1"/>
          </p:cNvSpPr>
          <p:nvPr>
            <p:ph type="body" idx="2"/>
          </p:nvPr>
        </p:nvSpPr>
        <p:spPr>
          <a:xfrm>
            <a:off x="117312" y="1697569"/>
            <a:ext cx="3999900" cy="2625300"/>
          </a:xfrm>
        </p:spPr>
        <p:txBody>
          <a:bodyPr/>
          <a:lstStyle/>
          <a:p>
            <a:pPr lvl="0"/>
            <a:r>
              <a:rPr lang="en-US" b="1" dirty="0"/>
              <a:t>Search Suggestions</a:t>
            </a:r>
            <a:r>
              <a:rPr lang="en-US" dirty="0"/>
              <a:t>: Suggest search terms as users type</a:t>
            </a:r>
          </a:p>
          <a:p>
            <a:pPr lvl="1"/>
            <a:r>
              <a:rPr lang="en-US" dirty="0"/>
              <a:t>Bing AI uses machine learning to suggest relevant search terms</a:t>
            </a:r>
          </a:p>
          <a:p>
            <a:pPr lvl="0"/>
            <a:r>
              <a:rPr lang="en-US" b="1" dirty="0"/>
              <a:t>Query Expansion</a:t>
            </a:r>
            <a:r>
              <a:rPr lang="en-US" dirty="0"/>
              <a:t>: Expand queries to improve search relevance</a:t>
            </a:r>
          </a:p>
          <a:p>
            <a:pPr lvl="1"/>
            <a:r>
              <a:rPr lang="en-US" dirty="0"/>
              <a:t>Bing AI can analyze user behavior to improve search results</a:t>
            </a:r>
          </a:p>
          <a:p>
            <a:pPr lvl="0"/>
            <a:r>
              <a:rPr lang="en-US" b="1" dirty="0"/>
              <a:t>Applications</a:t>
            </a:r>
            <a:r>
              <a:rPr lang="en-US" dirty="0"/>
              <a:t>: Improving search relevance and efficiency</a:t>
            </a:r>
          </a:p>
          <a:p>
            <a:endParaRPr lang="en-US" dirty="0"/>
          </a:p>
        </p:txBody>
      </p:sp>
      <p:sp>
        <p:nvSpPr>
          <p:cNvPr id="5" name="Text Placeholder 4"/>
          <p:cNvSpPr>
            <a:spLocks noGrp="1"/>
          </p:cNvSpPr>
          <p:nvPr>
            <p:ph type="body" idx="3"/>
          </p:nvPr>
        </p:nvSpPr>
        <p:spPr>
          <a:xfrm>
            <a:off x="4756200" y="1740134"/>
            <a:ext cx="3999900" cy="2249944"/>
          </a:xfrm>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6138" y="307913"/>
            <a:ext cx="4823925" cy="4282750"/>
          </a:xfrm>
          <a:prstGeom prst="rect">
            <a:avLst/>
          </a:prstGeom>
        </p:spPr>
      </p:pic>
    </p:spTree>
    <p:extLst>
      <p:ext uri="{BB962C8B-B14F-4D97-AF65-F5344CB8AC3E}">
        <p14:creationId xmlns:p14="http://schemas.microsoft.com/office/powerpoint/2010/main" val="1330181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Bing vs ChatGPT</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subTitle" idx="1"/>
          </p:nvPr>
        </p:nvSpPr>
        <p:spPr>
          <a:xfrm>
            <a:off x="386975" y="1016400"/>
            <a:ext cx="8368200" cy="84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 search algorithms work?</a:t>
            </a:r>
            <a:endParaRPr/>
          </a:p>
        </p:txBody>
      </p:sp>
      <p:sp>
        <p:nvSpPr>
          <p:cNvPr id="79" name="Google Shape;79;p15"/>
          <p:cNvSpPr txBox="1">
            <a:spLocks noGrp="1"/>
          </p:cNvSpPr>
          <p:nvPr>
            <p:ph type="title"/>
          </p:nvPr>
        </p:nvSpPr>
        <p:spPr>
          <a:xfrm>
            <a:off x="387900" y="1532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Search Algorithms</a:t>
            </a:r>
            <a:endParaRPr/>
          </a:p>
        </p:txBody>
      </p:sp>
      <p:sp>
        <p:nvSpPr>
          <p:cNvPr id="80" name="Google Shape;80;p15"/>
          <p:cNvSpPr txBox="1">
            <a:spLocks noGrp="1"/>
          </p:cNvSpPr>
          <p:nvPr>
            <p:ph type="body" idx="2"/>
          </p:nvPr>
        </p:nvSpPr>
        <p:spPr>
          <a:xfrm>
            <a:off x="387900" y="1790875"/>
            <a:ext cx="3999900" cy="2625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b="1"/>
              <a:t>Bing</a:t>
            </a:r>
            <a:r>
              <a:rPr lang="en"/>
              <a:t>: Uses a combination of machine learning and human curation to deliver search results</a:t>
            </a:r>
            <a:endParaRPr/>
          </a:p>
          <a:p>
            <a:pPr marL="914400" lvl="1" indent="-304800" algn="l" rtl="0">
              <a:spcBef>
                <a:spcPts val="0"/>
              </a:spcBef>
              <a:spcAft>
                <a:spcPts val="0"/>
              </a:spcAft>
              <a:buSzPts val="1200"/>
              <a:buChar char="○"/>
            </a:pPr>
            <a:r>
              <a:rPr lang="en"/>
              <a:t>Bing's algorithm is designed to prioritize high-quality content and authoritative sources</a:t>
            </a:r>
            <a:endParaRPr/>
          </a:p>
          <a:p>
            <a:pPr marL="457200" lvl="0" indent="-317500" algn="l" rtl="0">
              <a:spcBef>
                <a:spcPts val="0"/>
              </a:spcBef>
              <a:spcAft>
                <a:spcPts val="0"/>
              </a:spcAft>
              <a:buSzPts val="1400"/>
              <a:buChar char="●"/>
            </a:pPr>
            <a:r>
              <a:rPr lang="en" b="1"/>
              <a:t>ChatGPT</a:t>
            </a:r>
            <a:r>
              <a:rPr lang="en"/>
              <a:t>: Uses a deep learning model to generate search results</a:t>
            </a:r>
            <a:endParaRPr/>
          </a:p>
          <a:p>
            <a:pPr marL="914400" lvl="1" indent="-304800" algn="l" rtl="0">
              <a:spcBef>
                <a:spcPts val="0"/>
              </a:spcBef>
              <a:spcAft>
                <a:spcPts val="0"/>
              </a:spcAft>
              <a:buSzPts val="1200"/>
              <a:buChar char="○"/>
            </a:pPr>
            <a:r>
              <a:rPr lang="en"/>
              <a:t>ChatGPT's algorithm is designed to understand natural language queries and provide relevant results</a:t>
            </a:r>
            <a:endParaRPr/>
          </a:p>
          <a:p>
            <a:pPr marL="0" lvl="0" indent="0" algn="l" rtl="0">
              <a:spcBef>
                <a:spcPts val="1200"/>
              </a:spcBef>
              <a:spcAft>
                <a:spcPts val="1200"/>
              </a:spcAft>
              <a:buNone/>
            </a:pPr>
            <a:endParaRPr/>
          </a:p>
        </p:txBody>
      </p:sp>
      <p:sp>
        <p:nvSpPr>
          <p:cNvPr id="81" name="Google Shape;81;p15"/>
          <p:cNvSpPr txBox="1">
            <a:spLocks noGrp="1"/>
          </p:cNvSpPr>
          <p:nvPr>
            <p:ph type="body" idx="3"/>
          </p:nvPr>
        </p:nvSpPr>
        <p:spPr>
          <a:xfrm>
            <a:off x="4756200" y="17946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a:r>
            <a:endParaRPr/>
          </a:p>
          <a:p>
            <a:pPr marL="0" lvl="0" indent="0" algn="l" rtl="0">
              <a:spcBef>
                <a:spcPts val="1200"/>
              </a:spcBef>
              <a:spcAft>
                <a:spcPts val="1200"/>
              </a:spcAft>
              <a:buNone/>
            </a:pPr>
            <a:endParaRPr/>
          </a:p>
        </p:txBody>
      </p:sp>
      <p:pic>
        <p:nvPicPr>
          <p:cNvPr id="4098" name="Picture 2" descr="Artificial Intelligence, Machine Learning, and Deep Learning. What's the  Real Difference? | by Sushant Srivastav | The Startup | 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599" y="788436"/>
            <a:ext cx="3949895" cy="35689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1676</Words>
  <Application>Microsoft Office PowerPoint</Application>
  <PresentationFormat>On-screen Show (16:9)</PresentationFormat>
  <Paragraphs>112</Paragraphs>
  <Slides>31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ＭＳ Ｐゴシック</vt:lpstr>
      <vt:lpstr>Roboto Slab</vt:lpstr>
      <vt:lpstr>Roboto</vt:lpstr>
      <vt:lpstr>宋体</vt:lpstr>
      <vt:lpstr>Marina</vt:lpstr>
      <vt:lpstr>Artificial Intelligence and Job Market : Preparing Students for the Future</vt:lpstr>
      <vt:lpstr> Artificial Neural Network</vt:lpstr>
      <vt:lpstr>Introducing ChatGpt</vt:lpstr>
      <vt:lpstr>PowerPoint Presentation</vt:lpstr>
      <vt:lpstr>Introducing Bing</vt:lpstr>
      <vt:lpstr>Bing Speech</vt:lpstr>
      <vt:lpstr>Bing Autosuggest</vt:lpstr>
      <vt:lpstr>Bing vs ChatGPT</vt:lpstr>
      <vt:lpstr>Search Algorithms</vt:lpstr>
      <vt:lpstr>Current Issues</vt:lpstr>
      <vt:lpstr>Conversation Types</vt:lpstr>
      <vt:lpstr>Conversation Style</vt:lpstr>
      <vt:lpstr>Language Support</vt:lpstr>
      <vt:lpstr>Advertising</vt:lpstr>
      <vt:lpstr>Voice Search</vt:lpstr>
      <vt:lpstr>Image Search</vt:lpstr>
      <vt:lpstr>PowerPoint Presentation</vt:lpstr>
      <vt:lpstr>Introducing Pictory AI</vt:lpstr>
      <vt:lpstr>Types of Videos</vt:lpstr>
      <vt:lpstr>Pictory.AI Features</vt:lpstr>
      <vt:lpstr>Editing Techniques</vt:lpstr>
      <vt:lpstr>Introducing SlidesGPT</vt:lpstr>
      <vt:lpstr>Customization</vt:lpstr>
      <vt:lpstr>Use cases</vt:lpstr>
      <vt:lpstr>Content Creation</vt:lpstr>
      <vt:lpstr>Integrations</vt:lpstr>
      <vt:lpstr>Pricing</vt:lpstr>
      <vt:lpstr>Introducing Dall-E 2</vt:lpstr>
      <vt:lpstr>How Dall-E 2 Works</vt:lpstr>
      <vt:lpstr>Applications of Dall-E 2</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Bing vs ChatGPT</dc:title>
  <dc:creator>Afsana Mimi</dc:creator>
  <cp:lastModifiedBy>Afsana Mimi</cp:lastModifiedBy>
  <cp:revision>16</cp:revision>
  <dcterms:modified xsi:type="dcterms:W3CDTF">2023-04-04T16:38:44Z</dcterms:modified>
</cp:coreProperties>
</file>