
<file path=[Content_Types].xml><?xml version="1.0" encoding="utf-8"?>
<Types xmlns="http://schemas.openxmlformats.org/package/2006/content-types">
  <Default Extension="png" ContentType="image/png"/>
  <Default Extension="bin" ContentType="audio/unknown"/>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2"/>
  </p:notesMasterIdLst>
  <p:sldIdLst>
    <p:sldId id="256" r:id="rId2"/>
    <p:sldId id="258" r:id="rId3"/>
    <p:sldId id="284" r:id="rId4"/>
    <p:sldId id="257" r:id="rId5"/>
    <p:sldId id="275" r:id="rId6"/>
    <p:sldId id="276" r:id="rId7"/>
    <p:sldId id="277" r:id="rId8"/>
    <p:sldId id="278" r:id="rId9"/>
    <p:sldId id="279" r:id="rId10"/>
    <p:sldId id="264" r:id="rId11"/>
    <p:sldId id="281" r:id="rId12"/>
    <p:sldId id="286" r:id="rId13"/>
    <p:sldId id="288" r:id="rId14"/>
    <p:sldId id="290" r:id="rId15"/>
    <p:sldId id="293" r:id="rId16"/>
    <p:sldId id="262" r:id="rId17"/>
    <p:sldId id="263" r:id="rId18"/>
    <p:sldId id="265" r:id="rId19"/>
    <p:sldId id="266" r:id="rId20"/>
    <p:sldId id="29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1" autoAdjust="0"/>
    <p:restoredTop sz="94434" autoAdjust="0"/>
  </p:normalViewPr>
  <p:slideViewPr>
    <p:cSldViewPr snapToGrid="0">
      <p:cViewPr varScale="1">
        <p:scale>
          <a:sx n="70" d="100"/>
          <a:sy n="70" d="100"/>
        </p:scale>
        <p:origin x="6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A8F5D-00A9-4733-B500-1FF808E628C7}" type="datetimeFigureOut">
              <a:rPr lang="en-US" smtClean="0"/>
              <a:t>7/19/2017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46CFDC-4BD3-40CE-BDAB-425E4F46500C}" type="slidenum">
              <a:rPr lang="en-US" smtClean="0"/>
              <a:t>‹#›</a:t>
            </a:fld>
            <a:endParaRPr lang="en-US"/>
          </a:p>
        </p:txBody>
      </p:sp>
    </p:spTree>
    <p:extLst>
      <p:ext uri="{BB962C8B-B14F-4D97-AF65-F5344CB8AC3E}">
        <p14:creationId xmlns:p14="http://schemas.microsoft.com/office/powerpoint/2010/main" val="3794142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81112C02-BC47-4131-9298-7D4637F92D8E}" type="slidenum">
              <a:rPr lang="en-US" altLang="en-US" sz="1200"/>
              <a:pPr/>
              <a:t>3</a:t>
            </a:fld>
            <a:endParaRPr lang="en-US" alt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905645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A6C92A97-59CE-40DD-BB13-F4EDFDF9A807}" type="slidenum">
              <a:rPr lang="en-US" altLang="en-US" sz="1200"/>
              <a:pPr/>
              <a:t>12</a:t>
            </a:fld>
            <a:endParaRPr lang="en-US" altLang="en-US"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560644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E73CDAE-77AB-4A61-A229-B33C26EF93BC}" type="slidenum">
              <a:rPr lang="en-US" altLang="en-US" sz="1200"/>
              <a:pPr/>
              <a:t>13</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89888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863AAD7-48E9-40C8-A431-0BE5774D6550}" type="slidenum">
              <a:rPr lang="en-US" altLang="en-US" sz="1200"/>
              <a:pPr/>
              <a:t>14</a:t>
            </a:fld>
            <a:endParaRPr lang="en-US" alt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41785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D7AAF0C-EF57-4C9C-AEFC-3F071351B8D8}" type="slidenum">
              <a:rPr lang="en-US" altLang="en-US" sz="1200"/>
              <a:pPr/>
              <a:t>15</a:t>
            </a:fld>
            <a:endParaRPr lang="en-US"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411315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393700" y="692150"/>
            <a:ext cx="6070600" cy="3416300"/>
          </a:xfrm>
          <a:ln/>
        </p:spPr>
      </p:sp>
      <p:sp>
        <p:nvSpPr>
          <p:cNvPr id="141315" name="Rectangle 3"/>
          <p:cNvSpPr>
            <a:spLocks noGrp="1" noChangeArrowheads="1"/>
          </p:cNvSpPr>
          <p:nvPr>
            <p:ph type="body" idx="1"/>
          </p:nvPr>
        </p:nvSpPr>
        <p:spPr>
          <a:noFill/>
          <a:ln w="9525"/>
        </p:spPr>
        <p:txBody>
          <a:bodyPr/>
          <a:lstStyle/>
          <a:p>
            <a:r>
              <a:rPr lang="en-US">
                <a:solidFill>
                  <a:srgbClr val="000000"/>
                </a:solidFill>
                <a:latin typeface="Times New Roman" charset="-52"/>
                <a:ea typeface="ＭＳ Ｐゴシック" charset="-128"/>
                <a:cs typeface="ＭＳ Ｐゴシック" charset="-128"/>
              </a:rPr>
              <a:t>Carbon 2 in 2-bromobutane has four different groups attached to it, making it chiral.  It is not possible to superimpose the molecules by rotating them in the plane of the paper.  Nonsuperimposable mirror images are called enantiomers.  Enantiomers have identical physical properties and identical chemical properties when they react with achiral reagents.  They exhibit different properties in chiral environments.</a:t>
            </a:r>
          </a:p>
        </p:txBody>
      </p:sp>
    </p:spTree>
    <p:extLst>
      <p:ext uri="{BB962C8B-B14F-4D97-AF65-F5344CB8AC3E}">
        <p14:creationId xmlns:p14="http://schemas.microsoft.com/office/powerpoint/2010/main" val="178527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B72B6A0-B1E8-42C8-95AD-4B800B725006}" type="datetimeFigureOut">
              <a:rPr lang="en-US" smtClean="0"/>
              <a:t>7/19/2017</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D03E247-B566-4393-B903-C217A279FE66}" type="slidenum">
              <a:rPr lang="en-US" smtClean="0"/>
              <a:t>‹#›</a:t>
            </a:fld>
            <a:endParaRPr lang="en-US"/>
          </a:p>
        </p:txBody>
      </p:sp>
    </p:spTree>
    <p:extLst>
      <p:ext uri="{BB962C8B-B14F-4D97-AF65-F5344CB8AC3E}">
        <p14:creationId xmlns:p14="http://schemas.microsoft.com/office/powerpoint/2010/main" val="2416619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72B6A0-B1E8-42C8-95AD-4B800B725006}"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D03E247-B566-4393-B903-C217A279FE66}" type="slidenum">
              <a:rPr lang="en-US" smtClean="0"/>
              <a:t>‹#›</a:t>
            </a:fld>
            <a:endParaRPr lang="en-US"/>
          </a:p>
        </p:txBody>
      </p:sp>
    </p:spTree>
    <p:extLst>
      <p:ext uri="{BB962C8B-B14F-4D97-AF65-F5344CB8AC3E}">
        <p14:creationId xmlns:p14="http://schemas.microsoft.com/office/powerpoint/2010/main" val="82765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72B6A0-B1E8-42C8-95AD-4B800B725006}"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03E247-B566-4393-B903-C217A279FE66}" type="slidenum">
              <a:rPr lang="en-US" smtClean="0"/>
              <a:t>‹#›</a:t>
            </a:fld>
            <a:endParaRPr lang="en-US"/>
          </a:p>
        </p:txBody>
      </p:sp>
    </p:spTree>
    <p:extLst>
      <p:ext uri="{BB962C8B-B14F-4D97-AF65-F5344CB8AC3E}">
        <p14:creationId xmlns:p14="http://schemas.microsoft.com/office/powerpoint/2010/main" val="1509396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72B6A0-B1E8-42C8-95AD-4B800B725006}"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03E247-B566-4393-B903-C217A279FE66}" type="slidenum">
              <a:rPr lang="en-US" smtClean="0"/>
              <a:t>‹#›</a:t>
            </a:fld>
            <a:endParaRPr lang="en-US"/>
          </a:p>
        </p:txBody>
      </p:sp>
    </p:spTree>
    <p:extLst>
      <p:ext uri="{BB962C8B-B14F-4D97-AF65-F5344CB8AC3E}">
        <p14:creationId xmlns:p14="http://schemas.microsoft.com/office/powerpoint/2010/main" val="1380323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72B6A0-B1E8-42C8-95AD-4B800B725006}"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03E247-B566-4393-B903-C217A279FE66}" type="slidenum">
              <a:rPr lang="en-US" smtClean="0"/>
              <a:t>‹#›</a:t>
            </a:fld>
            <a:endParaRPr lang="en-US"/>
          </a:p>
        </p:txBody>
      </p:sp>
    </p:spTree>
    <p:extLst>
      <p:ext uri="{BB962C8B-B14F-4D97-AF65-F5344CB8AC3E}">
        <p14:creationId xmlns:p14="http://schemas.microsoft.com/office/powerpoint/2010/main" val="2470518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B72B6A0-B1E8-42C8-95AD-4B800B725006}" type="datetimeFigureOut">
              <a:rPr lang="en-US" smtClean="0"/>
              <a:t>7/19/2017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03E247-B566-4393-B903-C217A279FE66}" type="slidenum">
              <a:rPr lang="en-US" smtClean="0"/>
              <a:t>‹#›</a:t>
            </a:fld>
            <a:endParaRPr lang="en-US"/>
          </a:p>
        </p:txBody>
      </p:sp>
    </p:spTree>
    <p:extLst>
      <p:ext uri="{BB962C8B-B14F-4D97-AF65-F5344CB8AC3E}">
        <p14:creationId xmlns:p14="http://schemas.microsoft.com/office/powerpoint/2010/main" val="1978391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B72B6A0-B1E8-42C8-95AD-4B800B725006}" type="datetimeFigureOut">
              <a:rPr lang="en-US" smtClean="0"/>
              <a:t>7/19/2017</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7D03E247-B566-4393-B903-C217A279FE66}" type="slidenum">
              <a:rPr lang="en-US" smtClean="0"/>
              <a:t>‹#›</a:t>
            </a:fld>
            <a:endParaRPr lang="en-US"/>
          </a:p>
        </p:txBody>
      </p:sp>
    </p:spTree>
    <p:extLst>
      <p:ext uri="{BB962C8B-B14F-4D97-AF65-F5344CB8AC3E}">
        <p14:creationId xmlns:p14="http://schemas.microsoft.com/office/powerpoint/2010/main" val="1720316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B72B6A0-B1E8-42C8-95AD-4B800B725006}"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3E247-B566-4393-B903-C217A279FE66}" type="slidenum">
              <a:rPr lang="en-US" smtClean="0"/>
              <a:t>‹#›</a:t>
            </a:fld>
            <a:endParaRPr lang="en-US"/>
          </a:p>
        </p:txBody>
      </p:sp>
    </p:spTree>
    <p:extLst>
      <p:ext uri="{BB962C8B-B14F-4D97-AF65-F5344CB8AC3E}">
        <p14:creationId xmlns:p14="http://schemas.microsoft.com/office/powerpoint/2010/main" val="1581349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B72B6A0-B1E8-42C8-95AD-4B800B725006}"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03E247-B566-4393-B903-C217A279FE66}" type="slidenum">
              <a:rPr lang="en-US" smtClean="0"/>
              <a:t>‹#›</a:t>
            </a:fld>
            <a:endParaRPr lang="en-US"/>
          </a:p>
        </p:txBody>
      </p:sp>
    </p:spTree>
    <p:extLst>
      <p:ext uri="{BB962C8B-B14F-4D97-AF65-F5344CB8AC3E}">
        <p14:creationId xmlns:p14="http://schemas.microsoft.com/office/powerpoint/2010/main" val="2392029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887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25600" y="1676400"/>
            <a:ext cx="508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08800" y="1676400"/>
            <a:ext cx="508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9498D53-81FB-4DBB-BF43-8F1D52709B01}" type="slidenum">
              <a:rPr lang="en-US" altLang="en-US"/>
              <a:pPr>
                <a:defRPr/>
              </a:pPr>
              <a:t>‹#›</a:t>
            </a:fld>
            <a:endParaRPr lang="en-US" altLang="en-US"/>
          </a:p>
        </p:txBody>
      </p:sp>
    </p:spTree>
    <p:extLst>
      <p:ext uri="{BB962C8B-B14F-4D97-AF65-F5344CB8AC3E}">
        <p14:creationId xmlns:p14="http://schemas.microsoft.com/office/powerpoint/2010/main" val="1015013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887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625600" y="1676400"/>
            <a:ext cx="508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908800" y="1676400"/>
            <a:ext cx="508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DC970BC-7739-475D-B405-E30C6AF5F45B}" type="slidenum">
              <a:rPr lang="en-US" altLang="en-US"/>
              <a:pPr>
                <a:defRPr/>
              </a:pPr>
              <a:t>‹#›</a:t>
            </a:fld>
            <a:endParaRPr lang="en-US" altLang="en-US"/>
          </a:p>
        </p:txBody>
      </p:sp>
    </p:spTree>
    <p:extLst>
      <p:ext uri="{BB962C8B-B14F-4D97-AF65-F5344CB8AC3E}">
        <p14:creationId xmlns:p14="http://schemas.microsoft.com/office/powerpoint/2010/main" val="315419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72B6A0-B1E8-42C8-95AD-4B800B725006}"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3E247-B566-4393-B903-C217A279FE66}" type="slidenum">
              <a:rPr lang="en-US" smtClean="0"/>
              <a:t>‹#›</a:t>
            </a:fld>
            <a:endParaRPr lang="en-US"/>
          </a:p>
        </p:txBody>
      </p:sp>
    </p:spTree>
    <p:extLst>
      <p:ext uri="{BB962C8B-B14F-4D97-AF65-F5344CB8AC3E}">
        <p14:creationId xmlns:p14="http://schemas.microsoft.com/office/powerpoint/2010/main" val="1118977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887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625600" y="1676400"/>
            <a:ext cx="103632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25600" y="4038600"/>
            <a:ext cx="103632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7A4892C-DF35-4BDA-9A36-7679CCA34B68}" type="slidenum">
              <a:rPr lang="en-US" altLang="en-US"/>
              <a:pPr>
                <a:defRPr/>
              </a:pPr>
              <a:t>‹#›</a:t>
            </a:fld>
            <a:endParaRPr lang="en-US" altLang="en-US"/>
          </a:p>
        </p:txBody>
      </p:sp>
    </p:spTree>
    <p:extLst>
      <p:ext uri="{BB962C8B-B14F-4D97-AF65-F5344CB8AC3E}">
        <p14:creationId xmlns:p14="http://schemas.microsoft.com/office/powerpoint/2010/main" val="1416264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72B6A0-B1E8-42C8-95AD-4B800B725006}"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03E247-B566-4393-B903-C217A279FE66}" type="slidenum">
              <a:rPr lang="en-US" smtClean="0"/>
              <a:t>‹#›</a:t>
            </a:fld>
            <a:endParaRPr lang="en-US"/>
          </a:p>
        </p:txBody>
      </p:sp>
    </p:spTree>
    <p:extLst>
      <p:ext uri="{BB962C8B-B14F-4D97-AF65-F5344CB8AC3E}">
        <p14:creationId xmlns:p14="http://schemas.microsoft.com/office/powerpoint/2010/main" val="358160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72B6A0-B1E8-42C8-95AD-4B800B725006}"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3E247-B566-4393-B903-C217A279FE66}" type="slidenum">
              <a:rPr lang="en-US" smtClean="0"/>
              <a:t>‹#›</a:t>
            </a:fld>
            <a:endParaRPr lang="en-US"/>
          </a:p>
        </p:txBody>
      </p:sp>
    </p:spTree>
    <p:extLst>
      <p:ext uri="{BB962C8B-B14F-4D97-AF65-F5344CB8AC3E}">
        <p14:creationId xmlns:p14="http://schemas.microsoft.com/office/powerpoint/2010/main" val="2217428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72B6A0-B1E8-42C8-95AD-4B800B725006}" type="datetimeFigureOut">
              <a:rPr lang="en-US" smtClean="0"/>
              <a:t>7/19/2017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03E247-B566-4393-B903-C217A279FE66}" type="slidenum">
              <a:rPr lang="en-US" smtClean="0"/>
              <a:t>‹#›</a:t>
            </a:fld>
            <a:endParaRPr lang="en-US"/>
          </a:p>
        </p:txBody>
      </p:sp>
    </p:spTree>
    <p:extLst>
      <p:ext uri="{BB962C8B-B14F-4D97-AF65-F5344CB8AC3E}">
        <p14:creationId xmlns:p14="http://schemas.microsoft.com/office/powerpoint/2010/main" val="1724586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72B6A0-B1E8-42C8-95AD-4B800B725006}" type="datetimeFigureOut">
              <a:rPr lang="en-US" smtClean="0"/>
              <a:t>7/19/2017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03E247-B566-4393-B903-C217A279FE66}" type="slidenum">
              <a:rPr lang="en-US" smtClean="0"/>
              <a:t>‹#›</a:t>
            </a:fld>
            <a:endParaRPr lang="en-US"/>
          </a:p>
        </p:txBody>
      </p:sp>
    </p:spTree>
    <p:extLst>
      <p:ext uri="{BB962C8B-B14F-4D97-AF65-F5344CB8AC3E}">
        <p14:creationId xmlns:p14="http://schemas.microsoft.com/office/powerpoint/2010/main" val="3657454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72B6A0-B1E8-42C8-95AD-4B800B725006}" type="datetimeFigureOut">
              <a:rPr lang="en-US" smtClean="0"/>
              <a:t>7/19/2017</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D03E247-B566-4393-B903-C217A279FE66}" type="slidenum">
              <a:rPr lang="en-US" smtClean="0"/>
              <a:t>‹#›</a:t>
            </a:fld>
            <a:endParaRPr lang="en-US"/>
          </a:p>
        </p:txBody>
      </p:sp>
    </p:spTree>
    <p:extLst>
      <p:ext uri="{BB962C8B-B14F-4D97-AF65-F5344CB8AC3E}">
        <p14:creationId xmlns:p14="http://schemas.microsoft.com/office/powerpoint/2010/main" val="1460157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72B6A0-B1E8-42C8-95AD-4B800B725006}"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D03E247-B566-4393-B903-C217A279FE66}" type="slidenum">
              <a:rPr lang="en-US" smtClean="0"/>
              <a:t>‹#›</a:t>
            </a:fld>
            <a:endParaRPr lang="en-US"/>
          </a:p>
        </p:txBody>
      </p:sp>
    </p:spTree>
    <p:extLst>
      <p:ext uri="{BB962C8B-B14F-4D97-AF65-F5344CB8AC3E}">
        <p14:creationId xmlns:p14="http://schemas.microsoft.com/office/powerpoint/2010/main" val="2830862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72B6A0-B1E8-42C8-95AD-4B800B725006}"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D03E247-B566-4393-B903-C217A279FE66}" type="slidenum">
              <a:rPr lang="en-US" smtClean="0"/>
              <a:t>‹#›</a:t>
            </a:fld>
            <a:endParaRPr lang="en-US"/>
          </a:p>
        </p:txBody>
      </p:sp>
    </p:spTree>
    <p:extLst>
      <p:ext uri="{BB962C8B-B14F-4D97-AF65-F5344CB8AC3E}">
        <p14:creationId xmlns:p14="http://schemas.microsoft.com/office/powerpoint/2010/main" val="306095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B72B6A0-B1E8-42C8-95AD-4B800B725006}" type="datetimeFigureOut">
              <a:rPr lang="en-US" smtClean="0"/>
              <a:t>7/19/2017</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D03E247-B566-4393-B903-C217A279FE66}" type="slidenum">
              <a:rPr lang="en-US" smtClean="0"/>
              <a:t>‹#›</a:t>
            </a:fld>
            <a:endParaRPr lang="en-US"/>
          </a:p>
        </p:txBody>
      </p:sp>
    </p:spTree>
    <p:extLst>
      <p:ext uri="{BB962C8B-B14F-4D97-AF65-F5344CB8AC3E}">
        <p14:creationId xmlns:p14="http://schemas.microsoft.com/office/powerpoint/2010/main" val="401891710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chemconnections.llnl.gov/organic/chem226/Labs/opt-rotation-II/opt-rot-I.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099733"/>
            <a:ext cx="8825658" cy="1467715"/>
          </a:xfrm>
        </p:spPr>
        <p:txBody>
          <a:bodyPr/>
          <a:lstStyle/>
          <a:p>
            <a:pPr algn="ctr"/>
            <a:r>
              <a:rPr lang="en-US" b="1" dirty="0" smtClean="0">
                <a:solidFill>
                  <a:srgbClr val="FFFF00"/>
                </a:solidFill>
              </a:rPr>
              <a:t>ISOMERISM</a:t>
            </a:r>
            <a:endParaRPr lang="en-US" b="1" dirty="0">
              <a:solidFill>
                <a:srgbClr val="FFFF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57158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1338943" y="976085"/>
            <a:ext cx="8686800" cy="609600"/>
          </a:xfrm>
          <a:prstGeom prst="rect">
            <a:avLst/>
          </a:prstGeom>
          <a:noFill/>
          <a:ln w="9525">
            <a:noFill/>
            <a:miter lim="800000"/>
            <a:headEnd/>
            <a:tailEnd/>
          </a:ln>
          <a:effectLst/>
        </p:spPr>
        <p:txBody>
          <a:bodyPr lIns="92075" tIns="46038" rIns="92075" bIns="46038" anchor="ctr">
            <a:prstTxWarp prst="textNoShape">
              <a:avLst/>
            </a:prstTxWarp>
          </a:bodyPr>
          <a:lstStyle/>
          <a:p>
            <a:pPr algn="l">
              <a:defRPr/>
            </a:pPr>
            <a:r>
              <a:rPr lang="en-US" sz="2800" b="1" dirty="0" smtClean="0">
                <a:solidFill>
                  <a:srgbClr val="800000"/>
                </a:solidFill>
                <a:effectLst>
                  <a:outerShdw blurRad="38100" dist="38100" dir="2700000" algn="tl">
                    <a:srgbClr val="DDDDDD"/>
                  </a:outerShdw>
                </a:effectLst>
                <a:latin typeface="Times" charset="0"/>
              </a:rPr>
              <a:t>Stereoisomer- </a:t>
            </a:r>
          </a:p>
          <a:p>
            <a:pPr algn="l">
              <a:defRPr/>
            </a:pPr>
            <a:r>
              <a:rPr lang="en-US" sz="2800" b="1" dirty="0">
                <a:solidFill>
                  <a:srgbClr val="800000"/>
                </a:solidFill>
                <a:effectLst>
                  <a:outerShdw blurRad="38100" dist="38100" dir="2700000" algn="tl">
                    <a:srgbClr val="DDDDDD"/>
                  </a:outerShdw>
                </a:effectLst>
                <a:latin typeface="Times" charset="0"/>
              </a:rPr>
              <a:t>H</a:t>
            </a:r>
            <a:r>
              <a:rPr lang="en-US" sz="2800" b="1" dirty="0" smtClean="0">
                <a:solidFill>
                  <a:srgbClr val="800000"/>
                </a:solidFill>
                <a:effectLst>
                  <a:outerShdw blurRad="38100" dist="38100" dir="2700000" algn="tl">
                    <a:srgbClr val="DDDDDD"/>
                  </a:outerShdw>
                </a:effectLst>
                <a:latin typeface="Times" charset="0"/>
              </a:rPr>
              <a:t>ave same molecular formula and structural formula. But difference is the arrangement of the bond in space.</a:t>
            </a:r>
            <a:endParaRPr lang="en-US" sz="2800" b="1" dirty="0">
              <a:solidFill>
                <a:srgbClr val="800000"/>
              </a:solidFill>
              <a:effectLst>
                <a:outerShdw blurRad="38100" dist="38100" dir="2700000" algn="tl">
                  <a:srgbClr val="DDDDDD"/>
                </a:outerShdw>
              </a:effectLst>
              <a:latin typeface="Times" charset="0"/>
            </a:endParaRPr>
          </a:p>
        </p:txBody>
      </p:sp>
      <p:sp>
        <p:nvSpPr>
          <p:cNvPr id="101379" name="Rectangle 3"/>
          <p:cNvSpPr>
            <a:spLocks noChangeArrowheads="1"/>
          </p:cNvSpPr>
          <p:nvPr/>
        </p:nvSpPr>
        <p:spPr bwMode="auto">
          <a:xfrm>
            <a:off x="1300843" y="2540000"/>
            <a:ext cx="8763000" cy="5638800"/>
          </a:xfrm>
          <a:prstGeom prst="rect">
            <a:avLst/>
          </a:prstGeom>
          <a:noFill/>
          <a:ln w="9525">
            <a:noFill/>
            <a:miter lim="800000"/>
            <a:headEnd/>
            <a:tailEnd/>
          </a:ln>
          <a:effectLst/>
        </p:spPr>
        <p:txBody>
          <a:bodyPr>
            <a:prstTxWarp prst="textNoShape">
              <a:avLst/>
            </a:prstTxWarp>
          </a:bodyPr>
          <a:lstStyle/>
          <a:p>
            <a:pPr marL="342900" indent="-342900">
              <a:spcBef>
                <a:spcPct val="20000"/>
              </a:spcBef>
              <a:buClr>
                <a:srgbClr val="00524F"/>
              </a:buClr>
              <a:buSzPct val="75000"/>
              <a:buFont typeface="Monotype Sorts" charset="2"/>
              <a:buChar char="¥"/>
              <a:defRPr/>
            </a:pPr>
            <a:r>
              <a:rPr lang="en-US" sz="2400" b="1" dirty="0" err="1">
                <a:effectLst>
                  <a:outerShdw blurRad="38100" dist="38100" dir="2700000" algn="tl">
                    <a:srgbClr val="DDDDDD"/>
                  </a:outerShdw>
                </a:effectLst>
              </a:rPr>
              <a:t>Enantiomers</a:t>
            </a:r>
            <a:r>
              <a:rPr lang="en-US" sz="2400" b="1" dirty="0">
                <a:effectLst>
                  <a:outerShdw blurRad="38100" dist="38100" dir="2700000" algn="tl">
                    <a:srgbClr val="DDDDDD"/>
                  </a:outerShdw>
                </a:effectLst>
              </a:rPr>
              <a:t> are </a:t>
            </a:r>
            <a:r>
              <a:rPr lang="en-US" sz="2400" b="1" dirty="0" err="1">
                <a:effectLst>
                  <a:outerShdw blurRad="38100" dist="38100" dir="2700000" algn="tl">
                    <a:srgbClr val="DDDDDD"/>
                  </a:outerShdw>
                </a:effectLst>
              </a:rPr>
              <a:t>chiral</a:t>
            </a:r>
            <a:r>
              <a:rPr lang="en-US" sz="2400" b="1" dirty="0">
                <a:effectLst>
                  <a:outerShdw blurRad="38100" dist="38100" dir="2700000" algn="tl">
                    <a:srgbClr val="DDDDDD"/>
                  </a:outerShdw>
                </a:effectLst>
              </a:rPr>
              <a:t>: i.e. They are non-</a:t>
            </a:r>
            <a:r>
              <a:rPr lang="en-US" sz="2400" b="1" dirty="0" err="1">
                <a:effectLst>
                  <a:outerShdw blurRad="38100" dist="38100" dir="2700000" algn="tl">
                    <a:srgbClr val="DDDDDD"/>
                  </a:outerShdw>
                </a:effectLst>
              </a:rPr>
              <a:t>superimposable</a:t>
            </a:r>
            <a:r>
              <a:rPr lang="en-US" sz="2400" b="1" dirty="0">
                <a:effectLst>
                  <a:outerShdw blurRad="38100" dist="38100" dir="2700000" algn="tl">
                    <a:srgbClr val="DDDDDD"/>
                  </a:outerShdw>
                </a:effectLst>
              </a:rPr>
              <a:t> mirror images.</a:t>
            </a:r>
          </a:p>
          <a:p>
            <a:pPr marL="342900" indent="-342900">
              <a:spcBef>
                <a:spcPct val="20000"/>
              </a:spcBef>
              <a:buClr>
                <a:srgbClr val="00524F"/>
              </a:buClr>
              <a:buSzPct val="75000"/>
              <a:buFont typeface="Monotype Sorts" charset="2"/>
              <a:buChar char="¥"/>
              <a:defRPr/>
            </a:pPr>
            <a:r>
              <a:rPr lang="en-US" sz="2400" b="1" dirty="0" err="1">
                <a:effectLst>
                  <a:outerShdw blurRad="38100" dist="38100" dir="2700000" algn="tl">
                    <a:srgbClr val="DDDDDD"/>
                  </a:outerShdw>
                </a:effectLst>
              </a:rPr>
              <a:t>Enantiomers</a:t>
            </a:r>
            <a:r>
              <a:rPr lang="en-US" sz="2400" b="1" dirty="0">
                <a:effectLst>
                  <a:outerShdw blurRad="38100" dist="38100" dir="2700000" algn="tl">
                    <a:srgbClr val="DDDDDD"/>
                  </a:outerShdw>
                </a:effectLst>
              </a:rPr>
              <a:t> are </a:t>
            </a:r>
            <a:r>
              <a:rPr lang="ja-JP" altLang="en-US" sz="2400" b="1" dirty="0">
                <a:effectLst>
                  <a:outerShdw blurRad="38100" dist="38100" dir="2700000" algn="tl">
                    <a:srgbClr val="DDDDDD"/>
                  </a:outerShdw>
                </a:effectLst>
              </a:rPr>
              <a:t>“</a:t>
            </a:r>
            <a:r>
              <a:rPr lang="en-US" altLang="ja-JP" sz="2400" b="1" dirty="0">
                <a:effectLst>
                  <a:outerShdw blurRad="38100" dist="38100" dir="2700000" algn="tl">
                    <a:srgbClr val="DDDDDD"/>
                  </a:outerShdw>
                </a:effectLst>
              </a:rPr>
              <a:t>optical isomers.</a:t>
            </a:r>
            <a:r>
              <a:rPr lang="ja-JP" altLang="en-US" sz="2400" b="1" dirty="0">
                <a:effectLst>
                  <a:outerShdw blurRad="38100" dist="38100" dir="2700000" algn="tl">
                    <a:srgbClr val="DDDDDD"/>
                  </a:outerShdw>
                </a:effectLst>
              </a:rPr>
              <a:t>”</a:t>
            </a:r>
            <a:r>
              <a:rPr lang="en-US" altLang="ja-JP" sz="2400" b="1" dirty="0">
                <a:effectLst>
                  <a:outerShdw blurRad="38100" dist="38100" dir="2700000" algn="tl">
                    <a:srgbClr val="DDDDDD"/>
                  </a:outerShdw>
                </a:effectLst>
              </a:rPr>
              <a:t> </a:t>
            </a:r>
            <a:r>
              <a:rPr lang="en-US" altLang="ja-JP" sz="2400" b="1" dirty="0" err="1">
                <a:effectLst>
                  <a:outerShdw blurRad="38100" dist="38100" dir="2700000" algn="tl">
                    <a:srgbClr val="DDDDDD"/>
                  </a:outerShdw>
                </a:effectLst>
              </a:rPr>
              <a:t>eg</a:t>
            </a:r>
            <a:r>
              <a:rPr lang="en-US" altLang="ja-JP" sz="2400" b="1" dirty="0">
                <a:effectLst>
                  <a:outerShdw blurRad="38100" dist="38100" dir="2700000" algn="tl">
                    <a:srgbClr val="DDDDDD"/>
                  </a:outerShdw>
                </a:effectLst>
              </a:rPr>
              <a:t>. (+) and (-) </a:t>
            </a:r>
            <a:endParaRPr lang="en-US" altLang="ja-JP" sz="2400" b="1" dirty="0" smtClean="0">
              <a:effectLst>
                <a:outerShdw blurRad="38100" dist="38100" dir="2700000" algn="tl">
                  <a:srgbClr val="DDDDDD"/>
                </a:outerShdw>
              </a:effectLst>
            </a:endParaRPr>
          </a:p>
          <a:p>
            <a:pPr marL="342900" indent="-342900">
              <a:spcBef>
                <a:spcPct val="20000"/>
              </a:spcBef>
              <a:buClr>
                <a:srgbClr val="00524F"/>
              </a:buClr>
              <a:buSzPct val="75000"/>
              <a:buFont typeface="Monotype Sorts" charset="2"/>
              <a:buChar char="¥"/>
              <a:defRPr/>
            </a:pPr>
            <a:r>
              <a:rPr lang="en-US" sz="2400" b="1" dirty="0" smtClean="0">
                <a:effectLst>
                  <a:outerShdw blurRad="38100" dist="38100" dir="2700000" algn="tl">
                    <a:srgbClr val="DDDDDD"/>
                  </a:outerShdw>
                </a:effectLst>
              </a:rPr>
              <a:t>Most </a:t>
            </a:r>
            <a:r>
              <a:rPr lang="en-US" sz="2400" b="1" dirty="0">
                <a:effectLst>
                  <a:outerShdw blurRad="38100" dist="38100" dir="2700000" algn="tl">
                    <a:srgbClr val="DDDDDD"/>
                  </a:outerShdw>
                </a:effectLst>
              </a:rPr>
              <a:t>physical and chemical properties of enantiomers are identical.</a:t>
            </a:r>
          </a:p>
          <a:p>
            <a:pPr marL="342900" indent="-342900">
              <a:spcBef>
                <a:spcPct val="20000"/>
              </a:spcBef>
              <a:buClr>
                <a:srgbClr val="00524F"/>
              </a:buClr>
              <a:buSzPct val="75000"/>
              <a:buFont typeface="Monotype Sorts" charset="2"/>
              <a:buChar char="¥"/>
              <a:defRPr/>
            </a:pPr>
            <a:r>
              <a:rPr lang="en-US" sz="2400" b="1" dirty="0">
                <a:effectLst>
                  <a:outerShdw blurRad="38100" dist="38100" dir="2700000" algn="tl">
                    <a:srgbClr val="DDDDDD"/>
                  </a:outerShdw>
                </a:effectLst>
              </a:rPr>
              <a:t>Therefore, </a:t>
            </a:r>
            <a:r>
              <a:rPr lang="en-US" sz="2400" b="1" dirty="0" err="1">
                <a:effectLst>
                  <a:outerShdw blurRad="38100" dist="38100" dir="2700000" algn="tl">
                    <a:srgbClr val="DDDDDD"/>
                  </a:outerShdw>
                </a:effectLst>
              </a:rPr>
              <a:t>enantiomers</a:t>
            </a:r>
            <a:r>
              <a:rPr lang="en-US" sz="2400" b="1" dirty="0">
                <a:effectLst>
                  <a:outerShdw blurRad="38100" dist="38100" dir="2700000" algn="tl">
                    <a:srgbClr val="DDDDDD"/>
                  </a:outerShdw>
                </a:effectLst>
              </a:rPr>
              <a:t> are very difficult 			to separate </a:t>
            </a:r>
            <a:r>
              <a:rPr lang="en-US" sz="2400" b="1" dirty="0" err="1">
                <a:effectLst>
                  <a:outerShdw blurRad="38100" dist="38100" dir="2700000" algn="tl">
                    <a:srgbClr val="DDDDDD"/>
                  </a:outerShdw>
                </a:effectLst>
              </a:rPr>
              <a:t>eg</a:t>
            </a:r>
            <a:r>
              <a:rPr lang="en-US" sz="2400" b="1" dirty="0">
                <a:effectLst>
                  <a:outerShdw blurRad="38100" dist="38100" dir="2700000" algn="tl">
                    <a:srgbClr val="DDDDDD"/>
                  </a:outerShdw>
                </a:effectLst>
              </a:rPr>
              <a:t>. Tartaric acid…				</a:t>
            </a:r>
          </a:p>
          <a:p>
            <a:pPr marL="342900" indent="-342900">
              <a:spcBef>
                <a:spcPct val="20000"/>
              </a:spcBef>
              <a:buClr>
                <a:srgbClr val="00524F"/>
              </a:buClr>
              <a:buSzPct val="75000"/>
              <a:buFont typeface="Monotype Sorts" charset="2"/>
              <a:buChar char="¥"/>
              <a:defRPr/>
            </a:pPr>
            <a:r>
              <a:rPr lang="en-US" sz="2400" b="1" dirty="0" err="1">
                <a:effectLst>
                  <a:outerShdw blurRad="38100" dist="38100" dir="2700000" algn="tl">
                    <a:srgbClr val="DDDDDD"/>
                  </a:outerShdw>
                </a:effectLst>
              </a:rPr>
              <a:t>Enantiomers</a:t>
            </a:r>
            <a:r>
              <a:rPr lang="en-US" sz="2400" b="1" dirty="0">
                <a:effectLst>
                  <a:outerShdw blurRad="38100" dist="38100" dir="2700000" algn="tl">
                    <a:srgbClr val="DDDDDD"/>
                  </a:outerShdw>
                </a:effectLst>
              </a:rPr>
              <a:t> can have very different physiological effects: </a:t>
            </a:r>
            <a:r>
              <a:rPr lang="en-US" sz="2400" b="1" dirty="0" err="1">
                <a:effectLst>
                  <a:outerShdw blurRad="38100" dist="38100" dir="2700000" algn="tl">
                    <a:srgbClr val="DDDDDD"/>
                  </a:outerShdw>
                </a:effectLst>
              </a:rPr>
              <a:t>eg</a:t>
            </a:r>
            <a:r>
              <a:rPr lang="en-US" sz="2400" b="1" dirty="0">
                <a:effectLst>
                  <a:outerShdw blurRad="38100" dist="38100" dir="2700000" algn="tl">
                    <a:srgbClr val="DDDDDD"/>
                  </a:outerShdw>
                </a:effectLst>
              </a:rPr>
              <a:t>. (+) and </a:t>
            </a:r>
            <a:r>
              <a:rPr lang="en-US" sz="2400" b="1" dirty="0" smtClean="0">
                <a:effectLst>
                  <a:outerShdw blurRad="38100" dist="38100" dir="2700000" algn="tl">
                    <a:srgbClr val="DDDDDD"/>
                  </a:outerShdw>
                </a:effectLst>
              </a:rPr>
              <a:t>(-)</a:t>
            </a:r>
            <a:endParaRPr lang="en-US" sz="2400" b="1" dirty="0">
              <a:effectLst>
                <a:outerShdw blurRad="38100" dist="38100" dir="2700000" algn="tl">
                  <a:srgbClr val="DDDDDD"/>
                </a:outerShdw>
              </a:effectLst>
            </a:endParaRPr>
          </a:p>
        </p:txBody>
      </p:sp>
    </p:spTree>
    <p:extLst>
      <p:ext uri="{BB962C8B-B14F-4D97-AF65-F5344CB8AC3E}">
        <p14:creationId xmlns:p14="http://schemas.microsoft.com/office/powerpoint/2010/main" val="4028967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400" y="1377950"/>
            <a:ext cx="8077200" cy="426085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altLang="en-US" sz="2800" b="1" dirty="0" smtClean="0"/>
              <a:t>Enantiomers are important in the pharmaceutical industry</a:t>
            </a:r>
          </a:p>
          <a:p>
            <a:r>
              <a:rPr lang="en-US" altLang="en-US" sz="2800" b="1" dirty="0" smtClean="0"/>
              <a:t>Two enantiomers of a drug may have different effects</a:t>
            </a:r>
          </a:p>
          <a:p>
            <a:r>
              <a:rPr lang="en-US" altLang="en-US" sz="2800" b="1" dirty="0" smtClean="0"/>
              <a:t>Usually only one isomer is biologically active</a:t>
            </a:r>
          </a:p>
          <a:p>
            <a:r>
              <a:rPr lang="en-US" altLang="en-US" sz="2800" b="1" dirty="0" smtClean="0"/>
              <a:t>Differing effects of enantiomers demonstrate that organisms are sensitive to even subtle variations in molecules </a:t>
            </a:r>
          </a:p>
        </p:txBody>
      </p:sp>
      <p:sp>
        <p:nvSpPr>
          <p:cNvPr id="6" name="Rectangle 8"/>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endParaRPr lang="en-US" altLang="en-US"/>
          </a:p>
        </p:txBody>
      </p:sp>
    </p:spTree>
    <p:extLst>
      <p:ext uri="{BB962C8B-B14F-4D97-AF65-F5344CB8AC3E}">
        <p14:creationId xmlns:p14="http://schemas.microsoft.com/office/powerpoint/2010/main" val="218587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heckerboard(across)">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heckerboard(across)">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BD7D25A3-70D1-4421-9997-2259B24CB08C}" type="slidenum">
              <a:rPr lang="en-US" altLang="en-US"/>
              <a:pPr>
                <a:defRPr/>
              </a:pPr>
              <a:t>12</a:t>
            </a:fld>
            <a:endParaRPr lang="en-US" altLang="en-US"/>
          </a:p>
        </p:txBody>
      </p:sp>
      <p:sp>
        <p:nvSpPr>
          <p:cNvPr id="10243" name="Text Box 3"/>
          <p:cNvSpPr txBox="1">
            <a:spLocks noChangeArrowheads="1"/>
          </p:cNvSpPr>
          <p:nvPr/>
        </p:nvSpPr>
        <p:spPr bwMode="auto">
          <a:xfrm>
            <a:off x="1752600" y="1219200"/>
            <a:ext cx="8686800" cy="199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3838" indent="-223838">
              <a:defRPr sz="2400" b="1">
                <a:solidFill>
                  <a:schemeClr val="tx1"/>
                </a:solidFill>
                <a:latin typeface="Arial" panose="020B0604020202020204" pitchFamily="34" charset="0"/>
              </a:defRPr>
            </a:lvl1pPr>
            <a:lvl2pPr marL="684213" indent="-227013">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spcBef>
                <a:spcPct val="15000"/>
              </a:spcBef>
              <a:buFontTx/>
              <a:buChar char="•"/>
            </a:pPr>
            <a:r>
              <a:rPr lang="en-US" altLang="en-US"/>
              <a:t>Although everything has a mirror image, mirror images may or may not be </a:t>
            </a:r>
            <a:r>
              <a:rPr lang="en-US" altLang="en-US">
                <a:solidFill>
                  <a:schemeClr val="accent2"/>
                </a:solidFill>
              </a:rPr>
              <a:t>superimposable</a:t>
            </a:r>
            <a:r>
              <a:rPr lang="en-US" altLang="en-US"/>
              <a:t>. </a:t>
            </a:r>
          </a:p>
          <a:p>
            <a:pPr algn="just" eaLnBrk="1" hangingPunct="1">
              <a:spcBef>
                <a:spcPct val="15000"/>
              </a:spcBef>
              <a:buFontTx/>
              <a:buChar char="•"/>
            </a:pPr>
            <a:r>
              <a:rPr lang="en-US" altLang="en-US"/>
              <a:t>Some molecules are like hands. Left and right hands are mirror images, but they are not identical, or </a:t>
            </a:r>
            <a:r>
              <a:rPr lang="en-US" altLang="en-US">
                <a:solidFill>
                  <a:schemeClr val="accent2"/>
                </a:solidFill>
              </a:rPr>
              <a:t>superimposable</a:t>
            </a:r>
            <a:r>
              <a:rPr lang="en-US" altLang="en-US"/>
              <a:t>. </a:t>
            </a:r>
          </a:p>
        </p:txBody>
      </p:sp>
      <p:sp>
        <p:nvSpPr>
          <p:cNvPr id="10244" name="Text Box 4"/>
          <p:cNvSpPr txBox="1">
            <a:spLocks noChangeArrowheads="1"/>
          </p:cNvSpPr>
          <p:nvPr/>
        </p:nvSpPr>
        <p:spPr bwMode="auto">
          <a:xfrm>
            <a:off x="1676400" y="730250"/>
            <a:ext cx="8763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spcBef>
                <a:spcPct val="50000"/>
              </a:spcBef>
            </a:pPr>
            <a:r>
              <a:rPr lang="en-US" altLang="en-US" sz="2600"/>
              <a:t>Chiral and Achiral Molecules</a:t>
            </a:r>
          </a:p>
        </p:txBody>
      </p:sp>
      <p:pic>
        <p:nvPicPr>
          <p:cNvPr id="1024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367088"/>
            <a:ext cx="8001000"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899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18522FC9-41F5-4AE1-B96C-E5C675CBE457}" type="slidenum">
              <a:rPr lang="en-US" altLang="en-US"/>
              <a:pPr>
                <a:defRPr/>
              </a:pPr>
              <a:t>13</a:t>
            </a:fld>
            <a:endParaRPr lang="en-US" altLang="en-US"/>
          </a:p>
        </p:txBody>
      </p:sp>
      <p:sp>
        <p:nvSpPr>
          <p:cNvPr id="12291" name="Text Box 3"/>
          <p:cNvSpPr txBox="1">
            <a:spLocks noChangeArrowheads="1"/>
          </p:cNvSpPr>
          <p:nvPr/>
        </p:nvSpPr>
        <p:spPr bwMode="auto">
          <a:xfrm>
            <a:off x="1676400" y="1066801"/>
            <a:ext cx="4800600" cy="463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3838" indent="-223838">
              <a:defRPr sz="2400" b="1">
                <a:solidFill>
                  <a:schemeClr val="tx1"/>
                </a:solidFill>
                <a:latin typeface="Arial" panose="020B0604020202020204" pitchFamily="34" charset="0"/>
              </a:defRPr>
            </a:lvl1pPr>
            <a:lvl2pPr marL="684213" indent="-227013">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spcBef>
                <a:spcPct val="15000"/>
              </a:spcBef>
              <a:buFontTx/>
              <a:buChar char="•"/>
            </a:pPr>
            <a:r>
              <a:rPr lang="en-US" altLang="en-US"/>
              <a:t>Other molecules are like socks. Two socks from a pair are mirror images that are superimposable. A sock and its mirror image are identical.</a:t>
            </a:r>
          </a:p>
          <a:p>
            <a:pPr algn="just" eaLnBrk="1" hangingPunct="1">
              <a:spcBef>
                <a:spcPct val="15000"/>
              </a:spcBef>
              <a:buFontTx/>
              <a:buChar char="•"/>
            </a:pPr>
            <a:r>
              <a:rPr lang="en-US" altLang="en-US"/>
              <a:t>A molecule or object that is superimposable on its mirror image is said to be </a:t>
            </a:r>
            <a:r>
              <a:rPr lang="en-US" altLang="en-US">
                <a:solidFill>
                  <a:schemeClr val="accent2"/>
                </a:solidFill>
              </a:rPr>
              <a:t>achiral</a:t>
            </a:r>
            <a:r>
              <a:rPr lang="en-US" altLang="en-US"/>
              <a:t>. </a:t>
            </a:r>
          </a:p>
          <a:p>
            <a:pPr algn="just" eaLnBrk="1" hangingPunct="1">
              <a:spcBef>
                <a:spcPct val="15000"/>
              </a:spcBef>
              <a:buFontTx/>
              <a:buChar char="•"/>
            </a:pPr>
            <a:r>
              <a:rPr lang="en-US" altLang="en-US"/>
              <a:t>A molecule or object that is not superimposable on its mirror image is said to be chiral.</a:t>
            </a:r>
          </a:p>
        </p:txBody>
      </p:sp>
      <p:pic>
        <p:nvPicPr>
          <p:cNvPr id="12292" name="Picture 6" descr="0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1" y="1600201"/>
            <a:ext cx="3433763"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70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85803468-7FE4-4957-A416-F28FE438BF40}" type="slidenum">
              <a:rPr lang="en-US" altLang="en-US"/>
              <a:pPr>
                <a:defRPr/>
              </a:pPr>
              <a:t>14</a:t>
            </a:fld>
            <a:endParaRPr lang="en-US" altLang="en-US"/>
          </a:p>
        </p:txBody>
      </p:sp>
      <p:sp>
        <p:nvSpPr>
          <p:cNvPr id="14339" name="Text Box 3"/>
          <p:cNvSpPr txBox="1">
            <a:spLocks noChangeArrowheads="1"/>
          </p:cNvSpPr>
          <p:nvPr/>
        </p:nvSpPr>
        <p:spPr bwMode="auto">
          <a:xfrm>
            <a:off x="1752600" y="914401"/>
            <a:ext cx="868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3838" indent="-223838">
              <a:defRPr sz="2400" b="1">
                <a:solidFill>
                  <a:schemeClr val="tx1"/>
                </a:solidFill>
                <a:latin typeface="Arial" panose="020B0604020202020204" pitchFamily="34" charset="0"/>
              </a:defRPr>
            </a:lvl1pPr>
            <a:lvl2pPr marL="684213" indent="-227013">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spcBef>
                <a:spcPct val="15000"/>
              </a:spcBef>
              <a:buFontTx/>
              <a:buChar char="•"/>
            </a:pPr>
            <a:r>
              <a:rPr lang="en-US" altLang="en-US"/>
              <a:t>We can now consider several molecules to determine whether or not they are </a:t>
            </a:r>
            <a:r>
              <a:rPr lang="en-US" altLang="en-US">
                <a:solidFill>
                  <a:schemeClr val="accent2"/>
                </a:solidFill>
              </a:rPr>
              <a:t>chiral</a:t>
            </a:r>
            <a:r>
              <a:rPr lang="en-US" altLang="en-US"/>
              <a:t>. </a:t>
            </a:r>
          </a:p>
        </p:txBody>
      </p:sp>
      <p:pic>
        <p:nvPicPr>
          <p:cNvPr id="14340" name="Picture 6" descr="000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306638"/>
            <a:ext cx="6096000"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195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BE1830A-2A61-4BCE-85BB-4CFE8226CC37}" type="slidenum">
              <a:rPr lang="en-US" altLang="en-US"/>
              <a:pPr>
                <a:defRPr/>
              </a:pPr>
              <a:t>15</a:t>
            </a:fld>
            <a:endParaRPr lang="en-US" altLang="en-US"/>
          </a:p>
        </p:txBody>
      </p:sp>
      <p:pic>
        <p:nvPicPr>
          <p:cNvPr id="20483" name="Picture 6" descr="0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52601"/>
            <a:ext cx="76200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619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a:defRPr/>
            </a:pPr>
            <a:r>
              <a:rPr lang="en-US" b="1" dirty="0">
                <a:solidFill>
                  <a:srgbClr val="FFFF00"/>
                </a:solidFill>
                <a:ea typeface="ＭＳ Ｐゴシック" charset="-128"/>
                <a:cs typeface="ＭＳ Ｐゴシック" charset="-128"/>
              </a:rPr>
              <a:t>Geometric Isomerism</a:t>
            </a:r>
          </a:p>
        </p:txBody>
      </p:sp>
      <p:grpSp>
        <p:nvGrpSpPr>
          <p:cNvPr id="2" name="Group 3"/>
          <p:cNvGrpSpPr>
            <a:grpSpLocks/>
          </p:cNvGrpSpPr>
          <p:nvPr/>
        </p:nvGrpSpPr>
        <p:grpSpPr bwMode="auto">
          <a:xfrm>
            <a:off x="2446853" y="1698938"/>
            <a:ext cx="6710363" cy="2044700"/>
            <a:chOff x="630" y="1200"/>
            <a:chExt cx="4227" cy="1288"/>
          </a:xfrm>
        </p:grpSpPr>
        <p:pic>
          <p:nvPicPr>
            <p:cNvPr id="137221" name="Picture 4"/>
            <p:cNvPicPr>
              <a:picLocks noChangeAspect="1" noChangeArrowheads="1"/>
            </p:cNvPicPr>
            <p:nvPr/>
          </p:nvPicPr>
          <p:blipFill>
            <a:blip r:embed="rId2"/>
            <a:srcRect/>
            <a:stretch>
              <a:fillRect/>
            </a:stretch>
          </p:blipFill>
          <p:spPr bwMode="auto">
            <a:xfrm>
              <a:off x="768" y="1200"/>
              <a:ext cx="4089" cy="965"/>
            </a:xfrm>
            <a:prstGeom prst="rect">
              <a:avLst/>
            </a:prstGeom>
            <a:solidFill>
              <a:schemeClr val="bg1"/>
            </a:solidFill>
            <a:ln w="9525">
              <a:noFill/>
              <a:miter lim="800000"/>
              <a:headEnd/>
              <a:tailEnd/>
            </a:ln>
          </p:spPr>
        </p:pic>
        <p:sp>
          <p:nvSpPr>
            <p:cNvPr id="137222" name="Text Box 5"/>
            <p:cNvSpPr txBox="1">
              <a:spLocks noChangeArrowheads="1"/>
            </p:cNvSpPr>
            <p:nvPr/>
          </p:nvSpPr>
          <p:spPr bwMode="auto">
            <a:xfrm>
              <a:off x="630" y="2255"/>
              <a:ext cx="1430" cy="233"/>
            </a:xfrm>
            <a:prstGeom prst="rect">
              <a:avLst/>
            </a:prstGeom>
            <a:solidFill>
              <a:schemeClr val="bg1"/>
            </a:solidFill>
            <a:ln w="9525">
              <a:noFill/>
              <a:miter lim="800000"/>
              <a:headEnd/>
              <a:tailEnd/>
            </a:ln>
          </p:spPr>
          <p:txBody>
            <a:bodyPr wrap="none">
              <a:prstTxWarp prst="textNoShape">
                <a:avLst/>
              </a:prstTxWarp>
              <a:spAutoFit/>
            </a:bodyPr>
            <a:lstStyle/>
            <a:p>
              <a:r>
                <a:rPr lang="en-US" dirty="0"/>
                <a:t>cis – or </a:t>
              </a:r>
              <a:r>
                <a:rPr lang="en-US" dirty="0" smtClean="0"/>
                <a:t> </a:t>
              </a:r>
              <a:r>
                <a:rPr lang="en-US" dirty="0"/>
                <a:t>same side</a:t>
              </a:r>
              <a:endParaRPr lang="en-US" dirty="0">
                <a:latin typeface="Times New Roman" charset="-52"/>
              </a:endParaRPr>
            </a:p>
          </p:txBody>
        </p:sp>
        <p:sp>
          <p:nvSpPr>
            <p:cNvPr id="137223" name="Text Box 6"/>
            <p:cNvSpPr txBox="1">
              <a:spLocks noChangeArrowheads="1"/>
            </p:cNvSpPr>
            <p:nvPr/>
          </p:nvSpPr>
          <p:spPr bwMode="auto">
            <a:xfrm>
              <a:off x="3084" y="2207"/>
              <a:ext cx="1270" cy="233"/>
            </a:xfrm>
            <a:prstGeom prst="rect">
              <a:avLst/>
            </a:prstGeom>
            <a:solidFill>
              <a:schemeClr val="bg1"/>
            </a:solidFill>
            <a:ln w="9525">
              <a:noFill/>
              <a:miter lim="800000"/>
              <a:headEnd/>
              <a:tailEnd/>
            </a:ln>
          </p:spPr>
          <p:txBody>
            <a:bodyPr wrap="none">
              <a:prstTxWarp prst="textNoShape">
                <a:avLst/>
              </a:prstTxWarp>
              <a:spAutoFit/>
            </a:bodyPr>
            <a:lstStyle/>
            <a:p>
              <a:r>
                <a:rPr lang="en-US" dirty="0"/>
                <a:t>trans – or </a:t>
              </a:r>
              <a:r>
                <a:rPr lang="en-US" dirty="0" smtClean="0"/>
                <a:t> </a:t>
              </a:r>
              <a:r>
                <a:rPr lang="en-US" dirty="0"/>
                <a:t>across</a:t>
              </a:r>
              <a:endParaRPr lang="en-US" dirty="0">
                <a:latin typeface="Times New Roman" charset="-52"/>
              </a:endParaRPr>
            </a:p>
          </p:txBody>
        </p:sp>
      </p:grpSp>
      <p:sp>
        <p:nvSpPr>
          <p:cNvPr id="55303" name="Text Box 7"/>
          <p:cNvSpPr txBox="1">
            <a:spLocks noChangeArrowheads="1"/>
          </p:cNvSpPr>
          <p:nvPr/>
        </p:nvSpPr>
        <p:spPr bwMode="auto">
          <a:xfrm>
            <a:off x="2586039" y="4189414"/>
            <a:ext cx="9150262" cy="1477328"/>
          </a:xfrm>
          <a:prstGeom prst="rect">
            <a:avLst/>
          </a:prstGeom>
          <a:solidFill>
            <a:schemeClr val="bg1"/>
          </a:solidFill>
          <a:ln w="9525">
            <a:noFill/>
            <a:miter lim="800000"/>
            <a:headEnd/>
            <a:tailEnd/>
          </a:ln>
        </p:spPr>
        <p:txBody>
          <a:bodyPr wrap="none">
            <a:prstTxWarp prst="textNoShape">
              <a:avLst/>
            </a:prstTxWarp>
            <a:spAutoFit/>
          </a:bodyPr>
          <a:lstStyle/>
          <a:p>
            <a:r>
              <a:rPr lang="en-US" b="1" dirty="0"/>
              <a:t>cis-trans isomers are geometric isomers</a:t>
            </a:r>
            <a:r>
              <a:rPr lang="en-US" b="1" dirty="0" smtClean="0"/>
              <a:t>. </a:t>
            </a:r>
          </a:p>
          <a:p>
            <a:r>
              <a:rPr lang="en-US" b="1" dirty="0" smtClean="0"/>
              <a:t>Restriction of rotation about a C=C double bond gives rise to cis-trans isomerism.</a:t>
            </a:r>
          </a:p>
          <a:p>
            <a:r>
              <a:rPr lang="en-US" b="1" dirty="0" smtClean="0"/>
              <a:t>They do not have the same physical and chemical properties.</a:t>
            </a:r>
          </a:p>
          <a:p>
            <a:r>
              <a:rPr lang="en-US" b="1" dirty="0" smtClean="0"/>
              <a:t>They differ in melting temperature, solubility etc.</a:t>
            </a:r>
            <a:endParaRPr lang="en-US" b="1" dirty="0"/>
          </a:p>
          <a:p>
            <a:r>
              <a:rPr lang="en-US" b="1" dirty="0" smtClean="0">
                <a:latin typeface="Times New Roman" charset="-52"/>
              </a:rPr>
              <a:t>.</a:t>
            </a:r>
            <a:endParaRPr lang="en-US" b="1" dirty="0">
              <a:latin typeface="Times New Roman" charset="-52"/>
            </a:endParaRPr>
          </a:p>
        </p:txBody>
      </p:sp>
    </p:spTree>
    <p:extLst>
      <p:ext uri="{BB962C8B-B14F-4D97-AF65-F5344CB8AC3E}">
        <p14:creationId xmlns:p14="http://schemas.microsoft.com/office/powerpoint/2010/main" val="7219094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515563" y="1578976"/>
            <a:ext cx="8761413" cy="706964"/>
          </a:xfrm>
        </p:spPr>
        <p:txBody>
          <a:bodyPr/>
          <a:lstStyle/>
          <a:p>
            <a:pPr algn="ctr">
              <a:defRPr/>
            </a:pPr>
            <a:r>
              <a:rPr lang="en-US" b="1" dirty="0">
                <a:solidFill>
                  <a:srgbClr val="FFFF00"/>
                </a:solidFill>
                <a:ea typeface="ＭＳ Ｐゴシック" charset="-128"/>
                <a:cs typeface="ＭＳ Ｐゴシック" charset="-128"/>
              </a:rPr>
              <a:t>Geometric Isomerism</a:t>
            </a:r>
          </a:p>
        </p:txBody>
      </p:sp>
      <p:grpSp>
        <p:nvGrpSpPr>
          <p:cNvPr id="2" name="Group 8"/>
          <p:cNvGrpSpPr>
            <a:grpSpLocks/>
          </p:cNvGrpSpPr>
          <p:nvPr/>
        </p:nvGrpSpPr>
        <p:grpSpPr bwMode="auto">
          <a:xfrm>
            <a:off x="2418009" y="6167910"/>
            <a:ext cx="8636000" cy="369888"/>
            <a:chOff x="1872" y="3599"/>
            <a:chExt cx="5440" cy="233"/>
          </a:xfrm>
        </p:grpSpPr>
        <p:sp>
          <p:nvSpPr>
            <p:cNvPr id="138245" name="Line 10"/>
            <p:cNvSpPr>
              <a:spLocks noChangeShapeType="1"/>
            </p:cNvSpPr>
            <p:nvPr/>
          </p:nvSpPr>
          <p:spPr bwMode="auto">
            <a:xfrm flipH="1" flipV="1">
              <a:off x="2304" y="3600"/>
              <a:ext cx="672" cy="96"/>
            </a:xfrm>
            <a:prstGeom prst="line">
              <a:avLst/>
            </a:prstGeom>
            <a:noFill/>
            <a:ln w="9525">
              <a:solidFill>
                <a:schemeClr val="bg1"/>
              </a:solidFill>
              <a:round/>
              <a:headEnd/>
              <a:tailEnd type="triangle" w="med" len="med"/>
            </a:ln>
          </p:spPr>
          <p:txBody>
            <a:bodyPr wrap="none" anchor="ctr">
              <a:prstTxWarp prst="textNoShape">
                <a:avLst/>
              </a:prstTxWarp>
            </a:bodyPr>
            <a:lstStyle/>
            <a:p>
              <a:endParaRPr lang="en-US" b="1">
                <a:solidFill>
                  <a:srgbClr val="FFFF00"/>
                </a:solidFill>
              </a:endParaRPr>
            </a:p>
          </p:txBody>
        </p:sp>
        <p:sp>
          <p:nvSpPr>
            <p:cNvPr id="138246" name="Text Box 11"/>
            <p:cNvSpPr txBox="1">
              <a:spLocks noChangeArrowheads="1"/>
            </p:cNvSpPr>
            <p:nvPr/>
          </p:nvSpPr>
          <p:spPr bwMode="auto">
            <a:xfrm>
              <a:off x="1872" y="3599"/>
              <a:ext cx="5440" cy="233"/>
            </a:xfrm>
            <a:prstGeom prst="rect">
              <a:avLst/>
            </a:prstGeom>
            <a:solidFill>
              <a:schemeClr val="bg1"/>
            </a:solidFill>
            <a:ln w="9525">
              <a:noFill/>
              <a:miter lim="800000"/>
              <a:headEnd/>
              <a:tailEnd/>
            </a:ln>
          </p:spPr>
          <p:txBody>
            <a:bodyPr>
              <a:prstTxWarp prst="textNoShape">
                <a:avLst/>
              </a:prstTxWarp>
              <a:spAutoFit/>
            </a:bodyPr>
            <a:lstStyle/>
            <a:p>
              <a:r>
                <a:rPr lang="en-US" b="1" dirty="0">
                  <a:solidFill>
                    <a:srgbClr val="C00000"/>
                  </a:solidFill>
                </a:rPr>
                <a:t>No cis-trans isomers in top two isomers, only the bottom two.</a:t>
              </a:r>
            </a:p>
          </p:txBody>
        </p:sp>
      </p:grpSp>
      <p:pic>
        <p:nvPicPr>
          <p:cNvPr id="138244" name="Picture 4" descr="D:\MATTER\CHAP25\FIGURES\FG25_008.PCT"/>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420415" y="1900708"/>
            <a:ext cx="5945188" cy="3963988"/>
          </a:xfrm>
          <a:prstGeom prst="rect">
            <a:avLst/>
          </a:prstGeom>
          <a:noFill/>
          <a:ln w="9525">
            <a:noFill/>
            <a:miter lim="800000"/>
            <a:headEnd/>
            <a:tailEnd/>
          </a:ln>
        </p:spPr>
      </p:pic>
    </p:spTree>
    <p:extLst>
      <p:ext uri="{BB962C8B-B14F-4D97-AF65-F5344CB8AC3E}">
        <p14:creationId xmlns:p14="http://schemas.microsoft.com/office/powerpoint/2010/main" val="20621923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514600" y="457200"/>
            <a:ext cx="8153400" cy="990600"/>
          </a:xfrm>
        </p:spPr>
        <p:txBody>
          <a:bodyPr/>
          <a:lstStyle/>
          <a:p>
            <a:pPr>
              <a:defRPr/>
            </a:pPr>
            <a:r>
              <a:rPr lang="en-US" b="1" dirty="0">
                <a:solidFill>
                  <a:srgbClr val="FFFF00"/>
                </a:solidFill>
                <a:ea typeface="ＭＳ Ｐゴシック" charset="-128"/>
                <a:cs typeface="ＭＳ Ｐゴシック" charset="-128"/>
              </a:rPr>
              <a:t>Enantiomers of 2-bromobutane</a:t>
            </a:r>
          </a:p>
        </p:txBody>
      </p:sp>
      <p:pic>
        <p:nvPicPr>
          <p:cNvPr id="140291" name="Picture 4" descr="FG25_017.JPG                                                   000002F9Final BLBArt                   B3A23C1C:"/>
          <p:cNvPicPr>
            <a:picLocks noChangeAspect="1" noChangeArrowheads="1"/>
          </p:cNvPicPr>
          <p:nvPr/>
        </p:nvPicPr>
        <p:blipFill>
          <a:blip r:embed="rId3"/>
          <a:srcRect b="13995"/>
          <a:stretch>
            <a:fillRect/>
          </a:stretch>
        </p:blipFill>
        <p:spPr bwMode="auto">
          <a:xfrm>
            <a:off x="2284414" y="1524000"/>
            <a:ext cx="7621587" cy="4370388"/>
          </a:xfrm>
          <a:prstGeom prst="rect">
            <a:avLst/>
          </a:prstGeom>
          <a:noFill/>
          <a:ln w="9525">
            <a:noFill/>
            <a:miter lim="800000"/>
            <a:headEnd/>
            <a:tailEnd/>
          </a:ln>
        </p:spPr>
      </p:pic>
    </p:spTree>
    <p:extLst>
      <p:ext uri="{BB962C8B-B14F-4D97-AF65-F5344CB8AC3E}">
        <p14:creationId xmlns:p14="http://schemas.microsoft.com/office/powerpoint/2010/main" val="2362613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1981200" y="609600"/>
            <a:ext cx="8686800" cy="609600"/>
          </a:xfrm>
          <a:prstGeom prst="rect">
            <a:avLst/>
          </a:prstGeom>
          <a:noFill/>
          <a:ln w="9525">
            <a:noFill/>
            <a:miter lim="800000"/>
            <a:headEnd/>
            <a:tailEnd/>
          </a:ln>
          <a:effectLst/>
        </p:spPr>
        <p:txBody>
          <a:bodyPr lIns="92075" tIns="46038" rIns="92075" bIns="46038" anchor="ctr">
            <a:prstTxWarp prst="textNoShape">
              <a:avLst/>
            </a:prstTxWarp>
          </a:bodyPr>
          <a:lstStyle/>
          <a:p>
            <a:pPr>
              <a:defRPr/>
            </a:pPr>
            <a:r>
              <a:rPr lang="en-US" sz="4000" b="1">
                <a:solidFill>
                  <a:srgbClr val="800000"/>
                </a:solidFill>
                <a:effectLst>
                  <a:outerShdw blurRad="38100" dist="38100" dir="2700000" algn="tl">
                    <a:srgbClr val="DDDDDD"/>
                  </a:outerShdw>
                </a:effectLst>
                <a:latin typeface="Times" charset="0"/>
              </a:rPr>
              <a:t>Optical Activity</a:t>
            </a:r>
            <a:endParaRPr lang="en-US">
              <a:solidFill>
                <a:srgbClr val="8F0058"/>
              </a:solidFill>
              <a:latin typeface="Times" charset="0"/>
            </a:endParaRPr>
          </a:p>
        </p:txBody>
      </p:sp>
      <p:sp>
        <p:nvSpPr>
          <p:cNvPr id="105475" name="Rectangle 3"/>
          <p:cNvSpPr>
            <a:spLocks noChangeArrowheads="1"/>
          </p:cNvSpPr>
          <p:nvPr/>
        </p:nvSpPr>
        <p:spPr bwMode="auto">
          <a:xfrm>
            <a:off x="1676400" y="609600"/>
            <a:ext cx="8763000" cy="5638800"/>
          </a:xfrm>
          <a:prstGeom prst="rect">
            <a:avLst/>
          </a:prstGeom>
          <a:noFill/>
          <a:ln w="9525">
            <a:noFill/>
            <a:miter lim="800000"/>
            <a:headEnd/>
            <a:tailEnd/>
          </a:ln>
          <a:effectLst/>
        </p:spPr>
        <p:txBody>
          <a:bodyPr/>
          <a:lstStyle/>
          <a:p>
            <a:pPr marL="342900" indent="-342900">
              <a:spcBef>
                <a:spcPct val="20000"/>
              </a:spcBef>
              <a:buClr>
                <a:srgbClr val="00524F"/>
              </a:buClr>
              <a:buSzPct val="75000"/>
              <a:defRPr/>
            </a:pPr>
            <a:endParaRPr lang="en-US" sz="3600">
              <a:solidFill>
                <a:srgbClr val="800000"/>
              </a:solidFill>
              <a:effectLst>
                <a:outerShdw blurRad="38100" dist="38100" dir="2700000" algn="tl">
                  <a:srgbClr val="DDDDDD"/>
                </a:outerShdw>
              </a:effectLst>
            </a:endParaRPr>
          </a:p>
        </p:txBody>
      </p:sp>
      <p:pic>
        <p:nvPicPr>
          <p:cNvPr id="142340" name="Picture 4" descr="D:\MATTER\CHAP24\FIGURES2\FG24_020.PCT">
            <a:hlinkClick r:id="rId2"/>
          </p:cNvP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200400" y="1371600"/>
            <a:ext cx="6554788" cy="4370388"/>
          </a:xfrm>
          <a:prstGeom prst="rect">
            <a:avLst/>
          </a:prstGeom>
          <a:noFill/>
          <a:ln w="9525">
            <a:noFill/>
            <a:miter lim="800000"/>
            <a:headEnd/>
            <a:tailEnd/>
          </a:ln>
        </p:spPr>
      </p:pic>
      <p:sp>
        <p:nvSpPr>
          <p:cNvPr id="142341" name="Text Box 5"/>
          <p:cNvSpPr txBox="1">
            <a:spLocks noChangeArrowheads="1"/>
          </p:cNvSpPr>
          <p:nvPr/>
        </p:nvSpPr>
        <p:spPr bwMode="auto">
          <a:xfrm>
            <a:off x="7467600" y="5029201"/>
            <a:ext cx="1981312" cy="646331"/>
          </a:xfrm>
          <a:prstGeom prst="rect">
            <a:avLst/>
          </a:prstGeom>
          <a:noFill/>
          <a:ln w="12700">
            <a:noFill/>
            <a:miter lim="800000"/>
            <a:headEnd/>
            <a:tailEnd/>
          </a:ln>
        </p:spPr>
        <p:txBody>
          <a:bodyPr wrap="none">
            <a:prstTxWarp prst="textNoShape">
              <a:avLst/>
            </a:prstTxWarp>
            <a:spAutoFit/>
          </a:bodyPr>
          <a:lstStyle/>
          <a:p>
            <a:pPr algn="l"/>
            <a:r>
              <a:rPr lang="en-US" b="1">
                <a:latin typeface="Times" charset="0"/>
              </a:rPr>
              <a:t>(+) dextrorotatory</a:t>
            </a:r>
          </a:p>
          <a:p>
            <a:pPr algn="l"/>
            <a:r>
              <a:rPr lang="en-US" b="1">
                <a:latin typeface="Times" charset="0"/>
              </a:rPr>
              <a:t>(-) levorotatory</a:t>
            </a:r>
            <a:endParaRPr lang="en-US">
              <a:latin typeface="Times" charset="0"/>
            </a:endParaRPr>
          </a:p>
        </p:txBody>
      </p:sp>
    </p:spTree>
    <p:extLst>
      <p:ext uri="{BB962C8B-B14F-4D97-AF65-F5344CB8AC3E}">
        <p14:creationId xmlns:p14="http://schemas.microsoft.com/office/powerpoint/2010/main" val="610902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defRPr/>
            </a:pPr>
            <a:r>
              <a:rPr lang="en-US" b="1" dirty="0">
                <a:solidFill>
                  <a:srgbClr val="FFFF00"/>
                </a:solidFill>
                <a:effectLst>
                  <a:outerShdw blurRad="38100" dist="38100" dir="2700000" algn="tl">
                    <a:srgbClr val="000000"/>
                  </a:outerShdw>
                </a:effectLst>
                <a:ea typeface="ＭＳ Ｐゴシック" charset="-128"/>
                <a:cs typeface="ＭＳ Ｐゴシック" charset="-128"/>
              </a:rPr>
              <a:t>Isomerism</a:t>
            </a:r>
          </a:p>
        </p:txBody>
      </p:sp>
      <p:sp>
        <p:nvSpPr>
          <p:cNvPr id="3075" name="Rectangle 3"/>
          <p:cNvSpPr>
            <a:spLocks noGrp="1" noChangeArrowheads="1"/>
          </p:cNvSpPr>
          <p:nvPr>
            <p:ph idx="1"/>
          </p:nvPr>
        </p:nvSpPr>
        <p:spPr/>
        <p:txBody>
          <a:bodyPr>
            <a:normAutofit fontScale="92500" lnSpcReduction="10000"/>
          </a:bodyPr>
          <a:lstStyle/>
          <a:p>
            <a:pPr>
              <a:lnSpc>
                <a:spcPct val="90000"/>
              </a:lnSpc>
            </a:pPr>
            <a:r>
              <a:rPr lang="en-US" sz="2800" b="1" dirty="0">
                <a:solidFill>
                  <a:srgbClr val="FF0000"/>
                </a:solidFill>
                <a:effectLst/>
                <a:ea typeface="ＭＳ Ｐゴシック" charset="-128"/>
                <a:cs typeface="ＭＳ Ｐゴシック" charset="-128"/>
              </a:rPr>
              <a:t>Molecules which have the same molecular formula, but differ in the arrangement of their atoms, are called isomers.</a:t>
            </a:r>
          </a:p>
          <a:p>
            <a:pPr>
              <a:lnSpc>
                <a:spcPct val="90000"/>
              </a:lnSpc>
            </a:pPr>
            <a:r>
              <a:rPr lang="en-US" sz="2800" b="1" dirty="0">
                <a:solidFill>
                  <a:srgbClr val="FF0000"/>
                </a:solidFill>
                <a:effectLst/>
                <a:ea typeface="ＭＳ Ｐゴシック" charset="-128"/>
                <a:cs typeface="ＭＳ Ｐゴシック" charset="-128"/>
              </a:rPr>
              <a:t>Constitutional (or structural) isomers differ in their bonding sequence.</a:t>
            </a:r>
          </a:p>
          <a:p>
            <a:pPr>
              <a:lnSpc>
                <a:spcPct val="90000"/>
              </a:lnSpc>
            </a:pPr>
            <a:r>
              <a:rPr lang="en-US" sz="2800" b="1" dirty="0">
                <a:solidFill>
                  <a:srgbClr val="FF0000"/>
                </a:solidFill>
                <a:effectLst/>
                <a:ea typeface="ＭＳ Ｐゴシック" charset="-128"/>
                <a:cs typeface="ＭＳ Ｐゴシック" charset="-128"/>
              </a:rPr>
              <a:t>Stereoisomers differ only in the arrangement of the atoms in space. </a:t>
            </a:r>
            <a:r>
              <a:rPr lang="en-US" altLang="en-US" sz="2600" b="1" dirty="0">
                <a:solidFill>
                  <a:srgbClr val="FF0000"/>
                </a:solidFill>
              </a:rPr>
              <a:t>A particular three-dimensional arrangement is called a configuration. Stereoisomers differ in configuration.</a:t>
            </a:r>
          </a:p>
          <a:p>
            <a:pPr>
              <a:lnSpc>
                <a:spcPct val="90000"/>
              </a:lnSpc>
            </a:pPr>
            <a:endParaRPr lang="en-US" sz="2800" b="1" dirty="0">
              <a:solidFill>
                <a:srgbClr val="FF0000"/>
              </a:solidFill>
              <a:effectLst/>
              <a:ea typeface="ＭＳ Ｐゴシック" charset="-128"/>
              <a:cs typeface="ＭＳ Ｐゴシック" charset="-128"/>
            </a:endParaRPr>
          </a:p>
        </p:txBody>
      </p:sp>
    </p:spTree>
    <p:extLst>
      <p:ext uri="{BB962C8B-B14F-4D97-AF65-F5344CB8AC3E}">
        <p14:creationId xmlns:p14="http://schemas.microsoft.com/office/powerpoint/2010/main" val="5090356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033010" y="996272"/>
            <a:ext cx="10767104" cy="3139321"/>
          </a:xfrm>
          <a:prstGeom prst="rect">
            <a:avLst/>
          </a:prstGeom>
          <a:solidFill>
            <a:schemeClr val="bg1"/>
          </a:solidFill>
          <a:ln w="9525">
            <a:noFill/>
            <a:miter lim="800000"/>
            <a:headEnd/>
            <a:tailEnd/>
          </a:ln>
        </p:spPr>
        <p:txBody>
          <a:bodyPr wrap="square">
            <a:prstTxWarp prst="textNoShape">
              <a:avLst/>
            </a:prstTxWarp>
            <a:spAutoFit/>
          </a:bodyPr>
          <a:lstStyle/>
          <a:p>
            <a:r>
              <a:rPr lang="en-US" dirty="0" smtClean="0"/>
              <a:t>If a beam of light is passed through a </a:t>
            </a:r>
            <a:r>
              <a:rPr lang="en-US" dirty="0" err="1" smtClean="0"/>
              <a:t>nicol</a:t>
            </a:r>
            <a:r>
              <a:rPr lang="en-US" dirty="0" smtClean="0"/>
              <a:t> prism or a piece of polaroid, the emergent light vibrates in a single plane.</a:t>
            </a:r>
          </a:p>
          <a:p>
            <a:r>
              <a:rPr lang="en-US" dirty="0" smtClean="0"/>
              <a:t>It is said to be plane-</a:t>
            </a:r>
            <a:r>
              <a:rPr lang="en-US" dirty="0" err="1" smtClean="0"/>
              <a:t>polariside</a:t>
            </a:r>
            <a:r>
              <a:rPr lang="en-US" dirty="0" smtClean="0"/>
              <a:t>.</a:t>
            </a:r>
          </a:p>
          <a:p>
            <a:endParaRPr lang="en-US" dirty="0"/>
          </a:p>
          <a:p>
            <a:r>
              <a:rPr lang="en-US" dirty="0" smtClean="0"/>
              <a:t>Certain substances, either in crystalline form or in solution, have the ability to rotate the plane polarized light, they are </a:t>
            </a:r>
            <a:r>
              <a:rPr lang="en-US" dirty="0"/>
              <a:t>c</a:t>
            </a:r>
            <a:r>
              <a:rPr lang="en-US" dirty="0" smtClean="0"/>
              <a:t>alled optically active. </a:t>
            </a:r>
          </a:p>
          <a:p>
            <a:r>
              <a:rPr lang="en-US" dirty="0" err="1" smtClean="0"/>
              <a:t>Polarimeter</a:t>
            </a:r>
            <a:r>
              <a:rPr lang="en-US" dirty="0" smtClean="0"/>
              <a:t> is used to measure this effect.</a:t>
            </a:r>
          </a:p>
          <a:p>
            <a:endParaRPr lang="en-US" dirty="0"/>
          </a:p>
          <a:p>
            <a:endParaRPr lang="en-US" dirty="0" smtClean="0"/>
          </a:p>
          <a:p>
            <a:endParaRPr lang="en-US" dirty="0">
              <a:latin typeface="Times New Roman" charset="-52"/>
            </a:endParaRPr>
          </a:p>
          <a:p>
            <a:r>
              <a:rPr lang="en-US" dirty="0" smtClean="0">
                <a:latin typeface="Times New Roman" charset="-52"/>
              </a:rPr>
              <a:t>.</a:t>
            </a:r>
            <a:endParaRPr lang="en-US" dirty="0">
              <a:latin typeface="Times New Roman" charset="-52"/>
            </a:endParaRPr>
          </a:p>
        </p:txBody>
      </p:sp>
    </p:spTree>
    <p:extLst>
      <p:ext uri="{BB962C8B-B14F-4D97-AF65-F5344CB8AC3E}">
        <p14:creationId xmlns:p14="http://schemas.microsoft.com/office/powerpoint/2010/main" val="201179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0E23D214-B0D1-4C72-9EA2-AF96501B0A47}" type="slidenum">
              <a:rPr lang="en-US" altLang="en-US"/>
              <a:pPr>
                <a:defRPr/>
              </a:pPr>
              <a:t>3</a:t>
            </a:fld>
            <a:endParaRPr lang="en-US" altLang="en-US"/>
          </a:p>
        </p:txBody>
      </p:sp>
      <p:sp>
        <p:nvSpPr>
          <p:cNvPr id="6147" name="Text Box 8"/>
          <p:cNvSpPr txBox="1">
            <a:spLocks noChangeArrowheads="1"/>
          </p:cNvSpPr>
          <p:nvPr/>
        </p:nvSpPr>
        <p:spPr bwMode="auto">
          <a:xfrm>
            <a:off x="1712913" y="1371600"/>
            <a:ext cx="25003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r" eaLnBrk="1" hangingPunct="1"/>
            <a:r>
              <a:rPr lang="en-US" altLang="en-US" sz="1600" b="0">
                <a:solidFill>
                  <a:srgbClr val="3366CC"/>
                </a:solidFill>
                <a:latin typeface="Tahoma" panose="020B0604030504040204" pitchFamily="34" charset="0"/>
              </a:rPr>
              <a:t>Figure 5.3</a:t>
            </a:r>
          </a:p>
          <a:p>
            <a:pPr algn="r" eaLnBrk="1" hangingPunct="1"/>
            <a:r>
              <a:rPr lang="en-US" altLang="en-US" sz="1400" b="0"/>
              <a:t>A comparison of consitutional</a:t>
            </a:r>
          </a:p>
          <a:p>
            <a:pPr algn="r" eaLnBrk="1" hangingPunct="1"/>
            <a:r>
              <a:rPr lang="en-US" altLang="en-US" sz="1400" b="0"/>
              <a:t>isomers and stereoisomers</a:t>
            </a:r>
          </a:p>
        </p:txBody>
      </p:sp>
      <p:pic>
        <p:nvPicPr>
          <p:cNvPr id="614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590801"/>
            <a:ext cx="7804150" cy="295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711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600200" y="76200"/>
            <a:ext cx="8686800" cy="609600"/>
          </a:xfrm>
          <a:prstGeom prst="rect">
            <a:avLst/>
          </a:prstGeom>
          <a:noFill/>
          <a:ln w="9525">
            <a:noFill/>
            <a:miter lim="800000"/>
            <a:headEnd/>
            <a:tailEnd/>
          </a:ln>
          <a:effectLst/>
        </p:spPr>
        <p:txBody>
          <a:bodyPr lIns="92075" tIns="46038" rIns="92075" bIns="46038" anchor="ctr">
            <a:prstTxWarp prst="textNoShape">
              <a:avLst/>
            </a:prstTxWarp>
          </a:bodyPr>
          <a:lstStyle/>
          <a:p>
            <a:pPr eaLnBrk="0" hangingPunct="0">
              <a:defRPr/>
            </a:pPr>
            <a:r>
              <a:rPr lang="en-US" sz="4000" b="1" i="1">
                <a:solidFill>
                  <a:srgbClr val="800000"/>
                </a:solidFill>
                <a:effectLst>
                  <a:outerShdw blurRad="38100" dist="38100" dir="2700000" algn="tl">
                    <a:srgbClr val="DDDDDD"/>
                  </a:outerShdw>
                </a:effectLst>
              </a:rPr>
              <a:t>Isomerism</a:t>
            </a:r>
            <a:endParaRPr lang="en-US">
              <a:solidFill>
                <a:srgbClr val="8F0058"/>
              </a:solidFill>
            </a:endParaRPr>
          </a:p>
        </p:txBody>
      </p:sp>
      <p:pic>
        <p:nvPicPr>
          <p:cNvPr id="23555" name="Picture 3" descr="D:\MATTER\CHAP24\FIGURES1\FG24_015.PCT"/>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471411" y="126740"/>
            <a:ext cx="7621588" cy="5081588"/>
          </a:xfrm>
          <a:prstGeom prst="rect">
            <a:avLst/>
          </a:prstGeom>
          <a:noFill/>
          <a:ln w="9525">
            <a:noFill/>
            <a:miter lim="800000"/>
            <a:headEnd/>
            <a:tailEnd/>
          </a:ln>
        </p:spPr>
      </p:pic>
      <p:sp>
        <p:nvSpPr>
          <p:cNvPr id="23556" name="Text Box 4"/>
          <p:cNvSpPr txBox="1">
            <a:spLocks noChangeArrowheads="1"/>
          </p:cNvSpPr>
          <p:nvPr/>
        </p:nvSpPr>
        <p:spPr bwMode="auto">
          <a:xfrm>
            <a:off x="5021090" y="4473005"/>
            <a:ext cx="2710999" cy="1785104"/>
          </a:xfrm>
          <a:prstGeom prst="rect">
            <a:avLst/>
          </a:prstGeom>
          <a:noFill/>
          <a:ln w="12700">
            <a:noFill/>
            <a:miter lim="800000"/>
            <a:headEnd/>
            <a:tailEnd/>
          </a:ln>
        </p:spPr>
        <p:txBody>
          <a:bodyPr wrap="none">
            <a:prstTxWarp prst="textNoShape">
              <a:avLst/>
            </a:prstTxWarp>
            <a:spAutoFit/>
          </a:bodyPr>
          <a:lstStyle/>
          <a:p>
            <a:pPr eaLnBrk="0" hangingPunct="0"/>
            <a:r>
              <a:rPr lang="en-US" sz="2000" b="1" dirty="0" err="1">
                <a:solidFill>
                  <a:srgbClr val="CF0E30"/>
                </a:solidFill>
                <a:latin typeface="Arial" charset="-52"/>
              </a:rPr>
              <a:t>Diastereomers</a:t>
            </a:r>
            <a:endParaRPr lang="en-US" sz="2000" b="1" dirty="0">
              <a:solidFill>
                <a:srgbClr val="CF0E30"/>
              </a:solidFill>
              <a:latin typeface="Arial" charset="-52"/>
            </a:endParaRPr>
          </a:p>
          <a:p>
            <a:pPr eaLnBrk="0" hangingPunct="0"/>
            <a:r>
              <a:rPr lang="en-US" b="1" dirty="0">
                <a:latin typeface="Arial" charset="-52"/>
              </a:rPr>
              <a:t>(Chiral:</a:t>
            </a:r>
          </a:p>
          <a:p>
            <a:pPr eaLnBrk="0" hangingPunct="0"/>
            <a:r>
              <a:rPr lang="en-US" b="1" dirty="0">
                <a:latin typeface="Arial" charset="-52"/>
              </a:rPr>
              <a:t>Non-superimposable</a:t>
            </a:r>
          </a:p>
          <a:p>
            <a:pPr eaLnBrk="0" hangingPunct="0"/>
            <a:r>
              <a:rPr lang="en-US" b="1" dirty="0">
                <a:latin typeface="Arial" charset="-52"/>
              </a:rPr>
              <a:t>Non-Mirror Images;</a:t>
            </a:r>
          </a:p>
          <a:p>
            <a:pPr eaLnBrk="0" hangingPunct="0"/>
            <a:r>
              <a:rPr lang="en-US" b="1" i="1" dirty="0">
                <a:latin typeface="Arial" charset="-52"/>
              </a:rPr>
              <a:t>multiple chiral centers</a:t>
            </a:r>
            <a:r>
              <a:rPr lang="en-US" b="1" dirty="0">
                <a:latin typeface="Arial" charset="-52"/>
              </a:rPr>
              <a:t>)</a:t>
            </a:r>
            <a:endParaRPr lang="en-US" dirty="0">
              <a:latin typeface="Arial" charset="-52"/>
            </a:endParaRPr>
          </a:p>
          <a:p>
            <a:pPr eaLnBrk="0" hangingPunct="0"/>
            <a:endParaRPr lang="en-US" dirty="0">
              <a:solidFill>
                <a:srgbClr val="CF0E30"/>
              </a:solidFill>
            </a:endParaRPr>
          </a:p>
        </p:txBody>
      </p:sp>
      <p:sp>
        <p:nvSpPr>
          <p:cNvPr id="23557" name="Text Box 5"/>
          <p:cNvSpPr txBox="1">
            <a:spLocks noChangeArrowheads="1"/>
          </p:cNvSpPr>
          <p:nvPr/>
        </p:nvSpPr>
        <p:spPr bwMode="auto">
          <a:xfrm>
            <a:off x="7704981" y="4332161"/>
            <a:ext cx="2457450" cy="1190625"/>
          </a:xfrm>
          <a:prstGeom prst="rect">
            <a:avLst/>
          </a:prstGeom>
          <a:noFill/>
          <a:ln w="12700">
            <a:noFill/>
            <a:miter lim="800000"/>
            <a:headEnd/>
            <a:tailEnd/>
          </a:ln>
        </p:spPr>
        <p:txBody>
          <a:bodyPr wrap="none">
            <a:prstTxWarp prst="textNoShape">
              <a:avLst/>
            </a:prstTxWarp>
            <a:spAutoFit/>
          </a:bodyPr>
          <a:lstStyle/>
          <a:p>
            <a:pPr eaLnBrk="0" hangingPunct="0"/>
            <a:r>
              <a:rPr lang="en-US" b="1" dirty="0">
                <a:solidFill>
                  <a:srgbClr val="CF0E30"/>
                </a:solidFill>
                <a:latin typeface="Arial" charset="-52"/>
              </a:rPr>
              <a:t>Enantiomers</a:t>
            </a:r>
          </a:p>
          <a:p>
            <a:pPr eaLnBrk="0" hangingPunct="0"/>
            <a:r>
              <a:rPr lang="en-US" b="1" dirty="0">
                <a:latin typeface="Arial" charset="-52"/>
              </a:rPr>
              <a:t>(Chiral:</a:t>
            </a:r>
          </a:p>
          <a:p>
            <a:pPr eaLnBrk="0" hangingPunct="0"/>
            <a:r>
              <a:rPr lang="en-US" b="1" dirty="0">
                <a:latin typeface="Arial" charset="-52"/>
              </a:rPr>
              <a:t>Non-superimposable</a:t>
            </a:r>
          </a:p>
          <a:p>
            <a:pPr eaLnBrk="0" hangingPunct="0"/>
            <a:r>
              <a:rPr lang="en-US" b="1" dirty="0">
                <a:latin typeface="Arial" charset="-52"/>
              </a:rPr>
              <a:t>Mirror Images)</a:t>
            </a:r>
            <a:endParaRPr lang="en-US" dirty="0">
              <a:latin typeface="Arial" charset="-52"/>
            </a:endParaRPr>
          </a:p>
        </p:txBody>
      </p:sp>
      <p:sp>
        <p:nvSpPr>
          <p:cNvPr id="2" name="Rectangle 1"/>
          <p:cNvSpPr/>
          <p:nvPr/>
        </p:nvSpPr>
        <p:spPr>
          <a:xfrm>
            <a:off x="1700011" y="3505201"/>
            <a:ext cx="1545465"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Chain isomers</a:t>
            </a:r>
            <a:endParaRPr lang="en-US" b="1" dirty="0"/>
          </a:p>
        </p:txBody>
      </p:sp>
      <p:sp>
        <p:nvSpPr>
          <p:cNvPr id="7" name="Rectangle 6"/>
          <p:cNvSpPr/>
          <p:nvPr/>
        </p:nvSpPr>
        <p:spPr>
          <a:xfrm>
            <a:off x="3519666" y="3505201"/>
            <a:ext cx="1545465"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Positional Isomers</a:t>
            </a:r>
            <a:endParaRPr lang="en-US" b="1" dirty="0"/>
          </a:p>
        </p:txBody>
      </p:sp>
      <p:sp>
        <p:nvSpPr>
          <p:cNvPr id="3" name="Down Arrow 2"/>
          <p:cNvSpPr/>
          <p:nvPr/>
        </p:nvSpPr>
        <p:spPr>
          <a:xfrm>
            <a:off x="3245475" y="3027100"/>
            <a:ext cx="274191" cy="2021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09837" y="5065586"/>
            <a:ext cx="1545465"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Functional </a:t>
            </a:r>
            <a:r>
              <a:rPr lang="en-US" b="1" dirty="0" err="1" smtClean="0"/>
              <a:t>isomrs</a:t>
            </a:r>
            <a:endParaRPr lang="en-US" b="1" dirty="0"/>
          </a:p>
        </p:txBody>
      </p:sp>
    </p:spTree>
    <p:extLst>
      <p:ext uri="{BB962C8B-B14F-4D97-AF65-F5344CB8AC3E}">
        <p14:creationId xmlns:p14="http://schemas.microsoft.com/office/powerpoint/2010/main" val="688608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effectLst/>
          <a:extLst>
            <a:ext uri="{AF507438-7753-43E0-B8FC-AC1667EBCBE1}">
              <a14:hiddenEffects xmlns:a14="http://schemas.microsoft.com/office/drawing/2010/main">
                <a:effectLst>
                  <a:outerShdw dist="12700" dir="16200000" algn="ctr" rotWithShape="0">
                    <a:schemeClr val="tx1"/>
                  </a:outerShdw>
                </a:effectLst>
              </a14:hiddenEffects>
            </a:ext>
          </a:extLst>
        </p:spPr>
        <p:txBody>
          <a:bodyPr/>
          <a:lstStyle/>
          <a:p>
            <a:pPr eaLnBrk="1" hangingPunct="1"/>
            <a:r>
              <a:rPr lang="en-US" altLang="en-US" sz="3200" b="1" dirty="0">
                <a:solidFill>
                  <a:srgbClr val="FFFF00"/>
                </a:solidFill>
                <a:latin typeface="Verdana" panose="020B0604030504040204" pitchFamily="34" charset="0"/>
              </a:rPr>
              <a:t>There are two types of isomerism common in organic chemistry:</a:t>
            </a:r>
            <a:r>
              <a:rPr lang="en-US" altLang="en-US" sz="2800" b="1" dirty="0">
                <a:solidFill>
                  <a:srgbClr val="FFFF00"/>
                </a:solidFill>
                <a:latin typeface="Verdana" panose="020B0604030504040204" pitchFamily="34" charset="0"/>
              </a:rPr>
              <a:t> </a:t>
            </a:r>
          </a:p>
        </p:txBody>
      </p:sp>
      <p:sp>
        <p:nvSpPr>
          <p:cNvPr id="27651" name="Rectangle 3"/>
          <p:cNvSpPr>
            <a:spLocks noGrp="1" noChangeArrowheads="1"/>
          </p:cNvSpPr>
          <p:nvPr>
            <p:ph type="body" idx="1"/>
          </p:nvPr>
        </p:nvSpPr>
        <p:spPr>
          <a:xfrm>
            <a:off x="838200" y="2286000"/>
            <a:ext cx="8763000" cy="4572000"/>
          </a:xfrm>
        </p:spPr>
        <p:txBody>
          <a:bodyPr/>
          <a:lstStyle/>
          <a:p>
            <a:pPr eaLnBrk="1" hangingPunct="1">
              <a:buFont typeface="Times" panose="02020603050405020304" pitchFamily="18" charset="0"/>
              <a:buNone/>
            </a:pPr>
            <a:r>
              <a:rPr lang="en-US" altLang="en-US" sz="3600" b="1" u="sng" dirty="0">
                <a:latin typeface="Verdana" panose="020B0604030504040204" pitchFamily="34" charset="0"/>
              </a:rPr>
              <a:t>1. structural isomerism</a:t>
            </a:r>
            <a:endParaRPr lang="en-US" altLang="en-US" sz="3600" dirty="0">
              <a:latin typeface="Verdana" panose="020B0604030504040204" pitchFamily="34" charset="0"/>
            </a:endParaRPr>
          </a:p>
          <a:p>
            <a:pPr eaLnBrk="1" hangingPunct="1"/>
            <a:r>
              <a:rPr lang="en-US" altLang="en-US" sz="3600" dirty="0">
                <a:latin typeface="Verdana" panose="020B0604030504040204" pitchFamily="34" charset="0"/>
              </a:rPr>
              <a:t>Which have the atoms of their molecules </a:t>
            </a:r>
            <a:r>
              <a:rPr lang="en-US" altLang="en-US" sz="3600" b="1" u="sng" dirty="0">
                <a:latin typeface="Verdana" panose="020B0604030504040204" pitchFamily="34" charset="0"/>
              </a:rPr>
              <a:t>linked in a different order</a:t>
            </a:r>
            <a:r>
              <a:rPr lang="en-US" altLang="en-US" sz="3600" dirty="0">
                <a:latin typeface="Verdana" panose="020B0604030504040204" pitchFamily="34" charset="0"/>
              </a:rPr>
              <a:t>. </a:t>
            </a:r>
          </a:p>
          <a:p>
            <a:pPr eaLnBrk="1" hangingPunct="1"/>
            <a:r>
              <a:rPr lang="en-US" altLang="en-US" sz="3600" b="1" dirty="0">
                <a:latin typeface="Verdana" panose="020B0604030504040204" pitchFamily="34" charset="0"/>
              </a:rPr>
              <a:t>This can come about in one of three ways:</a:t>
            </a:r>
            <a:endParaRPr lang="en-US" altLang="en-US" b="1" dirty="0" smtClean="0">
              <a:latin typeface="Verdana" panose="020B0604030504040204" pitchFamily="34" charset="0"/>
            </a:endParaRPr>
          </a:p>
        </p:txBody>
      </p:sp>
    </p:spTree>
    <p:extLst>
      <p:ext uri="{BB962C8B-B14F-4D97-AF65-F5344CB8AC3E}">
        <p14:creationId xmlns:p14="http://schemas.microsoft.com/office/powerpoint/2010/main" val="429894578"/>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2371" y="485105"/>
            <a:ext cx="8915400" cy="762000"/>
          </a:xfrm>
          <a:effectLst/>
          <a:extLst>
            <a:ext uri="{AF507438-7753-43E0-B8FC-AC1667EBCBE1}">
              <a14:hiddenEffects xmlns:a14="http://schemas.microsoft.com/office/drawing/2010/main">
                <a:effectLst>
                  <a:outerShdw dist="12700" dir="16200000" algn="ctr" rotWithShape="0">
                    <a:schemeClr val="tx1"/>
                  </a:outerShdw>
                </a:effectLst>
              </a14:hiddenEffects>
            </a:ext>
          </a:extLst>
        </p:spPr>
        <p:txBody>
          <a:bodyPr/>
          <a:lstStyle/>
          <a:p>
            <a:pPr eaLnBrk="1" hangingPunct="1"/>
            <a:r>
              <a:rPr lang="en-US" altLang="en-US" b="1" dirty="0" err="1">
                <a:solidFill>
                  <a:srgbClr val="FFFF00"/>
                </a:solidFill>
                <a:latin typeface="Chalkboard" pitchFamily="64" charset="0"/>
              </a:rPr>
              <a:t>a</a:t>
            </a:r>
            <a:r>
              <a:rPr lang="en-US" altLang="en-US" b="1" dirty="0" err="1" smtClean="0">
                <a:solidFill>
                  <a:srgbClr val="FFFF00"/>
                </a:solidFill>
                <a:latin typeface="Chalkboard" pitchFamily="64" charset="0"/>
              </a:rPr>
              <a:t>.Chain</a:t>
            </a:r>
            <a:r>
              <a:rPr lang="en-US" altLang="en-US" b="1" dirty="0" smtClean="0">
                <a:solidFill>
                  <a:srgbClr val="FFFF00"/>
                </a:solidFill>
                <a:latin typeface="Chalkboard" pitchFamily="64" charset="0"/>
              </a:rPr>
              <a:t> Isomerism</a:t>
            </a:r>
            <a:endParaRPr lang="en-US" altLang="en-US" sz="2400" b="1" dirty="0">
              <a:solidFill>
                <a:schemeClr val="tx1"/>
              </a:solidFill>
              <a:latin typeface="Verdana" panose="020B0604030504040204" pitchFamily="34" charset="0"/>
            </a:endParaRPr>
          </a:p>
        </p:txBody>
      </p:sp>
      <p:sp>
        <p:nvSpPr>
          <p:cNvPr id="55299" name="Rectangle 3"/>
          <p:cNvSpPr>
            <a:spLocks noGrp="1" noChangeArrowheads="1"/>
          </p:cNvSpPr>
          <p:nvPr>
            <p:ph type="body" sz="half" idx="1"/>
          </p:nvPr>
        </p:nvSpPr>
        <p:spPr>
          <a:xfrm>
            <a:off x="589208" y="3556716"/>
            <a:ext cx="8153400" cy="3048000"/>
          </a:xfrm>
        </p:spPr>
        <p:txBody>
          <a:bodyPr>
            <a:normAutofit/>
          </a:bodyPr>
          <a:lstStyle/>
          <a:p>
            <a:pPr eaLnBrk="1" hangingPunct="1">
              <a:lnSpc>
                <a:spcPct val="90000"/>
              </a:lnSpc>
            </a:pPr>
            <a:r>
              <a:rPr lang="en-US" altLang="en-US" sz="2400" b="1" dirty="0"/>
              <a:t>Chain isomers </a:t>
            </a:r>
            <a:r>
              <a:rPr lang="en-US" altLang="en-US" sz="2400" b="1" dirty="0" smtClean="0"/>
              <a:t>have different carbon chain (carbon skeletons differ). </a:t>
            </a:r>
            <a:r>
              <a:rPr lang="en-US" altLang="en-US" sz="2400" b="1" dirty="0"/>
              <a:t>T</a:t>
            </a:r>
            <a:r>
              <a:rPr lang="en-US" altLang="en-US" sz="2400" b="1" dirty="0" smtClean="0"/>
              <a:t>he </a:t>
            </a:r>
            <a:r>
              <a:rPr lang="en-US" altLang="en-US" sz="2400" b="1" dirty="0"/>
              <a:t>same compound are very similar. </a:t>
            </a:r>
          </a:p>
          <a:p>
            <a:pPr eaLnBrk="1" hangingPunct="1">
              <a:lnSpc>
                <a:spcPct val="90000"/>
              </a:lnSpc>
            </a:pPr>
            <a:r>
              <a:rPr lang="en-US" altLang="en-US" sz="2400" b="1" dirty="0"/>
              <a:t>There may be small difference in physical properties such as melting or boiling point due to different strengths of intermolecular bonding. </a:t>
            </a:r>
          </a:p>
          <a:p>
            <a:pPr eaLnBrk="1" hangingPunct="1">
              <a:lnSpc>
                <a:spcPct val="90000"/>
              </a:lnSpc>
            </a:pPr>
            <a:r>
              <a:rPr lang="en-US" altLang="en-US" sz="2400" b="1" dirty="0"/>
              <a:t>Their chemistry is likely to be identical</a:t>
            </a:r>
            <a:r>
              <a:rPr lang="en-US" altLang="en-US" sz="2400" b="1" dirty="0" smtClean="0"/>
              <a:t>.  </a:t>
            </a:r>
            <a:endParaRPr lang="en-US" altLang="en-US" sz="2400" b="1" dirty="0"/>
          </a:p>
        </p:txBody>
      </p:sp>
      <p:pic>
        <p:nvPicPr>
          <p:cNvPr id="55300" name="Picture 5" descr="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424189" y="1316753"/>
            <a:ext cx="6096000" cy="2239963"/>
          </a:xfrm>
          <a:noFill/>
        </p:spPr>
      </p:pic>
    </p:spTree>
    <p:extLst>
      <p:ext uri="{BB962C8B-B14F-4D97-AF65-F5344CB8AC3E}">
        <p14:creationId xmlns:p14="http://schemas.microsoft.com/office/powerpoint/2010/main" val="3348082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12293" y="152400"/>
            <a:ext cx="11887200" cy="1143000"/>
          </a:xfrm>
          <a:effectLst/>
          <a:extLst>
            <a:ext uri="{AF507438-7753-43E0-B8FC-AC1667EBCBE1}">
              <a14:hiddenEffects xmlns:a14="http://schemas.microsoft.com/office/drawing/2010/main">
                <a:effectLst>
                  <a:outerShdw dist="12700" dir="16200000" algn="ctr" rotWithShape="0">
                    <a:schemeClr val="tx1"/>
                  </a:outerShdw>
                </a:effectLst>
              </a14:hiddenEffects>
            </a:ext>
          </a:extLst>
        </p:spPr>
        <p:txBody>
          <a:bodyPr/>
          <a:lstStyle/>
          <a:p>
            <a:pPr eaLnBrk="1" hangingPunct="1"/>
            <a:r>
              <a:rPr lang="en-US" altLang="en-US" b="1" dirty="0" err="1" smtClean="0">
                <a:solidFill>
                  <a:srgbClr val="FFFF00"/>
                </a:solidFill>
                <a:latin typeface="Chalkboard" pitchFamily="64" charset="0"/>
              </a:rPr>
              <a:t>b.Positional</a:t>
            </a:r>
            <a:r>
              <a:rPr lang="en-US" altLang="en-US" b="1" dirty="0" smtClean="0">
                <a:solidFill>
                  <a:srgbClr val="FFFF00"/>
                </a:solidFill>
                <a:latin typeface="Chalkboard" pitchFamily="64" charset="0"/>
              </a:rPr>
              <a:t>  Isomers</a:t>
            </a:r>
            <a:endParaRPr lang="en-US" altLang="en-US" sz="2400" b="1" dirty="0">
              <a:solidFill>
                <a:schemeClr val="tx1"/>
              </a:solidFill>
              <a:latin typeface="Verdana" panose="020B0604030504040204" pitchFamily="34" charset="0"/>
            </a:endParaRPr>
          </a:p>
        </p:txBody>
      </p:sp>
      <p:sp>
        <p:nvSpPr>
          <p:cNvPr id="56323" name="Rectangle 4"/>
          <p:cNvSpPr>
            <a:spLocks noGrp="1" noChangeArrowheads="1"/>
          </p:cNvSpPr>
          <p:nvPr>
            <p:ph type="body" sz="half" idx="2"/>
          </p:nvPr>
        </p:nvSpPr>
        <p:spPr>
          <a:xfrm>
            <a:off x="512293" y="3540617"/>
            <a:ext cx="8686800" cy="2743200"/>
          </a:xfrm>
        </p:spPr>
        <p:txBody>
          <a:bodyPr>
            <a:normAutofit fontScale="92500" lnSpcReduction="20000"/>
          </a:bodyPr>
          <a:lstStyle/>
          <a:p>
            <a:pPr eaLnBrk="1" hangingPunct="1"/>
            <a:r>
              <a:rPr lang="en-US" altLang="en-US" sz="2800" b="1" u="sng" dirty="0">
                <a:latin typeface="Chalkboard" pitchFamily="64" charset="0"/>
              </a:rPr>
              <a:t>Positional isomers </a:t>
            </a:r>
            <a:r>
              <a:rPr lang="en-US" altLang="en-US" sz="2800" b="1" dirty="0" smtClean="0">
                <a:latin typeface="Chalkboard" pitchFamily="64" charset="0"/>
              </a:rPr>
              <a:t>have a substituent group in different positions in the same carbon “skeleton”  and also </a:t>
            </a:r>
            <a:r>
              <a:rPr lang="en-US" altLang="en-US" sz="2800" b="1" dirty="0">
                <a:latin typeface="Chalkboard" pitchFamily="64" charset="0"/>
              </a:rPr>
              <a:t>usually similar. </a:t>
            </a:r>
          </a:p>
          <a:p>
            <a:pPr eaLnBrk="1" hangingPunct="1"/>
            <a:r>
              <a:rPr lang="en-US" altLang="en-US" sz="2800" b="1" dirty="0">
                <a:latin typeface="Chalkboard" pitchFamily="64" charset="0"/>
              </a:rPr>
              <a:t>There are slight physical differences, but the chemical properties are usually very similar.</a:t>
            </a:r>
          </a:p>
          <a:p>
            <a:pPr eaLnBrk="1" hangingPunct="1"/>
            <a:r>
              <a:rPr lang="en-US" altLang="en-US" sz="2800" b="1" dirty="0">
                <a:latin typeface="Chalkboard" pitchFamily="64" charset="0"/>
              </a:rPr>
              <a:t> However, occasionally, positional isomers can have quite different properties</a:t>
            </a:r>
            <a:endParaRPr lang="en-US" altLang="en-US" sz="2400" b="1" dirty="0">
              <a:latin typeface="Verdana" panose="020B0604030504040204" pitchFamily="34" charset="0"/>
            </a:endParaRPr>
          </a:p>
        </p:txBody>
      </p:sp>
      <p:pic>
        <p:nvPicPr>
          <p:cNvPr id="56324" name="Picture 5" descr="400px-Structural_isomer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00825" y="1212761"/>
            <a:ext cx="7620000" cy="1981200"/>
          </a:xfrm>
          <a:noFill/>
        </p:spPr>
      </p:pic>
    </p:spTree>
    <p:extLst>
      <p:ext uri="{BB962C8B-B14F-4D97-AF65-F5344CB8AC3E}">
        <p14:creationId xmlns:p14="http://schemas.microsoft.com/office/powerpoint/2010/main" val="3502845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4713" y="244875"/>
            <a:ext cx="8839200" cy="838200"/>
          </a:xfrm>
          <a:effectLst/>
          <a:extLst>
            <a:ext uri="{AF507438-7753-43E0-B8FC-AC1667EBCBE1}">
              <a14:hiddenEffects xmlns:a14="http://schemas.microsoft.com/office/drawing/2010/main">
                <a:effectLst>
                  <a:outerShdw dist="12700" dir="16200000" algn="ctr" rotWithShape="0">
                    <a:schemeClr val="tx1"/>
                  </a:outerShdw>
                </a:effectLst>
              </a14:hiddenEffects>
            </a:ext>
          </a:extLst>
        </p:spPr>
        <p:txBody>
          <a:bodyPr/>
          <a:lstStyle/>
          <a:p>
            <a:pPr eaLnBrk="1" hangingPunct="1"/>
            <a:r>
              <a:rPr lang="en-US" altLang="en-US" b="1" dirty="0" err="1" smtClean="0">
                <a:solidFill>
                  <a:srgbClr val="FFFF00"/>
                </a:solidFill>
              </a:rPr>
              <a:t>b.Positional</a:t>
            </a:r>
            <a:r>
              <a:rPr lang="en-US" altLang="en-US" b="1" dirty="0" smtClean="0">
                <a:solidFill>
                  <a:srgbClr val="FFFF00"/>
                </a:solidFill>
              </a:rPr>
              <a:t> Isomers</a:t>
            </a:r>
            <a:endParaRPr lang="en-US" altLang="en-US" b="1" dirty="0" smtClean="0"/>
          </a:p>
        </p:txBody>
      </p:sp>
      <p:sp>
        <p:nvSpPr>
          <p:cNvPr id="57347" name="Rectangle 4"/>
          <p:cNvSpPr>
            <a:spLocks noGrp="1" noChangeArrowheads="1"/>
          </p:cNvSpPr>
          <p:nvPr>
            <p:ph type="body" sz="half" idx="2"/>
          </p:nvPr>
        </p:nvSpPr>
        <p:spPr>
          <a:xfrm>
            <a:off x="464713" y="3181081"/>
            <a:ext cx="8839200" cy="3886200"/>
          </a:xfrm>
        </p:spPr>
        <p:txBody>
          <a:bodyPr>
            <a:normAutofit lnSpcReduction="10000"/>
          </a:bodyPr>
          <a:lstStyle/>
          <a:p>
            <a:pPr algn="just" eaLnBrk="1" hangingPunct="1">
              <a:lnSpc>
                <a:spcPct val="90000"/>
              </a:lnSpc>
            </a:pPr>
            <a:r>
              <a:rPr lang="en-US" altLang="en-US" sz="2400" b="1" dirty="0">
                <a:latin typeface="Chalkboard" pitchFamily="64" charset="0"/>
              </a:rPr>
              <a:t>A simple example of isomerism is given by propanol: </a:t>
            </a:r>
          </a:p>
          <a:p>
            <a:pPr algn="just" eaLnBrk="1" hangingPunct="1">
              <a:lnSpc>
                <a:spcPct val="90000"/>
              </a:lnSpc>
            </a:pPr>
            <a:r>
              <a:rPr lang="en-US" altLang="en-US" sz="2400" b="1" dirty="0">
                <a:latin typeface="Chalkboard" pitchFamily="64" charset="0"/>
              </a:rPr>
              <a:t>it has the formula C</a:t>
            </a:r>
            <a:r>
              <a:rPr lang="en-US" altLang="en-US" sz="2400" b="1" baseline="-25000" dirty="0">
                <a:latin typeface="Chalkboard" pitchFamily="64" charset="0"/>
              </a:rPr>
              <a:t>3</a:t>
            </a:r>
            <a:r>
              <a:rPr lang="en-US" altLang="en-US" sz="2400" b="1" dirty="0">
                <a:latin typeface="Chalkboard" pitchFamily="64" charset="0"/>
              </a:rPr>
              <a:t>H</a:t>
            </a:r>
            <a:r>
              <a:rPr lang="en-US" altLang="en-US" sz="2400" b="1" baseline="-25000" dirty="0">
                <a:latin typeface="Chalkboard" pitchFamily="64" charset="0"/>
              </a:rPr>
              <a:t>8</a:t>
            </a:r>
            <a:r>
              <a:rPr lang="en-US" altLang="en-US" sz="2400" b="1" dirty="0">
                <a:latin typeface="Chalkboard" pitchFamily="64" charset="0"/>
              </a:rPr>
              <a:t>O (or C</a:t>
            </a:r>
            <a:r>
              <a:rPr lang="en-US" altLang="en-US" sz="2400" b="1" baseline="-25000" dirty="0">
                <a:latin typeface="Chalkboard" pitchFamily="64" charset="0"/>
              </a:rPr>
              <a:t>3</a:t>
            </a:r>
            <a:r>
              <a:rPr lang="en-US" altLang="en-US" sz="2400" b="1" dirty="0">
                <a:latin typeface="Chalkboard" pitchFamily="64" charset="0"/>
              </a:rPr>
              <a:t>H</a:t>
            </a:r>
            <a:r>
              <a:rPr lang="en-US" altLang="en-US" sz="2400" b="1" baseline="-25000" dirty="0">
                <a:latin typeface="Chalkboard" pitchFamily="64" charset="0"/>
              </a:rPr>
              <a:t>7</a:t>
            </a:r>
            <a:r>
              <a:rPr lang="en-US" altLang="en-US" sz="2400" b="1" dirty="0">
                <a:latin typeface="Chalkboard" pitchFamily="64" charset="0"/>
              </a:rPr>
              <a:t>OH) and two isomers propan-1-ol (n-propyl alcohol; I) and propan-2-ol (isopropyl alcohol; II)</a:t>
            </a:r>
          </a:p>
          <a:p>
            <a:pPr eaLnBrk="1" hangingPunct="1">
              <a:lnSpc>
                <a:spcPct val="90000"/>
              </a:lnSpc>
            </a:pPr>
            <a:r>
              <a:rPr lang="en-US" altLang="en-US" sz="2400" b="1" dirty="0">
                <a:latin typeface="Chalkboard" pitchFamily="64" charset="0"/>
              </a:rPr>
              <a:t>Note that the position of the oxygen atom differs between the two: it is attached to an end carbon in the first isomer, and to the center carbon in the second. </a:t>
            </a:r>
          </a:p>
          <a:p>
            <a:pPr eaLnBrk="1" hangingPunct="1">
              <a:lnSpc>
                <a:spcPct val="90000"/>
              </a:lnSpc>
            </a:pPr>
            <a:r>
              <a:rPr lang="en-US" altLang="en-US" sz="2400" b="1" dirty="0">
                <a:latin typeface="Chalkboard" pitchFamily="64" charset="0"/>
              </a:rPr>
              <a:t>The number of possible isomers increases rapidly as the number of atoms increases; for example the next largest alcohol, named butanol (C</a:t>
            </a:r>
            <a:r>
              <a:rPr lang="en-US" altLang="en-US" sz="2400" b="1" baseline="-25000" dirty="0">
                <a:latin typeface="Chalkboard" pitchFamily="64" charset="0"/>
              </a:rPr>
              <a:t>4</a:t>
            </a:r>
            <a:r>
              <a:rPr lang="en-US" altLang="en-US" sz="2400" b="1" dirty="0">
                <a:latin typeface="Chalkboard" pitchFamily="64" charset="0"/>
              </a:rPr>
              <a:t>H</a:t>
            </a:r>
            <a:r>
              <a:rPr lang="en-US" altLang="en-US" sz="2400" b="1" baseline="-25000" dirty="0">
                <a:latin typeface="Chalkboard" pitchFamily="64" charset="0"/>
              </a:rPr>
              <a:t>10</a:t>
            </a:r>
            <a:r>
              <a:rPr lang="en-US" altLang="en-US" sz="2400" b="1" dirty="0">
                <a:latin typeface="Chalkboard" pitchFamily="64" charset="0"/>
              </a:rPr>
              <a:t>O), has four different structural isomers.</a:t>
            </a:r>
            <a:endParaRPr lang="en-US" altLang="en-US" sz="2400" b="1" dirty="0"/>
          </a:p>
        </p:txBody>
      </p:sp>
      <p:pic>
        <p:nvPicPr>
          <p:cNvPr id="57348" name="Picture 5" descr="400px-Structural_isomer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81574" y="1083075"/>
            <a:ext cx="8281626" cy="1920875"/>
          </a:xfrm>
        </p:spPr>
      </p:pic>
    </p:spTree>
    <p:extLst>
      <p:ext uri="{BB962C8B-B14F-4D97-AF65-F5344CB8AC3E}">
        <p14:creationId xmlns:p14="http://schemas.microsoft.com/office/powerpoint/2010/main" val="3181871913"/>
      </p:ext>
    </p:extLst>
  </p:cSld>
  <p:clrMapOvr>
    <a:masterClrMapping/>
  </p:clrMapOvr>
  <p:transition>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12293" y="158750"/>
            <a:ext cx="11887200" cy="1143000"/>
          </a:xfrm>
          <a:effectLst/>
          <a:extLst>
            <a:ext uri="{AF507438-7753-43E0-B8FC-AC1667EBCBE1}">
              <a14:hiddenEffects xmlns:a14="http://schemas.microsoft.com/office/drawing/2010/main">
                <a:effectLst>
                  <a:outerShdw dist="12700" dir="16200000" algn="ctr" rotWithShape="0">
                    <a:schemeClr val="tx1"/>
                  </a:outerShdw>
                </a:effectLst>
              </a14:hiddenEffects>
            </a:ext>
          </a:extLst>
        </p:spPr>
        <p:txBody>
          <a:bodyPr/>
          <a:lstStyle/>
          <a:p>
            <a:pPr eaLnBrk="1" hangingPunct="1"/>
            <a:r>
              <a:rPr lang="en-US" altLang="en-US" sz="4000" dirty="0" err="1" smtClean="0">
                <a:solidFill>
                  <a:srgbClr val="FFFF00"/>
                </a:solidFill>
                <a:latin typeface="Chalkboard" pitchFamily="64" charset="0"/>
              </a:rPr>
              <a:t>c.Functional</a:t>
            </a:r>
            <a:r>
              <a:rPr lang="en-US" altLang="en-US" sz="4000" dirty="0" smtClean="0">
                <a:solidFill>
                  <a:srgbClr val="FFFF00"/>
                </a:solidFill>
                <a:latin typeface="Chalkboard" pitchFamily="64" charset="0"/>
              </a:rPr>
              <a:t>  </a:t>
            </a:r>
            <a:r>
              <a:rPr lang="en-US" altLang="en-US" sz="4000" dirty="0">
                <a:solidFill>
                  <a:srgbClr val="FFFF00"/>
                </a:solidFill>
                <a:latin typeface="Chalkboard" pitchFamily="64" charset="0"/>
              </a:rPr>
              <a:t>Group Isomers</a:t>
            </a:r>
            <a:endParaRPr lang="en-US" altLang="en-US" sz="2400" dirty="0">
              <a:solidFill>
                <a:schemeClr val="tx1"/>
              </a:solidFill>
              <a:latin typeface="Verdana" panose="020B0604030504040204" pitchFamily="34" charset="0"/>
            </a:endParaRPr>
          </a:p>
        </p:txBody>
      </p:sp>
      <p:sp>
        <p:nvSpPr>
          <p:cNvPr id="58371" name="Rectangle 4"/>
          <p:cNvSpPr>
            <a:spLocks noGrp="1" noChangeArrowheads="1"/>
          </p:cNvSpPr>
          <p:nvPr>
            <p:ph type="body" sz="half" idx="2"/>
          </p:nvPr>
        </p:nvSpPr>
        <p:spPr>
          <a:xfrm>
            <a:off x="512293" y="4902199"/>
            <a:ext cx="9850907" cy="1734457"/>
          </a:xfrm>
        </p:spPr>
        <p:txBody>
          <a:bodyPr>
            <a:normAutofit lnSpcReduction="10000"/>
          </a:bodyPr>
          <a:lstStyle/>
          <a:p>
            <a:pPr eaLnBrk="1" hangingPunct="1"/>
            <a:r>
              <a:rPr lang="en-US" altLang="en-US" sz="2000" b="1" u="sng" dirty="0" smtClean="0">
                <a:latin typeface="Chalkboard" pitchFamily="64" charset="0"/>
              </a:rPr>
              <a:t>Functional group isomers</a:t>
            </a:r>
            <a:r>
              <a:rPr lang="en-US" altLang="en-US" sz="2000" b="1" dirty="0" smtClean="0">
                <a:latin typeface="Chalkboard" pitchFamily="64" charset="0"/>
              </a:rPr>
              <a:t> are likely to be both physically and chemically dissimilar and have different functional group.</a:t>
            </a:r>
          </a:p>
          <a:p>
            <a:r>
              <a:rPr lang="en-US" altLang="en-US" sz="2000" b="1" dirty="0" err="1" smtClean="0">
                <a:latin typeface="Chalkboard" pitchFamily="64" charset="0"/>
              </a:rPr>
              <a:t>Eg</a:t>
            </a:r>
            <a:r>
              <a:rPr lang="en-US" altLang="en-US" sz="2000" b="1" dirty="0" smtClean="0">
                <a:latin typeface="Chalkboard" pitchFamily="64" charset="0"/>
              </a:rPr>
              <a:t>: An aldehyde and a ketone, Propanal-</a:t>
            </a:r>
            <a:r>
              <a:rPr lang="en-US" sz="2000" b="1" dirty="0" smtClean="0"/>
              <a:t>CH</a:t>
            </a:r>
            <a:r>
              <a:rPr lang="en-US" sz="2000" b="1" baseline="-25000" dirty="0" smtClean="0"/>
              <a:t>3</a:t>
            </a:r>
            <a:r>
              <a:rPr lang="en-US" sz="2000" b="1" dirty="0" smtClean="0"/>
              <a:t>CH</a:t>
            </a:r>
            <a:r>
              <a:rPr lang="en-US" sz="2000" b="1" baseline="-25000" dirty="0" smtClean="0"/>
              <a:t>2</a:t>
            </a:r>
            <a:r>
              <a:rPr lang="en-US" sz="2000" b="1" dirty="0" smtClean="0"/>
              <a:t>CHO</a:t>
            </a:r>
            <a:r>
              <a:rPr lang="en-US" sz="2000" b="1" dirty="0"/>
              <a:t>, </a:t>
            </a:r>
            <a:r>
              <a:rPr lang="en-US" sz="2000" b="1" dirty="0" smtClean="0"/>
              <a:t>propanone-CH</a:t>
            </a:r>
            <a:r>
              <a:rPr lang="en-US" sz="2000" b="1" baseline="-25000" dirty="0" smtClean="0"/>
              <a:t>3</a:t>
            </a:r>
            <a:r>
              <a:rPr lang="en-US" sz="2000" b="1" dirty="0" smtClean="0"/>
              <a:t>COCH</a:t>
            </a:r>
            <a:r>
              <a:rPr lang="en-US" sz="2000" b="1" baseline="-25000" dirty="0" smtClean="0"/>
              <a:t>3</a:t>
            </a:r>
          </a:p>
          <a:p>
            <a:r>
              <a:rPr lang="en-US" altLang="en-US" sz="2000" b="1" baseline="-25000" dirty="0" err="1" smtClean="0">
                <a:latin typeface="Chalkboard" pitchFamily="64" charset="0"/>
              </a:rPr>
              <a:t>Eg</a:t>
            </a:r>
            <a:r>
              <a:rPr lang="en-US" altLang="en-US" sz="2000" b="1" baseline="-25000" dirty="0" smtClean="0">
                <a:latin typeface="Chalkboard" pitchFamily="64" charset="0"/>
              </a:rPr>
              <a:t>:</a:t>
            </a:r>
            <a:r>
              <a:rPr lang="en-US" altLang="en-US" sz="2000" b="1" dirty="0" smtClean="0">
                <a:latin typeface="Chalkboard" pitchFamily="64" charset="0"/>
              </a:rPr>
              <a:t> An alcohol and an ether. Ethanol-</a:t>
            </a:r>
            <a:r>
              <a:rPr lang="en-US" sz="2000" b="1" dirty="0" smtClean="0"/>
              <a:t>C</a:t>
            </a:r>
            <a:r>
              <a:rPr lang="en-US" sz="2000" b="1" baseline="-25000" dirty="0" smtClean="0"/>
              <a:t>2</a:t>
            </a:r>
            <a:r>
              <a:rPr lang="en-US" sz="2000" b="1" dirty="0" smtClean="0"/>
              <a:t>H</a:t>
            </a:r>
            <a:r>
              <a:rPr lang="en-US" sz="2000" b="1" baseline="-25000" dirty="0" smtClean="0"/>
              <a:t>5</a:t>
            </a:r>
            <a:r>
              <a:rPr lang="en-US" sz="2000" b="1" dirty="0" smtClean="0"/>
              <a:t>OH</a:t>
            </a:r>
            <a:r>
              <a:rPr lang="en-US" altLang="en-US" sz="2000" b="1" dirty="0" smtClean="0">
                <a:latin typeface="Chalkboard" pitchFamily="64" charset="0"/>
              </a:rPr>
              <a:t> ,Dimethyl ether--</a:t>
            </a:r>
            <a:r>
              <a:rPr lang="en-US" sz="2000" b="1" dirty="0"/>
              <a:t>-</a:t>
            </a:r>
            <a:r>
              <a:rPr lang="en-US" sz="2000" b="1" dirty="0" smtClean="0"/>
              <a:t>CH</a:t>
            </a:r>
            <a:r>
              <a:rPr lang="en-US" sz="2000" b="1" baseline="-25000" dirty="0" smtClean="0"/>
              <a:t>3</a:t>
            </a:r>
            <a:r>
              <a:rPr lang="en-US" sz="2000" b="1" dirty="0" smtClean="0"/>
              <a:t>OCH</a:t>
            </a:r>
            <a:r>
              <a:rPr lang="en-US" sz="2000" b="1" baseline="-25000" dirty="0" smtClean="0"/>
              <a:t>3</a:t>
            </a:r>
            <a:endParaRPr lang="en-US" sz="2000" b="1" baseline="-25000" dirty="0"/>
          </a:p>
          <a:p>
            <a:endParaRPr lang="en-US" altLang="en-US" b="1" dirty="0" smtClean="0">
              <a:latin typeface="Chalkboard" pitchFamily="64" charset="0"/>
            </a:endParaRPr>
          </a:p>
        </p:txBody>
      </p:sp>
      <p:pic>
        <p:nvPicPr>
          <p:cNvPr id="58372" name="Picture 5" descr="functional group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04536" y="1113064"/>
            <a:ext cx="5943600" cy="3702050"/>
          </a:xfrm>
          <a:noFill/>
        </p:spPr>
      </p:pic>
    </p:spTree>
    <p:extLst>
      <p:ext uri="{BB962C8B-B14F-4D97-AF65-F5344CB8AC3E}">
        <p14:creationId xmlns:p14="http://schemas.microsoft.com/office/powerpoint/2010/main" val="1354377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TotalTime>
  <Words>824</Words>
  <Application>Microsoft Office PowerPoint</Application>
  <PresentationFormat>Widescreen</PresentationFormat>
  <Paragraphs>94</Paragraphs>
  <Slides>20</Slides>
  <Notes>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メイリオ</vt:lpstr>
      <vt:lpstr>ＭＳ Ｐゴシック</vt:lpstr>
      <vt:lpstr>Arial</vt:lpstr>
      <vt:lpstr>Calibri</vt:lpstr>
      <vt:lpstr>Century Gothic</vt:lpstr>
      <vt:lpstr>Chalkboard</vt:lpstr>
      <vt:lpstr>Monotype Sorts</vt:lpstr>
      <vt:lpstr>Tahoma</vt:lpstr>
      <vt:lpstr>Times</vt:lpstr>
      <vt:lpstr>Times New Roman</vt:lpstr>
      <vt:lpstr>Verdana</vt:lpstr>
      <vt:lpstr>Wingdings 3</vt:lpstr>
      <vt:lpstr>ヒラギノ角ゴ Pro W3</vt:lpstr>
      <vt:lpstr>Ion Boardroom</vt:lpstr>
      <vt:lpstr>ISOMERISM</vt:lpstr>
      <vt:lpstr>Isomerism</vt:lpstr>
      <vt:lpstr>PowerPoint Presentation</vt:lpstr>
      <vt:lpstr>PowerPoint Presentation</vt:lpstr>
      <vt:lpstr>There are two types of isomerism common in organic chemistry: </vt:lpstr>
      <vt:lpstr>a.Chain Isomerism</vt:lpstr>
      <vt:lpstr>b.Positional  Isomers</vt:lpstr>
      <vt:lpstr>b.Positional Isomers</vt:lpstr>
      <vt:lpstr>c.Functional  Group Isomers</vt:lpstr>
      <vt:lpstr>PowerPoint Presentation</vt:lpstr>
      <vt:lpstr>PowerPoint Presentation</vt:lpstr>
      <vt:lpstr>PowerPoint Presentation</vt:lpstr>
      <vt:lpstr>PowerPoint Presentation</vt:lpstr>
      <vt:lpstr>PowerPoint Presentation</vt:lpstr>
      <vt:lpstr>PowerPoint Presentation</vt:lpstr>
      <vt:lpstr>Geometric Isomerism</vt:lpstr>
      <vt:lpstr>Geometric Isomerism</vt:lpstr>
      <vt:lpstr>Enantiomers of 2-bromobutane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c:creator>
  <cp:lastModifiedBy>su</cp:lastModifiedBy>
  <cp:revision>40</cp:revision>
  <dcterms:created xsi:type="dcterms:W3CDTF">2017-07-15T11:59:20Z</dcterms:created>
  <dcterms:modified xsi:type="dcterms:W3CDTF">2017-07-19T09:08:47Z</dcterms:modified>
</cp:coreProperties>
</file>