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91" r:id="rId3"/>
    <p:sldId id="286" r:id="rId4"/>
    <p:sldId id="257" r:id="rId5"/>
    <p:sldId id="258" r:id="rId6"/>
    <p:sldId id="260" r:id="rId7"/>
    <p:sldId id="287" r:id="rId8"/>
    <p:sldId id="259" r:id="rId9"/>
    <p:sldId id="288" r:id="rId10"/>
    <p:sldId id="295" r:id="rId11"/>
    <p:sldId id="296" r:id="rId12"/>
    <p:sldId id="289" r:id="rId13"/>
    <p:sldId id="263" r:id="rId14"/>
    <p:sldId id="261" r:id="rId15"/>
    <p:sldId id="264" r:id="rId16"/>
    <p:sldId id="265" r:id="rId17"/>
    <p:sldId id="266" r:id="rId18"/>
    <p:sldId id="267" r:id="rId19"/>
    <p:sldId id="268" r:id="rId20"/>
    <p:sldId id="269" r:id="rId21"/>
    <p:sldId id="272" r:id="rId22"/>
    <p:sldId id="270" r:id="rId23"/>
    <p:sldId id="271" r:id="rId24"/>
    <p:sldId id="275" r:id="rId25"/>
    <p:sldId id="273" r:id="rId26"/>
    <p:sldId id="274" r:id="rId27"/>
    <p:sldId id="278" r:id="rId28"/>
    <p:sldId id="276" r:id="rId29"/>
    <p:sldId id="277" r:id="rId30"/>
    <p:sldId id="281" r:id="rId31"/>
    <p:sldId id="279" r:id="rId32"/>
    <p:sldId id="280" r:id="rId33"/>
    <p:sldId id="282" r:id="rId34"/>
    <p:sldId id="285" r:id="rId35"/>
    <p:sldId id="283" r:id="rId36"/>
    <p:sldId id="284" r:id="rId37"/>
    <p:sldId id="292" r:id="rId38"/>
    <p:sldId id="293" r:id="rId39"/>
    <p:sldId id="294" r:id="rId40"/>
    <p:sldId id="29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E8CDCB-56EE-4E7D-A335-EF48CF0983DA}" type="datetimeFigureOut">
              <a:rPr lang="en-US" smtClean="0"/>
              <a:t>8/13/2021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2C997-6C75-4B89-8817-FE489C507EA9}" type="slidenum">
              <a:rPr lang="en-US" smtClean="0"/>
              <a:t>‹#›</a:t>
            </a:fld>
            <a:endParaRPr lang="en-US"/>
          </a:p>
        </p:txBody>
      </p:sp>
    </p:spTree>
    <p:extLst>
      <p:ext uri="{BB962C8B-B14F-4D97-AF65-F5344CB8AC3E}">
        <p14:creationId xmlns:p14="http://schemas.microsoft.com/office/powerpoint/2010/main" val="316741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2C997-6C75-4B89-8817-FE489C507EA9}" type="slidenum">
              <a:rPr lang="en-US" smtClean="0"/>
              <a:t>1</a:t>
            </a:fld>
            <a:endParaRPr lang="en-US"/>
          </a:p>
        </p:txBody>
      </p:sp>
    </p:spTree>
    <p:extLst>
      <p:ext uri="{BB962C8B-B14F-4D97-AF65-F5344CB8AC3E}">
        <p14:creationId xmlns:p14="http://schemas.microsoft.com/office/powerpoint/2010/main" val="128827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2C997-6C75-4B89-8817-FE489C507EA9}" type="slidenum">
              <a:rPr lang="en-US" smtClean="0"/>
              <a:t>16</a:t>
            </a:fld>
            <a:endParaRPr lang="en-US"/>
          </a:p>
        </p:txBody>
      </p:sp>
    </p:spTree>
    <p:extLst>
      <p:ext uri="{BB962C8B-B14F-4D97-AF65-F5344CB8AC3E}">
        <p14:creationId xmlns:p14="http://schemas.microsoft.com/office/powerpoint/2010/main" val="235468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oxfordmedicine.com/view/10.1093/med/9780198806653.001.0001/med-9780198806653-chapter-9#med-9780198806653-chapter-9-bibItem-19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en.wikipedia.org/wiki/Moderna_COVID-19_vaccine" TargetMode="External"/><Relationship Id="rId3" Type="http://schemas.openxmlformats.org/officeDocument/2006/relationships/hyperlink" Target="https://en.wikipedia.org/wiki/Sputnik_V_COVID-19_vaccine" TargetMode="External"/><Relationship Id="rId7" Type="http://schemas.openxmlformats.org/officeDocument/2006/relationships/hyperlink" Target="https://en.wikipedia.org/wiki/Janssen_COVID-19_vaccine" TargetMode="External"/><Relationship Id="rId2" Type="http://schemas.openxmlformats.org/officeDocument/2006/relationships/hyperlink" Target="https://en.wikipedia.org/wiki/Oxford%E2%80%93AstraZeneca_COVID-19_vaccine" TargetMode="External"/><Relationship Id="rId1" Type="http://schemas.openxmlformats.org/officeDocument/2006/relationships/slideLayout" Target="../slideLayouts/slideLayout2.xml"/><Relationship Id="rId6" Type="http://schemas.openxmlformats.org/officeDocument/2006/relationships/hyperlink" Target="https://en.wikipedia.org/wiki/CoronaVac" TargetMode="External"/><Relationship Id="rId5" Type="http://schemas.openxmlformats.org/officeDocument/2006/relationships/hyperlink" Target="https://en.wikipedia.org/wiki/Pfizer%E2%80%93BioNTech_COVID-19_vaccine" TargetMode="External"/><Relationship Id="rId4" Type="http://schemas.openxmlformats.org/officeDocument/2006/relationships/hyperlink" Target="https://en.wikipedia.org/wiki/BBIBP-Cor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9703" y="3097417"/>
            <a:ext cx="8288697" cy="2262781"/>
          </a:xfrm>
        </p:spPr>
        <p:txBody>
          <a:bodyPr>
            <a:normAutofit/>
          </a:bodyPr>
          <a:lstStyle/>
          <a:p>
            <a:r>
              <a:rPr lang="en-US" sz="4400" b="1" dirty="0">
                <a:solidFill>
                  <a:schemeClr val="accent1">
                    <a:lumMod val="50000"/>
                  </a:schemeClr>
                </a:solidFill>
                <a:effectLst>
                  <a:outerShdw blurRad="38100" dist="38100" dir="2700000" algn="tl">
                    <a:srgbClr val="000000">
                      <a:alpha val="43137"/>
                    </a:srgbClr>
                  </a:outerShdw>
                </a:effectLst>
              </a:rPr>
              <a:t>Monitoring and  Evaluating the Health Program</a:t>
            </a:r>
          </a:p>
        </p:txBody>
      </p:sp>
      <p:sp>
        <p:nvSpPr>
          <p:cNvPr id="3" name="Subtitle 2"/>
          <p:cNvSpPr>
            <a:spLocks noGrp="1"/>
          </p:cNvSpPr>
          <p:nvPr>
            <p:ph type="subTitle" idx="1"/>
          </p:nvPr>
        </p:nvSpPr>
        <p:spPr>
          <a:xfrm>
            <a:off x="2019870" y="5745192"/>
            <a:ext cx="6226984" cy="865836"/>
          </a:xfrm>
        </p:spPr>
        <p:txBody>
          <a:bodyPr/>
          <a:lstStyle/>
          <a:p>
            <a:pPr algn="ctr"/>
            <a:endParaRPr lang="en-US" dirty="0">
              <a:effectLst>
                <a:outerShdw blurRad="38100" dist="38100" dir="2700000" algn="tl">
                  <a:srgbClr val="000000">
                    <a:alpha val="43137"/>
                  </a:srgbClr>
                </a:outerShdw>
              </a:effectLst>
            </a:endParaRPr>
          </a:p>
          <a:p>
            <a:pPr algn="r"/>
            <a:r>
              <a:rPr lang="en-US" b="1" dirty="0">
                <a:solidFill>
                  <a:srgbClr val="002060"/>
                </a:solidFill>
                <a:effectLst>
                  <a:outerShdw blurRad="38100" dist="38100" dir="2700000" algn="tl">
                    <a:srgbClr val="000000">
                      <a:alpha val="43137"/>
                    </a:srgbClr>
                  </a:outerShdw>
                </a:effectLst>
              </a:rPr>
              <a:t>Dr. ABM </a:t>
            </a:r>
            <a:r>
              <a:rPr lang="en-US" b="1" dirty="0" err="1">
                <a:solidFill>
                  <a:srgbClr val="002060"/>
                </a:solidFill>
                <a:effectLst>
                  <a:outerShdw blurRad="38100" dist="38100" dir="2700000" algn="tl">
                    <a:srgbClr val="000000">
                      <a:alpha val="43137"/>
                    </a:srgbClr>
                  </a:outerShdw>
                </a:effectLst>
              </a:rPr>
              <a:t>Alauddin</a:t>
            </a:r>
            <a:r>
              <a:rPr lang="en-US" b="1" dirty="0">
                <a:solidFill>
                  <a:srgbClr val="002060"/>
                </a:solidFill>
                <a:effectLst>
                  <a:outerShdw blurRad="38100" dist="38100" dir="2700000" algn="tl">
                    <a:srgbClr val="000000">
                      <a:alpha val="43137"/>
                    </a:srgbClr>
                  </a:outerShdw>
                </a:effectLst>
              </a:rPr>
              <a:t> Chowdhury</a:t>
            </a:r>
          </a:p>
        </p:txBody>
      </p:sp>
      <p:pic>
        <p:nvPicPr>
          <p:cNvPr id="4" name="Picture 3">
            <a:extLst>
              <a:ext uri="{FF2B5EF4-FFF2-40B4-BE49-F238E27FC236}">
                <a16:creationId xmlns:a16="http://schemas.microsoft.com/office/drawing/2014/main" id="{21F404D4-DEBE-43FA-92A3-1255F2577735}"/>
              </a:ext>
            </a:extLst>
          </p:cNvPr>
          <p:cNvPicPr>
            <a:picLocks noChangeAspect="1"/>
          </p:cNvPicPr>
          <p:nvPr/>
        </p:nvPicPr>
        <p:blipFill>
          <a:blip r:embed="rId3"/>
          <a:stretch>
            <a:fillRect/>
          </a:stretch>
        </p:blipFill>
        <p:spPr>
          <a:xfrm>
            <a:off x="4317072" y="246973"/>
            <a:ext cx="3456379" cy="3695300"/>
          </a:xfrm>
          <a:prstGeom prst="rect">
            <a:avLst/>
          </a:prstGeom>
        </p:spPr>
      </p:pic>
      <p:pic>
        <p:nvPicPr>
          <p:cNvPr id="1028" name="Picture 4" descr="Evaluation GIFs - Get the best GIF on GIPHY">
            <a:extLst>
              <a:ext uri="{FF2B5EF4-FFF2-40B4-BE49-F238E27FC236}">
                <a16:creationId xmlns:a16="http://schemas.microsoft.com/office/drawing/2014/main" id="{F66E294A-8475-4542-9ED2-7CF1BFAA210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308770" y="3701610"/>
            <a:ext cx="2227054" cy="3151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317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EBB6-7BC3-4634-81BF-BD9A14D38F65}"/>
              </a:ext>
            </a:extLst>
          </p:cNvPr>
          <p:cNvSpPr>
            <a:spLocks noGrp="1"/>
          </p:cNvSpPr>
          <p:nvPr>
            <p:ph type="title"/>
          </p:nvPr>
        </p:nvSpPr>
        <p:spPr>
          <a:xfrm>
            <a:off x="1777043" y="624110"/>
            <a:ext cx="9727570" cy="1280890"/>
          </a:xfrm>
        </p:spPr>
        <p:txBody>
          <a:bodyPr/>
          <a:lstStyle/>
          <a:p>
            <a:r>
              <a:rPr lang="en-US" b="1" dirty="0"/>
              <a:t>Objectives The COVID‑19 M&amp;E Framework </a:t>
            </a:r>
          </a:p>
        </p:txBody>
      </p:sp>
      <p:sp>
        <p:nvSpPr>
          <p:cNvPr id="3" name="Content Placeholder 2">
            <a:extLst>
              <a:ext uri="{FF2B5EF4-FFF2-40B4-BE49-F238E27FC236}">
                <a16:creationId xmlns:a16="http://schemas.microsoft.com/office/drawing/2014/main" id="{6F386FA9-8F3E-48E0-8E96-3E7FDAE0C2F5}"/>
              </a:ext>
            </a:extLst>
          </p:cNvPr>
          <p:cNvSpPr>
            <a:spLocks noGrp="1"/>
          </p:cNvSpPr>
          <p:nvPr>
            <p:ph idx="1"/>
          </p:nvPr>
        </p:nvSpPr>
        <p:spPr>
          <a:xfrm>
            <a:off x="2550394" y="1264555"/>
            <a:ext cx="8954219" cy="4862290"/>
          </a:xfrm>
        </p:spPr>
        <p:txBody>
          <a:bodyPr>
            <a:noAutofit/>
          </a:bodyPr>
          <a:lstStyle/>
          <a:p>
            <a:pPr algn="just"/>
            <a:r>
              <a:rPr lang="en-US" sz="2400" dirty="0"/>
              <a:t>Objectives The COVID‑19 M&amp;E Framework aims to assess performance and to provide recorded information to support analysis of progress against the SPRP1 and the related SPRP Strategy Update.</a:t>
            </a:r>
          </a:p>
          <a:p>
            <a:pPr algn="just"/>
            <a:r>
              <a:rPr lang="en-US" sz="2400" dirty="0"/>
              <a:t>The main objective is to establish and maintain a set of global and country indicators to support: strategic thinking, operational tracking, real-time evidence-based decision‑making, and to ensure advocacy and transparency between donors, UN agencies, and partners involved in the response. This will allow WHO, other UN agencies, and partners to track progress against goals and to correct approaches and actions should this be necessary. </a:t>
            </a:r>
          </a:p>
        </p:txBody>
      </p:sp>
      <p:pic>
        <p:nvPicPr>
          <p:cNvPr id="4" name="Picture 3">
            <a:extLst>
              <a:ext uri="{FF2B5EF4-FFF2-40B4-BE49-F238E27FC236}">
                <a16:creationId xmlns:a16="http://schemas.microsoft.com/office/drawing/2014/main" id="{E16BD3C6-6437-4094-B531-5F14630CCC70}"/>
              </a:ext>
            </a:extLst>
          </p:cNvPr>
          <p:cNvPicPr>
            <a:picLocks noChangeAspect="1"/>
          </p:cNvPicPr>
          <p:nvPr/>
        </p:nvPicPr>
        <p:blipFill>
          <a:blip r:embed="rId2"/>
          <a:stretch>
            <a:fillRect/>
          </a:stretch>
        </p:blipFill>
        <p:spPr>
          <a:xfrm>
            <a:off x="231527" y="1416676"/>
            <a:ext cx="2505769" cy="3536325"/>
          </a:xfrm>
          <a:prstGeom prst="rect">
            <a:avLst/>
          </a:prstGeom>
        </p:spPr>
      </p:pic>
    </p:spTree>
    <p:extLst>
      <p:ext uri="{BB962C8B-B14F-4D97-AF65-F5344CB8AC3E}">
        <p14:creationId xmlns:p14="http://schemas.microsoft.com/office/powerpoint/2010/main" val="82025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93B78-1235-4782-9ABE-90AAC824E058}"/>
              </a:ext>
            </a:extLst>
          </p:cNvPr>
          <p:cNvSpPr>
            <a:spLocks noGrp="1"/>
          </p:cNvSpPr>
          <p:nvPr>
            <p:ph type="title"/>
          </p:nvPr>
        </p:nvSpPr>
        <p:spPr/>
        <p:txBody>
          <a:bodyPr/>
          <a:lstStyle/>
          <a:p>
            <a:r>
              <a:rPr lang="en-US" b="1" dirty="0"/>
              <a:t>The specific objectives are to:</a:t>
            </a:r>
            <a:br>
              <a:rPr lang="en-US" b="1" dirty="0"/>
            </a:br>
            <a:endParaRPr lang="en-US" b="1" dirty="0"/>
          </a:p>
        </p:txBody>
      </p:sp>
      <p:sp>
        <p:nvSpPr>
          <p:cNvPr id="3" name="Content Placeholder 2">
            <a:extLst>
              <a:ext uri="{FF2B5EF4-FFF2-40B4-BE49-F238E27FC236}">
                <a16:creationId xmlns:a16="http://schemas.microsoft.com/office/drawing/2014/main" id="{589EA4EA-6B20-4301-885B-466DE09C9855}"/>
              </a:ext>
            </a:extLst>
          </p:cNvPr>
          <p:cNvSpPr>
            <a:spLocks noGrp="1"/>
          </p:cNvSpPr>
          <p:nvPr>
            <p:ph idx="1"/>
          </p:nvPr>
        </p:nvSpPr>
        <p:spPr>
          <a:xfrm>
            <a:off x="2589212" y="1416676"/>
            <a:ext cx="8911687" cy="4494546"/>
          </a:xfrm>
        </p:spPr>
        <p:txBody>
          <a:bodyPr>
            <a:noAutofit/>
          </a:bodyPr>
          <a:lstStyle/>
          <a:p>
            <a:pPr algn="just"/>
            <a:r>
              <a:rPr lang="en-US" sz="2400" dirty="0"/>
              <a:t>Monitor COVID‑19 response activities by measuring key input, output, and outcome indicators at both global and country levels;</a:t>
            </a:r>
          </a:p>
          <a:p>
            <a:pPr algn="just"/>
            <a:r>
              <a:rPr lang="en-US" sz="2400" dirty="0"/>
              <a:t>Produce systematic assessments and analyses of response activities;</a:t>
            </a:r>
          </a:p>
          <a:p>
            <a:pPr algn="just"/>
            <a:r>
              <a:rPr lang="en-US" sz="2400" dirty="0"/>
              <a:t>Compare activity results against the epidemiological progression of the pandemic;</a:t>
            </a:r>
          </a:p>
          <a:p>
            <a:pPr algn="just"/>
            <a:r>
              <a:rPr lang="en-US" sz="2400" dirty="0"/>
              <a:t>Help the prioritization of response activities and inform decision-making amongst all partners;</a:t>
            </a:r>
          </a:p>
          <a:p>
            <a:pPr algn="just"/>
            <a:r>
              <a:rPr lang="en-US" sz="2400" dirty="0"/>
              <a:t>Support and accelerate transparency and information sharing;</a:t>
            </a:r>
          </a:p>
          <a:p>
            <a:pPr algn="just"/>
            <a:r>
              <a:rPr lang="en-US" sz="2400" dirty="0"/>
              <a:t>Support preparedness and response planning;</a:t>
            </a:r>
          </a:p>
          <a:p>
            <a:pPr algn="just"/>
            <a:r>
              <a:rPr lang="en-US" sz="2400" dirty="0"/>
              <a:t>Produce evidence for operational reviews </a:t>
            </a:r>
            <a:r>
              <a:rPr lang="en-US" sz="2400" dirty="0" err="1"/>
              <a:t>andlessons</a:t>
            </a:r>
            <a:r>
              <a:rPr lang="en-US" sz="2400" dirty="0"/>
              <a:t> learned</a:t>
            </a:r>
          </a:p>
        </p:txBody>
      </p:sp>
      <p:pic>
        <p:nvPicPr>
          <p:cNvPr id="4" name="Picture 3">
            <a:extLst>
              <a:ext uri="{FF2B5EF4-FFF2-40B4-BE49-F238E27FC236}">
                <a16:creationId xmlns:a16="http://schemas.microsoft.com/office/drawing/2014/main" id="{F88F3CE1-8C27-4CC9-99F6-06991BBB7B88}"/>
              </a:ext>
            </a:extLst>
          </p:cNvPr>
          <p:cNvPicPr>
            <a:picLocks noChangeAspect="1"/>
          </p:cNvPicPr>
          <p:nvPr/>
        </p:nvPicPr>
        <p:blipFill>
          <a:blip r:embed="rId2"/>
          <a:stretch>
            <a:fillRect/>
          </a:stretch>
        </p:blipFill>
        <p:spPr>
          <a:xfrm>
            <a:off x="231527" y="1416676"/>
            <a:ext cx="2431399" cy="3431369"/>
          </a:xfrm>
          <a:prstGeom prst="rect">
            <a:avLst/>
          </a:prstGeom>
        </p:spPr>
      </p:pic>
    </p:spTree>
    <p:extLst>
      <p:ext uri="{BB962C8B-B14F-4D97-AF65-F5344CB8AC3E}">
        <p14:creationId xmlns:p14="http://schemas.microsoft.com/office/powerpoint/2010/main" val="4265444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Levels of Monitoring</a:t>
            </a:r>
          </a:p>
        </p:txBody>
      </p:sp>
      <p:sp>
        <p:nvSpPr>
          <p:cNvPr id="3" name="Content Placeholder 2"/>
          <p:cNvSpPr>
            <a:spLocks noGrp="1"/>
          </p:cNvSpPr>
          <p:nvPr>
            <p:ph idx="1"/>
          </p:nvPr>
        </p:nvSpPr>
        <p:spPr/>
        <p:txBody>
          <a:bodyPr/>
          <a:lstStyle/>
          <a:p>
            <a:pPr fontAlgn="base">
              <a:spcBef>
                <a:spcPts val="0"/>
              </a:spcBef>
              <a:buFont typeface="Arial" panose="020B0604020202020204" pitchFamily="34" charset="0"/>
              <a:buChar char="•"/>
            </a:pPr>
            <a:r>
              <a:rPr lang="en-US" b="1" dirty="0">
                <a:solidFill>
                  <a:srgbClr val="0000CC"/>
                </a:solidFill>
                <a:latin typeface="Verdana" panose="020B0604030504040204" pitchFamily="34" charset="0"/>
              </a:rPr>
              <a:t>Managers at top level</a:t>
            </a:r>
            <a:endParaRPr lang="en-US" b="1" dirty="0">
              <a:solidFill>
                <a:srgbClr val="0000CC"/>
              </a:solidFill>
              <a:latin typeface="Arial" panose="020B0604020202020204" pitchFamily="34" charset="0"/>
            </a:endParaRPr>
          </a:p>
          <a:p>
            <a:pPr fontAlgn="base">
              <a:spcBef>
                <a:spcPts val="560"/>
              </a:spcBef>
              <a:buFont typeface="Arial" panose="020B0604020202020204" pitchFamily="34" charset="0"/>
              <a:buChar char="•"/>
            </a:pPr>
            <a:r>
              <a:rPr lang="en-US" b="1" dirty="0">
                <a:solidFill>
                  <a:srgbClr val="663300"/>
                </a:solidFill>
                <a:latin typeface="Verdana" panose="020B0604030504040204" pitchFamily="34" charset="0"/>
              </a:rPr>
              <a:t>They have to develop health plans based on objectives, goals, devise strategy and allocate necessary resources</a:t>
            </a:r>
            <a:endParaRPr lang="en-US" b="1" dirty="0">
              <a:solidFill>
                <a:srgbClr val="663300"/>
              </a:solidFill>
              <a:latin typeface="Arial" panose="020B0604020202020204" pitchFamily="34" charset="0"/>
            </a:endParaRPr>
          </a:p>
          <a:p>
            <a:pPr fontAlgn="base">
              <a:spcBef>
                <a:spcPts val="560"/>
              </a:spcBef>
              <a:buFont typeface="Arial" panose="020B0604020202020204" pitchFamily="34" charset="0"/>
              <a:buChar char="•"/>
            </a:pPr>
            <a:r>
              <a:rPr lang="en-US" b="1" dirty="0">
                <a:solidFill>
                  <a:srgbClr val="0000CC"/>
                </a:solidFill>
                <a:latin typeface="Verdana" panose="020B0604030504040204" pitchFamily="34" charset="0"/>
              </a:rPr>
              <a:t>Managers at the middle level</a:t>
            </a:r>
            <a:endParaRPr lang="en-US" b="1" dirty="0">
              <a:solidFill>
                <a:srgbClr val="0000CC"/>
              </a:solidFill>
              <a:latin typeface="Arial" panose="020B0604020202020204" pitchFamily="34" charset="0"/>
            </a:endParaRPr>
          </a:p>
          <a:p>
            <a:pPr fontAlgn="base">
              <a:spcBef>
                <a:spcPts val="560"/>
              </a:spcBef>
              <a:buFont typeface="Arial" panose="020B0604020202020204" pitchFamily="34" charset="0"/>
              <a:buChar char="•"/>
            </a:pPr>
            <a:r>
              <a:rPr lang="en-US" b="1" dirty="0">
                <a:solidFill>
                  <a:srgbClr val="663300"/>
                </a:solidFill>
                <a:latin typeface="Verdana" panose="020B0604030504040204" pitchFamily="34" charset="0"/>
              </a:rPr>
              <a:t>They are more concerned with whether they are getting desired output from the inputs that are being utilized</a:t>
            </a:r>
            <a:endParaRPr lang="en-US" b="1" dirty="0">
              <a:solidFill>
                <a:srgbClr val="663300"/>
              </a:solidFill>
              <a:latin typeface="Arial" panose="020B0604020202020204" pitchFamily="34" charset="0"/>
            </a:endParaRPr>
          </a:p>
          <a:p>
            <a:pPr fontAlgn="base">
              <a:spcBef>
                <a:spcPts val="560"/>
              </a:spcBef>
              <a:buFont typeface="Arial" panose="020B0604020202020204" pitchFamily="34" charset="0"/>
              <a:buChar char="•"/>
            </a:pPr>
            <a:r>
              <a:rPr lang="en-US" b="1" dirty="0">
                <a:solidFill>
                  <a:srgbClr val="0000CC"/>
                </a:solidFill>
                <a:latin typeface="Verdana" panose="020B0604030504040204" pitchFamily="34" charset="0"/>
              </a:rPr>
              <a:t>Managers at the operational level</a:t>
            </a:r>
            <a:endParaRPr lang="en-US" b="1" dirty="0">
              <a:solidFill>
                <a:srgbClr val="0000CC"/>
              </a:solidFill>
              <a:latin typeface="Arial" panose="020B0604020202020204" pitchFamily="34" charset="0"/>
            </a:endParaRPr>
          </a:p>
          <a:p>
            <a:pPr fontAlgn="base">
              <a:spcBef>
                <a:spcPts val="560"/>
              </a:spcBef>
              <a:buFont typeface="Arial" panose="020B0604020202020204" pitchFamily="34" charset="0"/>
              <a:buChar char="•"/>
            </a:pPr>
            <a:r>
              <a:rPr lang="en-US" b="1" dirty="0">
                <a:solidFill>
                  <a:srgbClr val="663300"/>
                </a:solidFill>
                <a:latin typeface="Verdana" panose="020B0604030504040204" pitchFamily="34" charset="0"/>
              </a:rPr>
              <a:t>They have to supervise actual operations and to ensure that planned activities are being carried out as per  schedule</a:t>
            </a:r>
            <a:endParaRPr lang="en-US" b="1" dirty="0">
              <a:solidFill>
                <a:srgbClr val="663300"/>
              </a:solidFill>
              <a:latin typeface="Arial" panose="020B0604020202020204" pitchFamily="34" charset="0"/>
            </a:endParaRPr>
          </a:p>
          <a:p>
            <a:pPr marL="0" indent="0">
              <a:buNone/>
            </a:pPr>
            <a:br>
              <a:rPr lang="en-US" dirty="0"/>
            </a:br>
            <a:endParaRPr lang="en-US" dirty="0"/>
          </a:p>
        </p:txBody>
      </p:sp>
    </p:spTree>
    <p:extLst>
      <p:ext uri="{BB962C8B-B14F-4D97-AF65-F5344CB8AC3E}">
        <p14:creationId xmlns:p14="http://schemas.microsoft.com/office/powerpoint/2010/main" val="332172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163" y="257577"/>
            <a:ext cx="9714449" cy="1275009"/>
          </a:xfrm>
        </p:spPr>
        <p:txBody>
          <a:bodyPr/>
          <a:lstStyle/>
          <a:p>
            <a:r>
              <a:rPr lang="en-US" b="1" dirty="0">
                <a:solidFill>
                  <a:srgbClr val="C00000"/>
                </a:solidFill>
                <a:effectLst>
                  <a:outerShdw blurRad="38100" dist="38100" dir="2700000" algn="tl">
                    <a:srgbClr val="000000">
                      <a:alpha val="43137"/>
                    </a:srgbClr>
                  </a:outerShdw>
                </a:effectLst>
              </a:rPr>
              <a:t>Who benefits from M&amp;E?</a:t>
            </a:r>
          </a:p>
        </p:txBody>
      </p:sp>
      <p:sp>
        <p:nvSpPr>
          <p:cNvPr id="3" name="Content Placeholder 2"/>
          <p:cNvSpPr>
            <a:spLocks noGrp="1"/>
          </p:cNvSpPr>
          <p:nvPr>
            <p:ph idx="1"/>
          </p:nvPr>
        </p:nvSpPr>
        <p:spPr>
          <a:xfrm>
            <a:off x="1455314" y="1120461"/>
            <a:ext cx="10390943" cy="5306097"/>
          </a:xfrm>
        </p:spPr>
        <p:txBody>
          <a:bodyPr>
            <a:normAutofit/>
          </a:bodyPr>
          <a:lstStyle/>
          <a:p>
            <a:pPr marL="0" indent="0" algn="just">
              <a:buNone/>
            </a:pPr>
            <a:r>
              <a:rPr lang="en-US" sz="3300" b="1" dirty="0">
                <a:solidFill>
                  <a:srgbClr val="00B050"/>
                </a:solidFill>
              </a:rPr>
              <a:t>1. The </a:t>
            </a:r>
            <a:r>
              <a:rPr lang="en-US" sz="3300" b="1" dirty="0" err="1">
                <a:solidFill>
                  <a:srgbClr val="00B050"/>
                </a:solidFill>
              </a:rPr>
              <a:t>programme</a:t>
            </a:r>
            <a:r>
              <a:rPr lang="en-US" sz="3300" b="1" dirty="0">
                <a:solidFill>
                  <a:srgbClr val="00B050"/>
                </a:solidFill>
              </a:rPr>
              <a:t> itself</a:t>
            </a:r>
          </a:p>
          <a:p>
            <a:pPr marL="0" indent="0" algn="just">
              <a:buNone/>
            </a:pPr>
            <a:endParaRPr lang="en-US" dirty="0"/>
          </a:p>
          <a:p>
            <a:pPr algn="just"/>
            <a:r>
              <a:rPr lang="en-US" sz="2800" dirty="0">
                <a:solidFill>
                  <a:srgbClr val="0070C0"/>
                </a:solidFill>
              </a:rPr>
              <a:t>We often start with good ideas and ambitious objectives. As time goes on, these may get lost in day-to-day activities or problems.</a:t>
            </a:r>
          </a:p>
          <a:p>
            <a:pPr algn="just"/>
            <a:r>
              <a:rPr lang="en-US" sz="2800" dirty="0">
                <a:solidFill>
                  <a:srgbClr val="0070C0"/>
                </a:solidFill>
              </a:rPr>
              <a:t>M&amp;E can highlight whether the </a:t>
            </a:r>
            <a:r>
              <a:rPr lang="en-US" sz="2800" dirty="0" err="1">
                <a:solidFill>
                  <a:srgbClr val="0070C0"/>
                </a:solidFill>
              </a:rPr>
              <a:t>programme</a:t>
            </a:r>
            <a:r>
              <a:rPr lang="en-US" sz="2800" dirty="0">
                <a:solidFill>
                  <a:srgbClr val="0070C0"/>
                </a:solidFill>
              </a:rPr>
              <a:t> is still on the right road, how far it has travelled, and how far it still has to go. In this way M&amp;E forms part of the planning cycle. </a:t>
            </a:r>
          </a:p>
          <a:p>
            <a:pPr algn="just"/>
            <a:r>
              <a:rPr lang="en-US" sz="2800" dirty="0">
                <a:solidFill>
                  <a:srgbClr val="0070C0"/>
                </a:solidFill>
              </a:rPr>
              <a:t>Regular monitoring will also identify problems early so they can be corrected, and improvements can be suggested.</a:t>
            </a:r>
          </a:p>
        </p:txBody>
      </p:sp>
    </p:spTree>
    <p:extLst>
      <p:ext uri="{BB962C8B-B14F-4D97-AF65-F5344CB8AC3E}">
        <p14:creationId xmlns:p14="http://schemas.microsoft.com/office/powerpoint/2010/main" val="1242621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901" y="0"/>
            <a:ext cx="10677099" cy="859809"/>
          </a:xfrm>
        </p:spPr>
        <p:txBody>
          <a:bodyPr>
            <a:normAutofit fontScale="90000"/>
          </a:bodyPr>
          <a:lstStyle/>
          <a:p>
            <a:r>
              <a:rPr lang="en-US" b="1" dirty="0">
                <a:solidFill>
                  <a:srgbClr val="7030A0"/>
                </a:solidFill>
                <a:latin typeface="Arial" panose="020B0604020202020204" pitchFamily="34" charset="0"/>
              </a:rPr>
              <a:t>Evaluation helps everyone to see what they are doing and where they are going</a:t>
            </a:r>
            <a:r>
              <a:rPr lang="en-US" dirty="0">
                <a:solidFill>
                  <a:srgbClr val="000000"/>
                </a:solidFill>
                <a:latin typeface="Arial" panose="020B0604020202020204" pitchFamily="34" charset="0"/>
              </a:rPr>
              <a:t>.</a:t>
            </a:r>
            <a:br>
              <a:rPr lang="en-US" dirty="0"/>
            </a:b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0304" y="1129667"/>
            <a:ext cx="12011696" cy="5740834"/>
          </a:xfrm>
          <a:prstGeom prst="rect">
            <a:avLst/>
          </a:prstGeom>
        </p:spPr>
      </p:pic>
    </p:spTree>
    <p:extLst>
      <p:ext uri="{BB962C8B-B14F-4D97-AF65-F5344CB8AC3E}">
        <p14:creationId xmlns:p14="http://schemas.microsoft.com/office/powerpoint/2010/main" val="253119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13625" y="0"/>
            <a:ext cx="7364749" cy="6858000"/>
          </a:xfrm>
          <a:prstGeom prst="rect">
            <a:avLst/>
          </a:prstGeom>
        </p:spPr>
      </p:pic>
      <p:sp>
        <p:nvSpPr>
          <p:cNvPr id="5" name="Rectangle 4"/>
          <p:cNvSpPr/>
          <p:nvPr/>
        </p:nvSpPr>
        <p:spPr>
          <a:xfrm>
            <a:off x="3684895" y="2832881"/>
            <a:ext cx="4804013" cy="954107"/>
          </a:xfrm>
          <a:prstGeom prst="rect">
            <a:avLst/>
          </a:prstGeom>
        </p:spPr>
        <p:txBody>
          <a:bodyPr wrap="square">
            <a:spAutoFit/>
          </a:bodyPr>
          <a:lstStyle/>
          <a:p>
            <a:pPr algn="ctr"/>
            <a:r>
              <a:rPr lang="en-US" sz="2800" b="1" dirty="0">
                <a:solidFill>
                  <a:srgbClr val="7030A0"/>
                </a:solidFill>
                <a:effectLst>
                  <a:outerShdw blurRad="38100" dist="38100" dir="2700000" algn="tl">
                    <a:srgbClr val="000000">
                      <a:alpha val="43137"/>
                    </a:srgbClr>
                  </a:outerShdw>
                </a:effectLst>
              </a:rPr>
              <a:t>The Planning Cycle showing the roles of M&amp;E.</a:t>
            </a:r>
          </a:p>
        </p:txBody>
      </p:sp>
    </p:spTree>
    <p:extLst>
      <p:ext uri="{BB962C8B-B14F-4D97-AF65-F5344CB8AC3E}">
        <p14:creationId xmlns:p14="http://schemas.microsoft.com/office/powerpoint/2010/main" val="129688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effectLst>
                  <a:outerShdw blurRad="38100" dist="38100" dir="2700000" algn="tl">
                    <a:srgbClr val="000000">
                      <a:alpha val="43137"/>
                    </a:srgbClr>
                  </a:outerShdw>
                </a:effectLst>
                <a:latin typeface="Arial" panose="020B0604020202020204" pitchFamily="34" charset="0"/>
              </a:rPr>
              <a:t>2. The community</a:t>
            </a:r>
            <a:endParaRPr lang="en-US"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583140"/>
            <a:ext cx="8915400" cy="4328082"/>
          </a:xfrm>
        </p:spPr>
        <p:txBody>
          <a:bodyPr>
            <a:noAutofit/>
          </a:bodyPr>
          <a:lstStyle/>
          <a:p>
            <a:pPr algn="just"/>
            <a:r>
              <a:rPr lang="en-US" sz="2800" b="1" dirty="0">
                <a:solidFill>
                  <a:srgbClr val="0070C0"/>
                </a:solidFill>
              </a:rPr>
              <a:t>M&amp;E helps the community </a:t>
            </a:r>
            <a:r>
              <a:rPr lang="en-US" sz="2800" dirty="0"/>
              <a:t>to see how the </a:t>
            </a:r>
            <a:r>
              <a:rPr lang="en-US" sz="2800" dirty="0" err="1"/>
              <a:t>programme</a:t>
            </a:r>
            <a:r>
              <a:rPr lang="en-US" sz="2800" dirty="0"/>
              <a:t> is working, and shows the benefits it is bringing. Community members will work with us in this process. </a:t>
            </a:r>
          </a:p>
          <a:p>
            <a:pPr algn="just"/>
            <a:r>
              <a:rPr lang="en-US" sz="2800" dirty="0"/>
              <a:t>We will also regularly feed M&amp;E reports back to the community as a means of promoting understanding of the whole process. </a:t>
            </a:r>
          </a:p>
          <a:p>
            <a:pPr algn="just"/>
            <a:r>
              <a:rPr lang="en-US" sz="2800" dirty="0"/>
              <a:t>Findings and results will need to be presented in such a way that the community sees the benefits (and problems) and is motivated to participate in improvements</a:t>
            </a:r>
          </a:p>
        </p:txBody>
      </p:sp>
    </p:spTree>
    <p:extLst>
      <p:ext uri="{BB962C8B-B14F-4D97-AF65-F5344CB8AC3E}">
        <p14:creationId xmlns:p14="http://schemas.microsoft.com/office/powerpoint/2010/main" val="6099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870" y="450376"/>
            <a:ext cx="9471096" cy="830514"/>
          </a:xfrm>
        </p:spPr>
        <p:txBody>
          <a:bodyPr>
            <a:normAutofit fontScale="90000"/>
          </a:bodyPr>
          <a:lstStyle/>
          <a:p>
            <a:r>
              <a:rPr lang="en-US" sz="4000" b="1" dirty="0">
                <a:solidFill>
                  <a:srgbClr val="00B050"/>
                </a:solidFill>
              </a:rPr>
              <a:t>3. Donors, sponsors and a wider audience</a:t>
            </a:r>
            <a:br>
              <a:rPr lang="en-US" b="1" dirty="0"/>
            </a:br>
            <a:endParaRPr lang="en-US" dirty="0"/>
          </a:p>
        </p:txBody>
      </p:sp>
      <p:sp>
        <p:nvSpPr>
          <p:cNvPr id="3" name="Content Placeholder 2"/>
          <p:cNvSpPr>
            <a:spLocks noGrp="1"/>
          </p:cNvSpPr>
          <p:nvPr>
            <p:ph idx="1"/>
          </p:nvPr>
        </p:nvSpPr>
        <p:spPr>
          <a:xfrm>
            <a:off x="2019871" y="1280891"/>
            <a:ext cx="9812738" cy="5351922"/>
          </a:xfrm>
        </p:spPr>
        <p:txBody>
          <a:bodyPr>
            <a:normAutofit fontScale="92500" lnSpcReduction="20000"/>
          </a:bodyPr>
          <a:lstStyle/>
          <a:p>
            <a:pPr algn="just"/>
            <a:r>
              <a:rPr lang="en-US" sz="2800" dirty="0"/>
              <a:t>In practice, evaluations are often carried out because donors want confirmation that their money is being well spent. But all stakeholders—</a:t>
            </a:r>
            <a:r>
              <a:rPr lang="en-US" sz="2800" dirty="0" err="1"/>
              <a:t>programme</a:t>
            </a:r>
            <a:r>
              <a:rPr lang="en-US" sz="2800" dirty="0"/>
              <a:t>, community, donors, and government—should benefit from evaluation if it is well planned and carried out.</a:t>
            </a:r>
          </a:p>
          <a:p>
            <a:pPr algn="just"/>
            <a:endParaRPr lang="en-US" sz="2800" dirty="0"/>
          </a:p>
          <a:p>
            <a:pPr algn="just"/>
            <a:r>
              <a:rPr lang="en-US" sz="2800" dirty="0"/>
              <a:t>An evaluation showing good results can help our </a:t>
            </a:r>
            <a:r>
              <a:rPr lang="en-US" sz="2800" dirty="0" err="1"/>
              <a:t>programme</a:t>
            </a:r>
            <a:r>
              <a:rPr lang="en-US" sz="2800" dirty="0"/>
              <a:t> to become better known and a model for other </a:t>
            </a:r>
            <a:r>
              <a:rPr lang="en-US" sz="2800" dirty="0" err="1"/>
              <a:t>programmes</a:t>
            </a:r>
            <a:r>
              <a:rPr lang="en-US" sz="2800" dirty="0"/>
              <a:t>. </a:t>
            </a:r>
          </a:p>
          <a:p>
            <a:pPr algn="just"/>
            <a:endParaRPr lang="en-US" sz="2800" dirty="0"/>
          </a:p>
          <a:p>
            <a:pPr algn="just"/>
            <a:r>
              <a:rPr lang="en-US" sz="2800" dirty="0"/>
              <a:t>We can use </a:t>
            </a:r>
            <a:r>
              <a:rPr lang="en-US" sz="2800" b="1" dirty="0">
                <a:solidFill>
                  <a:srgbClr val="0070C0"/>
                </a:solidFill>
              </a:rPr>
              <a:t>Twitter, Facebook and other forms of social media to make findings known to wider audiences</a:t>
            </a:r>
            <a:r>
              <a:rPr lang="en-US" sz="2800" dirty="0"/>
              <a:t>. If it uses a rigorous methodology it can be published to share the learning and raise the profile of the </a:t>
            </a:r>
            <a:r>
              <a:rPr lang="en-US" sz="2800" dirty="0" err="1"/>
              <a:t>programme</a:t>
            </a:r>
            <a:r>
              <a:rPr lang="en-US" sz="2800" dirty="0"/>
              <a:t>.</a:t>
            </a:r>
          </a:p>
          <a:p>
            <a:endParaRPr lang="en-US" dirty="0"/>
          </a:p>
        </p:txBody>
      </p:sp>
    </p:spTree>
    <p:extLst>
      <p:ext uri="{BB962C8B-B14F-4D97-AF65-F5344CB8AC3E}">
        <p14:creationId xmlns:p14="http://schemas.microsoft.com/office/powerpoint/2010/main" val="258794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631" y="624110"/>
            <a:ext cx="9552982" cy="1280890"/>
          </a:xfrm>
        </p:spPr>
        <p:txBody>
          <a:bodyPr/>
          <a:lstStyle/>
          <a:p>
            <a:r>
              <a:rPr lang="en-US" b="1" dirty="0">
                <a:solidFill>
                  <a:srgbClr val="00B050"/>
                </a:solidFill>
              </a:rPr>
              <a:t>4. Government</a:t>
            </a:r>
            <a:br>
              <a:rPr lang="en-US" b="1" dirty="0"/>
            </a:br>
            <a:endParaRPr lang="en-US" dirty="0"/>
          </a:p>
        </p:txBody>
      </p:sp>
      <p:sp>
        <p:nvSpPr>
          <p:cNvPr id="3" name="Content Placeholder 2"/>
          <p:cNvSpPr>
            <a:spLocks noGrp="1"/>
          </p:cNvSpPr>
          <p:nvPr>
            <p:ph idx="1"/>
          </p:nvPr>
        </p:nvSpPr>
        <p:spPr>
          <a:xfrm>
            <a:off x="1555845" y="1624084"/>
            <a:ext cx="10290412" cy="4981432"/>
          </a:xfrm>
        </p:spPr>
        <p:txBody>
          <a:bodyPr>
            <a:normAutofit fontScale="85000" lnSpcReduction="10000"/>
          </a:bodyPr>
          <a:lstStyle/>
          <a:p>
            <a:pPr algn="just"/>
            <a:r>
              <a:rPr lang="en-US" sz="2800" b="1" dirty="0">
                <a:solidFill>
                  <a:srgbClr val="0070C0"/>
                </a:solidFill>
              </a:rPr>
              <a:t>Governments may want to know what results the </a:t>
            </a:r>
            <a:r>
              <a:rPr lang="en-US" sz="2800" b="1" dirty="0" err="1">
                <a:solidFill>
                  <a:srgbClr val="0070C0"/>
                </a:solidFill>
              </a:rPr>
              <a:t>programme</a:t>
            </a:r>
            <a:r>
              <a:rPr lang="en-US" sz="2800" b="1" dirty="0">
                <a:solidFill>
                  <a:srgbClr val="0070C0"/>
                </a:solidFill>
              </a:rPr>
              <a:t> is achieving and whether it is reaching district and national targets</a:t>
            </a:r>
            <a:r>
              <a:rPr lang="en-US" sz="2800" dirty="0"/>
              <a:t>. If we are involved in specific </a:t>
            </a:r>
            <a:r>
              <a:rPr lang="en-US" sz="2800" dirty="0" err="1"/>
              <a:t>programmes</a:t>
            </a:r>
            <a:r>
              <a:rPr lang="en-US" sz="2800" dirty="0"/>
              <a:t>, e.g. End TB, Roll Back Malaria, their </a:t>
            </a:r>
            <a:r>
              <a:rPr lang="en-US" sz="2800" dirty="0" err="1"/>
              <a:t>co-ordinators</a:t>
            </a:r>
            <a:r>
              <a:rPr lang="en-US" sz="2800" dirty="0"/>
              <a:t> will need our results.</a:t>
            </a:r>
          </a:p>
          <a:p>
            <a:pPr marL="0" indent="0" algn="just">
              <a:buNone/>
            </a:pPr>
            <a:r>
              <a:rPr lang="en-US" sz="2800" dirty="0"/>
              <a:t> </a:t>
            </a:r>
          </a:p>
          <a:p>
            <a:pPr algn="just"/>
            <a:r>
              <a:rPr lang="en-US" sz="2800" dirty="0"/>
              <a:t>Civil society organizations involved in community-based health care (CBHC) are often able to achieve more effective results at community level than government. Evaluation should enable us to demonstrate this and increase our credibility. </a:t>
            </a:r>
          </a:p>
          <a:p>
            <a:pPr marL="0" indent="0" algn="just">
              <a:buNone/>
            </a:pPr>
            <a:endParaRPr lang="en-US" sz="2800" dirty="0"/>
          </a:p>
          <a:p>
            <a:pPr algn="just"/>
            <a:r>
              <a:rPr lang="en-US" sz="2800" dirty="0"/>
              <a:t>In turn, this will enable CBHC as part of civil society to be entrusted with more health tasks in national health </a:t>
            </a:r>
            <a:r>
              <a:rPr lang="en-US" sz="2800" dirty="0" err="1"/>
              <a:t>programmes</a:t>
            </a:r>
            <a:r>
              <a:rPr lang="en-US" sz="2800" dirty="0"/>
              <a:t>, which will be to everyone’s benefit.</a:t>
            </a:r>
          </a:p>
          <a:p>
            <a:endParaRPr lang="en-US" dirty="0"/>
          </a:p>
        </p:txBody>
      </p:sp>
    </p:spTree>
    <p:extLst>
      <p:ext uri="{BB962C8B-B14F-4D97-AF65-F5344CB8AC3E}">
        <p14:creationId xmlns:p14="http://schemas.microsoft.com/office/powerpoint/2010/main" val="2754506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2370" y="2529110"/>
            <a:ext cx="4790363" cy="3234379"/>
          </a:xfrm>
        </p:spPr>
        <p:txBody>
          <a:bodyPr>
            <a:normAutofit/>
          </a:bodyPr>
          <a:lstStyle/>
          <a:p>
            <a:r>
              <a:rPr lang="en-US" sz="3200" b="1" dirty="0">
                <a:solidFill>
                  <a:srgbClr val="7030A0"/>
                </a:solidFill>
              </a:rPr>
              <a:t>Figure:</a:t>
            </a:r>
          </a:p>
          <a:p>
            <a:pPr marL="0" indent="0">
              <a:buNone/>
            </a:pPr>
            <a:r>
              <a:rPr lang="en-US" sz="3200" b="1" dirty="0">
                <a:solidFill>
                  <a:srgbClr val="7030A0"/>
                </a:solidFill>
              </a:rPr>
              <a:t>Know the percentages</a:t>
            </a:r>
          </a:p>
          <a:p>
            <a:endParaRPr lang="en-US" sz="3200" dirty="0">
              <a:solidFill>
                <a:srgbClr val="7030A0"/>
              </a:solidFill>
            </a:endParaRPr>
          </a:p>
        </p:txBody>
      </p:sp>
      <p:pic>
        <p:nvPicPr>
          <p:cNvPr id="4" name="Picture 3"/>
          <p:cNvPicPr>
            <a:picLocks noChangeAspect="1"/>
          </p:cNvPicPr>
          <p:nvPr/>
        </p:nvPicPr>
        <p:blipFill>
          <a:blip r:embed="rId2"/>
          <a:stretch>
            <a:fillRect/>
          </a:stretch>
        </p:blipFill>
        <p:spPr>
          <a:xfrm>
            <a:off x="1743806" y="0"/>
            <a:ext cx="5155969" cy="6858000"/>
          </a:xfrm>
          <a:prstGeom prst="rect">
            <a:avLst/>
          </a:prstGeom>
        </p:spPr>
      </p:pic>
    </p:spTree>
    <p:extLst>
      <p:ext uri="{BB962C8B-B14F-4D97-AF65-F5344CB8AC3E}">
        <p14:creationId xmlns:p14="http://schemas.microsoft.com/office/powerpoint/2010/main" val="147629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a:xfrm>
            <a:off x="2592924" y="1596980"/>
            <a:ext cx="8911687" cy="4314242"/>
          </a:xfrm>
        </p:spPr>
        <p:txBody>
          <a:bodyPr>
            <a:noAutofit/>
          </a:bodyPr>
          <a:lstStyle/>
          <a:p>
            <a:r>
              <a:rPr lang="en-US" sz="2400" b="1" dirty="0">
                <a:solidFill>
                  <a:srgbClr val="0070C0"/>
                </a:solidFill>
                <a:effectLst>
                  <a:outerShdw blurRad="38100" dist="38100" dir="2700000" algn="tl">
                    <a:srgbClr val="000000">
                      <a:alpha val="43137"/>
                    </a:srgbClr>
                  </a:outerShdw>
                </a:effectLst>
              </a:rPr>
              <a:t>The meaning of monitoring and evaluation (M&amp;E)</a:t>
            </a:r>
          </a:p>
          <a:p>
            <a:r>
              <a:rPr lang="en-US" sz="2400" b="1" dirty="0">
                <a:solidFill>
                  <a:srgbClr val="0070C0"/>
                </a:solidFill>
                <a:effectLst>
                  <a:outerShdw blurRad="38100" dist="38100" dir="2700000" algn="tl">
                    <a:srgbClr val="000000">
                      <a:alpha val="43137"/>
                    </a:srgbClr>
                  </a:outerShdw>
                </a:effectLst>
              </a:rPr>
              <a:t>Helpful way to distinguish between </a:t>
            </a:r>
            <a:br>
              <a:rPr lang="en-US" sz="2400" b="1" dirty="0">
                <a:solidFill>
                  <a:srgbClr val="0070C0"/>
                </a:solidFill>
                <a:effectLst>
                  <a:outerShdw blurRad="38100" dist="38100" dir="2700000" algn="tl">
                    <a:srgbClr val="000000">
                      <a:alpha val="43137"/>
                    </a:srgbClr>
                  </a:outerShdw>
                </a:effectLst>
              </a:rPr>
            </a:br>
            <a:r>
              <a:rPr lang="en-US" sz="2400" b="1" dirty="0">
                <a:solidFill>
                  <a:srgbClr val="0070C0"/>
                </a:solidFill>
                <a:effectLst>
                  <a:outerShdw blurRad="38100" dist="38100" dir="2700000" algn="tl">
                    <a:srgbClr val="000000">
                      <a:alpha val="43137"/>
                    </a:srgbClr>
                  </a:outerShdw>
                </a:effectLst>
              </a:rPr>
              <a:t>M and E </a:t>
            </a:r>
          </a:p>
          <a:p>
            <a:r>
              <a:rPr lang="en-US" sz="2400" b="1" dirty="0">
                <a:solidFill>
                  <a:srgbClr val="0070C0"/>
                </a:solidFill>
                <a:effectLst>
                  <a:outerShdw blurRad="38100" dist="38100" dir="2700000" algn="tl">
                    <a:srgbClr val="000000">
                      <a:alpha val="43137"/>
                    </a:srgbClr>
                  </a:outerShdw>
                </a:effectLst>
              </a:rPr>
              <a:t>Different Levels of Monitoring</a:t>
            </a:r>
          </a:p>
          <a:p>
            <a:r>
              <a:rPr lang="en-US" sz="2400" b="1" dirty="0">
                <a:solidFill>
                  <a:srgbClr val="0070C0"/>
                </a:solidFill>
                <a:effectLst>
                  <a:outerShdw blurRad="38100" dist="38100" dir="2700000" algn="tl">
                    <a:srgbClr val="000000">
                      <a:alpha val="43137"/>
                    </a:srgbClr>
                  </a:outerShdw>
                </a:effectLst>
              </a:rPr>
              <a:t>Who benefits from M&amp;E?</a:t>
            </a:r>
          </a:p>
          <a:p>
            <a:r>
              <a:rPr lang="en-US" sz="2400" b="1" dirty="0">
                <a:solidFill>
                  <a:srgbClr val="0070C0"/>
                </a:solidFill>
                <a:effectLst>
                  <a:outerShdw blurRad="38100" dist="38100" dir="2700000" algn="tl">
                    <a:srgbClr val="000000">
                      <a:alpha val="43137"/>
                    </a:srgbClr>
                  </a:outerShdw>
                </a:effectLst>
              </a:rPr>
              <a:t>Useful definitions for M&amp;E</a:t>
            </a:r>
          </a:p>
          <a:p>
            <a:r>
              <a:rPr lang="en-US" sz="2400" b="1" dirty="0">
                <a:solidFill>
                  <a:srgbClr val="0070C0"/>
                </a:solidFill>
                <a:effectLst>
                  <a:outerShdw blurRad="38100" dist="38100" dir="2700000" algn="tl">
                    <a:srgbClr val="000000">
                      <a:alpha val="43137"/>
                    </a:srgbClr>
                  </a:outerShdw>
                </a:effectLst>
              </a:rPr>
              <a:t>Some pitfalls to avoid</a:t>
            </a:r>
          </a:p>
          <a:p>
            <a:r>
              <a:rPr lang="en-US" sz="2400" b="1" dirty="0">
                <a:solidFill>
                  <a:srgbClr val="0070C0"/>
                </a:solidFill>
                <a:effectLst>
                  <a:outerShdw blurRad="38100" dist="38100" dir="2700000" algn="tl">
                    <a:srgbClr val="000000">
                      <a:alpha val="43137"/>
                    </a:srgbClr>
                  </a:outerShdw>
                </a:effectLst>
              </a:rPr>
              <a:t>Informal evaluation questions</a:t>
            </a:r>
          </a:p>
          <a:p>
            <a:r>
              <a:rPr lang="en-US" sz="2400" b="1" dirty="0">
                <a:solidFill>
                  <a:srgbClr val="0070C0"/>
                </a:solidFill>
                <a:effectLst>
                  <a:outerShdw blurRad="38100" dist="38100" dir="2700000" algn="tl">
                    <a:srgbClr val="000000">
                      <a:alpha val="43137"/>
                    </a:srgbClr>
                  </a:outerShdw>
                </a:effectLst>
              </a:rPr>
              <a:t>Basic Steps of Evaluation</a:t>
            </a:r>
            <a:br>
              <a:rPr lang="en-US" sz="2400" b="1" dirty="0">
                <a:solidFill>
                  <a:srgbClr val="0070C0"/>
                </a:solidFill>
                <a:effectLst>
                  <a:outerShdw blurRad="38100" dist="38100" dir="2700000" algn="tl">
                    <a:srgbClr val="000000">
                      <a:alpha val="43137"/>
                    </a:srgbClr>
                  </a:outerShdw>
                </a:effectLst>
              </a:rPr>
            </a:br>
            <a:endParaRPr lang="en-US" sz="2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5097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67962"/>
          </a:xfrm>
        </p:spPr>
        <p:txBody>
          <a:bodyPr/>
          <a:lstStyle/>
          <a:p>
            <a:r>
              <a:rPr lang="en-US" b="1" dirty="0">
                <a:solidFill>
                  <a:srgbClr val="00B050"/>
                </a:solidFill>
                <a:effectLst>
                  <a:outerShdw blurRad="38100" dist="38100" dir="2700000" algn="tl">
                    <a:srgbClr val="000000">
                      <a:alpha val="43137"/>
                    </a:srgbClr>
                  </a:outerShdw>
                </a:effectLst>
              </a:rPr>
              <a:t>Useful definitions for M&amp;E</a:t>
            </a:r>
          </a:p>
        </p:txBody>
      </p:sp>
      <p:sp>
        <p:nvSpPr>
          <p:cNvPr id="3" name="Content Placeholder 2"/>
          <p:cNvSpPr>
            <a:spLocks noGrp="1"/>
          </p:cNvSpPr>
          <p:nvPr>
            <p:ph idx="1"/>
          </p:nvPr>
        </p:nvSpPr>
        <p:spPr>
          <a:xfrm>
            <a:off x="2581835" y="1613647"/>
            <a:ext cx="9466730" cy="5150224"/>
          </a:xfrm>
        </p:spPr>
        <p:txBody>
          <a:bodyPr>
            <a:noAutofit/>
          </a:bodyPr>
          <a:lstStyle/>
          <a:p>
            <a:r>
              <a:rPr lang="en-US" sz="2800" b="1" dirty="0">
                <a:solidFill>
                  <a:srgbClr val="C00000"/>
                </a:solidFill>
              </a:rPr>
              <a:t>Activities: </a:t>
            </a:r>
          </a:p>
          <a:p>
            <a:pPr marL="0" indent="0">
              <a:buNone/>
            </a:pPr>
            <a:r>
              <a:rPr lang="en-US" sz="2800" b="1" dirty="0"/>
              <a:t>What is actually done</a:t>
            </a:r>
          </a:p>
          <a:p>
            <a:pPr marL="0" indent="0">
              <a:buNone/>
            </a:pPr>
            <a:r>
              <a:rPr lang="en-US" sz="2800" b="1" dirty="0"/>
              <a:t>●</a:t>
            </a:r>
            <a:r>
              <a:rPr lang="en-US" sz="2800" dirty="0"/>
              <a:t> Building wells</a:t>
            </a:r>
          </a:p>
          <a:p>
            <a:pPr marL="0" indent="0">
              <a:buNone/>
            </a:pPr>
            <a:r>
              <a:rPr lang="en-US" sz="2800" dirty="0"/>
              <a:t>   Hygiene education.</a:t>
            </a:r>
          </a:p>
          <a:p>
            <a:r>
              <a:rPr lang="en-US" sz="2800" b="1" dirty="0">
                <a:solidFill>
                  <a:srgbClr val="FF0000"/>
                </a:solidFill>
                <a:effectLst>
                  <a:outerShdw blurRad="38100" dist="38100" dir="2700000" algn="tl">
                    <a:srgbClr val="000000">
                      <a:alpha val="43137"/>
                    </a:srgbClr>
                  </a:outerShdw>
                </a:effectLst>
              </a:rPr>
              <a:t>Evaluation: </a:t>
            </a:r>
          </a:p>
          <a:p>
            <a:pPr marL="0" indent="0">
              <a:buNone/>
            </a:pPr>
            <a:r>
              <a:rPr lang="en-US" sz="2800" b="1" dirty="0"/>
              <a:t>An assessment, at a specific time, of a </a:t>
            </a:r>
            <a:r>
              <a:rPr lang="en-US" sz="2800" b="1" dirty="0" err="1"/>
              <a:t>programme’s</a:t>
            </a:r>
            <a:r>
              <a:rPr lang="en-US" sz="2800" b="1" dirty="0"/>
              <a:t> outcomes and impact</a:t>
            </a:r>
          </a:p>
          <a:p>
            <a:pPr marL="0" indent="0">
              <a:buNone/>
            </a:pPr>
            <a:r>
              <a:rPr lang="en-US" sz="2800" b="1" dirty="0"/>
              <a:t> ●</a:t>
            </a:r>
            <a:r>
              <a:rPr lang="en-US" sz="2800" dirty="0"/>
              <a:t> How water use in the village has changed.</a:t>
            </a:r>
          </a:p>
          <a:p>
            <a:pPr marL="0" indent="0">
              <a:buNone/>
            </a:pPr>
            <a:r>
              <a:rPr lang="en-US" sz="2800" b="1" dirty="0"/>
              <a:t> ●</a:t>
            </a:r>
            <a:r>
              <a:rPr lang="en-US" sz="2800" dirty="0"/>
              <a:t> How the wells have influenced household hygiene and sanitation.</a:t>
            </a:r>
          </a:p>
          <a:p>
            <a:endParaRPr lang="en-US" sz="2800" dirty="0"/>
          </a:p>
        </p:txBody>
      </p:sp>
    </p:spTree>
    <p:extLst>
      <p:ext uri="{BB962C8B-B14F-4D97-AF65-F5344CB8AC3E}">
        <p14:creationId xmlns:p14="http://schemas.microsoft.com/office/powerpoint/2010/main" val="183023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effectLst>
                  <a:outerShdw blurRad="38100" dist="38100" dir="2700000" algn="tl">
                    <a:srgbClr val="000000">
                      <a:alpha val="43137"/>
                    </a:srgbClr>
                  </a:outerShdw>
                </a:effectLst>
              </a:rPr>
              <a:t>Useful definitions for M&amp;E</a:t>
            </a:r>
            <a:endParaRPr lang="en-US" dirty="0"/>
          </a:p>
        </p:txBody>
      </p:sp>
      <p:sp>
        <p:nvSpPr>
          <p:cNvPr id="3" name="Content Placeholder 2"/>
          <p:cNvSpPr>
            <a:spLocks noGrp="1"/>
          </p:cNvSpPr>
          <p:nvPr>
            <p:ph idx="1"/>
          </p:nvPr>
        </p:nvSpPr>
        <p:spPr>
          <a:xfrm>
            <a:off x="2240924" y="2112135"/>
            <a:ext cx="8577330" cy="4275786"/>
          </a:xfrm>
        </p:spPr>
        <p:txBody>
          <a:bodyPr>
            <a:noAutofit/>
          </a:bodyPr>
          <a:lstStyle/>
          <a:p>
            <a:pPr algn="just"/>
            <a:r>
              <a:rPr lang="en-US" sz="2400" b="1" dirty="0">
                <a:solidFill>
                  <a:srgbClr val="FF0000"/>
                </a:solidFill>
                <a:effectLst>
                  <a:outerShdw blurRad="38100" dist="38100" dir="2700000" algn="tl">
                    <a:srgbClr val="000000">
                      <a:alpha val="43137"/>
                    </a:srgbClr>
                  </a:outerShdw>
                </a:effectLst>
              </a:rPr>
              <a:t>Monitoring: </a:t>
            </a:r>
          </a:p>
          <a:p>
            <a:pPr marL="0" indent="0" algn="just">
              <a:buNone/>
            </a:pPr>
            <a:r>
              <a:rPr lang="en-US" sz="2400" b="1" dirty="0"/>
              <a:t>Continuous process to record, reflect and use information regarding progress</a:t>
            </a:r>
          </a:p>
          <a:p>
            <a:pPr marL="0" indent="0" algn="just">
              <a:buNone/>
            </a:pPr>
            <a:r>
              <a:rPr lang="en-US" sz="2400" b="1" dirty="0"/>
              <a:t>   ●</a:t>
            </a:r>
            <a:r>
              <a:rPr lang="en-US" sz="2400" dirty="0"/>
              <a:t> Use of resources, activities completed, progress towards </a:t>
            </a:r>
            <a:r>
              <a:rPr lang="en-US" sz="2400" dirty="0" err="1"/>
              <a:t>programme</a:t>
            </a:r>
            <a:r>
              <a:rPr lang="en-US" sz="2400" dirty="0"/>
              <a:t> objectives.</a:t>
            </a:r>
          </a:p>
          <a:p>
            <a:pPr marL="0" indent="0" algn="just">
              <a:buNone/>
            </a:pPr>
            <a:endParaRPr lang="en-US" sz="2400" dirty="0"/>
          </a:p>
        </p:txBody>
      </p:sp>
    </p:spTree>
    <p:extLst>
      <p:ext uri="{BB962C8B-B14F-4D97-AF65-F5344CB8AC3E}">
        <p14:creationId xmlns:p14="http://schemas.microsoft.com/office/powerpoint/2010/main" val="3603792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effectLst>
                  <a:outerShdw blurRad="38100" dist="38100" dir="2700000" algn="tl">
                    <a:srgbClr val="000000">
                      <a:alpha val="43137"/>
                    </a:srgbClr>
                  </a:outerShdw>
                </a:effectLst>
              </a:rPr>
              <a:t>Useful definitions for M&amp;E</a:t>
            </a:r>
            <a:endParaRPr lang="en-US" dirty="0"/>
          </a:p>
        </p:txBody>
      </p:sp>
      <p:sp>
        <p:nvSpPr>
          <p:cNvPr id="3" name="Content Placeholder 2"/>
          <p:cNvSpPr>
            <a:spLocks noGrp="1"/>
          </p:cNvSpPr>
          <p:nvPr>
            <p:ph idx="1"/>
          </p:nvPr>
        </p:nvSpPr>
        <p:spPr>
          <a:xfrm>
            <a:off x="2421228" y="1648496"/>
            <a:ext cx="9083384" cy="4262726"/>
          </a:xfrm>
        </p:spPr>
        <p:txBody>
          <a:bodyPr>
            <a:normAutofit/>
          </a:bodyPr>
          <a:lstStyle/>
          <a:p>
            <a:pPr marL="0" lvl="0" indent="0" algn="just">
              <a:buClr>
                <a:srgbClr val="A53010"/>
              </a:buClr>
              <a:buNone/>
            </a:pPr>
            <a:r>
              <a:rPr lang="en-US" sz="2400" b="1" dirty="0">
                <a:solidFill>
                  <a:srgbClr val="FF0000"/>
                </a:solidFill>
                <a:effectLst>
                  <a:outerShdw blurRad="38100" dist="38100" dir="2700000" algn="tl">
                    <a:srgbClr val="000000">
                      <a:alpha val="43137"/>
                    </a:srgbClr>
                  </a:outerShdw>
                </a:effectLst>
              </a:rPr>
              <a:t>Indicators: </a:t>
            </a:r>
          </a:p>
          <a:p>
            <a:pPr marL="0" lvl="0" indent="0" algn="just">
              <a:buClr>
                <a:srgbClr val="A53010"/>
              </a:buClr>
              <a:buNone/>
            </a:pPr>
            <a:r>
              <a:rPr lang="en-US" sz="2400" dirty="0">
                <a:solidFill>
                  <a:prstClr val="black">
                    <a:lumMod val="75000"/>
                    <a:lumOff val="25000"/>
                  </a:prstClr>
                </a:solidFill>
              </a:rPr>
              <a:t>Evidence or signs that change has taken place</a:t>
            </a:r>
          </a:p>
          <a:p>
            <a:pPr marL="0" lvl="0" indent="0" algn="just">
              <a:buClr>
                <a:srgbClr val="A53010"/>
              </a:buClr>
              <a:buNone/>
            </a:pPr>
            <a:r>
              <a:rPr lang="en-US" sz="2400" b="1" dirty="0">
                <a:solidFill>
                  <a:srgbClr val="7030A0"/>
                </a:solidFill>
              </a:rPr>
              <a:t>1. Quantitative indicators are those that can be measured or counted</a:t>
            </a:r>
          </a:p>
          <a:p>
            <a:pPr marL="0" lvl="0" indent="0" algn="just">
              <a:buClr>
                <a:srgbClr val="A53010"/>
              </a:buClr>
              <a:buNone/>
            </a:pPr>
            <a:r>
              <a:rPr lang="en-US" sz="2400" dirty="0">
                <a:solidFill>
                  <a:prstClr val="black">
                    <a:lumMod val="75000"/>
                    <a:lumOff val="25000"/>
                  </a:prstClr>
                </a:solidFill>
              </a:rPr>
              <a:t>● Number of people using the wells.</a:t>
            </a:r>
          </a:p>
          <a:p>
            <a:pPr marL="0" lvl="0" indent="0" algn="just">
              <a:buClr>
                <a:srgbClr val="A53010"/>
              </a:buClr>
              <a:buNone/>
            </a:pPr>
            <a:endParaRPr lang="en-US" sz="2400" dirty="0">
              <a:solidFill>
                <a:prstClr val="black">
                  <a:lumMod val="75000"/>
                  <a:lumOff val="25000"/>
                </a:prstClr>
              </a:solidFill>
            </a:endParaRPr>
          </a:p>
          <a:p>
            <a:pPr marL="0" lvl="0" indent="0" algn="just">
              <a:buClr>
                <a:srgbClr val="A53010"/>
              </a:buClr>
              <a:buNone/>
            </a:pPr>
            <a:r>
              <a:rPr lang="en-US" sz="2400" b="1" dirty="0">
                <a:solidFill>
                  <a:srgbClr val="7030A0"/>
                </a:solidFill>
                <a:effectLst>
                  <a:outerShdw blurRad="38100" dist="38100" dir="2700000" algn="tl">
                    <a:srgbClr val="000000">
                      <a:alpha val="43137"/>
                    </a:srgbClr>
                  </a:outerShdw>
                </a:effectLst>
              </a:rPr>
              <a:t>2. Qualitative indicators are those gained by observation</a:t>
            </a:r>
          </a:p>
          <a:p>
            <a:pPr marL="0" lvl="0" indent="0" algn="just">
              <a:buClr>
                <a:srgbClr val="A53010"/>
              </a:buClr>
              <a:buNone/>
            </a:pPr>
            <a:r>
              <a:rPr lang="en-US" sz="2400" dirty="0">
                <a:solidFill>
                  <a:prstClr val="black">
                    <a:lumMod val="75000"/>
                    <a:lumOff val="25000"/>
                  </a:prstClr>
                </a:solidFill>
              </a:rPr>
              <a:t>● Local people’s views about the wells.</a:t>
            </a:r>
          </a:p>
          <a:p>
            <a:endParaRPr lang="en-US" dirty="0"/>
          </a:p>
        </p:txBody>
      </p:sp>
    </p:spTree>
    <p:extLst>
      <p:ext uri="{BB962C8B-B14F-4D97-AF65-F5344CB8AC3E}">
        <p14:creationId xmlns:p14="http://schemas.microsoft.com/office/powerpoint/2010/main" val="66196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effectLst>
                  <a:outerShdw blurRad="38100" dist="38100" dir="2700000" algn="tl">
                    <a:srgbClr val="000000">
                      <a:alpha val="43137"/>
                    </a:srgbClr>
                  </a:outerShdw>
                </a:effectLst>
              </a:rPr>
              <a:t>Useful definitions for M&amp;E</a:t>
            </a:r>
            <a:endParaRPr lang="en-US" dirty="0"/>
          </a:p>
        </p:txBody>
      </p:sp>
      <p:sp>
        <p:nvSpPr>
          <p:cNvPr id="3" name="Content Placeholder 2"/>
          <p:cNvSpPr>
            <a:spLocks noGrp="1"/>
          </p:cNvSpPr>
          <p:nvPr>
            <p:ph idx="1"/>
          </p:nvPr>
        </p:nvSpPr>
        <p:spPr/>
        <p:txBody>
          <a:bodyPr>
            <a:noAutofit/>
          </a:bodyPr>
          <a:lstStyle/>
          <a:p>
            <a:r>
              <a:rPr lang="en-US" sz="2800" b="1" dirty="0">
                <a:solidFill>
                  <a:srgbClr val="C00000"/>
                </a:solidFill>
                <a:effectLst>
                  <a:outerShdw blurRad="38100" dist="38100" dir="2700000" algn="tl">
                    <a:srgbClr val="000000">
                      <a:alpha val="43137"/>
                    </a:srgbClr>
                  </a:outerShdw>
                </a:effectLst>
              </a:rPr>
              <a:t>Goals: </a:t>
            </a:r>
          </a:p>
          <a:p>
            <a:pPr marL="0" indent="0">
              <a:buNone/>
            </a:pPr>
            <a:r>
              <a:rPr lang="en-US" sz="2800" b="1" dirty="0"/>
              <a:t>Long-term aims for impact</a:t>
            </a:r>
          </a:p>
          <a:p>
            <a:pPr marL="0" indent="0">
              <a:buNone/>
            </a:pPr>
            <a:r>
              <a:rPr lang="en-US" sz="2800" b="1" dirty="0"/>
              <a:t>●</a:t>
            </a:r>
            <a:r>
              <a:rPr lang="en-US" sz="2800" dirty="0"/>
              <a:t> To improve health in target population.</a:t>
            </a:r>
          </a:p>
          <a:p>
            <a:pPr marL="0" indent="0">
              <a:buNone/>
            </a:pPr>
            <a:endParaRPr lang="en-US" sz="2800" dirty="0"/>
          </a:p>
          <a:p>
            <a:r>
              <a:rPr lang="en-US" sz="2800" b="1" dirty="0">
                <a:solidFill>
                  <a:srgbClr val="C00000"/>
                </a:solidFill>
                <a:effectLst>
                  <a:outerShdw blurRad="38100" dist="38100" dir="2700000" algn="tl">
                    <a:srgbClr val="000000">
                      <a:alpha val="43137"/>
                    </a:srgbClr>
                  </a:outerShdw>
                </a:effectLst>
              </a:rPr>
              <a:t>Objectives: </a:t>
            </a:r>
          </a:p>
          <a:p>
            <a:pPr marL="0" indent="0">
              <a:buNone/>
            </a:pPr>
            <a:r>
              <a:rPr lang="en-US" sz="2800" b="1" dirty="0"/>
              <a:t>Results the </a:t>
            </a:r>
            <a:r>
              <a:rPr lang="en-US" sz="2800" b="1" dirty="0" err="1"/>
              <a:t>programme</a:t>
            </a:r>
            <a:r>
              <a:rPr lang="en-US" sz="2800" b="1" dirty="0"/>
              <a:t> is expected to achieve</a:t>
            </a:r>
          </a:p>
          <a:p>
            <a:pPr marL="0" indent="0">
              <a:buNone/>
            </a:pPr>
            <a:r>
              <a:rPr lang="en-US" sz="2800" b="1" dirty="0"/>
              <a:t>●</a:t>
            </a:r>
            <a:r>
              <a:rPr lang="en-US" sz="2800" dirty="0"/>
              <a:t> To increase the amount of clean water used in village households.</a:t>
            </a:r>
          </a:p>
          <a:p>
            <a:endParaRPr lang="en-US" sz="2800" dirty="0"/>
          </a:p>
        </p:txBody>
      </p:sp>
    </p:spTree>
    <p:extLst>
      <p:ext uri="{BB962C8B-B14F-4D97-AF65-F5344CB8AC3E}">
        <p14:creationId xmlns:p14="http://schemas.microsoft.com/office/powerpoint/2010/main" val="1777533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effectLst>
                  <a:outerShdw blurRad="38100" dist="38100" dir="2700000" algn="tl">
                    <a:srgbClr val="000000">
                      <a:alpha val="43137"/>
                    </a:srgbClr>
                  </a:outerShdw>
                </a:effectLst>
              </a:rPr>
              <a:t>Useful definitions for M&amp;E</a:t>
            </a:r>
            <a:endParaRPr lang="en-US" dirty="0"/>
          </a:p>
        </p:txBody>
      </p:sp>
      <p:sp>
        <p:nvSpPr>
          <p:cNvPr id="3" name="Content Placeholder 2"/>
          <p:cNvSpPr>
            <a:spLocks noGrp="1"/>
          </p:cNvSpPr>
          <p:nvPr>
            <p:ph idx="1"/>
          </p:nvPr>
        </p:nvSpPr>
        <p:spPr>
          <a:xfrm>
            <a:off x="2446986" y="1661375"/>
            <a:ext cx="9057626" cy="4984124"/>
          </a:xfrm>
        </p:spPr>
        <p:txBody>
          <a:bodyPr>
            <a:noAutofit/>
          </a:bodyPr>
          <a:lstStyle/>
          <a:p>
            <a:r>
              <a:rPr lang="en-US" sz="2800" b="1" dirty="0">
                <a:solidFill>
                  <a:srgbClr val="C00000"/>
                </a:solidFill>
              </a:rPr>
              <a:t>Inputs:</a:t>
            </a:r>
            <a:r>
              <a:rPr lang="en-US" sz="2800" b="1" dirty="0"/>
              <a:t> </a:t>
            </a:r>
          </a:p>
          <a:p>
            <a:pPr marL="0" indent="0">
              <a:buNone/>
            </a:pPr>
            <a:r>
              <a:rPr lang="en-US" sz="2800" b="1" dirty="0"/>
              <a:t>Physical and human resources used within the </a:t>
            </a:r>
            <a:r>
              <a:rPr lang="en-US" sz="2800" b="1" dirty="0" err="1"/>
              <a:t>programme</a:t>
            </a:r>
            <a:endParaRPr lang="en-US" sz="2800" b="1" dirty="0"/>
          </a:p>
          <a:p>
            <a:pPr marL="0" indent="0">
              <a:buNone/>
            </a:pPr>
            <a:r>
              <a:rPr lang="en-US" sz="2800" b="1" dirty="0"/>
              <a:t>●</a:t>
            </a:r>
            <a:r>
              <a:rPr lang="en-US" sz="2800" dirty="0"/>
              <a:t> Tools, bricks, </a:t>
            </a:r>
            <a:r>
              <a:rPr lang="en-US" sz="2800" dirty="0" err="1"/>
              <a:t>labour</a:t>
            </a:r>
            <a:r>
              <a:rPr lang="en-US" sz="2800" dirty="0"/>
              <a:t>.</a:t>
            </a:r>
          </a:p>
          <a:p>
            <a:pPr marL="0" indent="0">
              <a:buNone/>
            </a:pPr>
            <a:endParaRPr lang="en-US" sz="2800" dirty="0"/>
          </a:p>
          <a:p>
            <a:r>
              <a:rPr lang="en-US" sz="2800" b="1" dirty="0">
                <a:solidFill>
                  <a:srgbClr val="C00000"/>
                </a:solidFill>
              </a:rPr>
              <a:t>Outputs:</a:t>
            </a:r>
            <a:r>
              <a:rPr lang="en-US" sz="2800" b="1" dirty="0"/>
              <a:t> </a:t>
            </a:r>
          </a:p>
          <a:p>
            <a:pPr marL="0" indent="0">
              <a:buNone/>
            </a:pPr>
            <a:r>
              <a:rPr lang="en-US" sz="2800" b="1" dirty="0"/>
              <a:t>What is produced as a result of completed activities</a:t>
            </a:r>
          </a:p>
          <a:p>
            <a:pPr marL="0" indent="0">
              <a:buNone/>
            </a:pPr>
            <a:r>
              <a:rPr lang="en-US" sz="2800" b="1" dirty="0"/>
              <a:t>●</a:t>
            </a:r>
            <a:r>
              <a:rPr lang="en-US" sz="2800" dirty="0"/>
              <a:t> Functional village wells.</a:t>
            </a:r>
          </a:p>
          <a:p>
            <a:endParaRPr lang="en-US" sz="2800" dirty="0"/>
          </a:p>
        </p:txBody>
      </p:sp>
    </p:spTree>
    <p:extLst>
      <p:ext uri="{BB962C8B-B14F-4D97-AF65-F5344CB8AC3E}">
        <p14:creationId xmlns:p14="http://schemas.microsoft.com/office/powerpoint/2010/main" val="748601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effectLst>
                  <a:outerShdw blurRad="38100" dist="38100" dir="2700000" algn="tl">
                    <a:srgbClr val="000000">
                      <a:alpha val="43137"/>
                    </a:srgbClr>
                  </a:outerShdw>
                </a:effectLst>
              </a:rPr>
              <a:t>Useful definitions for M&amp;E</a:t>
            </a:r>
            <a:endParaRPr lang="en-US" dirty="0"/>
          </a:p>
        </p:txBody>
      </p:sp>
      <p:sp>
        <p:nvSpPr>
          <p:cNvPr id="3" name="Content Placeholder 2"/>
          <p:cNvSpPr>
            <a:spLocks noGrp="1"/>
          </p:cNvSpPr>
          <p:nvPr>
            <p:ph idx="1"/>
          </p:nvPr>
        </p:nvSpPr>
        <p:spPr>
          <a:xfrm>
            <a:off x="2434107" y="1300766"/>
            <a:ext cx="9414456" cy="5396247"/>
          </a:xfrm>
        </p:spPr>
        <p:txBody>
          <a:bodyPr>
            <a:noAutofit/>
          </a:bodyPr>
          <a:lstStyle/>
          <a:p>
            <a:pPr algn="just"/>
            <a:r>
              <a:rPr lang="en-US" sz="2800" b="1" dirty="0">
                <a:solidFill>
                  <a:srgbClr val="C00000"/>
                </a:solidFill>
                <a:effectLst>
                  <a:outerShdw blurRad="38100" dist="38100" dir="2700000" algn="tl">
                    <a:srgbClr val="000000">
                      <a:alpha val="43137"/>
                    </a:srgbClr>
                  </a:outerShdw>
                </a:effectLst>
              </a:rPr>
              <a:t>Impact: </a:t>
            </a:r>
          </a:p>
          <a:p>
            <a:pPr marL="0" indent="0" algn="just">
              <a:buNone/>
            </a:pPr>
            <a:r>
              <a:rPr lang="en-US" sz="2800" b="1" dirty="0"/>
              <a:t>Long-term and sustainable change resulting from an activity</a:t>
            </a:r>
          </a:p>
          <a:p>
            <a:pPr marL="0" indent="0" algn="just">
              <a:buNone/>
            </a:pPr>
            <a:r>
              <a:rPr lang="en-US" sz="2800" b="1" dirty="0"/>
              <a:t>●</a:t>
            </a:r>
            <a:r>
              <a:rPr lang="en-US" sz="2800" dirty="0"/>
              <a:t> Long-term improvements in the health of local people, social relationships in the village, and the position of women.</a:t>
            </a:r>
          </a:p>
          <a:p>
            <a:pPr algn="just"/>
            <a:r>
              <a:rPr lang="en-US" sz="2800" b="1" dirty="0">
                <a:solidFill>
                  <a:srgbClr val="C00000"/>
                </a:solidFill>
                <a:effectLst>
                  <a:outerShdw blurRad="38100" dist="38100" dir="2700000" algn="tl">
                    <a:srgbClr val="000000">
                      <a:alpha val="43137"/>
                    </a:srgbClr>
                  </a:outerShdw>
                </a:effectLst>
              </a:rPr>
              <a:t>Outcomes:</a:t>
            </a:r>
          </a:p>
          <a:p>
            <a:pPr marL="0" indent="0" algn="just">
              <a:buNone/>
            </a:pPr>
            <a:r>
              <a:rPr lang="en-US" sz="2800" b="1" dirty="0"/>
              <a:t> The effect on the original situation due to the </a:t>
            </a:r>
            <a:r>
              <a:rPr lang="en-US" sz="2800" b="1" dirty="0" err="1"/>
              <a:t>programme</a:t>
            </a:r>
            <a:endParaRPr lang="en-US" sz="2800" b="1" dirty="0"/>
          </a:p>
          <a:p>
            <a:pPr marL="0" indent="0" algn="just">
              <a:buNone/>
            </a:pPr>
            <a:r>
              <a:rPr lang="en-US" sz="2800" b="1" dirty="0"/>
              <a:t>●</a:t>
            </a:r>
            <a:r>
              <a:rPr lang="en-US" sz="2800" dirty="0"/>
              <a:t> Increase in health through fewer households experiencing water- and hygiene-related illnesses.</a:t>
            </a:r>
          </a:p>
          <a:p>
            <a:pPr algn="just"/>
            <a:endParaRPr lang="en-US" sz="2800" dirty="0"/>
          </a:p>
        </p:txBody>
      </p:sp>
    </p:spTree>
    <p:extLst>
      <p:ext uri="{BB962C8B-B14F-4D97-AF65-F5344CB8AC3E}">
        <p14:creationId xmlns:p14="http://schemas.microsoft.com/office/powerpoint/2010/main" val="1165001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708" y="482442"/>
            <a:ext cx="8911687" cy="1280890"/>
          </a:xfrm>
        </p:spPr>
        <p:txBody>
          <a:bodyPr/>
          <a:lstStyle/>
          <a:p>
            <a:r>
              <a:rPr lang="en-US" b="1" dirty="0">
                <a:solidFill>
                  <a:srgbClr val="C00000"/>
                </a:solidFill>
                <a:effectLst>
                  <a:outerShdw blurRad="38100" dist="38100" dir="2700000" algn="tl">
                    <a:srgbClr val="000000">
                      <a:alpha val="43137"/>
                    </a:srgbClr>
                  </a:outerShdw>
                </a:effectLst>
              </a:rPr>
              <a:t>Some pitfalls to avoid</a:t>
            </a:r>
          </a:p>
        </p:txBody>
      </p:sp>
      <p:sp>
        <p:nvSpPr>
          <p:cNvPr id="3" name="Content Placeholder 2"/>
          <p:cNvSpPr>
            <a:spLocks noGrp="1"/>
          </p:cNvSpPr>
          <p:nvPr>
            <p:ph idx="1"/>
          </p:nvPr>
        </p:nvSpPr>
        <p:spPr>
          <a:xfrm>
            <a:off x="1700012" y="1122887"/>
            <a:ext cx="10148552" cy="5009881"/>
          </a:xfrm>
        </p:spPr>
        <p:txBody>
          <a:bodyPr>
            <a:noAutofit/>
          </a:bodyPr>
          <a:lstStyle/>
          <a:p>
            <a:pPr algn="just"/>
            <a:r>
              <a:rPr lang="en-US" sz="2400" b="1" dirty="0">
                <a:solidFill>
                  <a:srgbClr val="00B050"/>
                </a:solidFill>
                <a:effectLst>
                  <a:outerShdw blurRad="38100" dist="38100" dir="2700000" algn="tl">
                    <a:srgbClr val="000000">
                      <a:alpha val="43137"/>
                    </a:srgbClr>
                  </a:outerShdw>
                </a:effectLst>
              </a:rPr>
              <a:t>Monitoring too little</a:t>
            </a:r>
          </a:p>
          <a:p>
            <a:pPr marL="0" indent="0" algn="just">
              <a:buNone/>
            </a:pPr>
            <a:endParaRPr lang="en-US" sz="2400" b="1" dirty="0">
              <a:solidFill>
                <a:srgbClr val="C00000"/>
              </a:solidFill>
              <a:effectLst>
                <a:outerShdw blurRad="38100" dist="38100" dir="2700000" algn="tl">
                  <a:srgbClr val="000000">
                    <a:alpha val="43137"/>
                  </a:srgbClr>
                </a:outerShdw>
              </a:effectLst>
            </a:endParaRPr>
          </a:p>
          <a:p>
            <a:pPr algn="just"/>
            <a:r>
              <a:rPr lang="en-US" sz="2400" dirty="0"/>
              <a:t>Many </a:t>
            </a:r>
            <a:r>
              <a:rPr lang="en-US" sz="2400" dirty="0" err="1"/>
              <a:t>programmes</a:t>
            </a:r>
            <a:r>
              <a:rPr lang="en-US" sz="2400" dirty="0"/>
              <a:t> go from year to year without M&amp;E. Annual reports are still written, with patient numbers, immunizations and procedures carried out. Such figures may accurately record the activity being carried out, but have little to say whether the </a:t>
            </a:r>
            <a:r>
              <a:rPr lang="en-US" sz="2400" dirty="0" err="1"/>
              <a:t>programme</a:t>
            </a:r>
            <a:r>
              <a:rPr lang="en-US" sz="2400" dirty="0"/>
              <a:t> is effective or meeting its objectives.</a:t>
            </a:r>
          </a:p>
          <a:p>
            <a:pPr algn="just"/>
            <a:endParaRPr lang="en-US" sz="2400" dirty="0"/>
          </a:p>
          <a:p>
            <a:pPr algn="just"/>
            <a:r>
              <a:rPr lang="en-US" sz="2400" dirty="0"/>
              <a:t>In practice it is quite easy for a </a:t>
            </a:r>
            <a:r>
              <a:rPr lang="en-US" sz="2400" dirty="0" err="1"/>
              <a:t>programme</a:t>
            </a:r>
            <a:r>
              <a:rPr lang="en-US" sz="2400" dirty="0"/>
              <a:t> to get ‘out of control’. It is easy to become overwhelmed by challenges and needs; record systems and reports can turn into a nightmare. Obviously, any lack of quality in reporting or recording information is serious and we need to act, including being honest with any agency that is helping to fund the </a:t>
            </a:r>
            <a:r>
              <a:rPr lang="en-US" sz="2400" dirty="0" err="1"/>
              <a:t>programme</a:t>
            </a:r>
            <a:r>
              <a:rPr lang="en-US" sz="2400" dirty="0"/>
              <a:t>.</a:t>
            </a:r>
          </a:p>
          <a:p>
            <a:pPr algn="just"/>
            <a:endParaRPr lang="en-US" sz="2400" dirty="0"/>
          </a:p>
        </p:txBody>
      </p:sp>
    </p:spTree>
    <p:extLst>
      <p:ext uri="{BB962C8B-B14F-4D97-AF65-F5344CB8AC3E}">
        <p14:creationId xmlns:p14="http://schemas.microsoft.com/office/powerpoint/2010/main" val="331808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708" y="482442"/>
            <a:ext cx="8911687" cy="1280890"/>
          </a:xfrm>
        </p:spPr>
        <p:txBody>
          <a:bodyPr/>
          <a:lstStyle/>
          <a:p>
            <a:r>
              <a:rPr lang="en-US" b="1" dirty="0">
                <a:solidFill>
                  <a:srgbClr val="C00000"/>
                </a:solidFill>
                <a:effectLst>
                  <a:outerShdw blurRad="38100" dist="38100" dir="2700000" algn="tl">
                    <a:srgbClr val="000000">
                      <a:alpha val="43137"/>
                    </a:srgbClr>
                  </a:outerShdw>
                </a:effectLst>
              </a:rPr>
              <a:t>Some pitfalls to avoid</a:t>
            </a:r>
          </a:p>
        </p:txBody>
      </p:sp>
      <p:sp>
        <p:nvSpPr>
          <p:cNvPr id="3" name="Content Placeholder 2"/>
          <p:cNvSpPr>
            <a:spLocks noGrp="1"/>
          </p:cNvSpPr>
          <p:nvPr>
            <p:ph idx="1"/>
          </p:nvPr>
        </p:nvSpPr>
        <p:spPr>
          <a:xfrm>
            <a:off x="1700012" y="1122887"/>
            <a:ext cx="10148552" cy="5009881"/>
          </a:xfrm>
        </p:spPr>
        <p:txBody>
          <a:bodyPr>
            <a:noAutofit/>
          </a:bodyPr>
          <a:lstStyle/>
          <a:p>
            <a:pPr algn="just"/>
            <a:r>
              <a:rPr lang="en-US" sz="2400" b="1" dirty="0">
                <a:solidFill>
                  <a:srgbClr val="00B050"/>
                </a:solidFill>
                <a:effectLst>
                  <a:outerShdw blurRad="38100" dist="38100" dir="2700000" algn="tl">
                    <a:srgbClr val="000000">
                      <a:alpha val="43137"/>
                    </a:srgbClr>
                  </a:outerShdw>
                </a:effectLst>
              </a:rPr>
              <a:t>Monitoring too much</a:t>
            </a:r>
          </a:p>
          <a:p>
            <a:pPr marL="0" indent="0" algn="just">
              <a:buNone/>
            </a:pPr>
            <a:r>
              <a:rPr lang="en-US" b="1" dirty="0">
                <a:solidFill>
                  <a:schemeClr val="tx1"/>
                </a:solidFill>
                <a:effectLst>
                  <a:outerShdw blurRad="38100" dist="38100" dir="2700000" algn="tl">
                    <a:srgbClr val="000000">
                      <a:alpha val="43137"/>
                    </a:srgbClr>
                  </a:outerShdw>
                </a:effectLst>
              </a:rPr>
              <a:t>Some </a:t>
            </a:r>
            <a:r>
              <a:rPr lang="en-US" b="1" dirty="0" err="1">
                <a:solidFill>
                  <a:schemeClr val="tx1"/>
                </a:solidFill>
                <a:effectLst>
                  <a:outerShdw blurRad="38100" dist="38100" dir="2700000" algn="tl">
                    <a:srgbClr val="000000">
                      <a:alpha val="43137"/>
                    </a:srgbClr>
                  </a:outerShdw>
                </a:effectLst>
              </a:rPr>
              <a:t>programmes</a:t>
            </a:r>
            <a:r>
              <a:rPr lang="en-US" b="1" dirty="0">
                <a:solidFill>
                  <a:schemeClr val="tx1"/>
                </a:solidFill>
                <a:effectLst>
                  <a:outerShdw blurRad="38100" dist="38100" dir="2700000" algn="tl">
                    <a:srgbClr val="000000">
                      <a:alpha val="43137"/>
                    </a:srgbClr>
                  </a:outerShdw>
                </a:effectLst>
              </a:rPr>
              <a:t> go to the opposite extreme, which can happen especially if they are very bureaucratic or run by managers interested in statistics. Collecting figures and producing good reports becomes more important than working for long-term improvements in the community.</a:t>
            </a:r>
          </a:p>
          <a:p>
            <a:pPr marL="0" indent="0" algn="just">
              <a:buNone/>
            </a:pPr>
            <a:endParaRPr lang="en-US" b="1" dirty="0">
              <a:solidFill>
                <a:schemeClr val="tx1"/>
              </a:solidFill>
              <a:effectLst>
                <a:outerShdw blurRad="38100" dist="38100" dir="2700000" algn="tl">
                  <a:srgbClr val="000000">
                    <a:alpha val="43137"/>
                  </a:srgbClr>
                </a:outerShdw>
              </a:effectLst>
            </a:endParaRPr>
          </a:p>
          <a:p>
            <a:pPr marL="0" indent="0" algn="just">
              <a:buNone/>
            </a:pPr>
            <a:r>
              <a:rPr lang="en-US" b="1" dirty="0">
                <a:solidFill>
                  <a:schemeClr val="tx1"/>
                </a:solidFill>
                <a:effectLst>
                  <a:outerShdw blurRad="38100" dist="38100" dir="2700000" algn="tl">
                    <a:srgbClr val="000000">
                      <a:alpha val="43137"/>
                    </a:srgbClr>
                  </a:outerShdw>
                </a:effectLst>
              </a:rPr>
              <a:t>Sometimes </a:t>
            </a:r>
            <a:r>
              <a:rPr lang="en-US" b="1" dirty="0" err="1">
                <a:solidFill>
                  <a:schemeClr val="tx1"/>
                </a:solidFill>
                <a:effectLst>
                  <a:outerShdw blurRad="38100" dist="38100" dir="2700000" algn="tl">
                    <a:srgbClr val="000000">
                      <a:alpha val="43137"/>
                    </a:srgbClr>
                  </a:outerShdw>
                </a:effectLst>
              </a:rPr>
              <a:t>programmes</a:t>
            </a:r>
            <a:r>
              <a:rPr lang="en-US" b="1" dirty="0">
                <a:solidFill>
                  <a:schemeClr val="tx1"/>
                </a:solidFill>
                <a:effectLst>
                  <a:outerShdw blurRad="38100" dist="38100" dir="2700000" algn="tl">
                    <a:srgbClr val="000000">
                      <a:alpha val="43137"/>
                    </a:srgbClr>
                  </a:outerShdw>
                </a:effectLst>
              </a:rPr>
              <a:t> are required to provide huge numbers of reports. This happens particularly if they are involved in special </a:t>
            </a:r>
            <a:r>
              <a:rPr lang="en-US" b="1" dirty="0" err="1">
                <a:solidFill>
                  <a:schemeClr val="tx1"/>
                </a:solidFill>
                <a:effectLst>
                  <a:outerShdw blurRad="38100" dist="38100" dir="2700000" algn="tl">
                    <a:srgbClr val="000000">
                      <a:alpha val="43137"/>
                    </a:srgbClr>
                  </a:outerShdw>
                </a:effectLst>
              </a:rPr>
              <a:t>programmes</a:t>
            </a:r>
            <a:r>
              <a:rPr lang="en-US" b="1" dirty="0">
                <a:solidFill>
                  <a:schemeClr val="tx1"/>
                </a:solidFill>
                <a:effectLst>
                  <a:outerShdw blurRad="38100" dist="38100" dir="2700000" algn="tl">
                    <a:srgbClr val="000000">
                      <a:alpha val="43137"/>
                    </a:srgbClr>
                  </a:outerShdw>
                </a:effectLst>
              </a:rPr>
              <a:t> such as EPI (immunization), End TB, or Roll Back Malaria. We must therefore ask donors to request only vital information, and we should only agree to evaluations that are genuinely useful for the </a:t>
            </a:r>
            <a:r>
              <a:rPr lang="en-US" b="1" dirty="0" err="1">
                <a:solidFill>
                  <a:schemeClr val="tx1"/>
                </a:solidFill>
                <a:effectLst>
                  <a:outerShdw blurRad="38100" dist="38100" dir="2700000" algn="tl">
                    <a:srgbClr val="000000">
                      <a:alpha val="43137"/>
                    </a:srgbClr>
                  </a:outerShdw>
                </a:effectLst>
              </a:rPr>
              <a:t>programme</a:t>
            </a:r>
            <a:r>
              <a:rPr lang="en-US" b="1" dirty="0">
                <a:solidFill>
                  <a:schemeClr val="tx1"/>
                </a:solidFill>
                <a:effectLst>
                  <a:outerShdw blurRad="38100" dist="38100" dir="2700000" algn="tl">
                    <a:srgbClr val="000000">
                      <a:alpha val="43137"/>
                    </a:srgbClr>
                  </a:outerShdw>
                </a:effectLst>
              </a:rPr>
              <a:t>. </a:t>
            </a:r>
            <a:r>
              <a:rPr lang="en-US" b="1" dirty="0" err="1">
                <a:solidFill>
                  <a:schemeClr val="tx1"/>
                </a:solidFill>
                <a:effectLst>
                  <a:outerShdw blurRad="38100" dist="38100" dir="2700000" algn="tl">
                    <a:srgbClr val="000000">
                      <a:alpha val="43137"/>
                    </a:srgbClr>
                  </a:outerShdw>
                </a:effectLst>
              </a:rPr>
              <a:t>Programmes</a:t>
            </a:r>
            <a:r>
              <a:rPr lang="en-US" b="1" dirty="0">
                <a:solidFill>
                  <a:schemeClr val="tx1"/>
                </a:solidFill>
                <a:effectLst>
                  <a:outerShdw blurRad="38100" dist="38100" dir="2700000" algn="tl">
                    <a:srgbClr val="000000">
                      <a:alpha val="43137"/>
                    </a:srgbClr>
                  </a:outerShdw>
                </a:effectLst>
              </a:rPr>
              <a:t> should clearly negotiate with donors, and consider refusing funding if it is tied to a very heavy monitoring schedule or to many new indicators.</a:t>
            </a:r>
          </a:p>
          <a:p>
            <a:pPr marL="0" indent="0" algn="just">
              <a:buNone/>
            </a:pPr>
            <a:endParaRPr lang="en-US" b="1" dirty="0">
              <a:solidFill>
                <a:schemeClr val="tx1"/>
              </a:solidFill>
              <a:effectLst>
                <a:outerShdw blurRad="38100" dist="38100" dir="2700000" algn="tl">
                  <a:srgbClr val="000000">
                    <a:alpha val="43137"/>
                  </a:srgbClr>
                </a:outerShdw>
              </a:effectLst>
            </a:endParaRPr>
          </a:p>
          <a:p>
            <a:pPr marL="0" indent="0" algn="just">
              <a:buNone/>
            </a:pPr>
            <a:r>
              <a:rPr lang="en-US" b="1" dirty="0">
                <a:solidFill>
                  <a:schemeClr val="tx1"/>
                </a:solidFill>
                <a:effectLst>
                  <a:outerShdw blurRad="38100" dist="38100" dir="2700000" algn="tl">
                    <a:srgbClr val="000000">
                      <a:alpha val="43137"/>
                    </a:srgbClr>
                  </a:outerShdw>
                </a:effectLst>
              </a:rPr>
              <a:t>Note that the quality and value of M&amp;E decreases with every additional indicator, while the cost in terms of money, time and distraction increases. Thus, the role of a </a:t>
            </a:r>
            <a:r>
              <a:rPr lang="en-US" b="1" dirty="0" err="1">
                <a:solidFill>
                  <a:schemeClr val="tx1"/>
                </a:solidFill>
                <a:effectLst>
                  <a:outerShdw blurRad="38100" dist="38100" dir="2700000" algn="tl">
                    <a:srgbClr val="000000">
                      <a:alpha val="43137"/>
                    </a:srgbClr>
                  </a:outerShdw>
                </a:effectLst>
              </a:rPr>
              <a:t>programme</a:t>
            </a:r>
            <a:r>
              <a:rPr lang="en-US" b="1" dirty="0">
                <a:solidFill>
                  <a:schemeClr val="tx1"/>
                </a:solidFill>
                <a:effectLst>
                  <a:outerShdw blurRad="38100" dist="38100" dir="2700000" algn="tl">
                    <a:srgbClr val="000000">
                      <a:alpha val="43137"/>
                    </a:srgbClr>
                  </a:outerShdw>
                </a:effectLst>
              </a:rPr>
              <a:t> manager is to resist adding indicators. One suggestion is that indicators should be reviewed every year for usefulness and any ineffectual or burdensome ones discarded.</a:t>
            </a:r>
          </a:p>
        </p:txBody>
      </p:sp>
    </p:spTree>
    <p:extLst>
      <p:ext uri="{BB962C8B-B14F-4D97-AF65-F5344CB8AC3E}">
        <p14:creationId xmlns:p14="http://schemas.microsoft.com/office/powerpoint/2010/main" val="3235379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708" y="482442"/>
            <a:ext cx="8911687" cy="1280890"/>
          </a:xfrm>
        </p:spPr>
        <p:txBody>
          <a:bodyPr/>
          <a:lstStyle/>
          <a:p>
            <a:r>
              <a:rPr lang="en-US" b="1" dirty="0">
                <a:solidFill>
                  <a:srgbClr val="C00000"/>
                </a:solidFill>
                <a:effectLst>
                  <a:outerShdw blurRad="38100" dist="38100" dir="2700000" algn="tl">
                    <a:srgbClr val="000000">
                      <a:alpha val="43137"/>
                    </a:srgbClr>
                  </a:outerShdw>
                </a:effectLst>
              </a:rPr>
              <a:t>Some pitfalls to avoid</a:t>
            </a:r>
          </a:p>
        </p:txBody>
      </p:sp>
      <p:sp>
        <p:nvSpPr>
          <p:cNvPr id="3" name="Content Placeholder 2"/>
          <p:cNvSpPr>
            <a:spLocks noGrp="1"/>
          </p:cNvSpPr>
          <p:nvPr>
            <p:ph idx="1"/>
          </p:nvPr>
        </p:nvSpPr>
        <p:spPr>
          <a:xfrm>
            <a:off x="1700012" y="1122887"/>
            <a:ext cx="10148552" cy="5009881"/>
          </a:xfrm>
        </p:spPr>
        <p:txBody>
          <a:bodyPr>
            <a:noAutofit/>
          </a:bodyPr>
          <a:lstStyle/>
          <a:p>
            <a:pPr algn="just"/>
            <a:r>
              <a:rPr lang="en-US" b="1" dirty="0">
                <a:solidFill>
                  <a:srgbClr val="00B050"/>
                </a:solidFill>
              </a:rPr>
              <a:t>Ignoring the needs and opinions of the poor</a:t>
            </a:r>
          </a:p>
          <a:p>
            <a:pPr algn="just"/>
            <a:r>
              <a:rPr lang="en-US" dirty="0"/>
              <a:t>When we gather qualitative information, the articulate and well-off usually do most of the talking, while the poor may have less chance to express their views. The process of identifying those who do and don’t benefit is known as ‘equity-based disaggregation’, a term often used by donors. Sometimes the overall health of a community improves but the health of the most vulnerable stays the same, or worsens. We can monitor this by keeping separate figures for different socio-economic groups. Similarly, we can keep separate figures for men and women, or for different language groups, or for those living with disability. We will need to think carefully about the most appropriate categories to use for our situation. Most importantly, we must ensure that any evaluation considers the impact of the </a:t>
            </a:r>
            <a:r>
              <a:rPr lang="en-US" dirty="0" err="1"/>
              <a:t>programme</a:t>
            </a:r>
            <a:r>
              <a:rPr lang="en-US" dirty="0"/>
              <a:t> on those in the community who are the most marginalized.</a:t>
            </a:r>
          </a:p>
          <a:p>
            <a:pPr algn="just"/>
            <a:r>
              <a:rPr lang="en-US" dirty="0"/>
              <a:t>We should also be aware of the term ‘cross-cutting themes’ or ‘cross-cutting issues’ in evaluation. Many large donors identify certain cross-cutting themes that should be integrated into project design and evaluation.</a:t>
            </a:r>
            <a:r>
              <a:rPr lang="en-US" baseline="30000" dirty="0">
                <a:hlinkClick r:id="rId2"/>
              </a:rPr>
              <a:t>6</a:t>
            </a:r>
            <a:r>
              <a:rPr lang="en-US" dirty="0"/>
              <a:t> Typical themes are gender, equity, inclusion, disability, environmental sustainability, etc. Even if cross-cutting issues are not part of our </a:t>
            </a:r>
            <a:r>
              <a:rPr lang="en-US" dirty="0" err="1"/>
              <a:t>programme’s</a:t>
            </a:r>
            <a:r>
              <a:rPr lang="en-US" dirty="0"/>
              <a:t> funding requirements, it is often useful to assess what cross-cutting issues are most important in terms of the community’s health, then apply these to the </a:t>
            </a:r>
            <a:r>
              <a:rPr lang="en-US" dirty="0" err="1"/>
              <a:t>programme’s</a:t>
            </a:r>
            <a:r>
              <a:rPr lang="en-US" dirty="0"/>
              <a:t> objectives, and measure them effectively.</a:t>
            </a:r>
          </a:p>
          <a:p>
            <a:pPr algn="just"/>
            <a:endParaRPr lang="en-US" b="1" dirty="0">
              <a:solidFill>
                <a:srgbClr val="00B050"/>
              </a:solidFill>
              <a:effectLst>
                <a:outerShdw blurRad="38100" dist="38100" dir="2700000" algn="tl">
                  <a:srgbClr val="000000">
                    <a:alpha val="43137"/>
                  </a:srgbClr>
                </a:outerShdw>
              </a:effectLst>
            </a:endParaRPr>
          </a:p>
          <a:p>
            <a:pPr marL="0" indent="0" algn="just">
              <a:buNone/>
            </a:pP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9157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708" y="482442"/>
            <a:ext cx="8911687" cy="1280890"/>
          </a:xfrm>
        </p:spPr>
        <p:txBody>
          <a:bodyPr/>
          <a:lstStyle/>
          <a:p>
            <a:r>
              <a:rPr lang="en-US" b="1" dirty="0">
                <a:solidFill>
                  <a:srgbClr val="C00000"/>
                </a:solidFill>
                <a:effectLst>
                  <a:outerShdw blurRad="38100" dist="38100" dir="2700000" algn="tl">
                    <a:srgbClr val="000000">
                      <a:alpha val="43137"/>
                    </a:srgbClr>
                  </a:outerShdw>
                </a:effectLst>
              </a:rPr>
              <a:t>Some pitfalls to avoid</a:t>
            </a:r>
          </a:p>
        </p:txBody>
      </p:sp>
      <p:sp>
        <p:nvSpPr>
          <p:cNvPr id="3" name="Content Placeholder 2"/>
          <p:cNvSpPr>
            <a:spLocks noGrp="1"/>
          </p:cNvSpPr>
          <p:nvPr>
            <p:ph idx="1"/>
          </p:nvPr>
        </p:nvSpPr>
        <p:spPr>
          <a:xfrm>
            <a:off x="1687132" y="1133341"/>
            <a:ext cx="10161432" cy="4999427"/>
          </a:xfrm>
        </p:spPr>
        <p:txBody>
          <a:bodyPr>
            <a:noAutofit/>
          </a:bodyPr>
          <a:lstStyle/>
          <a:p>
            <a:pPr algn="just"/>
            <a:r>
              <a:rPr lang="en-US" sz="2400" b="1" dirty="0">
                <a:solidFill>
                  <a:srgbClr val="00B050"/>
                </a:solidFill>
              </a:rPr>
              <a:t>Results of the evaluation are used wrongly or not at all</a:t>
            </a:r>
          </a:p>
          <a:p>
            <a:pPr algn="just"/>
            <a:r>
              <a:rPr lang="en-US" sz="2400" dirty="0"/>
              <a:t>If an evaluation produces negative findings, these should be shared fully with the team. Only then can everyone acknowledge the issues raised, learn from them, and make improvements. At the same time, blame and criticism must be avoided. Any positive findings should be shared more widely, especially with those who are mainly responsible. In some circumstances, it is prudent for the </a:t>
            </a:r>
            <a:r>
              <a:rPr lang="en-US" sz="2400" dirty="0" err="1"/>
              <a:t>programme</a:t>
            </a:r>
            <a:r>
              <a:rPr lang="en-US" sz="2400" dirty="0"/>
              <a:t> leaders to shoulder any blame, and for the community, government, or political leadership to receive any praise. In terms of negative findings it is worth asking whether these are simply the result of unrealistic goals, and consider creating new, more attainable goals.</a:t>
            </a:r>
          </a:p>
          <a:p>
            <a:pPr marL="0" indent="0" algn="just">
              <a:buNone/>
            </a:pPr>
            <a:endParaRPr lang="en-US"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985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effectLst>
                  <a:outerShdw blurRad="38100" dist="38100" dir="2700000" algn="tl">
                    <a:srgbClr val="000000">
                      <a:alpha val="43137"/>
                    </a:srgbClr>
                  </a:outerShdw>
                </a:effectLst>
              </a:rPr>
              <a:t>Monitoring and evaluation</a:t>
            </a:r>
            <a:endParaRPr lang="en-US" dirty="0"/>
          </a:p>
        </p:txBody>
      </p:sp>
      <p:sp>
        <p:nvSpPr>
          <p:cNvPr id="3" name="Content Placeholder 2"/>
          <p:cNvSpPr>
            <a:spLocks noGrp="1"/>
          </p:cNvSpPr>
          <p:nvPr>
            <p:ph idx="1"/>
          </p:nvPr>
        </p:nvSpPr>
        <p:spPr/>
        <p:txBody>
          <a:bodyPr/>
          <a:lstStyle/>
          <a:p>
            <a:pPr algn="just"/>
            <a:r>
              <a:rPr lang="en-US" sz="3600" b="1" dirty="0">
                <a:solidFill>
                  <a:srgbClr val="00B050"/>
                </a:solidFill>
                <a:effectLst>
                  <a:outerShdw blurRad="38100" dist="38100" dir="2700000" algn="tl">
                    <a:srgbClr val="000000">
                      <a:alpha val="43137"/>
                    </a:srgbClr>
                  </a:outerShdw>
                </a:effectLst>
              </a:rPr>
              <a:t>Monitoring and evaluation </a:t>
            </a:r>
            <a:r>
              <a:rPr lang="en-US" sz="3600" dirty="0"/>
              <a:t>are essential management tools which help to ensure that health activities are implemented as planned and to assess whether desired results are being achieved.</a:t>
            </a:r>
          </a:p>
          <a:p>
            <a:endParaRPr lang="en-US" sz="3600" dirty="0"/>
          </a:p>
          <a:p>
            <a:endParaRPr lang="en-US" dirty="0"/>
          </a:p>
        </p:txBody>
      </p:sp>
    </p:spTree>
    <p:extLst>
      <p:ext uri="{BB962C8B-B14F-4D97-AF65-F5344CB8AC3E}">
        <p14:creationId xmlns:p14="http://schemas.microsoft.com/office/powerpoint/2010/main" val="2593033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Informal evaluation questions</a:t>
            </a:r>
          </a:p>
        </p:txBody>
      </p:sp>
      <p:sp>
        <p:nvSpPr>
          <p:cNvPr id="3" name="Content Placeholder 2"/>
          <p:cNvSpPr>
            <a:spLocks noGrp="1"/>
          </p:cNvSpPr>
          <p:nvPr>
            <p:ph idx="1"/>
          </p:nvPr>
        </p:nvSpPr>
        <p:spPr>
          <a:xfrm>
            <a:off x="2434107" y="1622737"/>
            <a:ext cx="9530366" cy="4881093"/>
          </a:xfrm>
        </p:spPr>
        <p:txBody>
          <a:bodyPr>
            <a:normAutofit/>
          </a:bodyPr>
          <a:lstStyle/>
          <a:p>
            <a:r>
              <a:rPr lang="en-US" sz="2800" b="1" dirty="0">
                <a:solidFill>
                  <a:srgbClr val="00B050"/>
                </a:solidFill>
                <a:effectLst>
                  <a:outerShdw blurRad="38100" dist="38100" dir="2700000" algn="tl">
                    <a:srgbClr val="000000">
                      <a:alpha val="43137"/>
                    </a:srgbClr>
                  </a:outerShdw>
                </a:effectLst>
              </a:rPr>
              <a:t>Project impact on local community</a:t>
            </a:r>
          </a:p>
          <a:p>
            <a:r>
              <a:rPr lang="en-US" sz="2800" b="1" dirty="0">
                <a:solidFill>
                  <a:schemeClr val="accent1"/>
                </a:solidFill>
              </a:rPr>
              <a:t>What effect does the presence of the project have on the local community? </a:t>
            </a:r>
          </a:p>
          <a:p>
            <a:r>
              <a:rPr lang="en-US" sz="2800" b="1" dirty="0">
                <a:solidFill>
                  <a:schemeClr val="accent1"/>
                </a:solidFill>
              </a:rPr>
              <a:t>If the project did not exist, what would happen? </a:t>
            </a:r>
          </a:p>
          <a:p>
            <a:pPr marL="0" indent="0">
              <a:buNone/>
            </a:pPr>
            <a:endParaRPr lang="en-US" sz="2800" dirty="0"/>
          </a:p>
          <a:p>
            <a:pPr marL="0" indent="0">
              <a:buNone/>
            </a:pPr>
            <a:r>
              <a:rPr lang="en-US" sz="2800" dirty="0"/>
              <a:t>A story may help to show the project impact.</a:t>
            </a:r>
          </a:p>
        </p:txBody>
      </p:sp>
    </p:spTree>
    <p:extLst>
      <p:ext uri="{BB962C8B-B14F-4D97-AF65-F5344CB8AC3E}">
        <p14:creationId xmlns:p14="http://schemas.microsoft.com/office/powerpoint/2010/main" val="2190660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Informal evaluation questions</a:t>
            </a:r>
            <a:endParaRPr lang="en-US" dirty="0"/>
          </a:p>
        </p:txBody>
      </p:sp>
      <p:sp>
        <p:nvSpPr>
          <p:cNvPr id="3" name="Content Placeholder 2"/>
          <p:cNvSpPr>
            <a:spLocks noGrp="1"/>
          </p:cNvSpPr>
          <p:nvPr>
            <p:ph idx="1"/>
          </p:nvPr>
        </p:nvSpPr>
        <p:spPr>
          <a:xfrm>
            <a:off x="2575775" y="2112135"/>
            <a:ext cx="8928837" cy="3799087"/>
          </a:xfrm>
        </p:spPr>
        <p:txBody>
          <a:bodyPr>
            <a:normAutofit/>
          </a:bodyPr>
          <a:lstStyle/>
          <a:p>
            <a:r>
              <a:rPr lang="en-US" sz="2800" b="1" dirty="0">
                <a:solidFill>
                  <a:srgbClr val="00B050"/>
                </a:solidFill>
                <a:effectLst>
                  <a:outerShdw blurRad="38100" dist="38100" dir="2700000" algn="tl">
                    <a:srgbClr val="000000">
                      <a:alpha val="43137"/>
                    </a:srgbClr>
                  </a:outerShdw>
                </a:effectLst>
              </a:rPr>
              <a:t>Disease prevalence and project impact</a:t>
            </a:r>
          </a:p>
          <a:p>
            <a:r>
              <a:rPr lang="en-US" sz="2800" dirty="0">
                <a:solidFill>
                  <a:srgbClr val="C00000"/>
                </a:solidFill>
              </a:rPr>
              <a:t>What do project staff consider the three most common diseases in the project area? </a:t>
            </a:r>
          </a:p>
          <a:p>
            <a:r>
              <a:rPr lang="en-US" sz="2800" dirty="0">
                <a:solidFill>
                  <a:srgbClr val="C00000"/>
                </a:solidFill>
              </a:rPr>
              <a:t>What effect has the project had on the prevalence of these diseases during the last three years? </a:t>
            </a:r>
          </a:p>
          <a:p>
            <a:r>
              <a:rPr lang="en-US" sz="2800" dirty="0">
                <a:solidFill>
                  <a:srgbClr val="C00000"/>
                </a:solidFill>
              </a:rPr>
              <a:t>(Is there any statistical evidence?)</a:t>
            </a:r>
          </a:p>
          <a:p>
            <a:endParaRPr lang="en-US" sz="2800" dirty="0"/>
          </a:p>
        </p:txBody>
      </p:sp>
    </p:spTree>
    <p:extLst>
      <p:ext uri="{BB962C8B-B14F-4D97-AF65-F5344CB8AC3E}">
        <p14:creationId xmlns:p14="http://schemas.microsoft.com/office/powerpoint/2010/main" val="159190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410" y="495321"/>
            <a:ext cx="8911687" cy="1280890"/>
          </a:xfrm>
        </p:spPr>
        <p:txBody>
          <a:bodyPr/>
          <a:lstStyle/>
          <a:p>
            <a:r>
              <a:rPr lang="en-US" b="1" dirty="0">
                <a:solidFill>
                  <a:schemeClr val="accent1"/>
                </a:solidFill>
              </a:rPr>
              <a:t>Informal evaluation questions</a:t>
            </a:r>
            <a:endParaRPr lang="en-US" dirty="0"/>
          </a:p>
        </p:txBody>
      </p:sp>
      <p:sp>
        <p:nvSpPr>
          <p:cNvPr id="3" name="Content Placeholder 2"/>
          <p:cNvSpPr>
            <a:spLocks noGrp="1"/>
          </p:cNvSpPr>
          <p:nvPr>
            <p:ph idx="1"/>
          </p:nvPr>
        </p:nvSpPr>
        <p:spPr>
          <a:xfrm>
            <a:off x="2421228" y="1608786"/>
            <a:ext cx="9375820" cy="4953000"/>
          </a:xfrm>
        </p:spPr>
        <p:txBody>
          <a:bodyPr>
            <a:noAutofit/>
          </a:bodyPr>
          <a:lstStyle/>
          <a:p>
            <a:r>
              <a:rPr lang="en-US" sz="2800" b="1" dirty="0">
                <a:solidFill>
                  <a:srgbClr val="00B050"/>
                </a:solidFill>
                <a:effectLst>
                  <a:outerShdw blurRad="38100" dist="38100" dir="2700000" algn="tl">
                    <a:srgbClr val="000000">
                      <a:alpha val="43137"/>
                    </a:srgbClr>
                  </a:outerShdw>
                </a:effectLst>
              </a:rPr>
              <a:t>Community involvement in project</a:t>
            </a:r>
          </a:p>
          <a:p>
            <a:r>
              <a:rPr lang="en-US" sz="2800" dirty="0">
                <a:solidFill>
                  <a:srgbClr val="C00000"/>
                </a:solidFill>
              </a:rPr>
              <a:t>Is the local community involved in this project? If yes, how is their involvement facilitated e.g. through village health committee, community volunteers, etc. How often do project staff meet with community members? </a:t>
            </a:r>
          </a:p>
          <a:p>
            <a:endParaRPr lang="en-US" sz="2800" dirty="0">
              <a:solidFill>
                <a:srgbClr val="C00000"/>
              </a:solidFill>
            </a:endParaRPr>
          </a:p>
          <a:p>
            <a:r>
              <a:rPr lang="en-US" sz="2800" dirty="0">
                <a:solidFill>
                  <a:srgbClr val="C00000"/>
                </a:solidFill>
              </a:rPr>
              <a:t>If there is no community involvement, why? </a:t>
            </a:r>
          </a:p>
          <a:p>
            <a:endParaRPr lang="en-US" sz="2800" dirty="0">
              <a:solidFill>
                <a:srgbClr val="C00000"/>
              </a:solidFill>
            </a:endParaRPr>
          </a:p>
          <a:p>
            <a:r>
              <a:rPr lang="en-US" sz="2800" dirty="0">
                <a:solidFill>
                  <a:srgbClr val="C00000"/>
                </a:solidFill>
              </a:rPr>
              <a:t>Are there any plans to increase this? </a:t>
            </a:r>
          </a:p>
          <a:p>
            <a:endParaRPr lang="en-US" sz="2800" dirty="0">
              <a:solidFill>
                <a:srgbClr val="C00000"/>
              </a:solidFill>
            </a:endParaRPr>
          </a:p>
          <a:p>
            <a:r>
              <a:rPr lang="en-US" sz="2800" dirty="0">
                <a:solidFill>
                  <a:srgbClr val="C00000"/>
                </a:solidFill>
              </a:rPr>
              <a:t>If not, why?</a:t>
            </a:r>
          </a:p>
          <a:p>
            <a:endParaRPr lang="en-US" sz="2800" dirty="0"/>
          </a:p>
        </p:txBody>
      </p:sp>
    </p:spTree>
    <p:extLst>
      <p:ext uri="{BB962C8B-B14F-4D97-AF65-F5344CB8AC3E}">
        <p14:creationId xmlns:p14="http://schemas.microsoft.com/office/powerpoint/2010/main" val="3891840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solidFill>
                  <a:srgbClr val="00B050"/>
                </a:solidFill>
              </a:rPr>
              <a:t>Community volunteers</a:t>
            </a:r>
          </a:p>
          <a:p>
            <a:r>
              <a:rPr lang="en-US" sz="2800" dirty="0">
                <a:solidFill>
                  <a:srgbClr val="C00000"/>
                </a:solidFill>
              </a:rPr>
              <a:t>Do volunteers from the community work in the project e.g. as voluntary health workers (VHWs) or HIV/AIDS home-based care workers (HBCWs)?</a:t>
            </a:r>
          </a:p>
          <a:p>
            <a:r>
              <a:rPr lang="en-US" sz="2800" dirty="0">
                <a:solidFill>
                  <a:srgbClr val="C00000"/>
                </a:solidFill>
              </a:rPr>
              <a:t> Approximately what number are there currently active and newly trained in the last year?</a:t>
            </a:r>
          </a:p>
          <a:p>
            <a:endParaRPr lang="en-US" sz="2800" dirty="0"/>
          </a:p>
        </p:txBody>
      </p:sp>
    </p:spTree>
    <p:extLst>
      <p:ext uri="{BB962C8B-B14F-4D97-AF65-F5344CB8AC3E}">
        <p14:creationId xmlns:p14="http://schemas.microsoft.com/office/powerpoint/2010/main" val="3541650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Informal evaluation questions</a:t>
            </a:r>
            <a:endParaRPr lang="en-US" dirty="0"/>
          </a:p>
        </p:txBody>
      </p:sp>
      <p:sp>
        <p:nvSpPr>
          <p:cNvPr id="3" name="Content Placeholder 2"/>
          <p:cNvSpPr>
            <a:spLocks noGrp="1"/>
          </p:cNvSpPr>
          <p:nvPr>
            <p:ph idx="1"/>
          </p:nvPr>
        </p:nvSpPr>
        <p:spPr>
          <a:xfrm>
            <a:off x="2446986" y="1442433"/>
            <a:ext cx="9057626" cy="4108180"/>
          </a:xfrm>
        </p:spPr>
        <p:txBody>
          <a:bodyPr>
            <a:noAutofit/>
          </a:bodyPr>
          <a:lstStyle/>
          <a:p>
            <a:r>
              <a:rPr lang="en-US" sz="2800" b="1" dirty="0">
                <a:solidFill>
                  <a:srgbClr val="00B050"/>
                </a:solidFill>
              </a:rPr>
              <a:t>Current project problems and challenges</a:t>
            </a:r>
          </a:p>
          <a:p>
            <a:endParaRPr lang="en-US" sz="2800" dirty="0">
              <a:solidFill>
                <a:srgbClr val="C00000"/>
              </a:solidFill>
            </a:endParaRPr>
          </a:p>
          <a:p>
            <a:r>
              <a:rPr lang="en-US" sz="2600" dirty="0">
                <a:solidFill>
                  <a:srgbClr val="C00000"/>
                </a:solidFill>
              </a:rPr>
              <a:t>What are the three most serious problems which have a negative effect on the running of the project? How have these problems been addressed? </a:t>
            </a:r>
          </a:p>
          <a:p>
            <a:endParaRPr lang="en-US" sz="2600" dirty="0">
              <a:solidFill>
                <a:srgbClr val="C00000"/>
              </a:solidFill>
            </a:endParaRPr>
          </a:p>
          <a:p>
            <a:r>
              <a:rPr lang="en-US" sz="2600" dirty="0">
                <a:solidFill>
                  <a:srgbClr val="C00000"/>
                </a:solidFill>
              </a:rPr>
              <a:t>How successful have these efforts been? </a:t>
            </a:r>
          </a:p>
          <a:p>
            <a:endParaRPr lang="en-US" sz="2600" dirty="0">
              <a:solidFill>
                <a:srgbClr val="C00000"/>
              </a:solidFill>
            </a:endParaRPr>
          </a:p>
          <a:p>
            <a:r>
              <a:rPr lang="en-US" sz="2600" dirty="0">
                <a:solidFill>
                  <a:srgbClr val="C00000"/>
                </a:solidFill>
              </a:rPr>
              <a:t>What do project staff consider would be needed to solve them?</a:t>
            </a:r>
          </a:p>
          <a:p>
            <a:endParaRPr lang="en-US" sz="2800" dirty="0"/>
          </a:p>
        </p:txBody>
      </p:sp>
    </p:spTree>
    <p:extLst>
      <p:ext uri="{BB962C8B-B14F-4D97-AF65-F5344CB8AC3E}">
        <p14:creationId xmlns:p14="http://schemas.microsoft.com/office/powerpoint/2010/main" val="2536759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Informal evaluation questions</a:t>
            </a:r>
            <a:endParaRPr lang="en-US" dirty="0"/>
          </a:p>
        </p:txBody>
      </p:sp>
      <p:sp>
        <p:nvSpPr>
          <p:cNvPr id="3" name="Content Placeholder 2"/>
          <p:cNvSpPr>
            <a:spLocks noGrp="1"/>
          </p:cNvSpPr>
          <p:nvPr>
            <p:ph idx="1"/>
          </p:nvPr>
        </p:nvSpPr>
        <p:spPr>
          <a:xfrm>
            <a:off x="2176530" y="1442433"/>
            <a:ext cx="9736428" cy="5061397"/>
          </a:xfrm>
        </p:spPr>
        <p:txBody>
          <a:bodyPr>
            <a:noAutofit/>
          </a:bodyPr>
          <a:lstStyle/>
          <a:p>
            <a:r>
              <a:rPr lang="en-US" sz="2800" b="1" dirty="0">
                <a:solidFill>
                  <a:srgbClr val="00B050"/>
                </a:solidFill>
              </a:rPr>
              <a:t>Do you expect any future changes in project area?</a:t>
            </a:r>
          </a:p>
          <a:p>
            <a:r>
              <a:rPr lang="en-US" sz="2800" dirty="0"/>
              <a:t>E.g. economic or political changes, climatic changes, staff 'brain drain' e.g. to rich countries, or changes in disease prevalence e.g. HIV/AIDS, etc.</a:t>
            </a:r>
          </a:p>
          <a:p>
            <a:r>
              <a:rPr lang="en-US" sz="2800" b="1" dirty="0">
                <a:solidFill>
                  <a:srgbClr val="00B050"/>
                </a:solidFill>
              </a:rPr>
              <a:t>Future plans and priority objectives for the next year</a:t>
            </a:r>
          </a:p>
          <a:p>
            <a:r>
              <a:rPr lang="en-US" sz="2800" dirty="0">
                <a:solidFill>
                  <a:srgbClr val="C00000"/>
                </a:solidFill>
              </a:rPr>
              <a:t>What are project staff’s 3 priority objectives for the project? </a:t>
            </a:r>
          </a:p>
          <a:p>
            <a:r>
              <a:rPr lang="en-US" sz="2800" dirty="0">
                <a:solidFill>
                  <a:srgbClr val="C00000"/>
                </a:solidFill>
              </a:rPr>
              <a:t>What may stop them implementing these objectives? </a:t>
            </a:r>
          </a:p>
          <a:p>
            <a:r>
              <a:rPr lang="en-US" sz="2800" dirty="0">
                <a:solidFill>
                  <a:srgbClr val="C00000"/>
                </a:solidFill>
              </a:rPr>
              <a:t>How do they plan to overcome these problems?</a:t>
            </a:r>
          </a:p>
        </p:txBody>
      </p:sp>
    </p:spTree>
    <p:extLst>
      <p:ext uri="{BB962C8B-B14F-4D97-AF65-F5344CB8AC3E}">
        <p14:creationId xmlns:p14="http://schemas.microsoft.com/office/powerpoint/2010/main" val="1045110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rPr>
              <a:t>Basic Steps of Evaluation</a:t>
            </a:r>
            <a:endParaRPr lang="en-US" sz="4000" dirty="0">
              <a:solidFill>
                <a:srgbClr val="0070C0"/>
              </a:solidFill>
            </a:endParaRPr>
          </a:p>
        </p:txBody>
      </p:sp>
      <p:sp>
        <p:nvSpPr>
          <p:cNvPr id="3" name="Content Placeholder 2"/>
          <p:cNvSpPr>
            <a:spLocks noGrp="1"/>
          </p:cNvSpPr>
          <p:nvPr>
            <p:ph idx="1"/>
          </p:nvPr>
        </p:nvSpPr>
        <p:spPr/>
        <p:txBody>
          <a:bodyPr>
            <a:normAutofit/>
          </a:bodyPr>
          <a:lstStyle/>
          <a:p>
            <a:pPr fontAlgn="base"/>
            <a:r>
              <a:rPr lang="en-US" sz="3200" b="1" dirty="0">
                <a:solidFill>
                  <a:srgbClr val="00B050"/>
                </a:solidFill>
                <a:effectLst>
                  <a:outerShdw blurRad="38100" dist="38100" dir="2700000" algn="tl">
                    <a:srgbClr val="000000">
                      <a:alpha val="43137"/>
                    </a:srgbClr>
                  </a:outerShdw>
                </a:effectLst>
              </a:rPr>
              <a:t>Establishing standards and criteria</a:t>
            </a:r>
          </a:p>
          <a:p>
            <a:pPr fontAlgn="base"/>
            <a:r>
              <a:rPr lang="en-US" sz="3200" b="1" dirty="0">
                <a:solidFill>
                  <a:srgbClr val="00B050"/>
                </a:solidFill>
                <a:effectLst>
                  <a:outerShdw blurRad="38100" dist="38100" dir="2700000" algn="tl">
                    <a:srgbClr val="000000">
                      <a:alpha val="43137"/>
                    </a:srgbClr>
                  </a:outerShdw>
                </a:effectLst>
              </a:rPr>
              <a:t>Planning and methodology</a:t>
            </a:r>
          </a:p>
          <a:p>
            <a:pPr fontAlgn="base"/>
            <a:r>
              <a:rPr lang="en-US" sz="3200" b="1" dirty="0">
                <a:solidFill>
                  <a:srgbClr val="00B050"/>
                </a:solidFill>
                <a:effectLst>
                  <a:outerShdw blurRad="38100" dist="38100" dir="2700000" algn="tl">
                    <a:srgbClr val="000000">
                      <a:alpha val="43137"/>
                    </a:srgbClr>
                  </a:outerShdw>
                </a:effectLst>
              </a:rPr>
              <a:t>Collecting data</a:t>
            </a:r>
          </a:p>
          <a:p>
            <a:pPr fontAlgn="base"/>
            <a:r>
              <a:rPr lang="en-US" sz="3200" b="1" dirty="0">
                <a:solidFill>
                  <a:srgbClr val="00B050"/>
                </a:solidFill>
                <a:effectLst>
                  <a:outerShdw blurRad="38100" dist="38100" dir="2700000" algn="tl">
                    <a:srgbClr val="000000">
                      <a:alpha val="43137"/>
                    </a:srgbClr>
                  </a:outerShdw>
                </a:effectLst>
              </a:rPr>
              <a:t>Analyzing the data</a:t>
            </a:r>
          </a:p>
          <a:p>
            <a:pPr fontAlgn="base"/>
            <a:r>
              <a:rPr lang="en-US" sz="3200" b="1" dirty="0">
                <a:solidFill>
                  <a:srgbClr val="00B050"/>
                </a:solidFill>
                <a:effectLst>
                  <a:outerShdw blurRad="38100" dist="38100" dir="2700000" algn="tl">
                    <a:srgbClr val="000000">
                      <a:alpha val="43137"/>
                    </a:srgbClr>
                  </a:outerShdw>
                </a:effectLst>
              </a:rPr>
              <a:t>Taking action</a:t>
            </a:r>
          </a:p>
          <a:p>
            <a:pPr fontAlgn="base"/>
            <a:r>
              <a:rPr lang="en-US" sz="3200" b="1" dirty="0">
                <a:solidFill>
                  <a:srgbClr val="00B050"/>
                </a:solidFill>
                <a:effectLst>
                  <a:outerShdw blurRad="38100" dist="38100" dir="2700000" algn="tl">
                    <a:srgbClr val="000000">
                      <a:alpha val="43137"/>
                    </a:srgbClr>
                  </a:outerShdw>
                </a:effectLst>
              </a:rPr>
              <a:t>Re-evaluation</a:t>
            </a:r>
          </a:p>
          <a:p>
            <a:endParaRPr lang="en-US" sz="32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9948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E74E2-E77A-4434-80A4-6B139455C851}"/>
              </a:ext>
            </a:extLst>
          </p:cNvPr>
          <p:cNvSpPr>
            <a:spLocks noGrp="1"/>
          </p:cNvSpPr>
          <p:nvPr>
            <p:ph type="title"/>
          </p:nvPr>
        </p:nvSpPr>
        <p:spPr/>
        <p:txBody>
          <a:bodyPr>
            <a:normAutofit fontScale="90000"/>
          </a:bodyPr>
          <a:lstStyle/>
          <a:p>
            <a:r>
              <a:rPr lang="en-US" b="1" i="0" dirty="0">
                <a:solidFill>
                  <a:srgbClr val="002060"/>
                </a:solidFill>
                <a:effectLst/>
                <a:latin typeface="Roboto" panose="02000000000000000000" pitchFamily="2" charset="0"/>
              </a:rPr>
              <a:t>Covid-19: Experts call for revisions to vaccination plan</a:t>
            </a:r>
            <a:br>
              <a:rPr lang="en-US" b="0" i="0" dirty="0">
                <a:solidFill>
                  <a:srgbClr val="323232"/>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08AB46C8-7C05-4AA3-AF43-2B25F1ADD400}"/>
              </a:ext>
            </a:extLst>
          </p:cNvPr>
          <p:cNvSpPr>
            <a:spLocks noGrp="1"/>
          </p:cNvSpPr>
          <p:nvPr>
            <p:ph idx="1"/>
          </p:nvPr>
        </p:nvSpPr>
        <p:spPr>
          <a:xfrm>
            <a:off x="1613140" y="4511615"/>
            <a:ext cx="10437961" cy="2199736"/>
          </a:xfrm>
        </p:spPr>
        <p:txBody>
          <a:bodyPr>
            <a:normAutofit/>
          </a:bodyPr>
          <a:lstStyle/>
          <a:p>
            <a:r>
              <a:rPr lang="en-US" dirty="0"/>
              <a:t>Govt aims to vaccinate 2.5 million people per month, according to budget for FY22</a:t>
            </a:r>
          </a:p>
          <a:p>
            <a:r>
              <a:rPr lang="en-US" dirty="0"/>
              <a:t>Problems in prioritizing groups, communication strategies, research, monitoring and evaluation need to be addressed to ensure maximum vaccine coverage within a year.</a:t>
            </a:r>
          </a:p>
          <a:p>
            <a:pPr algn="just"/>
            <a:r>
              <a:rPr lang="en-US" dirty="0"/>
              <a:t>At the targeted rate, only 1% of the population will be vaccinated every two days while the rest will remain at risk. The vaccine program needs to be implemented in a way that ensures the maximum possible vaccine coverage in a year,</a:t>
            </a:r>
          </a:p>
        </p:txBody>
      </p:sp>
      <p:pic>
        <p:nvPicPr>
          <p:cNvPr id="4" name="Picture 3">
            <a:extLst>
              <a:ext uri="{FF2B5EF4-FFF2-40B4-BE49-F238E27FC236}">
                <a16:creationId xmlns:a16="http://schemas.microsoft.com/office/drawing/2014/main" id="{F1140352-2E74-4686-B381-B12C605D49DF}"/>
              </a:ext>
            </a:extLst>
          </p:cNvPr>
          <p:cNvPicPr>
            <a:picLocks noChangeAspect="1"/>
          </p:cNvPicPr>
          <p:nvPr/>
        </p:nvPicPr>
        <p:blipFill>
          <a:blip r:embed="rId2"/>
          <a:stretch>
            <a:fillRect/>
          </a:stretch>
        </p:blipFill>
        <p:spPr>
          <a:xfrm>
            <a:off x="6056627" y="1789599"/>
            <a:ext cx="4070784" cy="2583994"/>
          </a:xfrm>
          <a:prstGeom prst="rect">
            <a:avLst/>
          </a:prstGeom>
        </p:spPr>
      </p:pic>
    </p:spTree>
    <p:extLst>
      <p:ext uri="{BB962C8B-B14F-4D97-AF65-F5344CB8AC3E}">
        <p14:creationId xmlns:p14="http://schemas.microsoft.com/office/powerpoint/2010/main" val="9478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1719-C6E9-412D-ACFB-1521659EA7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87374F-8000-4092-88D8-A5341EB751BC}"/>
              </a:ext>
            </a:extLst>
          </p:cNvPr>
          <p:cNvSpPr>
            <a:spLocks noGrp="1"/>
          </p:cNvSpPr>
          <p:nvPr>
            <p:ph idx="1"/>
          </p:nvPr>
        </p:nvSpPr>
        <p:spPr>
          <a:xfrm>
            <a:off x="2589212" y="2133599"/>
            <a:ext cx="8911687" cy="4543245"/>
          </a:xfrm>
        </p:spPr>
        <p:txBody>
          <a:bodyPr>
            <a:normAutofit/>
          </a:bodyPr>
          <a:lstStyle/>
          <a:p>
            <a:pPr algn="just"/>
            <a:r>
              <a:rPr lang="en-US" dirty="0"/>
              <a:t>Problems with prioritizing groups, communication strategies, a lack of research data and the absence of monitoring and evaluation systems remain.</a:t>
            </a:r>
          </a:p>
          <a:p>
            <a:pPr algn="just"/>
            <a:r>
              <a:rPr lang="en-US" dirty="0"/>
              <a:t>About 1.5 million people are still waiting for their second dose,</a:t>
            </a:r>
          </a:p>
          <a:p>
            <a:pPr algn="just"/>
            <a:r>
              <a:rPr lang="en-US" dirty="0"/>
              <a:t>To succeed in the vaccination program and build herd immunity among the people, proper data must be collected. As the new consignment of vaccines is supposed to arrive very soon, the health authorities should revisit the plan and make it more realistic and efficient,</a:t>
            </a:r>
          </a:p>
          <a:p>
            <a:pPr algn="just"/>
            <a:r>
              <a:rPr lang="en-US" dirty="0"/>
              <a:t>At the time, a spokesperson for the directorate told Dhaka Tribune that the DGHS wanted to administer 200,000 doses a day, as its initial target  was to vaccinate 5,000,000 people every month. However, the target was later lowered due to low initial response from the public and the failure of Serum Institute of India to deliver contractual shipments of the AstraZeneca Covid-19 vaccine. </a:t>
            </a:r>
          </a:p>
        </p:txBody>
      </p:sp>
    </p:spTree>
    <p:extLst>
      <p:ext uri="{BB962C8B-B14F-4D97-AF65-F5344CB8AC3E}">
        <p14:creationId xmlns:p14="http://schemas.microsoft.com/office/powerpoint/2010/main" val="2970318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6AA9-599B-47C7-8BD4-BF3DBF17976B}"/>
              </a:ext>
            </a:extLst>
          </p:cNvPr>
          <p:cNvSpPr>
            <a:spLocks noGrp="1"/>
          </p:cNvSpPr>
          <p:nvPr>
            <p:ph type="title"/>
          </p:nvPr>
        </p:nvSpPr>
        <p:spPr/>
        <p:txBody>
          <a:bodyPr/>
          <a:lstStyle/>
          <a:p>
            <a:endParaRPr lang="en-US"/>
          </a:p>
        </p:txBody>
      </p:sp>
      <p:graphicFrame>
        <p:nvGraphicFramePr>
          <p:cNvPr id="6" name="Table 6">
            <a:extLst>
              <a:ext uri="{FF2B5EF4-FFF2-40B4-BE49-F238E27FC236}">
                <a16:creationId xmlns:a16="http://schemas.microsoft.com/office/drawing/2014/main" id="{912444F6-9446-44FD-B68B-F235D34FC1F9}"/>
              </a:ext>
            </a:extLst>
          </p:cNvPr>
          <p:cNvGraphicFramePr>
            <a:graphicFrameLocks noGrp="1"/>
          </p:cNvGraphicFramePr>
          <p:nvPr>
            <p:ph idx="1"/>
            <p:extLst>
              <p:ext uri="{D42A27DB-BD31-4B8C-83A1-F6EECF244321}">
                <p14:modId xmlns:p14="http://schemas.microsoft.com/office/powerpoint/2010/main" val="1708914304"/>
              </p:ext>
            </p:extLst>
          </p:nvPr>
        </p:nvGraphicFramePr>
        <p:xfrm>
          <a:off x="474453" y="69012"/>
          <a:ext cx="11637032" cy="6521571"/>
        </p:xfrm>
        <a:graphic>
          <a:graphicData uri="http://schemas.openxmlformats.org/drawingml/2006/table">
            <a:tbl>
              <a:tblPr firstRow="1" bandRow="1">
                <a:tableStyleId>{073A0DAA-6AF3-43AB-8588-CEC1D06C72B9}</a:tableStyleId>
              </a:tblPr>
              <a:tblGrid>
                <a:gridCol w="1708455">
                  <a:extLst>
                    <a:ext uri="{9D8B030D-6E8A-4147-A177-3AD203B41FA5}">
                      <a16:colId xmlns:a16="http://schemas.microsoft.com/office/drawing/2014/main" val="2342488926"/>
                    </a:ext>
                  </a:extLst>
                </a:gridCol>
                <a:gridCol w="1396054">
                  <a:extLst>
                    <a:ext uri="{9D8B030D-6E8A-4147-A177-3AD203B41FA5}">
                      <a16:colId xmlns:a16="http://schemas.microsoft.com/office/drawing/2014/main" val="391457046"/>
                    </a:ext>
                  </a:extLst>
                </a:gridCol>
                <a:gridCol w="1259378">
                  <a:extLst>
                    <a:ext uri="{9D8B030D-6E8A-4147-A177-3AD203B41FA5}">
                      <a16:colId xmlns:a16="http://schemas.microsoft.com/office/drawing/2014/main" val="2444480843"/>
                    </a:ext>
                  </a:extLst>
                </a:gridCol>
                <a:gridCol w="1454629">
                  <a:extLst>
                    <a:ext uri="{9D8B030D-6E8A-4147-A177-3AD203B41FA5}">
                      <a16:colId xmlns:a16="http://schemas.microsoft.com/office/drawing/2014/main" val="3718634840"/>
                    </a:ext>
                  </a:extLst>
                </a:gridCol>
                <a:gridCol w="1454629">
                  <a:extLst>
                    <a:ext uri="{9D8B030D-6E8A-4147-A177-3AD203B41FA5}">
                      <a16:colId xmlns:a16="http://schemas.microsoft.com/office/drawing/2014/main" val="3889147327"/>
                    </a:ext>
                  </a:extLst>
                </a:gridCol>
                <a:gridCol w="1241127">
                  <a:extLst>
                    <a:ext uri="{9D8B030D-6E8A-4147-A177-3AD203B41FA5}">
                      <a16:colId xmlns:a16="http://schemas.microsoft.com/office/drawing/2014/main" val="1722604875"/>
                    </a:ext>
                  </a:extLst>
                </a:gridCol>
                <a:gridCol w="1397479">
                  <a:extLst>
                    <a:ext uri="{9D8B030D-6E8A-4147-A177-3AD203B41FA5}">
                      <a16:colId xmlns:a16="http://schemas.microsoft.com/office/drawing/2014/main" val="2182889761"/>
                    </a:ext>
                  </a:extLst>
                </a:gridCol>
                <a:gridCol w="1725281">
                  <a:extLst>
                    <a:ext uri="{9D8B030D-6E8A-4147-A177-3AD203B41FA5}">
                      <a16:colId xmlns:a16="http://schemas.microsoft.com/office/drawing/2014/main" val="187512216"/>
                    </a:ext>
                  </a:extLst>
                </a:gridCol>
              </a:tblGrid>
              <a:tr h="978215">
                <a:tc>
                  <a:txBody>
                    <a:bodyPr/>
                    <a:lstStyle/>
                    <a:p>
                      <a:pPr algn="ctr"/>
                      <a:r>
                        <a:rPr lang="en-US" sz="1850" b="1" dirty="0">
                          <a:effectLst/>
                        </a:rPr>
                        <a:t>Vaccine</a:t>
                      </a:r>
                    </a:p>
                  </a:txBody>
                  <a:tcPr anchor="ctr"/>
                </a:tc>
                <a:tc>
                  <a:txBody>
                    <a:bodyPr/>
                    <a:lstStyle/>
                    <a:p>
                      <a:pPr algn="ctr"/>
                      <a:r>
                        <a:rPr lang="en-US" sz="1850" b="1">
                          <a:effectLst/>
                        </a:rPr>
                        <a:t>Approval</a:t>
                      </a:r>
                    </a:p>
                  </a:txBody>
                  <a:tcPr anchor="ctr"/>
                </a:tc>
                <a:tc>
                  <a:txBody>
                    <a:bodyPr/>
                    <a:lstStyle/>
                    <a:p>
                      <a:pPr algn="ctr"/>
                      <a:r>
                        <a:rPr lang="en-US" sz="1850" b="1">
                          <a:effectLst/>
                        </a:rPr>
                        <a:t>Deployment</a:t>
                      </a:r>
                    </a:p>
                  </a:txBody>
                  <a:tcPr anchor="ctr"/>
                </a:tc>
                <a:tc>
                  <a:txBody>
                    <a:bodyPr/>
                    <a:lstStyle/>
                    <a:p>
                      <a:pPr algn="ctr"/>
                      <a:r>
                        <a:rPr lang="en-US" sz="1850" b="1">
                          <a:effectLst/>
                        </a:rPr>
                        <a:t>Ordered/COVAX</a:t>
                      </a:r>
                    </a:p>
                  </a:txBody>
                  <a:tcPr anchor="ctr"/>
                </a:tc>
                <a:tc>
                  <a:txBody>
                    <a:bodyPr/>
                    <a:lstStyle/>
                    <a:p>
                      <a:pPr algn="ctr"/>
                      <a:r>
                        <a:rPr lang="en-US" sz="1850" b="1">
                          <a:effectLst/>
                        </a:rPr>
                        <a:t>Received</a:t>
                      </a:r>
                    </a:p>
                  </a:txBody>
                  <a:tcPr anchor="ctr"/>
                </a:tc>
                <a:tc>
                  <a:txBody>
                    <a:bodyPr/>
                    <a:lstStyle/>
                    <a:p>
                      <a:pPr algn="ctr"/>
                      <a:r>
                        <a:rPr lang="en-US" sz="1850" b="1">
                          <a:effectLst/>
                        </a:rPr>
                        <a:t>Gift</a:t>
                      </a:r>
                    </a:p>
                  </a:txBody>
                  <a:tcPr anchor="ctr"/>
                </a:tc>
                <a:tc>
                  <a:txBody>
                    <a:bodyPr/>
                    <a:lstStyle/>
                    <a:p>
                      <a:pPr algn="ctr"/>
                      <a:r>
                        <a:rPr lang="en-US" sz="1850" b="1">
                          <a:effectLst/>
                        </a:rPr>
                        <a:t>Total Received</a:t>
                      </a:r>
                    </a:p>
                  </a:txBody>
                  <a:tcPr anchor="ctr"/>
                </a:tc>
                <a:tc>
                  <a:txBody>
                    <a:bodyPr/>
                    <a:lstStyle/>
                    <a:p>
                      <a:pPr algn="ctr"/>
                      <a:r>
                        <a:rPr lang="en-US" sz="1850" b="1">
                          <a:effectLst/>
                        </a:rPr>
                        <a:t>Administered</a:t>
                      </a:r>
                    </a:p>
                  </a:txBody>
                  <a:tcPr anchor="ctr"/>
                </a:tc>
                <a:extLst>
                  <a:ext uri="{0D108BD9-81ED-4DB2-BD59-A6C34878D82A}">
                    <a16:rowId xmlns:a16="http://schemas.microsoft.com/office/drawing/2014/main" val="1357455814"/>
                  </a:ext>
                </a:extLst>
              </a:tr>
              <a:tr h="978215">
                <a:tc>
                  <a:txBody>
                    <a:bodyPr/>
                    <a:lstStyle/>
                    <a:p>
                      <a:r>
                        <a:rPr lang="en-US" sz="1850" b="1" u="none" strike="noStrike" dirty="0">
                          <a:solidFill>
                            <a:srgbClr val="0645AD"/>
                          </a:solidFill>
                          <a:effectLst/>
                          <a:hlinkClick r:id="rId2"/>
                        </a:rPr>
                        <a:t>Oxford-AstraZeneca</a:t>
                      </a:r>
                      <a:endParaRPr lang="en-US" sz="1850" b="1" dirty="0">
                        <a:effectLst/>
                      </a:endParaRPr>
                    </a:p>
                  </a:txBody>
                  <a:tcPr anchor="ctr"/>
                </a:tc>
                <a:tc>
                  <a:txBody>
                    <a:bodyPr/>
                    <a:lstStyle/>
                    <a:p>
                      <a:pPr algn="ctr" fontAlgn="ctr"/>
                      <a:r>
                        <a:rPr lang="en-US" sz="1850" b="1" dirty="0">
                          <a:effectLst/>
                        </a:rPr>
                        <a:t> Yes</a:t>
                      </a:r>
                    </a:p>
                  </a:txBody>
                  <a:tcPr anchor="ctr"/>
                </a:tc>
                <a:tc>
                  <a:txBody>
                    <a:bodyPr/>
                    <a:lstStyle/>
                    <a:p>
                      <a:pPr algn="ctr" fontAlgn="ctr"/>
                      <a:r>
                        <a:rPr lang="en-US" sz="1850" b="1">
                          <a:effectLst/>
                        </a:rPr>
                        <a:t> Yes</a:t>
                      </a:r>
                    </a:p>
                  </a:txBody>
                  <a:tcPr anchor="ctr"/>
                </a:tc>
                <a:tc>
                  <a:txBody>
                    <a:bodyPr/>
                    <a:lstStyle/>
                    <a:p>
                      <a:r>
                        <a:rPr lang="en-US" sz="1850" b="1" dirty="0">
                          <a:effectLst/>
                        </a:rPr>
                        <a:t>34 million</a:t>
                      </a:r>
                    </a:p>
                  </a:txBody>
                  <a:tcPr anchor="ctr"/>
                </a:tc>
                <a:tc>
                  <a:txBody>
                    <a:bodyPr/>
                    <a:lstStyle/>
                    <a:p>
                      <a:r>
                        <a:rPr lang="en-US" sz="1850" b="1">
                          <a:effectLst/>
                        </a:rPr>
                        <a:t>7 million</a:t>
                      </a:r>
                    </a:p>
                  </a:txBody>
                  <a:tcPr anchor="ctr"/>
                </a:tc>
                <a:tc>
                  <a:txBody>
                    <a:bodyPr/>
                    <a:lstStyle/>
                    <a:p>
                      <a:r>
                        <a:rPr lang="en-US" sz="1850" b="1">
                          <a:effectLst/>
                        </a:rPr>
                        <a:t>6.2 million</a:t>
                      </a:r>
                    </a:p>
                  </a:txBody>
                  <a:tcPr anchor="ctr"/>
                </a:tc>
                <a:tc>
                  <a:txBody>
                    <a:bodyPr/>
                    <a:lstStyle/>
                    <a:p>
                      <a:r>
                        <a:rPr lang="en-US" sz="1850" b="1">
                          <a:effectLst/>
                        </a:rPr>
                        <a:t>13.2 million</a:t>
                      </a:r>
                    </a:p>
                  </a:txBody>
                  <a:tcPr anchor="ctr"/>
                </a:tc>
                <a:tc>
                  <a:txBody>
                    <a:bodyPr/>
                    <a:lstStyle/>
                    <a:p>
                      <a:r>
                        <a:rPr lang="en-US" sz="1850" b="1" dirty="0">
                          <a:effectLst/>
                        </a:rPr>
                        <a:t>10.59 million</a:t>
                      </a:r>
                    </a:p>
                  </a:txBody>
                  <a:tcPr anchor="ctr"/>
                </a:tc>
                <a:extLst>
                  <a:ext uri="{0D108BD9-81ED-4DB2-BD59-A6C34878D82A}">
                    <a16:rowId xmlns:a16="http://schemas.microsoft.com/office/drawing/2014/main" val="2564721529"/>
                  </a:ext>
                </a:extLst>
              </a:tr>
              <a:tr h="681786">
                <a:tc>
                  <a:txBody>
                    <a:bodyPr/>
                    <a:lstStyle/>
                    <a:p>
                      <a:r>
                        <a:rPr lang="en-US" sz="1850" b="1" u="none" strike="noStrike">
                          <a:solidFill>
                            <a:srgbClr val="0645AD"/>
                          </a:solidFill>
                          <a:effectLst/>
                          <a:hlinkClick r:id="rId3" tooltip="Sputnik V COVID-19 vaccine"/>
                        </a:rPr>
                        <a:t>Sputnik V</a:t>
                      </a:r>
                      <a:endParaRPr lang="en-US" sz="1850" b="1">
                        <a:effectLst/>
                      </a:endParaRPr>
                    </a:p>
                  </a:txBody>
                  <a:tcPr anchor="ctr"/>
                </a:tc>
                <a:tc>
                  <a:txBody>
                    <a:bodyPr/>
                    <a:lstStyle/>
                    <a:p>
                      <a:pPr algn="ctr" fontAlgn="ctr"/>
                      <a:r>
                        <a:rPr lang="en-US" sz="1850" b="1">
                          <a:effectLst/>
                        </a:rPr>
                        <a:t> Yes</a:t>
                      </a:r>
                    </a:p>
                  </a:txBody>
                  <a:tcPr anchor="ctr"/>
                </a:tc>
                <a:tc>
                  <a:txBody>
                    <a:bodyPr/>
                    <a:lstStyle/>
                    <a:p>
                      <a:pPr algn="ctr" fontAlgn="ctr"/>
                      <a:r>
                        <a:rPr lang="en-US" sz="1850" b="1">
                          <a:effectLst/>
                        </a:rPr>
                        <a:t> No</a:t>
                      </a:r>
                    </a:p>
                  </a:txBody>
                  <a:tcPr anchor="ctr"/>
                </a:tc>
                <a:tc>
                  <a:txBody>
                    <a:bodyPr/>
                    <a:lstStyle/>
                    <a:p>
                      <a:r>
                        <a:rPr lang="en-US" sz="1850" b="1" dirty="0">
                          <a:effectLst/>
                        </a:rPr>
                        <a:t>40 million</a:t>
                      </a:r>
                    </a:p>
                  </a:txBody>
                  <a:tcPr anchor="ctr"/>
                </a:tc>
                <a:tc>
                  <a:txBody>
                    <a:bodyPr/>
                    <a:lstStyle/>
                    <a:p>
                      <a:endParaRPr lang="en-US" sz="1850" b="1">
                        <a:effectLst/>
                      </a:endParaRPr>
                    </a:p>
                  </a:txBody>
                  <a:tcPr anchor="ctr"/>
                </a:tc>
                <a:tc>
                  <a:txBody>
                    <a:bodyPr/>
                    <a:lstStyle/>
                    <a:p>
                      <a:endParaRPr lang="en-US" sz="1850" b="1">
                        <a:effectLst/>
                      </a:endParaRPr>
                    </a:p>
                  </a:txBody>
                  <a:tcPr anchor="ctr"/>
                </a:tc>
                <a:tc>
                  <a:txBody>
                    <a:bodyPr/>
                    <a:lstStyle/>
                    <a:p>
                      <a:endParaRPr lang="en-US" sz="1850" b="1">
                        <a:effectLst/>
                      </a:endParaRPr>
                    </a:p>
                  </a:txBody>
                  <a:tcPr anchor="ctr"/>
                </a:tc>
                <a:tc>
                  <a:txBody>
                    <a:bodyPr/>
                    <a:lstStyle/>
                    <a:p>
                      <a:endParaRPr lang="en-US" sz="1850" b="1">
                        <a:effectLst/>
                      </a:endParaRPr>
                    </a:p>
                  </a:txBody>
                  <a:tcPr anchor="ctr"/>
                </a:tc>
                <a:extLst>
                  <a:ext uri="{0D108BD9-81ED-4DB2-BD59-A6C34878D82A}">
                    <a16:rowId xmlns:a16="http://schemas.microsoft.com/office/drawing/2014/main" val="3730404158"/>
                  </a:ext>
                </a:extLst>
              </a:tr>
              <a:tr h="978215">
                <a:tc>
                  <a:txBody>
                    <a:bodyPr/>
                    <a:lstStyle/>
                    <a:p>
                      <a:r>
                        <a:rPr lang="en-US" sz="1850" b="1" u="none" strike="noStrike">
                          <a:solidFill>
                            <a:srgbClr val="0645AD"/>
                          </a:solidFill>
                          <a:effectLst/>
                          <a:hlinkClick r:id="rId4" tooltip="BBIBP-CorV"/>
                        </a:rPr>
                        <a:t>Sinopharm</a:t>
                      </a:r>
                      <a:endParaRPr lang="en-US" sz="1850" b="1">
                        <a:effectLst/>
                      </a:endParaRPr>
                    </a:p>
                  </a:txBody>
                  <a:tcPr anchor="ctr"/>
                </a:tc>
                <a:tc>
                  <a:txBody>
                    <a:bodyPr/>
                    <a:lstStyle/>
                    <a:p>
                      <a:pPr algn="ctr" fontAlgn="ctr"/>
                      <a:r>
                        <a:rPr lang="en-US" sz="1850" b="1">
                          <a:effectLst/>
                        </a:rPr>
                        <a:t> Yes</a:t>
                      </a:r>
                    </a:p>
                  </a:txBody>
                  <a:tcPr anchor="ctr"/>
                </a:tc>
                <a:tc>
                  <a:txBody>
                    <a:bodyPr/>
                    <a:lstStyle/>
                    <a:p>
                      <a:pPr algn="ctr" fontAlgn="ctr"/>
                      <a:r>
                        <a:rPr lang="en-US" sz="1850" b="1" dirty="0">
                          <a:effectLst/>
                        </a:rPr>
                        <a:t> Yes</a:t>
                      </a:r>
                    </a:p>
                  </a:txBody>
                  <a:tcPr anchor="ctr"/>
                </a:tc>
                <a:tc>
                  <a:txBody>
                    <a:bodyPr/>
                    <a:lstStyle/>
                    <a:p>
                      <a:r>
                        <a:rPr lang="en-US" sz="1850" b="1" dirty="0">
                          <a:effectLst/>
                        </a:rPr>
                        <a:t>75 million</a:t>
                      </a:r>
                    </a:p>
                  </a:txBody>
                  <a:tcPr anchor="ctr"/>
                </a:tc>
                <a:tc>
                  <a:txBody>
                    <a:bodyPr/>
                    <a:lstStyle/>
                    <a:p>
                      <a:r>
                        <a:rPr lang="en-US" sz="1850" b="1" dirty="0">
                          <a:effectLst/>
                        </a:rPr>
                        <a:t>7 million</a:t>
                      </a:r>
                    </a:p>
                  </a:txBody>
                  <a:tcPr anchor="ctr"/>
                </a:tc>
                <a:tc>
                  <a:txBody>
                    <a:bodyPr/>
                    <a:lstStyle/>
                    <a:p>
                      <a:r>
                        <a:rPr lang="en-US" sz="1850" b="1" dirty="0">
                          <a:effectLst/>
                        </a:rPr>
                        <a:t>4.57 million</a:t>
                      </a:r>
                    </a:p>
                  </a:txBody>
                  <a:tcPr anchor="ctr"/>
                </a:tc>
                <a:tc>
                  <a:txBody>
                    <a:bodyPr/>
                    <a:lstStyle/>
                    <a:p>
                      <a:r>
                        <a:rPr lang="en-US" sz="1850" b="1">
                          <a:effectLst/>
                        </a:rPr>
                        <a:t>11.57 million</a:t>
                      </a:r>
                    </a:p>
                  </a:txBody>
                  <a:tcPr anchor="ctr"/>
                </a:tc>
                <a:tc>
                  <a:txBody>
                    <a:bodyPr/>
                    <a:lstStyle/>
                    <a:p>
                      <a:r>
                        <a:rPr lang="en-US" sz="1850" b="1" dirty="0">
                          <a:effectLst/>
                        </a:rPr>
                        <a:t>7.19 million </a:t>
                      </a:r>
                    </a:p>
                  </a:txBody>
                  <a:tcPr anchor="ctr"/>
                </a:tc>
                <a:extLst>
                  <a:ext uri="{0D108BD9-81ED-4DB2-BD59-A6C34878D82A}">
                    <a16:rowId xmlns:a16="http://schemas.microsoft.com/office/drawing/2014/main" val="1365318913"/>
                  </a:ext>
                </a:extLst>
              </a:tr>
              <a:tr h="862501">
                <a:tc>
                  <a:txBody>
                    <a:bodyPr/>
                    <a:lstStyle/>
                    <a:p>
                      <a:r>
                        <a:rPr lang="en-US" sz="1850" b="1" u="none" strike="noStrike">
                          <a:solidFill>
                            <a:srgbClr val="0645AD"/>
                          </a:solidFill>
                          <a:effectLst/>
                          <a:hlinkClick r:id="rId5" tooltip="Pfizer–BioNTech COVID-19 vaccine"/>
                        </a:rPr>
                        <a:t>Pfizer–BioNTech</a:t>
                      </a:r>
                      <a:endParaRPr lang="en-US" sz="1850" b="1">
                        <a:effectLst/>
                      </a:endParaRPr>
                    </a:p>
                  </a:txBody>
                  <a:tcPr anchor="ctr"/>
                </a:tc>
                <a:tc>
                  <a:txBody>
                    <a:bodyPr/>
                    <a:lstStyle/>
                    <a:p>
                      <a:pPr algn="ctr" fontAlgn="ctr"/>
                      <a:r>
                        <a:rPr lang="en-US" sz="1850" b="1">
                          <a:effectLst/>
                        </a:rPr>
                        <a:t> Yes</a:t>
                      </a:r>
                    </a:p>
                  </a:txBody>
                  <a:tcPr anchor="ctr"/>
                </a:tc>
                <a:tc>
                  <a:txBody>
                    <a:bodyPr/>
                    <a:lstStyle/>
                    <a:p>
                      <a:pPr algn="ctr" fontAlgn="ctr"/>
                      <a:r>
                        <a:rPr lang="en-US" sz="1850" b="1">
                          <a:effectLst/>
                        </a:rPr>
                        <a:t> Yes</a:t>
                      </a:r>
                    </a:p>
                  </a:txBody>
                  <a:tcPr anchor="ctr"/>
                </a:tc>
                <a:tc>
                  <a:txBody>
                    <a:bodyPr/>
                    <a:lstStyle/>
                    <a:p>
                      <a:r>
                        <a:rPr lang="en-US" sz="1850" b="1" dirty="0">
                          <a:effectLst/>
                        </a:rPr>
                        <a:t>6 million</a:t>
                      </a:r>
                    </a:p>
                  </a:txBody>
                  <a:tcPr anchor="ctr"/>
                </a:tc>
                <a:tc>
                  <a:txBody>
                    <a:bodyPr/>
                    <a:lstStyle/>
                    <a:p>
                      <a:r>
                        <a:rPr lang="en-US" sz="1850" b="1">
                          <a:effectLst/>
                        </a:rPr>
                        <a:t>100,620</a:t>
                      </a:r>
                    </a:p>
                  </a:txBody>
                  <a:tcPr anchor="ctr"/>
                </a:tc>
                <a:tc>
                  <a:txBody>
                    <a:bodyPr/>
                    <a:lstStyle/>
                    <a:p>
                      <a:r>
                        <a:rPr lang="en-US" sz="1850" b="1" dirty="0">
                          <a:effectLst/>
                        </a:rPr>
                        <a:t>100,620</a:t>
                      </a:r>
                    </a:p>
                  </a:txBody>
                  <a:tcPr anchor="ctr"/>
                </a:tc>
                <a:tc>
                  <a:txBody>
                    <a:bodyPr/>
                    <a:lstStyle/>
                    <a:p>
                      <a:r>
                        <a:rPr lang="en-US" sz="1850" b="1">
                          <a:effectLst/>
                        </a:rPr>
                        <a:t>100,620</a:t>
                      </a:r>
                    </a:p>
                  </a:txBody>
                  <a:tcPr anchor="ctr"/>
                </a:tc>
                <a:tc>
                  <a:txBody>
                    <a:bodyPr/>
                    <a:lstStyle/>
                    <a:p>
                      <a:r>
                        <a:rPr lang="en-US" sz="1850" b="1" dirty="0">
                          <a:effectLst/>
                        </a:rPr>
                        <a:t>82,734 </a:t>
                      </a:r>
                    </a:p>
                  </a:txBody>
                  <a:tcPr anchor="ctr"/>
                </a:tc>
                <a:extLst>
                  <a:ext uri="{0D108BD9-81ED-4DB2-BD59-A6C34878D82A}">
                    <a16:rowId xmlns:a16="http://schemas.microsoft.com/office/drawing/2014/main" val="3391397473"/>
                  </a:ext>
                </a:extLst>
              </a:tr>
              <a:tr h="679067">
                <a:tc>
                  <a:txBody>
                    <a:bodyPr/>
                    <a:lstStyle/>
                    <a:p>
                      <a:r>
                        <a:rPr lang="en-US" sz="1850" b="1" u="none" strike="noStrike">
                          <a:solidFill>
                            <a:srgbClr val="0645AD"/>
                          </a:solidFill>
                          <a:effectLst/>
                          <a:hlinkClick r:id="rId6" tooltip="CoronaVac"/>
                        </a:rPr>
                        <a:t>Sinovac</a:t>
                      </a:r>
                      <a:endParaRPr lang="en-US" sz="1850" b="1">
                        <a:effectLst/>
                      </a:endParaRPr>
                    </a:p>
                  </a:txBody>
                  <a:tcPr anchor="ctr"/>
                </a:tc>
                <a:tc>
                  <a:txBody>
                    <a:bodyPr/>
                    <a:lstStyle/>
                    <a:p>
                      <a:pPr algn="ctr" fontAlgn="ctr"/>
                      <a:r>
                        <a:rPr lang="en-US" sz="1850" b="1">
                          <a:effectLst/>
                        </a:rPr>
                        <a:t> Yes</a:t>
                      </a:r>
                    </a:p>
                  </a:txBody>
                  <a:tcPr anchor="ctr"/>
                </a:tc>
                <a:tc>
                  <a:txBody>
                    <a:bodyPr/>
                    <a:lstStyle/>
                    <a:p>
                      <a:pPr algn="ctr" fontAlgn="ctr"/>
                      <a:r>
                        <a:rPr lang="en-US" sz="1850" b="1">
                          <a:effectLst/>
                        </a:rPr>
                        <a:t> No</a:t>
                      </a:r>
                    </a:p>
                  </a:txBody>
                  <a:tcPr anchor="ctr"/>
                </a:tc>
                <a:tc>
                  <a:txBody>
                    <a:bodyPr/>
                    <a:lstStyle/>
                    <a:p>
                      <a:endParaRPr lang="en-US" sz="1850" b="1">
                        <a:effectLst/>
                      </a:endParaRPr>
                    </a:p>
                  </a:txBody>
                  <a:tcPr anchor="ctr"/>
                </a:tc>
                <a:tc>
                  <a:txBody>
                    <a:bodyPr/>
                    <a:lstStyle/>
                    <a:p>
                      <a:endParaRPr lang="en-US" sz="1850" b="1" dirty="0">
                        <a:effectLst/>
                      </a:endParaRPr>
                    </a:p>
                  </a:txBody>
                  <a:tcPr anchor="ctr"/>
                </a:tc>
                <a:tc>
                  <a:txBody>
                    <a:bodyPr/>
                    <a:lstStyle/>
                    <a:p>
                      <a:endParaRPr lang="en-US" sz="1850" b="1">
                        <a:effectLst/>
                      </a:endParaRPr>
                    </a:p>
                  </a:txBody>
                  <a:tcPr anchor="ctr"/>
                </a:tc>
                <a:tc>
                  <a:txBody>
                    <a:bodyPr/>
                    <a:lstStyle/>
                    <a:p>
                      <a:endParaRPr lang="en-US" sz="1850" b="1" dirty="0">
                        <a:effectLst/>
                      </a:endParaRPr>
                    </a:p>
                  </a:txBody>
                  <a:tcPr anchor="ctr"/>
                </a:tc>
                <a:tc>
                  <a:txBody>
                    <a:bodyPr/>
                    <a:lstStyle/>
                    <a:p>
                      <a:endParaRPr lang="en-US" sz="1850" b="1">
                        <a:effectLst/>
                      </a:endParaRPr>
                    </a:p>
                  </a:txBody>
                  <a:tcPr anchor="ctr"/>
                </a:tc>
                <a:extLst>
                  <a:ext uri="{0D108BD9-81ED-4DB2-BD59-A6C34878D82A}">
                    <a16:rowId xmlns:a16="http://schemas.microsoft.com/office/drawing/2014/main" val="1176379769"/>
                  </a:ext>
                </a:extLst>
              </a:tr>
              <a:tr h="681786">
                <a:tc>
                  <a:txBody>
                    <a:bodyPr/>
                    <a:lstStyle/>
                    <a:p>
                      <a:r>
                        <a:rPr lang="en-US" sz="1850" b="1" u="none" strike="noStrike">
                          <a:solidFill>
                            <a:srgbClr val="0645AD"/>
                          </a:solidFill>
                          <a:effectLst/>
                          <a:hlinkClick r:id="rId7" tooltip="Janssen COVID-19 vaccine"/>
                        </a:rPr>
                        <a:t>Janssen</a:t>
                      </a:r>
                      <a:endParaRPr lang="en-US" sz="1850" b="1">
                        <a:effectLst/>
                      </a:endParaRPr>
                    </a:p>
                  </a:txBody>
                  <a:tcPr anchor="ctr"/>
                </a:tc>
                <a:tc>
                  <a:txBody>
                    <a:bodyPr/>
                    <a:lstStyle/>
                    <a:p>
                      <a:pPr algn="ctr" fontAlgn="ctr"/>
                      <a:r>
                        <a:rPr lang="en-US" sz="1850" b="1">
                          <a:effectLst/>
                        </a:rPr>
                        <a:t> Yes</a:t>
                      </a:r>
                    </a:p>
                  </a:txBody>
                  <a:tcPr anchor="ctr"/>
                </a:tc>
                <a:tc>
                  <a:txBody>
                    <a:bodyPr/>
                    <a:lstStyle/>
                    <a:p>
                      <a:pPr algn="ctr" fontAlgn="ctr"/>
                      <a:r>
                        <a:rPr lang="en-US" sz="1850" b="1">
                          <a:effectLst/>
                        </a:rPr>
                        <a:t> No</a:t>
                      </a:r>
                    </a:p>
                  </a:txBody>
                  <a:tcPr anchor="ctr"/>
                </a:tc>
                <a:tc>
                  <a:txBody>
                    <a:bodyPr/>
                    <a:lstStyle/>
                    <a:p>
                      <a:r>
                        <a:rPr lang="en-US" sz="1850" b="1">
                          <a:effectLst/>
                        </a:rPr>
                        <a:t>70 million</a:t>
                      </a:r>
                    </a:p>
                  </a:txBody>
                  <a:tcPr anchor="ctr"/>
                </a:tc>
                <a:tc>
                  <a:txBody>
                    <a:bodyPr/>
                    <a:lstStyle/>
                    <a:p>
                      <a:endParaRPr lang="en-US" sz="1850" b="1" dirty="0">
                        <a:effectLst/>
                      </a:endParaRPr>
                    </a:p>
                  </a:txBody>
                  <a:tcPr anchor="ctr"/>
                </a:tc>
                <a:tc>
                  <a:txBody>
                    <a:bodyPr/>
                    <a:lstStyle/>
                    <a:p>
                      <a:endParaRPr lang="en-US" sz="1850" b="1" dirty="0">
                        <a:effectLst/>
                      </a:endParaRPr>
                    </a:p>
                  </a:txBody>
                  <a:tcPr anchor="ctr"/>
                </a:tc>
                <a:tc>
                  <a:txBody>
                    <a:bodyPr/>
                    <a:lstStyle/>
                    <a:p>
                      <a:endParaRPr lang="en-US" sz="1850" b="1">
                        <a:effectLst/>
                      </a:endParaRPr>
                    </a:p>
                  </a:txBody>
                  <a:tcPr anchor="ctr"/>
                </a:tc>
                <a:tc>
                  <a:txBody>
                    <a:bodyPr/>
                    <a:lstStyle/>
                    <a:p>
                      <a:endParaRPr lang="en-US" sz="1850" b="1" dirty="0">
                        <a:effectLst/>
                      </a:endParaRPr>
                    </a:p>
                  </a:txBody>
                  <a:tcPr anchor="ctr"/>
                </a:tc>
                <a:extLst>
                  <a:ext uri="{0D108BD9-81ED-4DB2-BD59-A6C34878D82A}">
                    <a16:rowId xmlns:a16="http://schemas.microsoft.com/office/drawing/2014/main" val="1009630320"/>
                  </a:ext>
                </a:extLst>
              </a:tr>
              <a:tr h="681786">
                <a:tc>
                  <a:txBody>
                    <a:bodyPr/>
                    <a:lstStyle/>
                    <a:p>
                      <a:r>
                        <a:rPr lang="en-US" sz="1850" b="1" u="none" strike="noStrike" dirty="0">
                          <a:solidFill>
                            <a:srgbClr val="0645AD"/>
                          </a:solidFill>
                          <a:effectLst/>
                          <a:hlinkClick r:id="rId8" tooltip="World Health Organization (WHO)"/>
                        </a:rPr>
                        <a:t>Moderna</a:t>
                      </a:r>
                      <a:endParaRPr lang="en-US" sz="1850" b="1" dirty="0">
                        <a:effectLst/>
                      </a:endParaRPr>
                    </a:p>
                  </a:txBody>
                  <a:tcPr anchor="ctr"/>
                </a:tc>
                <a:tc>
                  <a:txBody>
                    <a:bodyPr/>
                    <a:lstStyle/>
                    <a:p>
                      <a:pPr algn="ctr" fontAlgn="ctr"/>
                      <a:r>
                        <a:rPr lang="en-US" sz="1850" b="1" dirty="0">
                          <a:effectLst/>
                        </a:rPr>
                        <a:t> Yes</a:t>
                      </a:r>
                    </a:p>
                  </a:txBody>
                  <a:tcPr anchor="ctr"/>
                </a:tc>
                <a:tc>
                  <a:txBody>
                    <a:bodyPr/>
                    <a:lstStyle/>
                    <a:p>
                      <a:pPr algn="ctr" fontAlgn="ctr"/>
                      <a:r>
                        <a:rPr lang="en-US" sz="1850" b="1" dirty="0">
                          <a:effectLst/>
                        </a:rPr>
                        <a:t> Yes</a:t>
                      </a:r>
                    </a:p>
                  </a:txBody>
                  <a:tcPr anchor="ctr"/>
                </a:tc>
                <a:tc>
                  <a:txBody>
                    <a:bodyPr/>
                    <a:lstStyle/>
                    <a:p>
                      <a:endParaRPr lang="en-US" sz="1850" b="1" dirty="0">
                        <a:effectLst/>
                      </a:endParaRPr>
                    </a:p>
                  </a:txBody>
                  <a:tcPr anchor="ctr"/>
                </a:tc>
                <a:tc>
                  <a:txBody>
                    <a:bodyPr/>
                    <a:lstStyle/>
                    <a:p>
                      <a:r>
                        <a:rPr lang="en-US" sz="1850" b="1" dirty="0">
                          <a:effectLst/>
                        </a:rPr>
                        <a:t>5.5 million</a:t>
                      </a:r>
                    </a:p>
                  </a:txBody>
                  <a:tcPr anchor="ctr"/>
                </a:tc>
                <a:tc>
                  <a:txBody>
                    <a:bodyPr/>
                    <a:lstStyle/>
                    <a:p>
                      <a:r>
                        <a:rPr lang="en-US" sz="1850" b="1" dirty="0">
                          <a:effectLst/>
                        </a:rPr>
                        <a:t>5.5 million</a:t>
                      </a:r>
                    </a:p>
                  </a:txBody>
                  <a:tcPr anchor="ctr"/>
                </a:tc>
                <a:tc>
                  <a:txBody>
                    <a:bodyPr/>
                    <a:lstStyle/>
                    <a:p>
                      <a:r>
                        <a:rPr lang="en-US" sz="1850" b="1" dirty="0">
                          <a:effectLst/>
                        </a:rPr>
                        <a:t>5.5 million</a:t>
                      </a:r>
                    </a:p>
                  </a:txBody>
                  <a:tcPr anchor="ctr"/>
                </a:tc>
                <a:tc>
                  <a:txBody>
                    <a:bodyPr/>
                    <a:lstStyle/>
                    <a:p>
                      <a:r>
                        <a:rPr lang="en-US" sz="1850" b="1" dirty="0">
                          <a:effectLst/>
                        </a:rPr>
                        <a:t>2.22 million </a:t>
                      </a:r>
                    </a:p>
                  </a:txBody>
                  <a:tcPr anchor="ctr"/>
                </a:tc>
                <a:extLst>
                  <a:ext uri="{0D108BD9-81ED-4DB2-BD59-A6C34878D82A}">
                    <a16:rowId xmlns:a16="http://schemas.microsoft.com/office/drawing/2014/main" val="3701216359"/>
                  </a:ext>
                </a:extLst>
              </a:tr>
            </a:tbl>
          </a:graphicData>
        </a:graphic>
      </p:graphicFrame>
    </p:spTree>
    <p:extLst>
      <p:ext uri="{BB962C8B-B14F-4D97-AF65-F5344CB8AC3E}">
        <p14:creationId xmlns:p14="http://schemas.microsoft.com/office/powerpoint/2010/main" val="282128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952" y="90152"/>
            <a:ext cx="9955367" cy="1326524"/>
          </a:xfrm>
        </p:spPr>
        <p:txBody>
          <a:bodyPr>
            <a:noAutofit/>
          </a:bodyPr>
          <a:lstStyle/>
          <a:p>
            <a:r>
              <a:rPr lang="en-US" sz="4000" b="1" dirty="0">
                <a:solidFill>
                  <a:srgbClr val="00B050"/>
                </a:solidFill>
              </a:rPr>
              <a:t>The meaning of monitoring and evaluation (M&amp;E)</a:t>
            </a:r>
            <a:br>
              <a:rPr lang="en-US" sz="4000" b="1" dirty="0">
                <a:solidFill>
                  <a:srgbClr val="00B050"/>
                </a:solidFill>
              </a:rPr>
            </a:br>
            <a:endParaRPr lang="en-US" sz="4000" b="1" dirty="0">
              <a:solidFill>
                <a:srgbClr val="00B050"/>
              </a:solidFill>
            </a:endParaRPr>
          </a:p>
        </p:txBody>
      </p:sp>
      <p:sp>
        <p:nvSpPr>
          <p:cNvPr id="3" name="Content Placeholder 2"/>
          <p:cNvSpPr>
            <a:spLocks noGrp="1"/>
          </p:cNvSpPr>
          <p:nvPr>
            <p:ph idx="1"/>
          </p:nvPr>
        </p:nvSpPr>
        <p:spPr>
          <a:xfrm>
            <a:off x="2215165" y="1146221"/>
            <a:ext cx="9659155" cy="5357610"/>
          </a:xfrm>
        </p:spPr>
        <p:txBody>
          <a:bodyPr>
            <a:normAutofit lnSpcReduction="10000"/>
          </a:bodyPr>
          <a:lstStyle/>
          <a:p>
            <a:endParaRPr lang="en-US" dirty="0">
              <a:solidFill>
                <a:srgbClr val="0070C0"/>
              </a:solidFill>
            </a:endParaRPr>
          </a:p>
          <a:p>
            <a:pPr algn="just"/>
            <a:r>
              <a:rPr lang="en-US" sz="3200" b="1" dirty="0">
                <a:solidFill>
                  <a:srgbClr val="00B050"/>
                </a:solidFill>
                <a:effectLst>
                  <a:outerShdw blurRad="38100" dist="38100" dir="2700000" algn="tl">
                    <a:srgbClr val="000000">
                      <a:alpha val="43137"/>
                    </a:srgbClr>
                  </a:outerShdw>
                </a:effectLst>
              </a:rPr>
              <a:t>Monitoring and evaluation (M&amp;E) </a:t>
            </a:r>
            <a:r>
              <a:rPr lang="en-US" sz="3200" b="1" dirty="0">
                <a:solidFill>
                  <a:srgbClr val="0070C0"/>
                </a:solidFill>
              </a:rPr>
              <a:t>are the techniques we use to find out how well our health </a:t>
            </a:r>
            <a:r>
              <a:rPr lang="en-US" sz="3200" b="1" dirty="0" err="1">
                <a:solidFill>
                  <a:srgbClr val="0070C0"/>
                </a:solidFill>
              </a:rPr>
              <a:t>programme</a:t>
            </a:r>
            <a:r>
              <a:rPr lang="en-US" sz="3200" b="1" dirty="0">
                <a:solidFill>
                  <a:srgbClr val="0070C0"/>
                </a:solidFill>
              </a:rPr>
              <a:t> is achieving what it set out to do. We will originally have set objectives, i.e. the results we are aiming to achieve. </a:t>
            </a:r>
          </a:p>
          <a:p>
            <a:pPr algn="just"/>
            <a:r>
              <a:rPr lang="en-US" sz="3200" b="1" dirty="0">
                <a:solidFill>
                  <a:srgbClr val="00B050"/>
                </a:solidFill>
                <a:effectLst>
                  <a:outerShdw blurRad="38100" dist="38100" dir="2700000" algn="tl">
                    <a:srgbClr val="000000">
                      <a:alpha val="43137"/>
                    </a:srgbClr>
                  </a:outerShdw>
                </a:effectLst>
              </a:rPr>
              <a:t>M&amp;E</a:t>
            </a:r>
            <a:r>
              <a:rPr lang="en-US" sz="3200" b="1" dirty="0">
                <a:solidFill>
                  <a:srgbClr val="0070C0"/>
                </a:solidFill>
              </a:rPr>
              <a:t> enables us to see how effectively we have reached those objectives. The techniques of M&amp;E are one way to measure success, but other measures of success may be just as important.</a:t>
            </a:r>
          </a:p>
          <a:p>
            <a:pPr algn="just"/>
            <a:endParaRPr lang="en-US" dirty="0">
              <a:solidFill>
                <a:srgbClr val="0070C0"/>
              </a:solidFill>
            </a:endParaRPr>
          </a:p>
        </p:txBody>
      </p:sp>
    </p:spTree>
    <p:extLst>
      <p:ext uri="{BB962C8B-B14F-4D97-AF65-F5344CB8AC3E}">
        <p14:creationId xmlns:p14="http://schemas.microsoft.com/office/powerpoint/2010/main" val="1820370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351" y="2452910"/>
            <a:ext cx="8911687" cy="1280890"/>
          </a:xfrm>
        </p:spPr>
        <p:txBody>
          <a:bodyPr>
            <a:noAutofit/>
          </a:bodyPr>
          <a:lstStyle/>
          <a:p>
            <a:r>
              <a:rPr lang="en-US" sz="8800" b="1" dirty="0">
                <a:solidFill>
                  <a:srgbClr val="0070C0"/>
                </a:solidFill>
                <a:effectLst>
                  <a:outerShdw blurRad="38100" dist="38100" dir="2700000" algn="tl">
                    <a:srgbClr val="000000">
                      <a:alpha val="43137"/>
                    </a:srgbClr>
                  </a:outerShdw>
                </a:effectLst>
              </a:rPr>
              <a:t>Thank you</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20575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C00000"/>
                </a:solidFill>
                <a:effectLst>
                  <a:outerShdw blurRad="38100" dist="38100" dir="2700000" algn="tl">
                    <a:srgbClr val="000000">
                      <a:alpha val="43137"/>
                    </a:srgbClr>
                  </a:outerShdw>
                </a:effectLst>
              </a:rPr>
              <a:t>What is Monitoring?</a:t>
            </a:r>
            <a:br>
              <a:rPr lang="en-US" sz="4000" b="1" dirty="0">
                <a:solidFill>
                  <a:srgbClr val="C00000"/>
                </a:solidFill>
                <a:effectLst>
                  <a:outerShdw blurRad="38100" dist="38100" dir="2700000" algn="tl">
                    <a:srgbClr val="000000">
                      <a:alpha val="43137"/>
                    </a:srgbClr>
                  </a:outerShdw>
                </a:effectLst>
              </a:rPr>
            </a:br>
            <a:endParaRPr lang="en-US" sz="40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34107" y="1558344"/>
            <a:ext cx="9324304" cy="5074276"/>
          </a:xfrm>
        </p:spPr>
        <p:txBody>
          <a:bodyPr>
            <a:noAutofit/>
          </a:bodyPr>
          <a:lstStyle/>
          <a:p>
            <a:pPr marL="0" indent="0" algn="just">
              <a:buNone/>
            </a:pPr>
            <a:r>
              <a:rPr lang="en-US" sz="3200" b="1" dirty="0">
                <a:solidFill>
                  <a:srgbClr val="0070C0"/>
                </a:solidFill>
              </a:rPr>
              <a:t>Although M&amp;E are bracketed together and are often confused, each has a specific meaning</a:t>
            </a:r>
            <a:r>
              <a:rPr lang="en-US" sz="3200" dirty="0"/>
              <a:t>. </a:t>
            </a:r>
          </a:p>
          <a:p>
            <a:pPr algn="just"/>
            <a:r>
              <a:rPr lang="en-US" sz="3200" b="1" dirty="0">
                <a:solidFill>
                  <a:srgbClr val="00B050"/>
                </a:solidFill>
              </a:rPr>
              <a:t>Monitoring refers to ongoing assessment of our progress. It should be set up as part of our routine </a:t>
            </a:r>
            <a:r>
              <a:rPr lang="en-US" sz="3200" b="1" dirty="0" err="1">
                <a:solidFill>
                  <a:srgbClr val="00B050"/>
                </a:solidFill>
              </a:rPr>
              <a:t>programme</a:t>
            </a:r>
            <a:r>
              <a:rPr lang="en-US" sz="3200" b="1" dirty="0">
                <a:solidFill>
                  <a:srgbClr val="00B050"/>
                </a:solidFill>
              </a:rPr>
              <a:t> management and is ideally done by both </a:t>
            </a:r>
            <a:r>
              <a:rPr lang="en-US" sz="3200" b="1" dirty="0" err="1">
                <a:solidFill>
                  <a:srgbClr val="00B050"/>
                </a:solidFill>
              </a:rPr>
              <a:t>programme</a:t>
            </a:r>
            <a:r>
              <a:rPr lang="en-US" sz="3200" b="1" dirty="0">
                <a:solidFill>
                  <a:srgbClr val="00B050"/>
                </a:solidFill>
              </a:rPr>
              <a:t> and community members together. </a:t>
            </a:r>
          </a:p>
          <a:p>
            <a:pPr algn="just"/>
            <a:r>
              <a:rPr lang="en-US" sz="3200" dirty="0"/>
              <a:t>It uses the </a:t>
            </a:r>
            <a:r>
              <a:rPr lang="en-US" sz="3200" b="1" dirty="0">
                <a:solidFill>
                  <a:srgbClr val="00B050"/>
                </a:solidFill>
              </a:rPr>
              <a:t>record systems we have built</a:t>
            </a:r>
            <a:r>
              <a:rPr lang="en-US" sz="3200" dirty="0"/>
              <a:t> into the </a:t>
            </a:r>
            <a:r>
              <a:rPr lang="en-US" sz="3200" dirty="0" err="1"/>
              <a:t>programme</a:t>
            </a:r>
            <a:r>
              <a:rPr lang="en-US" sz="3200" dirty="0"/>
              <a:t>. </a:t>
            </a:r>
          </a:p>
        </p:txBody>
      </p:sp>
    </p:spTree>
    <p:extLst>
      <p:ext uri="{BB962C8B-B14F-4D97-AF65-F5344CB8AC3E}">
        <p14:creationId xmlns:p14="http://schemas.microsoft.com/office/powerpoint/2010/main" val="2024312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C00000"/>
                </a:solidFill>
                <a:effectLst>
                  <a:outerShdw blurRad="38100" dist="38100" dir="2700000" algn="tl">
                    <a:srgbClr val="000000">
                      <a:alpha val="43137"/>
                    </a:srgbClr>
                  </a:outerShdw>
                </a:effectLst>
              </a:rPr>
              <a:t>What is Evaluation?</a:t>
            </a:r>
            <a:endParaRPr lang="en-US" sz="4000" dirty="0"/>
          </a:p>
        </p:txBody>
      </p:sp>
      <p:sp>
        <p:nvSpPr>
          <p:cNvPr id="3" name="Content Placeholder 2"/>
          <p:cNvSpPr>
            <a:spLocks noGrp="1"/>
          </p:cNvSpPr>
          <p:nvPr>
            <p:ph idx="1"/>
          </p:nvPr>
        </p:nvSpPr>
        <p:spPr/>
        <p:txBody>
          <a:bodyPr/>
          <a:lstStyle/>
          <a:p>
            <a:pPr lvl="0" algn="just">
              <a:buClr>
                <a:srgbClr val="A53010"/>
              </a:buClr>
            </a:pPr>
            <a:r>
              <a:rPr lang="en-US" sz="3200" b="1" dirty="0">
                <a:solidFill>
                  <a:srgbClr val="00B050"/>
                </a:solidFill>
              </a:rPr>
              <a:t>Evaluation refers to a systematic review of the </a:t>
            </a:r>
            <a:r>
              <a:rPr lang="en-US" sz="3200" b="1" dirty="0" err="1">
                <a:solidFill>
                  <a:srgbClr val="00B050"/>
                </a:solidFill>
              </a:rPr>
              <a:t>programme</a:t>
            </a:r>
            <a:r>
              <a:rPr lang="en-US" sz="3200" b="1" dirty="0">
                <a:solidFill>
                  <a:srgbClr val="00B050"/>
                </a:solidFill>
              </a:rPr>
              <a:t> outcomes and impact often at the end of a funding cycle</a:t>
            </a:r>
            <a:r>
              <a:rPr lang="en-US" sz="3200" dirty="0">
                <a:solidFill>
                  <a:prstClr val="black">
                    <a:lumMod val="75000"/>
                    <a:lumOff val="25000"/>
                  </a:prstClr>
                </a:solidFill>
              </a:rPr>
              <a:t>. </a:t>
            </a:r>
          </a:p>
          <a:p>
            <a:pPr marL="0" lvl="0" indent="0" algn="just">
              <a:buClr>
                <a:srgbClr val="A53010"/>
              </a:buClr>
              <a:buNone/>
            </a:pPr>
            <a:endParaRPr lang="en-US" sz="3200" dirty="0">
              <a:solidFill>
                <a:prstClr val="black">
                  <a:lumMod val="75000"/>
                  <a:lumOff val="25000"/>
                </a:prstClr>
              </a:solidFill>
            </a:endParaRPr>
          </a:p>
          <a:p>
            <a:pPr lvl="0" algn="just">
              <a:buClr>
                <a:srgbClr val="A53010"/>
              </a:buClr>
            </a:pPr>
            <a:r>
              <a:rPr lang="en-US" sz="3200" dirty="0">
                <a:solidFill>
                  <a:prstClr val="black">
                    <a:lumMod val="75000"/>
                    <a:lumOff val="25000"/>
                  </a:prstClr>
                </a:solidFill>
              </a:rPr>
              <a:t>It </a:t>
            </a:r>
            <a:r>
              <a:rPr lang="en-US" sz="3200" b="1" dirty="0">
                <a:solidFill>
                  <a:srgbClr val="00B050"/>
                </a:solidFill>
              </a:rPr>
              <a:t>often involves an outside evaluation team</a:t>
            </a:r>
            <a:r>
              <a:rPr lang="en-US" sz="3200" dirty="0">
                <a:solidFill>
                  <a:prstClr val="black">
                    <a:lumMod val="75000"/>
                    <a:lumOff val="25000"/>
                  </a:prstClr>
                </a:solidFill>
              </a:rPr>
              <a:t>.</a:t>
            </a:r>
          </a:p>
          <a:p>
            <a:pPr lvl="0" algn="just">
              <a:buClr>
                <a:srgbClr val="A53010"/>
              </a:buClr>
            </a:pPr>
            <a:endParaRPr lang="en-US" sz="2800"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15338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2400" dirty="0"/>
              <a:t>Monitoring:</a:t>
            </a:r>
          </a:p>
          <a:p>
            <a:r>
              <a:rPr lang="en-US" sz="2400" dirty="0"/>
              <a:t>1.To provide concurrent feedback on the progress of activities </a:t>
            </a:r>
          </a:p>
          <a:p>
            <a:r>
              <a:rPr lang="en-US" sz="2400" dirty="0"/>
              <a:t>2.To identify the problems in their implementation</a:t>
            </a:r>
          </a:p>
          <a:p>
            <a:r>
              <a:rPr lang="en-US" sz="2400" dirty="0"/>
              <a:t>3.To take corrective action</a:t>
            </a:r>
          </a:p>
          <a:p>
            <a:endParaRPr lang="en-US" sz="2400" dirty="0"/>
          </a:p>
          <a:p>
            <a:r>
              <a:rPr lang="en-US" sz="2400" dirty="0"/>
              <a:t>Evaluation: </a:t>
            </a:r>
          </a:p>
          <a:p>
            <a:r>
              <a:rPr lang="en-US" sz="2400" dirty="0"/>
              <a:t>1. To assess whether the desired results of   a program have been achieved </a:t>
            </a:r>
          </a:p>
          <a:p>
            <a:r>
              <a:rPr lang="en-US" sz="2400" dirty="0"/>
              <a:t>2. if not how it should be redesigned</a:t>
            </a:r>
          </a:p>
          <a:p>
            <a:endParaRPr lang="en-US" sz="2400" dirty="0"/>
          </a:p>
          <a:p>
            <a:endParaRPr lang="en-US" sz="2400" dirty="0"/>
          </a:p>
        </p:txBody>
      </p:sp>
    </p:spTree>
    <p:extLst>
      <p:ext uri="{BB962C8B-B14F-4D97-AF65-F5344CB8AC3E}">
        <p14:creationId xmlns:p14="http://schemas.microsoft.com/office/powerpoint/2010/main" val="229367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effectLst>
                  <a:outerShdw blurRad="38100" dist="38100" dir="2700000" algn="tl">
                    <a:srgbClr val="000000">
                      <a:alpha val="43137"/>
                    </a:srgbClr>
                  </a:outerShdw>
                </a:effectLst>
              </a:rPr>
              <a:t>Helpful way to distinguish between </a:t>
            </a:r>
            <a:br>
              <a:rPr lang="en-US" dirty="0"/>
            </a:br>
            <a:r>
              <a:rPr lang="en-US" b="1" dirty="0">
                <a:solidFill>
                  <a:srgbClr val="C00000"/>
                </a:solidFill>
                <a:effectLst>
                  <a:outerShdw blurRad="38100" dist="38100" dir="2700000" algn="tl">
                    <a:srgbClr val="000000">
                      <a:alpha val="43137"/>
                    </a:srgbClr>
                  </a:outerShdw>
                </a:effectLst>
              </a:rPr>
              <a:t>M and E :</a:t>
            </a:r>
          </a:p>
        </p:txBody>
      </p:sp>
      <p:sp>
        <p:nvSpPr>
          <p:cNvPr id="3" name="Content Placeholder 2"/>
          <p:cNvSpPr>
            <a:spLocks noGrp="1"/>
          </p:cNvSpPr>
          <p:nvPr>
            <p:ph idx="1"/>
          </p:nvPr>
        </p:nvSpPr>
        <p:spPr/>
        <p:txBody>
          <a:bodyPr>
            <a:normAutofit fontScale="77500" lnSpcReduction="20000"/>
          </a:bodyPr>
          <a:lstStyle/>
          <a:p>
            <a:pPr algn="just"/>
            <a:r>
              <a:rPr lang="en-US" sz="3200" dirty="0"/>
              <a:t>One helpful way to distinguish between M and E is that </a:t>
            </a:r>
          </a:p>
          <a:p>
            <a:pPr algn="just"/>
            <a:r>
              <a:rPr lang="en-US" sz="3200" b="1" dirty="0">
                <a:solidFill>
                  <a:srgbClr val="00B050"/>
                </a:solidFill>
                <a:effectLst>
                  <a:outerShdw blurRad="38100" dist="38100" dir="2700000" algn="tl">
                    <a:srgbClr val="000000">
                      <a:alpha val="43137"/>
                    </a:srgbClr>
                  </a:outerShdw>
                </a:effectLst>
              </a:rPr>
              <a:t>MONITORING ASKS THE QUESTION </a:t>
            </a:r>
          </a:p>
          <a:p>
            <a:pPr marL="0" indent="0" algn="just">
              <a:buNone/>
            </a:pPr>
            <a:r>
              <a:rPr lang="en-US" sz="4100" b="1" dirty="0">
                <a:solidFill>
                  <a:srgbClr val="C00000"/>
                </a:solidFill>
              </a:rPr>
              <a:t>    ‘Are we doing things right?’, </a:t>
            </a:r>
          </a:p>
          <a:p>
            <a:pPr marL="0" indent="0" algn="just">
              <a:buNone/>
            </a:pPr>
            <a:r>
              <a:rPr lang="en-US" sz="3200" dirty="0"/>
              <a:t>       </a:t>
            </a:r>
            <a:r>
              <a:rPr lang="en-US" sz="3200" b="1" dirty="0"/>
              <a:t>&amp; </a:t>
            </a:r>
          </a:p>
          <a:p>
            <a:pPr algn="just"/>
            <a:r>
              <a:rPr lang="en-US" sz="3200" b="1" dirty="0">
                <a:solidFill>
                  <a:srgbClr val="00B050"/>
                </a:solidFill>
                <a:effectLst>
                  <a:outerShdw blurRad="38100" dist="38100" dir="2700000" algn="tl">
                    <a:srgbClr val="000000">
                      <a:alpha val="43137"/>
                    </a:srgbClr>
                  </a:outerShdw>
                </a:effectLst>
              </a:rPr>
              <a:t>EVALUATION ASKS </a:t>
            </a:r>
          </a:p>
          <a:p>
            <a:pPr marL="0" indent="0" algn="just">
              <a:buNone/>
            </a:pPr>
            <a:r>
              <a:rPr lang="en-US" sz="4100" b="1" dirty="0">
                <a:solidFill>
                  <a:srgbClr val="C00000"/>
                </a:solidFill>
              </a:rPr>
              <a:t>    ‘Are we doing the right things?’. </a:t>
            </a:r>
          </a:p>
          <a:p>
            <a:pPr algn="just"/>
            <a:r>
              <a:rPr lang="en-US" sz="3200" dirty="0"/>
              <a:t>If monitoring is carried out well, evaluation will be easier.</a:t>
            </a:r>
          </a:p>
          <a:p>
            <a:endParaRPr lang="en-US" dirty="0"/>
          </a:p>
        </p:txBody>
      </p:sp>
    </p:spTree>
    <p:extLst>
      <p:ext uri="{BB962C8B-B14F-4D97-AF65-F5344CB8AC3E}">
        <p14:creationId xmlns:p14="http://schemas.microsoft.com/office/powerpoint/2010/main" val="606682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a:t>
            </a:r>
          </a:p>
        </p:txBody>
      </p:sp>
      <p:sp>
        <p:nvSpPr>
          <p:cNvPr id="3" name="Content Placeholder 2"/>
          <p:cNvSpPr>
            <a:spLocks noGrp="1"/>
          </p:cNvSpPr>
          <p:nvPr>
            <p:ph idx="1"/>
          </p:nvPr>
        </p:nvSpPr>
        <p:spPr>
          <a:xfrm>
            <a:off x="2589212" y="2133600"/>
            <a:ext cx="8915400" cy="3777622"/>
          </a:xfrm>
        </p:spPr>
        <p:txBody>
          <a:bodyPr>
            <a:noAutofit/>
          </a:bodyPr>
          <a:lstStyle/>
          <a:p>
            <a:r>
              <a:rPr lang="en-US" sz="2400" dirty="0"/>
              <a:t>1.It helps in setting norms of performance</a:t>
            </a:r>
          </a:p>
          <a:p>
            <a:endParaRPr lang="en-US" sz="2400" dirty="0"/>
          </a:p>
          <a:p>
            <a:r>
              <a:rPr lang="en-US" sz="2400" dirty="0"/>
              <a:t> 2.It helps in measuring level of performance</a:t>
            </a:r>
          </a:p>
          <a:p>
            <a:endParaRPr lang="en-US" sz="2400" dirty="0"/>
          </a:p>
          <a:p>
            <a:r>
              <a:rPr lang="en-US" sz="2400" dirty="0"/>
              <a:t> 3.It helps in comparing performance level with standards or norms</a:t>
            </a:r>
          </a:p>
          <a:p>
            <a:endParaRPr lang="en-US" sz="2400" dirty="0"/>
          </a:p>
          <a:p>
            <a:r>
              <a:rPr lang="en-US" sz="2400" dirty="0"/>
              <a:t> 4.It helps in identifying deviations and explain the reasons for the deviation for taking necessary corrective action</a:t>
            </a:r>
          </a:p>
          <a:p>
            <a:endParaRPr lang="en-US" sz="2400" dirty="0"/>
          </a:p>
        </p:txBody>
      </p:sp>
    </p:spTree>
    <p:extLst>
      <p:ext uri="{BB962C8B-B14F-4D97-AF65-F5344CB8AC3E}">
        <p14:creationId xmlns:p14="http://schemas.microsoft.com/office/powerpoint/2010/main" val="160994595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427</TotalTime>
  <Words>2925</Words>
  <Application>Microsoft Office PowerPoint</Application>
  <PresentationFormat>Widescreen</PresentationFormat>
  <Paragraphs>265</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Century Gothic</vt:lpstr>
      <vt:lpstr>Roboto</vt:lpstr>
      <vt:lpstr>Verdana</vt:lpstr>
      <vt:lpstr>Wingdings 3</vt:lpstr>
      <vt:lpstr>Wisp</vt:lpstr>
      <vt:lpstr>Monitoring and  Evaluating the Health Program</vt:lpstr>
      <vt:lpstr>Learning Outcomes</vt:lpstr>
      <vt:lpstr>Monitoring and evaluation</vt:lpstr>
      <vt:lpstr>The meaning of monitoring and evaluation (M&amp;E) </vt:lpstr>
      <vt:lpstr>What is Monitoring? </vt:lpstr>
      <vt:lpstr>What is Evaluation?</vt:lpstr>
      <vt:lpstr>PowerPoint Presentation</vt:lpstr>
      <vt:lpstr>Helpful way to distinguish between  M and E :</vt:lpstr>
      <vt:lpstr>Monitoring</vt:lpstr>
      <vt:lpstr>Objectives The COVID‑19 M&amp;E Framework </vt:lpstr>
      <vt:lpstr>The specific objectives are to: </vt:lpstr>
      <vt:lpstr>Different Levels of Monitoring</vt:lpstr>
      <vt:lpstr>Who benefits from M&amp;E?</vt:lpstr>
      <vt:lpstr>Evaluation helps everyone to see what they are doing and where they are going. </vt:lpstr>
      <vt:lpstr>PowerPoint Presentation</vt:lpstr>
      <vt:lpstr>2. The community</vt:lpstr>
      <vt:lpstr>3. Donors, sponsors and a wider audience </vt:lpstr>
      <vt:lpstr>4. Government </vt:lpstr>
      <vt:lpstr>PowerPoint Presentation</vt:lpstr>
      <vt:lpstr>Useful definitions for M&amp;E</vt:lpstr>
      <vt:lpstr>Useful definitions for M&amp;E</vt:lpstr>
      <vt:lpstr>Useful definitions for M&amp;E</vt:lpstr>
      <vt:lpstr>Useful definitions for M&amp;E</vt:lpstr>
      <vt:lpstr>Useful definitions for M&amp;E</vt:lpstr>
      <vt:lpstr>Useful definitions for M&amp;E</vt:lpstr>
      <vt:lpstr>Some pitfalls to avoid</vt:lpstr>
      <vt:lpstr>Some pitfalls to avoid</vt:lpstr>
      <vt:lpstr>Some pitfalls to avoid</vt:lpstr>
      <vt:lpstr>Some pitfalls to avoid</vt:lpstr>
      <vt:lpstr>Informal evaluation questions</vt:lpstr>
      <vt:lpstr>Informal evaluation questions</vt:lpstr>
      <vt:lpstr>Informal evaluation questions</vt:lpstr>
      <vt:lpstr>PowerPoint Presentation</vt:lpstr>
      <vt:lpstr>Informal evaluation questions</vt:lpstr>
      <vt:lpstr>Informal evaluation questions</vt:lpstr>
      <vt:lpstr>Basic Steps of Evaluation</vt:lpstr>
      <vt:lpstr>Covid-19: Experts call for revisions to vaccination plan </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and evaluating the health programme</dc:title>
  <dc:creator>pc</dc:creator>
  <cp:lastModifiedBy>Taseen Jubair</cp:lastModifiedBy>
  <cp:revision>23</cp:revision>
  <dcterms:created xsi:type="dcterms:W3CDTF">2021-03-28T07:17:05Z</dcterms:created>
  <dcterms:modified xsi:type="dcterms:W3CDTF">2021-08-12T18:20:08Z</dcterms:modified>
</cp:coreProperties>
</file>