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256" r:id="rId2"/>
    <p:sldId id="257" r:id="rId3"/>
    <p:sldId id="258" r:id="rId4"/>
    <p:sldId id="259" r:id="rId5"/>
    <p:sldId id="260" r:id="rId6"/>
    <p:sldId id="261" r:id="rId7"/>
    <p:sldId id="26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2CFA9D9-311E-4DA9-9F1D-8268B2EA1F8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97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1989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16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02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34229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68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17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77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40069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0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76687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80786F-3652-4630-9DCD-74E83FDA0079}" type="datetimeFigureOut">
              <a:rPr lang="en-US" smtClean="0"/>
              <a:t>28-Dec-20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FA9D9-311E-4DA9-9F1D-8268B2EA1F8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29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80786F-3652-4630-9DCD-74E83FDA0079}" type="datetimeFigureOut">
              <a:rPr lang="en-US" smtClean="0"/>
              <a:t>28-Dec-20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95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786F-3652-4630-9DCD-74E83FDA0079}" type="datetimeFigureOut">
              <a:rPr lang="en-US" smtClean="0"/>
              <a:t>28-Dec-20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26547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4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29340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80786F-3652-4630-9DCD-74E83FDA0079}" type="datetimeFigureOut">
              <a:rPr lang="en-US" smtClean="0"/>
              <a:t>28-Dec-20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FA9D9-311E-4DA9-9F1D-8268B2EA1F8B}" type="slidenum">
              <a:rPr lang="en-US" smtClean="0"/>
              <a:t>‹#›</a:t>
            </a:fld>
            <a:endParaRPr lang="en-US"/>
          </a:p>
        </p:txBody>
      </p:sp>
    </p:spTree>
    <p:extLst>
      <p:ext uri="{BB962C8B-B14F-4D97-AF65-F5344CB8AC3E}">
        <p14:creationId xmlns:p14="http://schemas.microsoft.com/office/powerpoint/2010/main" val="50007995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2982" y="1690256"/>
            <a:ext cx="7384473" cy="1122218"/>
          </a:xfrm>
        </p:spPr>
        <p:txBody>
          <a:bodyPr/>
          <a:lstStyle/>
          <a:p>
            <a:r>
              <a:rPr lang="en-US" sz="6000" b="1" dirty="0">
                <a:solidFill>
                  <a:srgbClr val="0070C0"/>
                </a:solidFill>
              </a:rPr>
              <a:t>Static </a:t>
            </a:r>
            <a:r>
              <a:rPr lang="en-US" sz="6000" b="1" dirty="0" smtClean="0">
                <a:solidFill>
                  <a:srgbClr val="0070C0"/>
                </a:solidFill>
              </a:rPr>
              <a:t>Electricity</a:t>
            </a:r>
            <a:endParaRPr lang="en-US" sz="6000" dirty="0">
              <a:solidFill>
                <a:srgbClr val="0070C0"/>
              </a:solidFill>
            </a:endParaRPr>
          </a:p>
        </p:txBody>
      </p:sp>
      <p:sp>
        <p:nvSpPr>
          <p:cNvPr id="3" name="Subtitle 2"/>
          <p:cNvSpPr>
            <a:spLocks noGrp="1"/>
          </p:cNvSpPr>
          <p:nvPr>
            <p:ph type="subTitle" idx="1"/>
          </p:nvPr>
        </p:nvSpPr>
        <p:spPr>
          <a:xfrm>
            <a:off x="2625049" y="3006436"/>
            <a:ext cx="6950366" cy="2272146"/>
          </a:xfrm>
        </p:spPr>
        <p:txBody>
          <a:bodyPr>
            <a:normAutofit fontScale="55000" lnSpcReduction="20000"/>
          </a:bodyPr>
          <a:lstStyle/>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Mousumi </a:t>
            </a:r>
            <a:r>
              <a:rPr lang="en-US" sz="6000" dirty="0" err="1" smtClean="0">
                <a:ln w="0"/>
                <a:effectLst>
                  <a:outerShdw blurRad="38100" dist="19050" dir="2700000" algn="tl" rotWithShape="0">
                    <a:schemeClr val="dk1">
                      <a:alpha val="40000"/>
                    </a:schemeClr>
                  </a:outerShdw>
                </a:effectLst>
              </a:rPr>
              <a:t>Rahaman</a:t>
            </a:r>
            <a:r>
              <a:rPr lang="en-US" sz="6000" dirty="0" smtClean="0">
                <a:ln w="0"/>
                <a:effectLst>
                  <a:outerShdw blurRad="38100" dist="19050" dir="2700000" algn="tl" rotWithShape="0">
                    <a:schemeClr val="dk1">
                      <a:alpha val="40000"/>
                    </a:schemeClr>
                  </a:outerShdw>
                </a:effectLst>
              </a:rPr>
              <a:t> </a:t>
            </a:r>
            <a:r>
              <a:rPr lang="en-US" sz="6000" dirty="0" err="1" smtClean="0">
                <a:ln w="0"/>
                <a:effectLst>
                  <a:outerShdw blurRad="38100" dist="19050" dir="2700000" algn="tl" rotWithShape="0">
                    <a:schemeClr val="dk1">
                      <a:alpha val="40000"/>
                    </a:schemeClr>
                  </a:outerShdw>
                </a:effectLst>
              </a:rPr>
              <a:t>Hashi</a:t>
            </a:r>
            <a:endParaRPr lang="en-US" sz="6000" dirty="0" smtClean="0">
              <a:ln w="0"/>
              <a:effectLst>
                <a:outerShdw blurRad="38100" dist="19050" dir="2700000" algn="tl" rotWithShape="0">
                  <a:schemeClr val="dk1">
                    <a:alpha val="40000"/>
                  </a:schemeClr>
                </a:outerShdw>
              </a:effectLst>
            </a:endParaRP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Senior Lecturer</a:t>
            </a: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Dept. of Textile Engineering</a:t>
            </a: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Faculty of Engineering</a:t>
            </a:r>
          </a:p>
          <a:p>
            <a:endParaRPr lang="en-US" dirty="0"/>
          </a:p>
        </p:txBody>
      </p:sp>
    </p:spTree>
    <p:extLst>
      <p:ext uri="{BB962C8B-B14F-4D97-AF65-F5344CB8AC3E}">
        <p14:creationId xmlns:p14="http://schemas.microsoft.com/office/powerpoint/2010/main" val="108610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428559"/>
          </a:xfrm>
        </p:spPr>
        <p:txBody>
          <a:bodyPr>
            <a:normAutofit/>
          </a:bodyPr>
          <a:lstStyle/>
          <a:p>
            <a:r>
              <a:rPr lang="en-US" b="1" dirty="0"/>
              <a:t>Static </a:t>
            </a:r>
            <a:r>
              <a:rPr lang="en-US" b="1" dirty="0" smtClean="0"/>
              <a:t>Electricity</a:t>
            </a:r>
            <a:endParaRPr lang="en-US" dirty="0"/>
          </a:p>
        </p:txBody>
      </p:sp>
      <p:sp>
        <p:nvSpPr>
          <p:cNvPr id="3" name="Content Placeholder 2"/>
          <p:cNvSpPr>
            <a:spLocks noGrp="1"/>
          </p:cNvSpPr>
          <p:nvPr>
            <p:ph idx="1"/>
          </p:nvPr>
        </p:nvSpPr>
        <p:spPr>
          <a:xfrm>
            <a:off x="1579418" y="2729345"/>
            <a:ext cx="9199418" cy="3146523"/>
          </a:xfrm>
        </p:spPr>
        <p:txBody>
          <a:bodyPr>
            <a:normAutofit/>
          </a:bodyPr>
          <a:lstStyle/>
          <a:p>
            <a:pPr marL="0" indent="0" algn="just">
              <a:buNone/>
            </a:pPr>
            <a:r>
              <a:rPr lang="en-US" sz="2800" dirty="0"/>
              <a:t>If two surfaces come in close contact with each other, then charge is created due to friction between them. The produced charge remains enclosed and static in those surfaced. They cannot move from one place to another place. Here only charges are exchanged between two surfaces. This type of electricity is called static electricity.</a:t>
            </a:r>
            <a:endParaRPr lang="en-US" dirty="0"/>
          </a:p>
        </p:txBody>
      </p:sp>
    </p:spTree>
    <p:extLst>
      <p:ext uri="{BB962C8B-B14F-4D97-AF65-F5344CB8AC3E}">
        <p14:creationId xmlns:p14="http://schemas.microsoft.com/office/powerpoint/2010/main" val="308687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Formation of Static Electricity</a:t>
            </a:r>
            <a:endParaRPr lang="en-US" dirty="0"/>
          </a:p>
        </p:txBody>
      </p:sp>
      <p:sp>
        <p:nvSpPr>
          <p:cNvPr id="3" name="Content Placeholder 2"/>
          <p:cNvSpPr>
            <a:spLocks noGrp="1"/>
          </p:cNvSpPr>
          <p:nvPr>
            <p:ph idx="1"/>
          </p:nvPr>
        </p:nvSpPr>
        <p:spPr>
          <a:xfrm>
            <a:off x="969818" y="2556931"/>
            <a:ext cx="9926779" cy="3663759"/>
          </a:xfrm>
        </p:spPr>
        <p:txBody>
          <a:bodyPr>
            <a:noAutofit/>
          </a:bodyPr>
          <a:lstStyle/>
          <a:p>
            <a:pPr marL="0" indent="0" algn="just">
              <a:spcBef>
                <a:spcPts val="0"/>
              </a:spcBef>
              <a:spcAft>
                <a:spcPts val="0"/>
              </a:spcAft>
              <a:buNone/>
            </a:pPr>
            <a:r>
              <a:rPr lang="en-US" sz="2800" dirty="0"/>
              <a:t>Static electricity can be formed by various theories. Till now the following 5 theories are available</a:t>
            </a:r>
            <a:r>
              <a:rPr lang="en-US" sz="2800" dirty="0" smtClean="0"/>
              <a:t>:</a:t>
            </a:r>
          </a:p>
          <a:p>
            <a:pPr marL="0" indent="0" algn="just">
              <a:spcBef>
                <a:spcPts val="0"/>
              </a:spcBef>
              <a:spcAft>
                <a:spcPts val="0"/>
              </a:spcAft>
              <a:buNone/>
            </a:pPr>
            <a:endParaRPr lang="en-US" sz="1500" dirty="0"/>
          </a:p>
          <a:p>
            <a:pPr marL="0" indent="0" algn="just">
              <a:spcBef>
                <a:spcPts val="0"/>
              </a:spcBef>
              <a:spcAft>
                <a:spcPts val="0"/>
              </a:spcAft>
              <a:buNone/>
            </a:pPr>
            <a:r>
              <a:rPr lang="en-US" sz="2800" dirty="0" smtClean="0"/>
              <a:t>		</a:t>
            </a:r>
            <a:r>
              <a:rPr lang="en-US" sz="2800" dirty="0"/>
              <a:t>	</a:t>
            </a:r>
            <a:r>
              <a:rPr lang="en-US" sz="2800" dirty="0" smtClean="0"/>
              <a:t>	1</a:t>
            </a:r>
            <a:r>
              <a:rPr lang="en-US" sz="2800" dirty="0"/>
              <a:t>.	Two fluid </a:t>
            </a:r>
            <a:r>
              <a:rPr lang="en-US" sz="2800" dirty="0" smtClean="0"/>
              <a:t>theory.</a:t>
            </a:r>
            <a:endParaRPr lang="en-US" sz="2800" dirty="0"/>
          </a:p>
          <a:p>
            <a:pPr marL="0" indent="0">
              <a:spcBef>
                <a:spcPts val="0"/>
              </a:spcBef>
              <a:spcAft>
                <a:spcPts val="0"/>
              </a:spcAft>
              <a:buNone/>
            </a:pPr>
            <a:r>
              <a:rPr lang="en-US" sz="2800" dirty="0" smtClean="0"/>
              <a:t>				2</a:t>
            </a:r>
            <a:r>
              <a:rPr lang="en-US" sz="2800" dirty="0"/>
              <a:t>.	One fluid </a:t>
            </a:r>
            <a:r>
              <a:rPr lang="en-US" sz="2800" dirty="0" smtClean="0"/>
              <a:t>theory.</a:t>
            </a:r>
            <a:endParaRPr lang="en-US" sz="2800" dirty="0"/>
          </a:p>
          <a:p>
            <a:pPr marL="0" indent="0">
              <a:spcBef>
                <a:spcPts val="0"/>
              </a:spcBef>
              <a:spcAft>
                <a:spcPts val="0"/>
              </a:spcAft>
              <a:buNone/>
            </a:pPr>
            <a:r>
              <a:rPr lang="en-US" sz="2800" dirty="0" smtClean="0"/>
              <a:t>				3</a:t>
            </a:r>
            <a:r>
              <a:rPr lang="en-US" sz="2800" dirty="0"/>
              <a:t>.	Faraday’s </a:t>
            </a:r>
            <a:r>
              <a:rPr lang="en-US" sz="2800" dirty="0" smtClean="0"/>
              <a:t>theory.</a:t>
            </a:r>
            <a:endParaRPr lang="en-US" sz="2800" dirty="0"/>
          </a:p>
          <a:p>
            <a:pPr marL="0" indent="0">
              <a:spcBef>
                <a:spcPts val="0"/>
              </a:spcBef>
              <a:spcAft>
                <a:spcPts val="0"/>
              </a:spcAft>
              <a:buNone/>
            </a:pPr>
            <a:r>
              <a:rPr lang="en-US" sz="2800" dirty="0" smtClean="0"/>
              <a:t>				4</a:t>
            </a:r>
            <a:r>
              <a:rPr lang="en-US" sz="2800" dirty="0"/>
              <a:t>.	Lorentz </a:t>
            </a:r>
            <a:r>
              <a:rPr lang="en-US" sz="2800" dirty="0" smtClean="0"/>
              <a:t>theory.</a:t>
            </a:r>
            <a:endParaRPr lang="en-US" sz="2800" dirty="0"/>
          </a:p>
          <a:p>
            <a:pPr marL="0" indent="0">
              <a:spcBef>
                <a:spcPts val="0"/>
              </a:spcBef>
              <a:spcAft>
                <a:spcPts val="0"/>
              </a:spcAft>
              <a:buNone/>
            </a:pPr>
            <a:r>
              <a:rPr lang="en-US" sz="2800" dirty="0" smtClean="0"/>
              <a:t>				5</a:t>
            </a:r>
            <a:r>
              <a:rPr lang="en-US" sz="2800" dirty="0"/>
              <a:t>.	Modern theory.</a:t>
            </a:r>
          </a:p>
          <a:p>
            <a:pPr marL="0" lvl="0" indent="0">
              <a:spcBef>
                <a:spcPts val="0"/>
              </a:spcBef>
              <a:spcAft>
                <a:spcPts val="0"/>
              </a:spcAft>
              <a:buNone/>
            </a:pPr>
            <a:endParaRPr lang="en-US" sz="2800" dirty="0"/>
          </a:p>
        </p:txBody>
      </p:sp>
    </p:spTree>
    <p:extLst>
      <p:ext uri="{BB962C8B-B14F-4D97-AF65-F5344CB8AC3E}">
        <p14:creationId xmlns:p14="http://schemas.microsoft.com/office/powerpoint/2010/main" val="55715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Modern </a:t>
            </a:r>
            <a:r>
              <a:rPr lang="en-US" b="1" dirty="0" smtClean="0"/>
              <a:t>Theory</a:t>
            </a:r>
            <a:endParaRPr lang="en-US" dirty="0"/>
          </a:p>
        </p:txBody>
      </p:sp>
      <p:sp>
        <p:nvSpPr>
          <p:cNvPr id="3" name="Content Placeholder 2"/>
          <p:cNvSpPr>
            <a:spLocks noGrp="1"/>
          </p:cNvSpPr>
          <p:nvPr>
            <p:ph idx="1"/>
          </p:nvPr>
        </p:nvSpPr>
        <p:spPr>
          <a:xfrm>
            <a:off x="1468583" y="2895600"/>
            <a:ext cx="9088582" cy="3255818"/>
          </a:xfrm>
        </p:spPr>
        <p:txBody>
          <a:bodyPr>
            <a:normAutofit/>
          </a:bodyPr>
          <a:lstStyle/>
          <a:p>
            <a:pPr algn="just"/>
            <a:r>
              <a:rPr lang="en-US" sz="2800" dirty="0"/>
              <a:t>According to this theory every atom has a positively charged nucleus and negatively charged electrons moving around nucleus. If the number of electrons increases the atom becomes negatively charged and I the number of electrons decreases the atom becomes positively charged.</a:t>
            </a:r>
          </a:p>
          <a:p>
            <a:pPr marL="0" indent="0">
              <a:buNone/>
            </a:pPr>
            <a:endParaRPr lang="en-US" dirty="0" smtClean="0"/>
          </a:p>
        </p:txBody>
      </p:sp>
    </p:spTree>
    <p:extLst>
      <p:ext uri="{BB962C8B-B14F-4D97-AF65-F5344CB8AC3E}">
        <p14:creationId xmlns:p14="http://schemas.microsoft.com/office/powerpoint/2010/main" val="339241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982132"/>
            <a:ext cx="10377054" cy="1303867"/>
          </a:xfrm>
        </p:spPr>
        <p:txBody>
          <a:bodyPr>
            <a:normAutofit fontScale="90000"/>
          </a:bodyPr>
          <a:lstStyle/>
          <a:p>
            <a:r>
              <a:rPr lang="en-US" b="1" dirty="0"/>
              <a:t>Problem </a:t>
            </a:r>
            <a:r>
              <a:rPr lang="en-US" b="1" dirty="0" smtClean="0"/>
              <a:t>Caused </a:t>
            </a:r>
            <a:r>
              <a:rPr lang="en-US" b="1" dirty="0"/>
              <a:t>by </a:t>
            </a:r>
            <a:r>
              <a:rPr lang="en-US" b="1" dirty="0" smtClean="0"/>
              <a:t>Static Electricity </a:t>
            </a:r>
            <a:r>
              <a:rPr lang="en-US" b="1" dirty="0"/>
              <a:t>in </a:t>
            </a:r>
            <a:r>
              <a:rPr lang="en-US" b="1" dirty="0" smtClean="0"/>
              <a:t>Textile</a:t>
            </a:r>
            <a:endParaRPr lang="en-US" dirty="0"/>
          </a:p>
        </p:txBody>
      </p:sp>
      <p:sp>
        <p:nvSpPr>
          <p:cNvPr id="3" name="Content Placeholder 2"/>
          <p:cNvSpPr>
            <a:spLocks noGrp="1"/>
          </p:cNvSpPr>
          <p:nvPr>
            <p:ph idx="1"/>
          </p:nvPr>
        </p:nvSpPr>
        <p:spPr>
          <a:xfrm>
            <a:off x="1011382" y="2396835"/>
            <a:ext cx="10321636" cy="3823855"/>
          </a:xfrm>
        </p:spPr>
        <p:txBody>
          <a:bodyPr>
            <a:noAutofit/>
          </a:bodyPr>
          <a:lstStyle/>
          <a:p>
            <a:pPr marL="0" indent="0">
              <a:spcBef>
                <a:spcPts val="0"/>
              </a:spcBef>
              <a:spcAft>
                <a:spcPts val="0"/>
              </a:spcAft>
              <a:buNone/>
            </a:pPr>
            <a:r>
              <a:rPr lang="en-US" sz="2600" b="1" u="sng" dirty="0"/>
              <a:t>Similar charge repel each other:</a:t>
            </a:r>
            <a:endParaRPr lang="en-US" sz="2600" dirty="0"/>
          </a:p>
          <a:p>
            <a:pPr marL="0" indent="0">
              <a:spcBef>
                <a:spcPts val="0"/>
              </a:spcBef>
              <a:spcAft>
                <a:spcPts val="0"/>
              </a:spcAft>
              <a:buNone/>
            </a:pPr>
            <a:endParaRPr lang="en-US" sz="1000" dirty="0"/>
          </a:p>
          <a:p>
            <a:pPr marL="0" indent="0">
              <a:spcBef>
                <a:spcPts val="0"/>
              </a:spcBef>
              <a:spcAft>
                <a:spcPts val="0"/>
              </a:spcAft>
              <a:buNone/>
            </a:pPr>
            <a:r>
              <a:rPr lang="en-US" sz="2600" dirty="0"/>
              <a:t>a)    The filament in a charged warp will blow out away from one another.</a:t>
            </a:r>
          </a:p>
          <a:p>
            <a:pPr marL="0" indent="0">
              <a:spcBef>
                <a:spcPts val="0"/>
              </a:spcBef>
              <a:spcAft>
                <a:spcPts val="0"/>
              </a:spcAft>
              <a:buNone/>
            </a:pPr>
            <a:r>
              <a:rPr lang="en-US" sz="2600" dirty="0"/>
              <a:t>b)   This causes difficulties in handling materials.</a:t>
            </a:r>
          </a:p>
          <a:p>
            <a:pPr marL="0" indent="0">
              <a:spcBef>
                <a:spcPts val="0"/>
              </a:spcBef>
              <a:spcAft>
                <a:spcPts val="0"/>
              </a:spcAft>
              <a:buNone/>
            </a:pPr>
            <a:r>
              <a:rPr lang="en-US" sz="2600" dirty="0"/>
              <a:t>c)    There will be ballooning of a bundle of sliver.</a:t>
            </a:r>
          </a:p>
          <a:p>
            <a:pPr marL="0" indent="0">
              <a:spcBef>
                <a:spcPts val="0"/>
              </a:spcBef>
              <a:spcAft>
                <a:spcPts val="0"/>
              </a:spcAft>
              <a:buNone/>
            </a:pPr>
            <a:r>
              <a:rPr lang="en-US" sz="2600" dirty="0"/>
              <a:t>d)   Cloth will not fold down neatly upon itself when it comes off a finishing </a:t>
            </a:r>
            <a:r>
              <a:rPr lang="en-US" sz="2600" dirty="0" smtClean="0"/>
              <a:t>machine.</a:t>
            </a:r>
            <a:endParaRPr lang="en-US" sz="2600" dirty="0"/>
          </a:p>
          <a:p>
            <a:pPr marL="0" indent="0">
              <a:spcBef>
                <a:spcPts val="0"/>
              </a:spcBef>
              <a:spcAft>
                <a:spcPts val="0"/>
              </a:spcAft>
              <a:buNone/>
            </a:pPr>
            <a:r>
              <a:rPr lang="en-US" sz="2600" b="1" u="sng" dirty="0" smtClean="0"/>
              <a:t>Different </a:t>
            </a:r>
            <a:r>
              <a:rPr lang="en-US" sz="2600" b="1" u="sng" dirty="0"/>
              <a:t>charge attracts each other</a:t>
            </a:r>
            <a:r>
              <a:rPr lang="en-US" sz="2600" b="1" u="sng" dirty="0" smtClean="0"/>
              <a:t>:</a:t>
            </a:r>
            <a:endParaRPr lang="en-US" sz="2600" dirty="0"/>
          </a:p>
          <a:p>
            <a:pPr marL="0" indent="0">
              <a:spcBef>
                <a:spcPts val="0"/>
              </a:spcBef>
              <a:spcAft>
                <a:spcPts val="0"/>
              </a:spcAft>
              <a:buNone/>
            </a:pPr>
            <a:r>
              <a:rPr lang="en-US" sz="2600" dirty="0"/>
              <a:t>a)   Difficulties in the opening of the parachute.</a:t>
            </a:r>
          </a:p>
          <a:p>
            <a:pPr marL="0" indent="0">
              <a:spcBef>
                <a:spcPts val="0"/>
              </a:spcBef>
              <a:spcAft>
                <a:spcPts val="0"/>
              </a:spcAft>
              <a:buNone/>
            </a:pPr>
            <a:r>
              <a:rPr lang="en-US" sz="2600" dirty="0"/>
              <a:t>b)  Different parts of garments may be stick together.</a:t>
            </a:r>
          </a:p>
          <a:p>
            <a:pPr marL="0" indent="0" algn="just">
              <a:spcBef>
                <a:spcPts val="0"/>
              </a:spcBef>
              <a:spcAft>
                <a:spcPts val="0"/>
              </a:spcAft>
              <a:buNone/>
            </a:pPr>
            <a:endParaRPr lang="en-US" dirty="0"/>
          </a:p>
        </p:txBody>
      </p:sp>
    </p:spTree>
    <p:extLst>
      <p:ext uri="{BB962C8B-B14F-4D97-AF65-F5344CB8AC3E}">
        <p14:creationId xmlns:p14="http://schemas.microsoft.com/office/powerpoint/2010/main" val="324211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510" y="2673927"/>
            <a:ext cx="10016835" cy="3435927"/>
          </a:xfrm>
        </p:spPr>
        <p:txBody>
          <a:bodyPr>
            <a:noAutofit/>
          </a:bodyPr>
          <a:lstStyle/>
          <a:p>
            <a:pPr marL="0" indent="0">
              <a:spcBef>
                <a:spcPts val="0"/>
              </a:spcBef>
              <a:spcAft>
                <a:spcPts val="0"/>
              </a:spcAft>
              <a:buNone/>
            </a:pPr>
            <a:r>
              <a:rPr lang="en-US" sz="2800" b="1" u="sng" dirty="0"/>
              <a:t>Attraction between charged particles &amp; charged textile materials:</a:t>
            </a:r>
            <a:endParaRPr lang="en-US" sz="2800" dirty="0"/>
          </a:p>
          <a:p>
            <a:pPr marL="0" indent="0">
              <a:spcBef>
                <a:spcPts val="0"/>
              </a:spcBef>
              <a:spcAft>
                <a:spcPts val="0"/>
              </a:spcAft>
              <a:buNone/>
            </a:pPr>
            <a:endParaRPr lang="en-US" sz="1400" dirty="0"/>
          </a:p>
          <a:p>
            <a:pPr marL="0" indent="0">
              <a:spcBef>
                <a:spcPts val="0"/>
              </a:spcBef>
              <a:spcAft>
                <a:spcPts val="0"/>
              </a:spcAft>
              <a:buNone/>
            </a:pPr>
            <a:r>
              <a:rPr lang="en-US" sz="2800" dirty="0"/>
              <a:t>a)   </a:t>
            </a:r>
            <a:r>
              <a:rPr lang="en-US" sz="2800" dirty="0" smtClean="0"/>
              <a:t>Roller </a:t>
            </a:r>
            <a:r>
              <a:rPr lang="en-US" sz="2800" dirty="0"/>
              <a:t>lapping may occur.</a:t>
            </a:r>
          </a:p>
          <a:p>
            <a:pPr marL="0" indent="0">
              <a:spcBef>
                <a:spcPts val="0"/>
              </a:spcBef>
              <a:spcAft>
                <a:spcPts val="0"/>
              </a:spcAft>
              <a:buNone/>
            </a:pPr>
            <a:r>
              <a:rPr lang="en-US" sz="2800" dirty="0"/>
              <a:t>b)   Dust, Dirt’s </a:t>
            </a:r>
            <a:r>
              <a:rPr lang="en-US" sz="2800" dirty="0" smtClean="0"/>
              <a:t>etc. </a:t>
            </a:r>
            <a:r>
              <a:rPr lang="en-US" sz="2800" dirty="0"/>
              <a:t>may be attracted by the textile material as a result </a:t>
            </a:r>
            <a:r>
              <a:rPr lang="en-US" sz="2800" dirty="0" smtClean="0"/>
              <a:t>	 materials become </a:t>
            </a:r>
            <a:r>
              <a:rPr lang="en-US" sz="2800" dirty="0"/>
              <a:t>dirt.</a:t>
            </a:r>
          </a:p>
          <a:p>
            <a:pPr marL="0" indent="0">
              <a:spcBef>
                <a:spcPts val="0"/>
              </a:spcBef>
              <a:spcAft>
                <a:spcPts val="0"/>
              </a:spcAft>
              <a:buNone/>
            </a:pPr>
            <a:r>
              <a:rPr lang="en-US" sz="2800" dirty="0" smtClean="0"/>
              <a:t>c</a:t>
            </a:r>
            <a:r>
              <a:rPr lang="en-US" sz="2800" dirty="0"/>
              <a:t>)   </a:t>
            </a:r>
            <a:r>
              <a:rPr lang="en-US" sz="2800" dirty="0" smtClean="0"/>
              <a:t>Soiling </a:t>
            </a:r>
            <a:r>
              <a:rPr lang="en-US" sz="2800" dirty="0"/>
              <a:t>of cloth may occur.</a:t>
            </a:r>
          </a:p>
          <a:p>
            <a:pPr marL="0" indent="0">
              <a:spcBef>
                <a:spcPts val="0"/>
              </a:spcBef>
              <a:spcAft>
                <a:spcPts val="0"/>
              </a:spcAft>
              <a:buNone/>
            </a:pPr>
            <a:r>
              <a:rPr lang="en-US" sz="2800" dirty="0"/>
              <a:t>d)   Fibers may stick to the earthed parts of the machine</a:t>
            </a:r>
            <a:r>
              <a:rPr lang="en-US" sz="2800" dirty="0" smtClean="0"/>
              <a:t>.</a:t>
            </a:r>
            <a:endParaRPr lang="en-US" sz="2800" dirty="0"/>
          </a:p>
        </p:txBody>
      </p:sp>
    </p:spTree>
    <p:extLst>
      <p:ext uri="{BB962C8B-B14F-4D97-AF65-F5344CB8AC3E}">
        <p14:creationId xmlns:p14="http://schemas.microsoft.com/office/powerpoint/2010/main" val="280252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Methods of minimizing static electricity:</a:t>
            </a:r>
            <a:endParaRPr lang="en-US" dirty="0"/>
          </a:p>
        </p:txBody>
      </p:sp>
      <p:sp>
        <p:nvSpPr>
          <p:cNvPr id="3" name="Content Placeholder 2"/>
          <p:cNvSpPr>
            <a:spLocks noGrp="1"/>
          </p:cNvSpPr>
          <p:nvPr>
            <p:ph idx="1"/>
          </p:nvPr>
        </p:nvSpPr>
        <p:spPr>
          <a:xfrm>
            <a:off x="900545" y="2410691"/>
            <a:ext cx="10487891" cy="3823854"/>
          </a:xfrm>
        </p:spPr>
        <p:txBody>
          <a:bodyPr>
            <a:noAutofit/>
          </a:bodyPr>
          <a:lstStyle/>
          <a:p>
            <a:pPr marL="0" indent="0" algn="just">
              <a:spcBef>
                <a:spcPts val="0"/>
              </a:spcBef>
              <a:spcAft>
                <a:spcPts val="0"/>
              </a:spcAft>
              <a:buNone/>
            </a:pPr>
            <a:r>
              <a:rPr lang="en-US" sz="2750" dirty="0"/>
              <a:t>a) By increasing relative humidity of the atmosphere, static electricity can be minimized.</a:t>
            </a:r>
          </a:p>
          <a:p>
            <a:pPr marL="0" indent="0" algn="just">
              <a:spcBef>
                <a:spcPts val="0"/>
              </a:spcBef>
              <a:spcAft>
                <a:spcPts val="0"/>
              </a:spcAft>
              <a:buNone/>
            </a:pPr>
            <a:r>
              <a:rPr lang="en-US" sz="2750" dirty="0"/>
              <a:t>b) By using anti-static agent on the materials static problem may reduce.</a:t>
            </a:r>
          </a:p>
          <a:p>
            <a:pPr marL="0" indent="0" algn="just">
              <a:spcBef>
                <a:spcPts val="0"/>
              </a:spcBef>
              <a:spcAft>
                <a:spcPts val="0"/>
              </a:spcAft>
              <a:buNone/>
            </a:pPr>
            <a:r>
              <a:rPr lang="en-US" sz="2750" dirty="0"/>
              <a:t>c) By ear thing the metallic part of the machinery static electricity can be minimized.</a:t>
            </a:r>
          </a:p>
          <a:p>
            <a:pPr marL="0" indent="0" algn="just">
              <a:spcBef>
                <a:spcPts val="0"/>
              </a:spcBef>
              <a:spcAft>
                <a:spcPts val="0"/>
              </a:spcAft>
              <a:buNone/>
            </a:pPr>
            <a:r>
              <a:rPr lang="en-US" sz="2750" dirty="0"/>
              <a:t>d) By blending conductive materials with non conductive materials, static electricity can be minimized.</a:t>
            </a:r>
          </a:p>
          <a:p>
            <a:pPr marL="0" indent="0" algn="just">
              <a:spcBef>
                <a:spcPts val="0"/>
              </a:spcBef>
              <a:spcAft>
                <a:spcPts val="0"/>
              </a:spcAft>
              <a:buNone/>
            </a:pPr>
            <a:r>
              <a:rPr lang="en-US" sz="2750" dirty="0"/>
              <a:t>e) By using conducting liquids like emulsion, oil, friction between the materials ca be reduced as a result, static electricity will be minimize.</a:t>
            </a:r>
          </a:p>
        </p:txBody>
      </p:sp>
    </p:spTree>
    <p:extLst>
      <p:ext uri="{BB962C8B-B14F-4D97-AF65-F5344CB8AC3E}">
        <p14:creationId xmlns:p14="http://schemas.microsoft.com/office/powerpoint/2010/main" val="294531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165" y="2155151"/>
            <a:ext cx="9601196" cy="3318936"/>
          </a:xfrm>
        </p:spPr>
        <p:txBody>
          <a:bodyPr/>
          <a:lstStyle/>
          <a:p>
            <a:pPr marL="0" indent="0" algn="ctr">
              <a:buNone/>
            </a:pPr>
            <a:endParaRPr lang="en-US" b="1" dirty="0" smtClean="0">
              <a:solidFill>
                <a:schemeClr val="accent4"/>
              </a:solidFill>
            </a:endParaRPr>
          </a:p>
          <a:p>
            <a:pPr marL="0" indent="0" algn="ctr">
              <a:buNone/>
            </a:pPr>
            <a:endParaRPr lang="en-US" b="1" dirty="0">
              <a:solidFill>
                <a:schemeClr val="accent4"/>
              </a:solidFill>
            </a:endParaRPr>
          </a:p>
          <a:p>
            <a:pPr marL="0" indent="0" algn="ctr">
              <a:buNone/>
            </a:pPr>
            <a:r>
              <a:rPr lang="en-US" sz="4600" b="1" dirty="0" smtClean="0">
                <a:solidFill>
                  <a:schemeClr val="accent4"/>
                </a:solidFill>
              </a:rPr>
              <a:t>Thank You All</a:t>
            </a:r>
            <a:endParaRPr lang="en-US" sz="4600" b="1" dirty="0">
              <a:solidFill>
                <a:schemeClr val="accent4"/>
              </a:solidFill>
            </a:endParaRPr>
          </a:p>
        </p:txBody>
      </p:sp>
    </p:spTree>
    <p:extLst>
      <p:ext uri="{BB962C8B-B14F-4D97-AF65-F5344CB8AC3E}">
        <p14:creationId xmlns:p14="http://schemas.microsoft.com/office/powerpoint/2010/main" val="1886945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271</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Static Electricity</vt:lpstr>
      <vt:lpstr>Static Electricity</vt:lpstr>
      <vt:lpstr>Formation of Static Electricity</vt:lpstr>
      <vt:lpstr>Modern Theory</vt:lpstr>
      <vt:lpstr>Problem Caused by Static Electricity in Textile</vt:lpstr>
      <vt:lpstr>PowerPoint Presentation</vt:lpstr>
      <vt:lpstr>Methods of minimizing static electricity: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Tanvir Ahmed Chowdhury</dc:creator>
  <cp:lastModifiedBy>Tanvir Ahmed Chowdhury</cp:lastModifiedBy>
  <cp:revision>138</cp:revision>
  <dcterms:created xsi:type="dcterms:W3CDTF">2020-12-28T05:15:28Z</dcterms:created>
  <dcterms:modified xsi:type="dcterms:W3CDTF">2020-12-28T07:44:02Z</dcterms:modified>
</cp:coreProperties>
</file>