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512D55-D3F5-4206-AFE8-322A99EEBC7A}" type="datetimeFigureOut">
              <a:rPr lang="en-US" smtClean="0"/>
              <a:t>26-Jan-22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AF124-882B-4BB8-969E-CF1531D6669D}" type="slidenum">
              <a:rPr lang="en-US" smtClean="0"/>
              <a:t>‹#›</a:t>
            </a:fld>
            <a:endParaRPr lang="en-US"/>
          </a:p>
        </p:txBody>
      </p:sp>
    </p:spTree>
    <p:extLst>
      <p:ext uri="{BB962C8B-B14F-4D97-AF65-F5344CB8AC3E}">
        <p14:creationId xmlns:p14="http://schemas.microsoft.com/office/powerpoint/2010/main" val="1387544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512D55-D3F5-4206-AFE8-322A99EEBC7A}" type="datetimeFigureOut">
              <a:rPr lang="en-US" smtClean="0"/>
              <a:t>26-Jan-22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AF124-882B-4BB8-969E-CF1531D6669D}" type="slidenum">
              <a:rPr lang="en-US" smtClean="0"/>
              <a:t>‹#›</a:t>
            </a:fld>
            <a:endParaRPr lang="en-US"/>
          </a:p>
        </p:txBody>
      </p:sp>
    </p:spTree>
    <p:extLst>
      <p:ext uri="{BB962C8B-B14F-4D97-AF65-F5344CB8AC3E}">
        <p14:creationId xmlns:p14="http://schemas.microsoft.com/office/powerpoint/2010/main" val="229132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512D55-D3F5-4206-AFE8-322A99EEBC7A}" type="datetimeFigureOut">
              <a:rPr lang="en-US" smtClean="0"/>
              <a:t>26-Jan-22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AF124-882B-4BB8-969E-CF1531D6669D}" type="slidenum">
              <a:rPr lang="en-US" smtClean="0"/>
              <a:t>‹#›</a:t>
            </a:fld>
            <a:endParaRPr lang="en-US"/>
          </a:p>
        </p:txBody>
      </p:sp>
    </p:spTree>
    <p:extLst>
      <p:ext uri="{BB962C8B-B14F-4D97-AF65-F5344CB8AC3E}">
        <p14:creationId xmlns:p14="http://schemas.microsoft.com/office/powerpoint/2010/main" val="422003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512D55-D3F5-4206-AFE8-322A99EEBC7A}" type="datetimeFigureOut">
              <a:rPr lang="en-US" smtClean="0"/>
              <a:t>26-Jan-22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AF124-882B-4BB8-969E-CF1531D6669D}" type="slidenum">
              <a:rPr lang="en-US" smtClean="0"/>
              <a:t>‹#›</a:t>
            </a:fld>
            <a:endParaRPr lang="en-US"/>
          </a:p>
        </p:txBody>
      </p:sp>
    </p:spTree>
    <p:extLst>
      <p:ext uri="{BB962C8B-B14F-4D97-AF65-F5344CB8AC3E}">
        <p14:creationId xmlns:p14="http://schemas.microsoft.com/office/powerpoint/2010/main" val="2951621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512D55-D3F5-4206-AFE8-322A99EEBC7A}" type="datetimeFigureOut">
              <a:rPr lang="en-US" smtClean="0"/>
              <a:t>26-Jan-22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AF124-882B-4BB8-969E-CF1531D6669D}" type="slidenum">
              <a:rPr lang="en-US" smtClean="0"/>
              <a:t>‹#›</a:t>
            </a:fld>
            <a:endParaRPr lang="en-US"/>
          </a:p>
        </p:txBody>
      </p:sp>
    </p:spTree>
    <p:extLst>
      <p:ext uri="{BB962C8B-B14F-4D97-AF65-F5344CB8AC3E}">
        <p14:creationId xmlns:p14="http://schemas.microsoft.com/office/powerpoint/2010/main" val="1520583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512D55-D3F5-4206-AFE8-322A99EEBC7A}" type="datetimeFigureOut">
              <a:rPr lang="en-US" smtClean="0"/>
              <a:t>26-Jan-22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AF124-882B-4BB8-969E-CF1531D6669D}" type="slidenum">
              <a:rPr lang="en-US" smtClean="0"/>
              <a:t>‹#›</a:t>
            </a:fld>
            <a:endParaRPr lang="en-US"/>
          </a:p>
        </p:txBody>
      </p:sp>
    </p:spTree>
    <p:extLst>
      <p:ext uri="{BB962C8B-B14F-4D97-AF65-F5344CB8AC3E}">
        <p14:creationId xmlns:p14="http://schemas.microsoft.com/office/powerpoint/2010/main" val="1575386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512D55-D3F5-4206-AFE8-322A99EEBC7A}" type="datetimeFigureOut">
              <a:rPr lang="en-US" smtClean="0"/>
              <a:t>26-Jan-22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2AF124-882B-4BB8-969E-CF1531D6669D}" type="slidenum">
              <a:rPr lang="en-US" smtClean="0"/>
              <a:t>‹#›</a:t>
            </a:fld>
            <a:endParaRPr lang="en-US"/>
          </a:p>
        </p:txBody>
      </p:sp>
    </p:spTree>
    <p:extLst>
      <p:ext uri="{BB962C8B-B14F-4D97-AF65-F5344CB8AC3E}">
        <p14:creationId xmlns:p14="http://schemas.microsoft.com/office/powerpoint/2010/main" val="61074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512D55-D3F5-4206-AFE8-322A99EEBC7A}" type="datetimeFigureOut">
              <a:rPr lang="en-US" smtClean="0"/>
              <a:t>26-Jan-22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2AF124-882B-4BB8-969E-CF1531D6669D}" type="slidenum">
              <a:rPr lang="en-US" smtClean="0"/>
              <a:t>‹#›</a:t>
            </a:fld>
            <a:endParaRPr lang="en-US"/>
          </a:p>
        </p:txBody>
      </p:sp>
    </p:spTree>
    <p:extLst>
      <p:ext uri="{BB962C8B-B14F-4D97-AF65-F5344CB8AC3E}">
        <p14:creationId xmlns:p14="http://schemas.microsoft.com/office/powerpoint/2010/main" val="1414179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12D55-D3F5-4206-AFE8-322A99EEBC7A}" type="datetimeFigureOut">
              <a:rPr lang="en-US" smtClean="0"/>
              <a:t>26-Jan-22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2AF124-882B-4BB8-969E-CF1531D6669D}" type="slidenum">
              <a:rPr lang="en-US" smtClean="0"/>
              <a:t>‹#›</a:t>
            </a:fld>
            <a:endParaRPr lang="en-US"/>
          </a:p>
        </p:txBody>
      </p:sp>
    </p:spTree>
    <p:extLst>
      <p:ext uri="{BB962C8B-B14F-4D97-AF65-F5344CB8AC3E}">
        <p14:creationId xmlns:p14="http://schemas.microsoft.com/office/powerpoint/2010/main" val="4170767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512D55-D3F5-4206-AFE8-322A99EEBC7A}" type="datetimeFigureOut">
              <a:rPr lang="en-US" smtClean="0"/>
              <a:t>26-Jan-22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AF124-882B-4BB8-969E-CF1531D6669D}" type="slidenum">
              <a:rPr lang="en-US" smtClean="0"/>
              <a:t>‹#›</a:t>
            </a:fld>
            <a:endParaRPr lang="en-US"/>
          </a:p>
        </p:txBody>
      </p:sp>
    </p:spTree>
    <p:extLst>
      <p:ext uri="{BB962C8B-B14F-4D97-AF65-F5344CB8AC3E}">
        <p14:creationId xmlns:p14="http://schemas.microsoft.com/office/powerpoint/2010/main" val="951960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512D55-D3F5-4206-AFE8-322A99EEBC7A}" type="datetimeFigureOut">
              <a:rPr lang="en-US" smtClean="0"/>
              <a:t>26-Jan-22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AF124-882B-4BB8-969E-CF1531D6669D}" type="slidenum">
              <a:rPr lang="en-US" smtClean="0"/>
              <a:t>‹#›</a:t>
            </a:fld>
            <a:endParaRPr lang="en-US"/>
          </a:p>
        </p:txBody>
      </p:sp>
    </p:spTree>
    <p:extLst>
      <p:ext uri="{BB962C8B-B14F-4D97-AF65-F5344CB8AC3E}">
        <p14:creationId xmlns:p14="http://schemas.microsoft.com/office/powerpoint/2010/main" val="3888970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512D55-D3F5-4206-AFE8-322A99EEBC7A}" type="datetimeFigureOut">
              <a:rPr lang="en-US" smtClean="0"/>
              <a:t>26-Jan-22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AF124-882B-4BB8-969E-CF1531D6669D}" type="slidenum">
              <a:rPr lang="en-US" smtClean="0"/>
              <a:t>‹#›</a:t>
            </a:fld>
            <a:endParaRPr lang="en-US"/>
          </a:p>
        </p:txBody>
      </p:sp>
    </p:spTree>
    <p:extLst>
      <p:ext uri="{BB962C8B-B14F-4D97-AF65-F5344CB8AC3E}">
        <p14:creationId xmlns:p14="http://schemas.microsoft.com/office/powerpoint/2010/main" val="3143387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52400"/>
            <a:ext cx="8915400"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352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rgbClr val="C00000"/>
          </a:solidFill>
        </p:spPr>
        <p:txBody>
          <a:bodyPr>
            <a:normAutofit/>
          </a:bodyPr>
          <a:lstStyle/>
          <a:p>
            <a:endParaRPr lang="en-US" dirty="0"/>
          </a:p>
        </p:txBody>
      </p:sp>
      <p:sp>
        <p:nvSpPr>
          <p:cNvPr id="3" name="Content Placeholder 2"/>
          <p:cNvSpPr>
            <a:spLocks noGrp="1"/>
          </p:cNvSpPr>
          <p:nvPr>
            <p:ph idx="1"/>
          </p:nvPr>
        </p:nvSpPr>
        <p:spPr>
          <a:xfrm>
            <a:off x="152400" y="914400"/>
            <a:ext cx="8839200" cy="5791200"/>
          </a:xfrm>
          <a:gradFill flip="none" rotWithShape="1">
            <a:gsLst>
              <a:gs pos="0">
                <a:srgbClr val="FF5050">
                  <a:tint val="66000"/>
                  <a:satMod val="160000"/>
                </a:srgbClr>
              </a:gs>
              <a:gs pos="50000">
                <a:srgbClr val="FF5050">
                  <a:tint val="44500"/>
                  <a:satMod val="160000"/>
                </a:srgbClr>
              </a:gs>
              <a:gs pos="100000">
                <a:srgbClr val="FF5050">
                  <a:tint val="23500"/>
                  <a:satMod val="160000"/>
                </a:srgbClr>
              </a:gs>
            </a:gsLst>
            <a:lin ang="5400000" scaled="1"/>
            <a:tileRect/>
          </a:gradFill>
        </p:spPr>
        <p:txBody>
          <a:bodyPr>
            <a:normAutofit/>
          </a:bodyPr>
          <a:lstStyle/>
          <a:p>
            <a:pPr marL="0" indent="0">
              <a:buNone/>
            </a:pPr>
            <a:r>
              <a:rPr lang="en-US" sz="2400" b="1" dirty="0" smtClean="0">
                <a:latin typeface="Times New Roman" pitchFamily="18" charset="0"/>
                <a:cs typeface="Times New Roman" pitchFamily="18" charset="0"/>
              </a:rPr>
              <a:t>What is FIR / </a:t>
            </a:r>
            <a:r>
              <a:rPr lang="en-US" sz="2400" b="1" dirty="0" err="1" smtClean="0">
                <a:latin typeface="Times New Roman" pitchFamily="18" charset="0"/>
                <a:cs typeface="Times New Roman" pitchFamily="18" charset="0"/>
              </a:rPr>
              <a:t>Ejahar</a:t>
            </a:r>
            <a:r>
              <a:rPr lang="en-US" sz="2400" b="1" dirty="0" smtClean="0">
                <a:latin typeface="Times New Roman" pitchFamily="18" charset="0"/>
                <a:cs typeface="Times New Roman" pitchFamily="18" charset="0"/>
              </a:rPr>
              <a:t>? </a:t>
            </a:r>
          </a:p>
          <a:p>
            <a:pPr marL="0" marR="0" algn="just">
              <a:lnSpc>
                <a:spcPct val="115000"/>
              </a:lnSpc>
              <a:spcBef>
                <a:spcPts val="0"/>
              </a:spcBef>
              <a:spcAft>
                <a:spcPts val="1000"/>
              </a:spcAft>
            </a:pPr>
            <a:r>
              <a:rPr lang="en-US" sz="2000" dirty="0" smtClean="0">
                <a:latin typeface="Times New Roman" pitchFamily="18" charset="0"/>
                <a:cs typeface="Times New Roman" pitchFamily="18" charset="0"/>
              </a:rPr>
              <a:t>Reporting a crime to the police is an </a:t>
            </a:r>
            <a:r>
              <a:rPr lang="en-US" sz="2000" dirty="0" err="1" smtClean="0">
                <a:latin typeface="Times New Roman" pitchFamily="18" charset="0"/>
                <a:cs typeface="Times New Roman" pitchFamily="18" charset="0"/>
              </a:rPr>
              <a:t>Ejahar</a:t>
            </a:r>
            <a:r>
              <a:rPr lang="en-US" sz="2000" dirty="0" smtClean="0">
                <a:latin typeface="Times New Roman" pitchFamily="18" charset="0"/>
                <a:cs typeface="Times New Roman" pitchFamily="18" charset="0"/>
              </a:rPr>
              <a:t> or First Information Report (FIR).  The first step in a criminal case is to file an </a:t>
            </a:r>
            <a:r>
              <a:rPr lang="en-US" sz="2000" dirty="0" err="1" smtClean="0">
                <a:latin typeface="Times New Roman" pitchFamily="18" charset="0"/>
                <a:cs typeface="Times New Roman" pitchFamily="18" charset="0"/>
              </a:rPr>
              <a:t>Ejahar</a:t>
            </a:r>
            <a:r>
              <a:rPr lang="en-US" sz="2000" dirty="0" smtClean="0">
                <a:latin typeface="Times New Roman" pitchFamily="18" charset="0"/>
                <a:cs typeface="Times New Roman" pitchFamily="18" charset="0"/>
              </a:rPr>
              <a:t> or FIR. Such an </a:t>
            </a:r>
            <a:r>
              <a:rPr lang="en-US" sz="2000" dirty="0" err="1" smtClean="0">
                <a:latin typeface="Times New Roman" pitchFamily="18" charset="0"/>
                <a:cs typeface="Times New Roman" pitchFamily="18" charset="0"/>
              </a:rPr>
              <a:t>Ejahar</a:t>
            </a:r>
            <a:r>
              <a:rPr lang="en-US" sz="2000" dirty="0" smtClean="0">
                <a:latin typeface="Times New Roman" pitchFamily="18" charset="0"/>
                <a:cs typeface="Times New Roman" pitchFamily="18" charset="0"/>
              </a:rPr>
              <a:t> or FIR is filed under </a:t>
            </a:r>
            <a:r>
              <a:rPr lang="en-US" sz="2000" i="1" dirty="0" smtClean="0">
                <a:latin typeface="Times New Roman" pitchFamily="18" charset="0"/>
                <a:cs typeface="Times New Roman" pitchFamily="18" charset="0"/>
              </a:rPr>
              <a:t>Section 154 </a:t>
            </a:r>
            <a:r>
              <a:rPr lang="en-US" sz="2000" dirty="0" smtClean="0">
                <a:latin typeface="Times New Roman" pitchFamily="18" charset="0"/>
                <a:cs typeface="Times New Roman" pitchFamily="18" charset="0"/>
              </a:rPr>
              <a:t>of the Code of Criminal Procedure.</a:t>
            </a:r>
            <a:r>
              <a:rPr lang="en-US" sz="2000" dirty="0" smtClean="0">
                <a:effectLst/>
                <a:latin typeface="Times New Roman" pitchFamily="18" charset="0"/>
                <a:ea typeface="Calibri"/>
                <a:cs typeface="Times New Roman" pitchFamily="18" charset="0"/>
              </a:rPr>
              <a:t> </a:t>
            </a:r>
          </a:p>
          <a:p>
            <a:pPr marL="0" marR="0" indent="0" algn="just">
              <a:lnSpc>
                <a:spcPct val="115000"/>
              </a:lnSpc>
              <a:spcBef>
                <a:spcPts val="0"/>
              </a:spcBef>
              <a:spcAft>
                <a:spcPts val="1000"/>
              </a:spcAft>
              <a:buNone/>
            </a:pPr>
            <a:r>
              <a:rPr lang="en-US" sz="2000" b="1" dirty="0" smtClean="0">
                <a:latin typeface="Times New Roman" pitchFamily="18" charset="0"/>
                <a:ea typeface="Calibri"/>
                <a:cs typeface="Times New Roman" pitchFamily="18" charset="0"/>
              </a:rPr>
              <a:t>Where to file FIR / </a:t>
            </a:r>
            <a:r>
              <a:rPr lang="en-US" sz="2000" b="1" dirty="0" err="1" smtClean="0">
                <a:latin typeface="Times New Roman" pitchFamily="18" charset="0"/>
                <a:ea typeface="Calibri"/>
                <a:cs typeface="Times New Roman" pitchFamily="18" charset="0"/>
              </a:rPr>
              <a:t>Ejahar</a:t>
            </a:r>
            <a:r>
              <a:rPr lang="en-US" sz="2000" b="1" dirty="0" smtClean="0">
                <a:latin typeface="Times New Roman" pitchFamily="18" charset="0"/>
                <a:ea typeface="Calibri"/>
                <a:cs typeface="Times New Roman" pitchFamily="18" charset="0"/>
              </a:rPr>
              <a:t>?</a:t>
            </a:r>
            <a:endParaRPr lang="en-US" sz="2000" b="1" dirty="0">
              <a:latin typeface="Times New Roman" pitchFamily="18" charset="0"/>
              <a:ea typeface="Calibri"/>
              <a:cs typeface="Times New Roman" pitchFamily="18" charset="0"/>
            </a:endParaRPr>
          </a:p>
          <a:p>
            <a:pPr marL="0" marR="0" indent="0" algn="just">
              <a:lnSpc>
                <a:spcPct val="115000"/>
              </a:lnSpc>
              <a:spcBef>
                <a:spcPts val="0"/>
              </a:spcBef>
              <a:spcAft>
                <a:spcPts val="1000"/>
              </a:spcAft>
              <a:buNone/>
            </a:pPr>
            <a:r>
              <a:rPr lang="en-US" sz="2000" dirty="0" smtClean="0">
                <a:effectLst/>
                <a:latin typeface="Times New Roman" pitchFamily="18" charset="0"/>
                <a:ea typeface="Calibri"/>
                <a:cs typeface="Times New Roman" pitchFamily="18" charset="0"/>
              </a:rPr>
              <a:t>F, I, R / </a:t>
            </a:r>
            <a:r>
              <a:rPr lang="en-US" sz="2000" dirty="0" err="1" smtClean="0">
                <a:effectLst/>
                <a:latin typeface="Times New Roman" pitchFamily="18" charset="0"/>
                <a:ea typeface="Calibri"/>
                <a:cs typeface="Times New Roman" pitchFamily="18" charset="0"/>
              </a:rPr>
              <a:t>Ejahar</a:t>
            </a:r>
            <a:r>
              <a:rPr lang="en-US" sz="2000" dirty="0" smtClean="0">
                <a:effectLst/>
                <a:latin typeface="Times New Roman" pitchFamily="18" charset="0"/>
                <a:ea typeface="Calibri"/>
                <a:cs typeface="Times New Roman" pitchFamily="18" charset="0"/>
              </a:rPr>
              <a:t> has to be filed in the police station where the crime is committed. However, considering the situation, FIR can also be filed in other police station. In that case the FIR is called Zero FIR. In other words, depositing FIR in any other police station instead of the concerned police station is called Zero FIR. Usually the police station where FIR is given gives a number of FIR. But if FIR is submitted to any other police station for any reason, that police station can take FIR, but the FIR number will be zero. Hence it is called Zero FIR. </a:t>
            </a:r>
            <a:endParaRPr lang="en-US" sz="1800" dirty="0">
              <a:latin typeface="Times New Roman" pitchFamily="18" charset="0"/>
              <a:ea typeface="Calibri"/>
              <a:cs typeface="Times New Roman" pitchFamily="18" charset="0"/>
            </a:endParaRPr>
          </a:p>
          <a:p>
            <a:endParaRPr lang="en-US" dirty="0"/>
          </a:p>
        </p:txBody>
      </p:sp>
    </p:spTree>
    <p:extLst>
      <p:ext uri="{BB962C8B-B14F-4D97-AF65-F5344CB8AC3E}">
        <p14:creationId xmlns:p14="http://schemas.microsoft.com/office/powerpoint/2010/main" val="3083735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rgbClr val="C00000"/>
          </a:solidFill>
        </p:spPr>
        <p:txBody>
          <a:bodyPr>
            <a:normAutofit/>
          </a:bodyPr>
          <a:lstStyle/>
          <a:p>
            <a:endParaRPr lang="en-US" dirty="0"/>
          </a:p>
        </p:txBody>
      </p:sp>
      <p:sp>
        <p:nvSpPr>
          <p:cNvPr id="3" name="Content Placeholder 2"/>
          <p:cNvSpPr>
            <a:spLocks noGrp="1"/>
          </p:cNvSpPr>
          <p:nvPr>
            <p:ph idx="1"/>
          </p:nvPr>
        </p:nvSpPr>
        <p:spPr>
          <a:xfrm>
            <a:off x="152400" y="914400"/>
            <a:ext cx="8839200" cy="5791200"/>
          </a:xfrm>
          <a:gradFill flip="none" rotWithShape="1">
            <a:gsLst>
              <a:gs pos="0">
                <a:srgbClr val="FF5050">
                  <a:tint val="66000"/>
                  <a:satMod val="160000"/>
                </a:srgbClr>
              </a:gs>
              <a:gs pos="50000">
                <a:srgbClr val="FF5050">
                  <a:tint val="44500"/>
                  <a:satMod val="160000"/>
                </a:srgbClr>
              </a:gs>
              <a:gs pos="100000">
                <a:srgbClr val="FF5050">
                  <a:tint val="23500"/>
                  <a:satMod val="160000"/>
                </a:srgbClr>
              </a:gs>
            </a:gsLst>
            <a:lin ang="5400000" scaled="1"/>
            <a:tileRect/>
          </a:gradFill>
        </p:spPr>
        <p:txBody>
          <a:bodyPr>
            <a:normAutofit/>
          </a:bodyPr>
          <a:lstStyle/>
          <a:p>
            <a:pPr marL="0" lvl="0" indent="0">
              <a:buNone/>
            </a:pPr>
            <a:r>
              <a:rPr lang="en-US" sz="2000" b="1" dirty="0">
                <a:solidFill>
                  <a:prstClr val="black"/>
                </a:solidFill>
                <a:latin typeface="Times New Roman" pitchFamily="18" charset="0"/>
                <a:ea typeface="Calibri"/>
                <a:cs typeface="Times New Roman" pitchFamily="18" charset="0"/>
              </a:rPr>
              <a:t>For </a:t>
            </a:r>
            <a:r>
              <a:rPr lang="en-US" sz="2000" b="1" dirty="0" smtClean="0">
                <a:solidFill>
                  <a:prstClr val="black"/>
                </a:solidFill>
                <a:latin typeface="Times New Roman" pitchFamily="18" charset="0"/>
                <a:ea typeface="Calibri"/>
                <a:cs typeface="Times New Roman" pitchFamily="18" charset="0"/>
              </a:rPr>
              <a:t>example:</a:t>
            </a:r>
          </a:p>
          <a:p>
            <a:pPr marL="0" lvl="0" indent="0">
              <a:buNone/>
            </a:pPr>
            <a:r>
              <a:rPr lang="en-US" sz="2000" b="1" dirty="0" smtClean="0">
                <a:solidFill>
                  <a:prstClr val="black"/>
                </a:solidFill>
                <a:latin typeface="Times New Roman" pitchFamily="18" charset="0"/>
                <a:ea typeface="Calibri"/>
                <a:cs typeface="Times New Roman" pitchFamily="18" charset="0"/>
              </a:rPr>
              <a:t> </a:t>
            </a:r>
            <a:r>
              <a:rPr lang="en-US" sz="2000" dirty="0" smtClean="0">
                <a:solidFill>
                  <a:prstClr val="black"/>
                </a:solidFill>
                <a:latin typeface="Times New Roman" pitchFamily="18" charset="0"/>
                <a:ea typeface="Calibri"/>
                <a:cs typeface="Times New Roman" pitchFamily="18" charset="0"/>
              </a:rPr>
              <a:t>A person </a:t>
            </a:r>
            <a:r>
              <a:rPr lang="en-US" sz="2000" dirty="0">
                <a:solidFill>
                  <a:prstClr val="black"/>
                </a:solidFill>
                <a:latin typeface="Times New Roman" pitchFamily="18" charset="0"/>
                <a:ea typeface="Calibri"/>
                <a:cs typeface="Times New Roman" pitchFamily="18" charset="0"/>
              </a:rPr>
              <a:t>was robbed while traveling and somehow escaped from one police station area and took shelter in another police station. Now that person can file FIR in another police station. This is recognized because there is no delay in filing </a:t>
            </a:r>
            <a:r>
              <a:rPr lang="en-US" sz="2000" dirty="0" smtClean="0">
                <a:solidFill>
                  <a:prstClr val="black"/>
                </a:solidFill>
                <a:latin typeface="Times New Roman" pitchFamily="18" charset="0"/>
                <a:ea typeface="Calibri"/>
                <a:cs typeface="Times New Roman" pitchFamily="18" charset="0"/>
              </a:rPr>
              <a:t>FIR.</a:t>
            </a:r>
          </a:p>
          <a:p>
            <a:pPr marL="0" lvl="0" indent="0">
              <a:buNone/>
            </a:pPr>
            <a:endParaRPr lang="en-US" sz="2000" dirty="0">
              <a:solidFill>
                <a:prstClr val="black"/>
              </a:solidFill>
              <a:latin typeface="Times New Roman" pitchFamily="18" charset="0"/>
              <a:cs typeface="Times New Roman" pitchFamily="18" charset="0"/>
            </a:endParaRPr>
          </a:p>
          <a:p>
            <a:pPr marL="0" lvl="0" indent="0">
              <a:buNone/>
            </a:pPr>
            <a:r>
              <a:rPr lang="en-US" sz="2000" b="1" dirty="0">
                <a:solidFill>
                  <a:prstClr val="black"/>
                </a:solidFill>
                <a:latin typeface="Times New Roman" pitchFamily="18" charset="0"/>
                <a:cs typeface="Times New Roman" pitchFamily="18" charset="0"/>
              </a:rPr>
              <a:t>Who can file FIR / </a:t>
            </a:r>
            <a:r>
              <a:rPr lang="en-US" sz="2000" b="1" dirty="0" err="1">
                <a:solidFill>
                  <a:prstClr val="black"/>
                </a:solidFill>
                <a:latin typeface="Times New Roman" pitchFamily="18" charset="0"/>
                <a:cs typeface="Times New Roman" pitchFamily="18" charset="0"/>
              </a:rPr>
              <a:t>Ezahar</a:t>
            </a:r>
            <a:r>
              <a:rPr lang="en-US" sz="2000" b="1" dirty="0">
                <a:solidFill>
                  <a:prstClr val="black"/>
                </a:solidFill>
                <a:latin typeface="Times New Roman" pitchFamily="18" charset="0"/>
                <a:cs typeface="Times New Roman" pitchFamily="18" charset="0"/>
              </a:rPr>
              <a:t>?</a:t>
            </a:r>
          </a:p>
          <a:p>
            <a:pPr marL="0" lvl="0" indent="0">
              <a:buNone/>
            </a:pPr>
            <a:r>
              <a:rPr lang="en-US" sz="2000" dirty="0">
                <a:solidFill>
                  <a:prstClr val="black"/>
                </a:solidFill>
                <a:latin typeface="Times New Roman" pitchFamily="18" charset="0"/>
                <a:cs typeface="Times New Roman" pitchFamily="18" charset="0"/>
              </a:rPr>
              <a:t>The Criminal Procedure Code does not say who can file a </a:t>
            </a:r>
            <a:r>
              <a:rPr lang="en-US" sz="2000" dirty="0" err="1">
                <a:solidFill>
                  <a:prstClr val="black"/>
                </a:solidFill>
                <a:latin typeface="Times New Roman" pitchFamily="18" charset="0"/>
                <a:cs typeface="Times New Roman" pitchFamily="18" charset="0"/>
              </a:rPr>
              <a:t>Ejahar</a:t>
            </a:r>
            <a:r>
              <a:rPr lang="en-US" sz="2000" dirty="0">
                <a:solidFill>
                  <a:prstClr val="black"/>
                </a:solidFill>
                <a:latin typeface="Times New Roman" pitchFamily="18" charset="0"/>
                <a:cs typeface="Times New Roman" pitchFamily="18" charset="0"/>
              </a:rPr>
              <a:t> or an FIR. In a judgment it states that any person can file an </a:t>
            </a:r>
            <a:r>
              <a:rPr lang="en-US" sz="2000" dirty="0" err="1">
                <a:solidFill>
                  <a:prstClr val="black"/>
                </a:solidFill>
                <a:latin typeface="Times New Roman" pitchFamily="18" charset="0"/>
                <a:cs typeface="Times New Roman" pitchFamily="18" charset="0"/>
              </a:rPr>
              <a:t>Ejahar</a:t>
            </a:r>
            <a:r>
              <a:rPr lang="en-US" sz="2000" dirty="0">
                <a:solidFill>
                  <a:prstClr val="black"/>
                </a:solidFill>
                <a:latin typeface="Times New Roman" pitchFamily="18" charset="0"/>
                <a:cs typeface="Times New Roman" pitchFamily="18" charset="0"/>
              </a:rPr>
              <a:t>/ FIR; this means directing the instrument of law to take action immediately. </a:t>
            </a:r>
          </a:p>
          <a:p>
            <a:pPr marL="0" lvl="0" indent="0">
              <a:buNone/>
            </a:pPr>
            <a:endParaRPr lang="en-US" sz="2000" dirty="0" smtClean="0">
              <a:solidFill>
                <a:prstClr val="black"/>
              </a:solidFill>
              <a:latin typeface="Times New Roman" pitchFamily="18" charset="0"/>
              <a:cs typeface="Times New Roman" pitchFamily="18" charset="0"/>
            </a:endParaRPr>
          </a:p>
          <a:p>
            <a:pPr marL="0" lvl="0" indent="0">
              <a:buNone/>
            </a:pPr>
            <a:r>
              <a:rPr lang="en-US" sz="2000" dirty="0" smtClean="0">
                <a:solidFill>
                  <a:prstClr val="black"/>
                </a:solidFill>
                <a:latin typeface="Times New Roman" pitchFamily="18" charset="0"/>
                <a:cs typeface="Times New Roman" pitchFamily="18" charset="0"/>
              </a:rPr>
              <a:t>Besides </a:t>
            </a:r>
            <a:r>
              <a:rPr lang="en-US" sz="2000" dirty="0">
                <a:solidFill>
                  <a:prstClr val="black"/>
                </a:solidFill>
                <a:latin typeface="Times New Roman" pitchFamily="18" charset="0"/>
                <a:cs typeface="Times New Roman" pitchFamily="18" charset="0"/>
              </a:rPr>
              <a:t>“</a:t>
            </a:r>
            <a:r>
              <a:rPr lang="en-US" sz="2000" b="1" i="1" dirty="0" err="1">
                <a:solidFill>
                  <a:prstClr val="black"/>
                </a:solidFill>
                <a:latin typeface="Times New Roman" pitchFamily="18" charset="0"/>
                <a:cs typeface="Times New Roman" pitchFamily="18" charset="0"/>
              </a:rPr>
              <a:t>Nure</a:t>
            </a:r>
            <a:r>
              <a:rPr lang="en-US" sz="2000" b="1" i="1" dirty="0">
                <a:solidFill>
                  <a:prstClr val="black"/>
                </a:solidFill>
                <a:latin typeface="Times New Roman" pitchFamily="18" charset="0"/>
                <a:cs typeface="Times New Roman" pitchFamily="18" charset="0"/>
              </a:rPr>
              <a:t> </a:t>
            </a:r>
            <a:r>
              <a:rPr lang="en-US" sz="2000" b="1" i="1" dirty="0" err="1">
                <a:solidFill>
                  <a:prstClr val="black"/>
                </a:solidFill>
                <a:latin typeface="Times New Roman" pitchFamily="18" charset="0"/>
                <a:cs typeface="Times New Roman" pitchFamily="18" charset="0"/>
              </a:rPr>
              <a:t>Alam</a:t>
            </a:r>
            <a:r>
              <a:rPr lang="en-US" sz="2000" b="1" i="1" dirty="0">
                <a:solidFill>
                  <a:prstClr val="black"/>
                </a:solidFill>
                <a:latin typeface="Times New Roman" pitchFamily="18" charset="0"/>
                <a:cs typeface="Times New Roman" pitchFamily="18" charset="0"/>
              </a:rPr>
              <a:t> and others Vs. The State” </a:t>
            </a:r>
            <a:r>
              <a:rPr lang="en-US" sz="2000" dirty="0">
                <a:solidFill>
                  <a:prstClr val="black"/>
                </a:solidFill>
                <a:latin typeface="Times New Roman" pitchFamily="18" charset="0"/>
                <a:cs typeface="Times New Roman" pitchFamily="18" charset="0"/>
              </a:rPr>
              <a:t>case, it was further told that—First Information Report is an accusation, an information relating to the commission of cognizable offence reported to the police by any person with the object of putting the police in motion in order to </a:t>
            </a:r>
            <a:r>
              <a:rPr lang="en-US" sz="2000" dirty="0" smtClean="0">
                <a:solidFill>
                  <a:prstClr val="black"/>
                </a:solidFill>
                <a:latin typeface="Times New Roman" pitchFamily="18" charset="0"/>
                <a:cs typeface="Times New Roman" pitchFamily="18" charset="0"/>
              </a:rPr>
              <a:t>investigate.</a:t>
            </a:r>
          </a:p>
          <a:p>
            <a:pPr marL="0" lvl="0" indent="0">
              <a:buNone/>
            </a:pPr>
            <a:r>
              <a:rPr lang="en-US" sz="2000" dirty="0" smtClean="0">
                <a:solidFill>
                  <a:prstClr val="black"/>
                </a:solidFill>
                <a:latin typeface="Times New Roman" pitchFamily="18" charset="0"/>
                <a:cs typeface="Times New Roman" pitchFamily="18" charset="0"/>
              </a:rPr>
              <a:t>For Example: </a:t>
            </a:r>
          </a:p>
          <a:p>
            <a:pPr lvl="0">
              <a:buFont typeface="Wingdings" pitchFamily="2" charset="2"/>
              <a:buChar char="ü"/>
            </a:pPr>
            <a:r>
              <a:rPr lang="en-US" sz="2000" dirty="0">
                <a:solidFill>
                  <a:prstClr val="black"/>
                </a:solidFill>
                <a:latin typeface="Times New Roman" pitchFamily="18" charset="0"/>
                <a:cs typeface="Times New Roman" pitchFamily="18" charset="0"/>
              </a:rPr>
              <a:t>The victim of the crime is himself; or </a:t>
            </a:r>
          </a:p>
          <a:p>
            <a:pPr marL="0" lvl="0" indent="0">
              <a:buNone/>
            </a:pPr>
            <a:endParaRPr lang="en-US" sz="2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685248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rgbClr val="C00000"/>
          </a:solidFill>
        </p:spPr>
        <p:txBody>
          <a:bodyPr>
            <a:normAutofit/>
          </a:bodyPr>
          <a:lstStyle/>
          <a:p>
            <a:endParaRPr lang="en-US" dirty="0"/>
          </a:p>
        </p:txBody>
      </p:sp>
      <p:sp>
        <p:nvSpPr>
          <p:cNvPr id="3" name="Content Placeholder 2"/>
          <p:cNvSpPr>
            <a:spLocks noGrp="1"/>
          </p:cNvSpPr>
          <p:nvPr>
            <p:ph idx="1"/>
          </p:nvPr>
        </p:nvSpPr>
        <p:spPr>
          <a:xfrm>
            <a:off x="152400" y="914400"/>
            <a:ext cx="8839200" cy="5791200"/>
          </a:xfrm>
          <a:gradFill flip="none" rotWithShape="1">
            <a:gsLst>
              <a:gs pos="0">
                <a:srgbClr val="FF5050">
                  <a:tint val="66000"/>
                  <a:satMod val="160000"/>
                </a:srgbClr>
              </a:gs>
              <a:gs pos="50000">
                <a:srgbClr val="FF5050">
                  <a:tint val="44500"/>
                  <a:satMod val="160000"/>
                </a:srgbClr>
              </a:gs>
              <a:gs pos="100000">
                <a:srgbClr val="FF5050">
                  <a:tint val="23500"/>
                  <a:satMod val="160000"/>
                </a:srgbClr>
              </a:gs>
            </a:gsLst>
            <a:lin ang="5400000" scaled="1"/>
            <a:tileRect/>
          </a:gradFill>
        </p:spPr>
        <p:txBody>
          <a:bodyPr>
            <a:normAutofit lnSpcReduction="10000"/>
          </a:bodyPr>
          <a:lstStyle/>
          <a:p>
            <a:pPr>
              <a:buFont typeface="Wingdings" pitchFamily="2" charset="2"/>
              <a:buChar char="ü"/>
            </a:pPr>
            <a:r>
              <a:rPr lang="en-US" sz="2000" dirty="0" smtClean="0">
                <a:solidFill>
                  <a:prstClr val="black"/>
                </a:solidFill>
                <a:latin typeface="Times New Roman" pitchFamily="18" charset="0"/>
                <a:cs typeface="Times New Roman" pitchFamily="18" charset="0"/>
              </a:rPr>
              <a:t>Any </a:t>
            </a:r>
            <a:r>
              <a:rPr lang="en-US" sz="2000" dirty="0">
                <a:solidFill>
                  <a:prstClr val="black"/>
                </a:solidFill>
                <a:latin typeface="Times New Roman" pitchFamily="18" charset="0"/>
                <a:cs typeface="Times New Roman" pitchFamily="18" charset="0"/>
              </a:rPr>
              <a:t>of his relatives; or</a:t>
            </a:r>
          </a:p>
          <a:p>
            <a:pPr>
              <a:buFont typeface="Wingdings" pitchFamily="2" charset="2"/>
              <a:buChar char="ü"/>
            </a:pPr>
            <a:r>
              <a:rPr lang="en-US" sz="2000" dirty="0" smtClean="0">
                <a:solidFill>
                  <a:prstClr val="black"/>
                </a:solidFill>
                <a:latin typeface="Times New Roman" pitchFamily="18" charset="0"/>
                <a:cs typeface="Times New Roman" pitchFamily="18" charset="0"/>
              </a:rPr>
              <a:t>Any </a:t>
            </a:r>
            <a:r>
              <a:rPr lang="en-US" sz="2000" dirty="0">
                <a:solidFill>
                  <a:prstClr val="black"/>
                </a:solidFill>
                <a:latin typeface="Times New Roman" pitchFamily="18" charset="0"/>
                <a:cs typeface="Times New Roman" pitchFamily="18" charset="0"/>
              </a:rPr>
              <a:t>person close to him; or</a:t>
            </a:r>
          </a:p>
          <a:p>
            <a:pPr>
              <a:buFont typeface="Wingdings" pitchFamily="2" charset="2"/>
              <a:buChar char="ü"/>
            </a:pPr>
            <a:r>
              <a:rPr lang="en-US" sz="2000" dirty="0" smtClean="0">
                <a:solidFill>
                  <a:prstClr val="black"/>
                </a:solidFill>
                <a:latin typeface="Times New Roman" pitchFamily="18" charset="0"/>
                <a:cs typeface="Times New Roman" pitchFamily="18" charset="0"/>
              </a:rPr>
              <a:t>The </a:t>
            </a:r>
            <a:r>
              <a:rPr lang="en-US" sz="2000" dirty="0">
                <a:solidFill>
                  <a:prstClr val="black"/>
                </a:solidFill>
                <a:latin typeface="Times New Roman" pitchFamily="18" charset="0"/>
                <a:cs typeface="Times New Roman" pitchFamily="18" charset="0"/>
              </a:rPr>
              <a:t>person who witnessed the incident occur; or</a:t>
            </a:r>
          </a:p>
          <a:p>
            <a:pPr>
              <a:buFont typeface="Wingdings" pitchFamily="2" charset="2"/>
              <a:buChar char="ü"/>
            </a:pPr>
            <a:r>
              <a:rPr lang="en-US" sz="2000" dirty="0" smtClean="0">
                <a:solidFill>
                  <a:prstClr val="black"/>
                </a:solidFill>
                <a:latin typeface="Times New Roman" pitchFamily="18" charset="0"/>
                <a:cs typeface="Times New Roman" pitchFamily="18" charset="0"/>
              </a:rPr>
              <a:t>The </a:t>
            </a:r>
            <a:r>
              <a:rPr lang="en-US" sz="2000" dirty="0">
                <a:solidFill>
                  <a:prstClr val="black"/>
                </a:solidFill>
                <a:latin typeface="Times New Roman" pitchFamily="18" charset="0"/>
                <a:cs typeface="Times New Roman" pitchFamily="18" charset="0"/>
              </a:rPr>
              <a:t>person who is aware of the incident; or</a:t>
            </a:r>
          </a:p>
          <a:p>
            <a:pPr>
              <a:buFont typeface="Wingdings" pitchFamily="2" charset="2"/>
              <a:buChar char="ü"/>
            </a:pPr>
            <a:r>
              <a:rPr lang="en-US" sz="2000" dirty="0" smtClean="0">
                <a:solidFill>
                  <a:prstClr val="black"/>
                </a:solidFill>
                <a:latin typeface="Times New Roman" pitchFamily="18" charset="0"/>
                <a:cs typeface="Times New Roman" pitchFamily="18" charset="0"/>
              </a:rPr>
              <a:t>The </a:t>
            </a:r>
            <a:r>
              <a:rPr lang="en-US" sz="2000" dirty="0">
                <a:solidFill>
                  <a:prstClr val="black"/>
                </a:solidFill>
                <a:latin typeface="Times New Roman" pitchFamily="18" charset="0"/>
                <a:cs typeface="Times New Roman" pitchFamily="18" charset="0"/>
              </a:rPr>
              <a:t>police member himself; or</a:t>
            </a:r>
          </a:p>
          <a:p>
            <a:pPr>
              <a:buFont typeface="Wingdings" pitchFamily="2" charset="2"/>
              <a:buChar char="ü"/>
            </a:pPr>
            <a:r>
              <a:rPr lang="en-US" sz="2000" dirty="0" smtClean="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Any other person can file FIR / </a:t>
            </a:r>
            <a:r>
              <a:rPr lang="en-US" sz="2000" dirty="0" err="1">
                <a:solidFill>
                  <a:prstClr val="black"/>
                </a:solidFill>
                <a:latin typeface="Times New Roman" pitchFamily="18" charset="0"/>
                <a:cs typeface="Times New Roman" pitchFamily="18" charset="0"/>
              </a:rPr>
              <a:t>Ezahar</a:t>
            </a:r>
            <a:endParaRPr lang="en-US" sz="2000" dirty="0">
              <a:solidFill>
                <a:prstClr val="black"/>
              </a:solidFill>
              <a:latin typeface="Times New Roman" pitchFamily="18" charset="0"/>
              <a:cs typeface="Times New Roman" pitchFamily="18" charset="0"/>
            </a:endParaRPr>
          </a:p>
          <a:p>
            <a:pPr marL="0" marR="0" algn="just">
              <a:lnSpc>
                <a:spcPct val="115000"/>
              </a:lnSpc>
              <a:spcBef>
                <a:spcPts val="0"/>
              </a:spcBef>
              <a:spcAft>
                <a:spcPts val="1000"/>
              </a:spcAft>
            </a:pPr>
            <a:endParaRPr lang="en-US" sz="2000" dirty="0" smtClean="0">
              <a:effectLst/>
              <a:latin typeface="Times New Roman"/>
              <a:ea typeface="Calibri"/>
              <a:cs typeface="Times New Roman"/>
            </a:endParaRPr>
          </a:p>
          <a:p>
            <a:pPr marL="0" marR="0" indent="0" algn="just">
              <a:lnSpc>
                <a:spcPct val="115000"/>
              </a:lnSpc>
              <a:spcBef>
                <a:spcPts val="0"/>
              </a:spcBef>
              <a:spcAft>
                <a:spcPts val="1000"/>
              </a:spcAft>
              <a:buNone/>
            </a:pPr>
            <a:r>
              <a:rPr lang="en-US" sz="2000" b="1" dirty="0" smtClean="0">
                <a:effectLst/>
                <a:latin typeface="Times New Roman"/>
                <a:ea typeface="Calibri"/>
                <a:cs typeface="Times New Roman"/>
              </a:rPr>
              <a:t>Deadline for filing FIR / </a:t>
            </a:r>
            <a:r>
              <a:rPr lang="en-US" sz="2000" b="1" dirty="0" err="1" smtClean="0">
                <a:effectLst/>
                <a:latin typeface="Times New Roman"/>
                <a:ea typeface="Calibri"/>
                <a:cs typeface="Times New Roman"/>
              </a:rPr>
              <a:t>Ejahar</a:t>
            </a:r>
            <a:endParaRPr lang="en-US" sz="2000" b="1" dirty="0">
              <a:ea typeface="Calibri"/>
              <a:cs typeface="Times New Roman"/>
            </a:endParaRPr>
          </a:p>
          <a:p>
            <a:pPr marL="0" marR="0" indent="0" algn="just">
              <a:lnSpc>
                <a:spcPct val="115000"/>
              </a:lnSpc>
              <a:spcBef>
                <a:spcPts val="0"/>
              </a:spcBef>
              <a:spcAft>
                <a:spcPts val="1000"/>
              </a:spcAft>
              <a:buNone/>
            </a:pPr>
            <a:r>
              <a:rPr lang="en-US" sz="2000" dirty="0" smtClean="0">
                <a:effectLst/>
                <a:latin typeface="Times New Roman"/>
                <a:ea typeface="Calibri"/>
                <a:cs typeface="Times New Roman"/>
              </a:rPr>
              <a:t>According to the law, there is no time limit for filing an FIR or </a:t>
            </a:r>
            <a:r>
              <a:rPr lang="en-US" sz="2000" dirty="0" err="1" smtClean="0">
                <a:effectLst/>
                <a:latin typeface="Times New Roman"/>
                <a:ea typeface="Calibri"/>
                <a:cs typeface="Times New Roman"/>
              </a:rPr>
              <a:t>Ejahar</a:t>
            </a:r>
            <a:r>
              <a:rPr lang="en-US" sz="2000" dirty="0" smtClean="0">
                <a:effectLst/>
                <a:latin typeface="Times New Roman"/>
                <a:ea typeface="Calibri"/>
                <a:cs typeface="Times New Roman"/>
              </a:rPr>
              <a:t>. However, an FIR or </a:t>
            </a:r>
            <a:r>
              <a:rPr lang="en-US" sz="2000" dirty="0" err="1" smtClean="0">
                <a:effectLst/>
                <a:latin typeface="Times New Roman"/>
                <a:ea typeface="Calibri"/>
                <a:cs typeface="Times New Roman"/>
              </a:rPr>
              <a:t>Ejahar</a:t>
            </a:r>
            <a:r>
              <a:rPr lang="en-US" sz="2000" dirty="0" smtClean="0">
                <a:effectLst/>
                <a:latin typeface="Times New Roman"/>
                <a:ea typeface="Calibri"/>
                <a:cs typeface="Times New Roman"/>
              </a:rPr>
              <a:t> should be filed as soon as possible after the crime has been committed. Otherwise there will be room for various judicial doubts.</a:t>
            </a:r>
            <a:endParaRPr lang="en-US" sz="1800" dirty="0">
              <a:ea typeface="Calibri"/>
              <a:cs typeface="Times New Roman"/>
            </a:endParaRPr>
          </a:p>
          <a:p>
            <a:pPr marL="0" marR="0" indent="0" algn="just">
              <a:lnSpc>
                <a:spcPct val="115000"/>
              </a:lnSpc>
              <a:spcBef>
                <a:spcPts val="0"/>
              </a:spcBef>
              <a:spcAft>
                <a:spcPts val="1000"/>
              </a:spcAft>
              <a:buNone/>
            </a:pPr>
            <a:r>
              <a:rPr lang="en-US" sz="2000" dirty="0" smtClean="0">
                <a:effectLst/>
                <a:latin typeface="Times New Roman"/>
                <a:ea typeface="Calibri"/>
                <a:cs typeface="Times New Roman"/>
              </a:rPr>
              <a:t>In the case of </a:t>
            </a:r>
            <a:r>
              <a:rPr lang="en-US" sz="2000" b="1" i="1" dirty="0" smtClean="0">
                <a:effectLst/>
                <a:latin typeface="Times New Roman"/>
                <a:ea typeface="Calibri"/>
                <a:cs typeface="Times New Roman"/>
              </a:rPr>
              <a:t>Abdul </a:t>
            </a:r>
            <a:r>
              <a:rPr lang="en-US" sz="2000" b="1" i="1" dirty="0" err="1" smtClean="0">
                <a:effectLst/>
                <a:latin typeface="Times New Roman"/>
                <a:ea typeface="Calibri"/>
                <a:cs typeface="Times New Roman"/>
              </a:rPr>
              <a:t>Latif</a:t>
            </a:r>
            <a:r>
              <a:rPr lang="en-US" sz="2000" b="1" i="1" dirty="0" smtClean="0">
                <a:effectLst/>
                <a:latin typeface="Times New Roman"/>
                <a:ea typeface="Calibri"/>
                <a:cs typeface="Times New Roman"/>
              </a:rPr>
              <a:t> and others Vs. The State</a:t>
            </a:r>
            <a:r>
              <a:rPr lang="en-US" sz="2000" dirty="0" smtClean="0">
                <a:effectLst/>
                <a:latin typeface="Times New Roman"/>
                <a:ea typeface="Calibri"/>
                <a:cs typeface="Times New Roman"/>
              </a:rPr>
              <a:t>, the court is of the opinion that</a:t>
            </a:r>
          </a:p>
          <a:p>
            <a:pPr marL="0" marR="0" indent="0" algn="just">
              <a:lnSpc>
                <a:spcPct val="115000"/>
              </a:lnSpc>
              <a:spcBef>
                <a:spcPts val="0"/>
              </a:spcBef>
              <a:spcAft>
                <a:spcPts val="1000"/>
              </a:spcAft>
              <a:buNone/>
            </a:pPr>
            <a:r>
              <a:rPr lang="en-US" sz="2000" dirty="0" smtClean="0">
                <a:latin typeface="Times New Roman"/>
                <a:ea typeface="Calibri"/>
                <a:cs typeface="Times New Roman"/>
              </a:rPr>
              <a:t>“</a:t>
            </a:r>
            <a:r>
              <a:rPr lang="en-US" sz="2000" dirty="0" smtClean="0">
                <a:effectLst/>
                <a:latin typeface="Times New Roman"/>
                <a:ea typeface="Calibri"/>
                <a:cs typeface="Times New Roman"/>
              </a:rPr>
              <a:t> if there is a delay in filing the FIR/</a:t>
            </a:r>
            <a:r>
              <a:rPr lang="en-US" sz="2000" dirty="0" err="1" smtClean="0">
                <a:effectLst/>
                <a:latin typeface="Times New Roman"/>
                <a:ea typeface="Calibri"/>
                <a:cs typeface="Times New Roman"/>
              </a:rPr>
              <a:t>Ejahar</a:t>
            </a:r>
            <a:r>
              <a:rPr lang="en-US" sz="2000" dirty="0" smtClean="0">
                <a:effectLst/>
                <a:latin typeface="Times New Roman"/>
                <a:ea typeface="Calibri"/>
                <a:cs typeface="Times New Roman"/>
              </a:rPr>
              <a:t> and no explanation is given, the court always views the FIR/</a:t>
            </a:r>
            <a:r>
              <a:rPr lang="en-US" sz="2000" dirty="0" err="1" smtClean="0">
                <a:effectLst/>
                <a:latin typeface="Times New Roman"/>
                <a:ea typeface="Calibri"/>
                <a:cs typeface="Times New Roman"/>
              </a:rPr>
              <a:t>Ejahar</a:t>
            </a:r>
            <a:r>
              <a:rPr lang="en-US" sz="2000" dirty="0" smtClean="0">
                <a:effectLst/>
                <a:latin typeface="Times New Roman"/>
                <a:ea typeface="Calibri"/>
                <a:cs typeface="Times New Roman"/>
              </a:rPr>
              <a:t> with suspicion. It is then assumed that the complainant’s story was delayed to be false”.</a:t>
            </a:r>
            <a:endParaRPr lang="en-US" sz="1800" dirty="0">
              <a:ea typeface="Calibri"/>
              <a:cs typeface="Times New Roman"/>
            </a:endParaRP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685248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rgbClr val="C00000"/>
          </a:solidFill>
        </p:spPr>
        <p:txBody>
          <a:bodyPr>
            <a:normAutofit/>
          </a:bodyPr>
          <a:lstStyle/>
          <a:p>
            <a:endParaRPr lang="en-US" dirty="0"/>
          </a:p>
        </p:txBody>
      </p:sp>
      <p:sp>
        <p:nvSpPr>
          <p:cNvPr id="3" name="Content Placeholder 2"/>
          <p:cNvSpPr>
            <a:spLocks noGrp="1"/>
          </p:cNvSpPr>
          <p:nvPr>
            <p:ph idx="1"/>
          </p:nvPr>
        </p:nvSpPr>
        <p:spPr>
          <a:xfrm>
            <a:off x="152400" y="914400"/>
            <a:ext cx="8839200" cy="5791200"/>
          </a:xfrm>
          <a:gradFill flip="none" rotWithShape="1">
            <a:gsLst>
              <a:gs pos="0">
                <a:srgbClr val="FF5050">
                  <a:tint val="66000"/>
                  <a:satMod val="160000"/>
                </a:srgbClr>
              </a:gs>
              <a:gs pos="50000">
                <a:srgbClr val="FF5050">
                  <a:tint val="44500"/>
                  <a:satMod val="160000"/>
                </a:srgbClr>
              </a:gs>
              <a:gs pos="100000">
                <a:srgbClr val="FF5050">
                  <a:tint val="23500"/>
                  <a:satMod val="160000"/>
                </a:srgbClr>
              </a:gs>
            </a:gsLst>
            <a:lin ang="5400000" scaled="1"/>
            <a:tileRect/>
          </a:gradFill>
        </p:spPr>
        <p:txBody>
          <a:bodyPr>
            <a:normAutofit fontScale="77500" lnSpcReduction="20000"/>
          </a:bodyPr>
          <a:lstStyle/>
          <a:p>
            <a:pPr marL="0" marR="0" indent="0" algn="just">
              <a:lnSpc>
                <a:spcPct val="115000"/>
              </a:lnSpc>
              <a:spcBef>
                <a:spcPts val="0"/>
              </a:spcBef>
              <a:spcAft>
                <a:spcPts val="1000"/>
              </a:spcAft>
              <a:buNone/>
            </a:pPr>
            <a:r>
              <a:rPr lang="en-US" sz="2900" b="1" dirty="0" smtClean="0">
                <a:effectLst/>
                <a:latin typeface="Times New Roman" pitchFamily="18" charset="0"/>
                <a:ea typeface="Calibri"/>
                <a:cs typeface="Times New Roman" pitchFamily="18" charset="0"/>
              </a:rPr>
              <a:t>Procedure for filing FIR / </a:t>
            </a:r>
            <a:r>
              <a:rPr lang="en-US" sz="2900" b="1" dirty="0" err="1" smtClean="0">
                <a:effectLst/>
                <a:latin typeface="Times New Roman" pitchFamily="18" charset="0"/>
                <a:ea typeface="Calibri"/>
                <a:cs typeface="Times New Roman" pitchFamily="18" charset="0"/>
              </a:rPr>
              <a:t>Ejahar</a:t>
            </a:r>
            <a:r>
              <a:rPr lang="en-US" sz="2900" b="1" dirty="0" smtClean="0">
                <a:effectLst/>
                <a:latin typeface="Times New Roman" pitchFamily="18" charset="0"/>
                <a:ea typeface="Calibri"/>
                <a:cs typeface="Times New Roman" pitchFamily="18" charset="0"/>
              </a:rPr>
              <a:t>:</a:t>
            </a:r>
            <a:endParaRPr lang="en-US" sz="2900" b="1" dirty="0">
              <a:latin typeface="Times New Roman" pitchFamily="18" charset="0"/>
              <a:ea typeface="Calibri"/>
              <a:cs typeface="Times New Roman" pitchFamily="18" charset="0"/>
            </a:endParaRPr>
          </a:p>
          <a:p>
            <a:pPr marL="0" marR="0" indent="0" algn="just">
              <a:lnSpc>
                <a:spcPct val="115000"/>
              </a:lnSpc>
              <a:spcBef>
                <a:spcPts val="0"/>
              </a:spcBef>
              <a:spcAft>
                <a:spcPts val="1000"/>
              </a:spcAft>
              <a:buNone/>
            </a:pPr>
            <a:r>
              <a:rPr lang="en-US" sz="2900" dirty="0" smtClean="0">
                <a:effectLst/>
                <a:latin typeface="Times New Roman" pitchFamily="18" charset="0"/>
                <a:ea typeface="Calibri"/>
                <a:cs typeface="Times New Roman" pitchFamily="18" charset="0"/>
              </a:rPr>
              <a:t>Before learning about the procedure for filing FIR/</a:t>
            </a:r>
            <a:r>
              <a:rPr lang="en-US" sz="2900" dirty="0" err="1" smtClean="0">
                <a:effectLst/>
                <a:latin typeface="Times New Roman" pitchFamily="18" charset="0"/>
                <a:ea typeface="Calibri"/>
                <a:cs typeface="Times New Roman" pitchFamily="18" charset="0"/>
              </a:rPr>
              <a:t>Ejahar</a:t>
            </a:r>
            <a:r>
              <a:rPr lang="en-US" sz="2900" dirty="0" smtClean="0">
                <a:effectLst/>
                <a:latin typeface="Times New Roman" pitchFamily="18" charset="0"/>
                <a:ea typeface="Calibri"/>
                <a:cs typeface="Times New Roman" pitchFamily="18" charset="0"/>
              </a:rPr>
              <a:t>, it is necessary to know whether the FIR and the </a:t>
            </a:r>
            <a:r>
              <a:rPr lang="en-US" sz="2900" dirty="0" err="1" smtClean="0">
                <a:effectLst/>
                <a:latin typeface="Times New Roman" pitchFamily="18" charset="0"/>
                <a:ea typeface="Calibri"/>
                <a:cs typeface="Times New Roman" pitchFamily="18" charset="0"/>
              </a:rPr>
              <a:t>Ejahar</a:t>
            </a:r>
            <a:r>
              <a:rPr lang="en-US" sz="2900" dirty="0" smtClean="0">
                <a:effectLst/>
                <a:latin typeface="Times New Roman" pitchFamily="18" charset="0"/>
                <a:ea typeface="Calibri"/>
                <a:cs typeface="Times New Roman" pitchFamily="18" charset="0"/>
              </a:rPr>
              <a:t> are the same thing or there is a difference between the two.  It is clearly stated in Section 154 of the Code of Criminal Procedure that if any information about any cognizable crime is given to the officer-in-charge of a police station, he will write it down or it will be written under his direction. </a:t>
            </a:r>
          </a:p>
          <a:p>
            <a:pPr marL="0" marR="0" indent="0" algn="just">
              <a:lnSpc>
                <a:spcPct val="115000"/>
              </a:lnSpc>
              <a:spcBef>
                <a:spcPts val="0"/>
              </a:spcBef>
              <a:spcAft>
                <a:spcPts val="1000"/>
              </a:spcAft>
              <a:buNone/>
            </a:pPr>
            <a:r>
              <a:rPr lang="en-US" sz="2900" dirty="0" smtClean="0">
                <a:effectLst/>
                <a:latin typeface="Times New Roman" pitchFamily="18" charset="0"/>
                <a:ea typeface="Calibri"/>
                <a:cs typeface="Times New Roman" pitchFamily="18" charset="0"/>
              </a:rPr>
              <a:t>Note that it is written in the form of application on white paper. Then according to the provisions of the same section, the written descriptions are written in the official documents kept in the police station. This is the normal method for filing FIR/</a:t>
            </a:r>
            <a:r>
              <a:rPr lang="en-US" sz="2900" dirty="0" err="1" smtClean="0">
                <a:effectLst/>
                <a:latin typeface="Times New Roman" pitchFamily="18" charset="0"/>
                <a:ea typeface="Calibri"/>
                <a:cs typeface="Times New Roman" pitchFamily="18" charset="0"/>
              </a:rPr>
              <a:t>Ejahar</a:t>
            </a:r>
            <a:r>
              <a:rPr lang="en-US" sz="2900" dirty="0" smtClean="0">
                <a:effectLst/>
                <a:latin typeface="Times New Roman" pitchFamily="18" charset="0"/>
                <a:ea typeface="Calibri"/>
                <a:cs typeface="Times New Roman" pitchFamily="18" charset="0"/>
              </a:rPr>
              <a:t>. The official document is kept under the name 'First Information Report'. The essence of the written application is given in the 'First Information Report'. The written application has to be signed by the applicant. The officer-in-charge of the police station signed the 'First Information Report'.</a:t>
            </a:r>
            <a:endParaRPr lang="en-US" sz="2900" dirty="0">
              <a:latin typeface="Times New Roman" pitchFamily="18" charset="0"/>
              <a:ea typeface="Calibri"/>
              <a:cs typeface="Times New Roman" pitchFamily="18" charset="0"/>
            </a:endParaRPr>
          </a:p>
          <a:p>
            <a:endParaRPr lang="en-US" dirty="0"/>
          </a:p>
        </p:txBody>
      </p:sp>
    </p:spTree>
    <p:extLst>
      <p:ext uri="{BB962C8B-B14F-4D97-AF65-F5344CB8AC3E}">
        <p14:creationId xmlns:p14="http://schemas.microsoft.com/office/powerpoint/2010/main" val="2685248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rgbClr val="C00000"/>
          </a:solidFill>
        </p:spPr>
        <p:txBody>
          <a:bodyPr>
            <a:normAutofit/>
          </a:bodyPr>
          <a:lstStyle/>
          <a:p>
            <a:endParaRPr lang="en-US" dirty="0"/>
          </a:p>
        </p:txBody>
      </p:sp>
      <p:sp>
        <p:nvSpPr>
          <p:cNvPr id="3" name="Content Placeholder 2"/>
          <p:cNvSpPr>
            <a:spLocks noGrp="1"/>
          </p:cNvSpPr>
          <p:nvPr>
            <p:ph idx="1"/>
          </p:nvPr>
        </p:nvSpPr>
        <p:spPr>
          <a:xfrm>
            <a:off x="152400" y="914400"/>
            <a:ext cx="8839200" cy="5791200"/>
          </a:xfrm>
          <a:gradFill flip="none" rotWithShape="1">
            <a:gsLst>
              <a:gs pos="0">
                <a:srgbClr val="FF5050">
                  <a:tint val="66000"/>
                  <a:satMod val="160000"/>
                </a:srgbClr>
              </a:gs>
              <a:gs pos="50000">
                <a:srgbClr val="FF5050">
                  <a:tint val="44500"/>
                  <a:satMod val="160000"/>
                </a:srgbClr>
              </a:gs>
              <a:gs pos="100000">
                <a:srgbClr val="FF5050">
                  <a:tint val="23500"/>
                  <a:satMod val="160000"/>
                </a:srgbClr>
              </a:gs>
            </a:gsLst>
            <a:lin ang="5400000" scaled="1"/>
            <a:tileRect/>
          </a:gradFill>
        </p:spPr>
        <p:txBody>
          <a:bodyPr>
            <a:normAutofit lnSpcReduction="10000"/>
          </a:bodyPr>
          <a:lstStyle/>
          <a:p>
            <a:pPr marL="0" indent="0">
              <a:buNone/>
            </a:pPr>
            <a:r>
              <a:rPr lang="en-US" sz="2000" b="1" dirty="0" smtClean="0">
                <a:latin typeface="Times New Roman" pitchFamily="18" charset="0"/>
                <a:cs typeface="Times New Roman" pitchFamily="18" charset="0"/>
              </a:rPr>
              <a:t>The following details are mentioned in the written application (</a:t>
            </a:r>
            <a:r>
              <a:rPr lang="en-US" sz="2000" b="1" dirty="0" err="1" smtClean="0">
                <a:latin typeface="Times New Roman" pitchFamily="18" charset="0"/>
                <a:cs typeface="Times New Roman" pitchFamily="18" charset="0"/>
              </a:rPr>
              <a:t>Ejahar</a:t>
            </a:r>
            <a:r>
              <a:rPr lang="en-US" sz="2000" b="1" dirty="0" smtClean="0">
                <a:latin typeface="Times New Roman" pitchFamily="18" charset="0"/>
                <a:cs typeface="Times New Roman" pitchFamily="18" charset="0"/>
              </a:rPr>
              <a:t>):</a:t>
            </a:r>
          </a:p>
          <a:p>
            <a:pPr marL="0" indent="0">
              <a:buNone/>
            </a:pPr>
            <a:r>
              <a:rPr lang="en-US" sz="2000" dirty="0" smtClean="0">
                <a:latin typeface="Times New Roman" pitchFamily="18" charset="0"/>
                <a:cs typeface="Times New Roman" pitchFamily="18" charset="0"/>
              </a:rPr>
              <a:t>(1) The name and address of the offender (if known) to be clear;</a:t>
            </a:r>
          </a:p>
          <a:p>
            <a:pPr marL="0" indent="0">
              <a:buNone/>
            </a:pPr>
            <a:r>
              <a:rPr lang="en-US" sz="2000" dirty="0" smtClean="0">
                <a:latin typeface="Times New Roman" pitchFamily="18" charset="0"/>
                <a:cs typeface="Times New Roman" pitchFamily="18" charset="0"/>
              </a:rPr>
              <a:t>(2) Mentioning the date and time of the crime;</a:t>
            </a:r>
          </a:p>
          <a:p>
            <a:pPr marL="0" indent="0">
              <a:buNone/>
            </a:pPr>
            <a:r>
              <a:rPr lang="en-US" sz="2000" dirty="0" smtClean="0">
                <a:latin typeface="Times New Roman" pitchFamily="18" charset="0"/>
                <a:cs typeface="Times New Roman" pitchFamily="18" charset="0"/>
              </a:rPr>
              <a:t>(3) To record the description of the crime logically;</a:t>
            </a:r>
          </a:p>
          <a:p>
            <a:pPr marL="0" indent="0">
              <a:buNone/>
            </a:pPr>
            <a:r>
              <a:rPr lang="en-US" sz="2000" dirty="0" smtClean="0">
                <a:latin typeface="Times New Roman" pitchFamily="18" charset="0"/>
                <a:cs typeface="Times New Roman" pitchFamily="18" charset="0"/>
              </a:rPr>
              <a:t>(4) To specify the place of crime;</a:t>
            </a:r>
          </a:p>
          <a:p>
            <a:pPr marL="0" indent="0">
              <a:buNone/>
            </a:pPr>
            <a:r>
              <a:rPr lang="en-US" sz="2000" dirty="0" smtClean="0">
                <a:latin typeface="Times New Roman" pitchFamily="18" charset="0"/>
                <a:cs typeface="Times New Roman" pitchFamily="18" charset="0"/>
              </a:rPr>
              <a:t>(5) To give a description of any previous source or cause of the crime;</a:t>
            </a:r>
          </a:p>
          <a:p>
            <a:pPr marL="0" indent="0">
              <a:buNone/>
            </a:pPr>
            <a:r>
              <a:rPr lang="en-US" sz="2000" dirty="0" smtClean="0">
                <a:latin typeface="Times New Roman" pitchFamily="18" charset="0"/>
                <a:cs typeface="Times New Roman" pitchFamily="18" charset="0"/>
              </a:rPr>
              <a:t>(6) Giving ideas about suspects;</a:t>
            </a:r>
          </a:p>
          <a:p>
            <a:pPr marL="0" indent="0">
              <a:buNone/>
            </a:pPr>
            <a:r>
              <a:rPr lang="en-US" sz="2000" dirty="0" smtClean="0">
                <a:latin typeface="Times New Roman" pitchFamily="18" charset="0"/>
                <a:cs typeface="Times New Roman" pitchFamily="18" charset="0"/>
              </a:rPr>
              <a:t>(7) Description of the post-crime situation such as the arrival of witnesses, treatment of the injured person, </a:t>
            </a:r>
            <a:r>
              <a:rPr lang="en-US" sz="2000" dirty="0" err="1" smtClean="0">
                <a:latin typeface="Times New Roman" pitchFamily="18" charset="0"/>
                <a:cs typeface="Times New Roman" pitchFamily="18" charset="0"/>
              </a:rPr>
              <a:t>etc</a:t>
            </a:r>
            <a:r>
              <a:rPr lang="en-US" sz="2000" dirty="0" smtClean="0">
                <a:latin typeface="Times New Roman" pitchFamily="18" charset="0"/>
                <a:cs typeface="Times New Roman" pitchFamily="18" charset="0"/>
              </a:rPr>
              <a:t> .; </a:t>
            </a:r>
          </a:p>
          <a:p>
            <a:pPr marL="0" indent="0">
              <a:buNone/>
            </a:pPr>
            <a:endParaRPr lang="en-US" sz="2000" dirty="0">
              <a:latin typeface="Times New Roman" pitchFamily="18" charset="0"/>
              <a:cs typeface="Times New Roman" pitchFamily="18" charset="0"/>
            </a:endParaRPr>
          </a:p>
          <a:p>
            <a:pPr marL="0" indent="0">
              <a:buNone/>
            </a:pPr>
            <a:r>
              <a:rPr lang="en-US" sz="2000" b="1" i="1" dirty="0" smtClean="0">
                <a:latin typeface="Times New Roman" pitchFamily="18" charset="0"/>
                <a:cs typeface="Times New Roman" pitchFamily="18" charset="0"/>
              </a:rPr>
              <a:t>Evidentiary value of the </a:t>
            </a:r>
            <a:r>
              <a:rPr lang="en-US" sz="2000" b="1" i="1" dirty="0" err="1" smtClean="0">
                <a:latin typeface="Times New Roman" pitchFamily="18" charset="0"/>
                <a:cs typeface="Times New Roman" pitchFamily="18" charset="0"/>
              </a:rPr>
              <a:t>Ejahar</a:t>
            </a:r>
            <a:r>
              <a:rPr lang="en-US" sz="2000" b="1" i="1" dirty="0" smtClean="0">
                <a:latin typeface="Times New Roman" pitchFamily="18" charset="0"/>
                <a:cs typeface="Times New Roman" pitchFamily="18" charset="0"/>
              </a:rPr>
              <a:t>:</a:t>
            </a:r>
          </a:p>
          <a:p>
            <a:pPr marL="0" indent="0">
              <a:buNone/>
            </a:pPr>
            <a:r>
              <a:rPr lang="en-US" sz="2000" dirty="0" err="1" smtClean="0">
                <a:latin typeface="Times New Roman" pitchFamily="18" charset="0"/>
                <a:cs typeface="Times New Roman" pitchFamily="18" charset="0"/>
              </a:rPr>
              <a:t>Ejahar</a:t>
            </a:r>
            <a:r>
              <a:rPr lang="en-US" sz="2000" dirty="0" smtClean="0">
                <a:latin typeface="Times New Roman" pitchFamily="18" charset="0"/>
                <a:cs typeface="Times New Roman" pitchFamily="18" charset="0"/>
              </a:rPr>
              <a:t> is the real picture of an event that happened. This is because it is filed immediately after the occurrence of a crime. Although according to legal term of law the </a:t>
            </a:r>
            <a:r>
              <a:rPr lang="en-US" sz="2000" dirty="0" err="1" smtClean="0">
                <a:latin typeface="Times New Roman" pitchFamily="18" charset="0"/>
                <a:cs typeface="Times New Roman" pitchFamily="18" charset="0"/>
              </a:rPr>
              <a:t>Ejahar</a:t>
            </a:r>
            <a:r>
              <a:rPr lang="en-US" sz="2000" dirty="0" smtClean="0">
                <a:latin typeface="Times New Roman" pitchFamily="18" charset="0"/>
                <a:cs typeface="Times New Roman" pitchFamily="18" charset="0"/>
              </a:rPr>
              <a:t> has no evidentiary value, in reality it has a lot of importance. This is because it gives a preliminary idea about the crime that has led to a proper investigation by the police; and it expedites the judicial process of the court by assisting in providing objective reports.</a:t>
            </a:r>
          </a:p>
          <a:p>
            <a:endParaRPr lang="en-US" dirty="0"/>
          </a:p>
        </p:txBody>
      </p:sp>
    </p:spTree>
    <p:extLst>
      <p:ext uri="{BB962C8B-B14F-4D97-AF65-F5344CB8AC3E}">
        <p14:creationId xmlns:p14="http://schemas.microsoft.com/office/powerpoint/2010/main" val="16783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a:solidFill>
            <a:srgbClr val="C00000"/>
          </a:solidFill>
        </p:spPr>
        <p:txBody>
          <a:bodyPr>
            <a:normAutofit/>
          </a:bodyPr>
          <a:lstStyle/>
          <a:p>
            <a:endParaRPr lang="en-US" dirty="0"/>
          </a:p>
        </p:txBody>
      </p:sp>
      <p:sp>
        <p:nvSpPr>
          <p:cNvPr id="3" name="Content Placeholder 2"/>
          <p:cNvSpPr>
            <a:spLocks noGrp="1"/>
          </p:cNvSpPr>
          <p:nvPr>
            <p:ph idx="1"/>
          </p:nvPr>
        </p:nvSpPr>
        <p:spPr>
          <a:xfrm>
            <a:off x="152400" y="914400"/>
            <a:ext cx="8839200" cy="5791200"/>
          </a:xfrm>
          <a:gradFill flip="none" rotWithShape="1">
            <a:gsLst>
              <a:gs pos="0">
                <a:srgbClr val="FF5050">
                  <a:tint val="66000"/>
                  <a:satMod val="160000"/>
                </a:srgbClr>
              </a:gs>
              <a:gs pos="50000">
                <a:srgbClr val="FF5050">
                  <a:tint val="44500"/>
                  <a:satMod val="160000"/>
                </a:srgbClr>
              </a:gs>
              <a:gs pos="100000">
                <a:srgbClr val="FF5050">
                  <a:tint val="23500"/>
                  <a:satMod val="160000"/>
                </a:srgbClr>
              </a:gs>
            </a:gsLst>
            <a:lin ang="5400000" scaled="1"/>
            <a:tileRect/>
          </a:gradFill>
        </p:spPr>
        <p:txBody>
          <a:bodyPr/>
          <a:lstStyle/>
          <a:p>
            <a:endParaRPr lang="en-US" dirty="0"/>
          </a:p>
        </p:txBody>
      </p:sp>
    </p:spTree>
    <p:extLst>
      <p:ext uri="{BB962C8B-B14F-4D97-AF65-F5344CB8AC3E}">
        <p14:creationId xmlns:p14="http://schemas.microsoft.com/office/powerpoint/2010/main" val="16783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890</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Home</cp:lastModifiedBy>
  <cp:revision>3</cp:revision>
  <dcterms:created xsi:type="dcterms:W3CDTF">2022-01-25T19:03:28Z</dcterms:created>
  <dcterms:modified xsi:type="dcterms:W3CDTF">2022-01-25T19:26:47Z</dcterms:modified>
</cp:coreProperties>
</file>