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0" r:id="rId3"/>
    <p:sldId id="271" r:id="rId4"/>
    <p:sldId id="273" r:id="rId5"/>
    <p:sldId id="274" r:id="rId6"/>
    <p:sldId id="275" r:id="rId7"/>
    <p:sldId id="276" r:id="rId8"/>
    <p:sldId id="277" r:id="rId9"/>
    <p:sldId id="278" r:id="rId10"/>
    <p:sldId id="279" r:id="rId11"/>
    <p:sldId id="280" r:id="rId12"/>
    <p:sldId id="282" r:id="rId13"/>
    <p:sldId id="281" r:id="rId14"/>
    <p:sldId id="283" r:id="rId15"/>
    <p:sldId id="286" r:id="rId16"/>
    <p:sldId id="295" r:id="rId17"/>
    <p:sldId id="296" r:id="rId18"/>
    <p:sldId id="297" r:id="rId19"/>
    <p:sldId id="287" r:id="rId20"/>
    <p:sldId id="288" r:id="rId21"/>
    <p:sldId id="290" r:id="rId22"/>
    <p:sldId id="294"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C5C"/>
    <a:srgbClr val="F8F7F7"/>
    <a:srgbClr val="BBDFFF"/>
    <a:srgbClr val="323234"/>
    <a:srgbClr val="F3BD03"/>
    <a:srgbClr val="008080"/>
    <a:srgbClr val="130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48D6C-D307-4A39-8072-8540D1C707B1}" type="datetimeFigureOut">
              <a:rPr lang="en-US" smtClean="0"/>
              <a:t>6/28/2021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8C471-2753-4085-9C2C-C2F839D657DD}" type="slidenum">
              <a:rPr lang="en-US" smtClean="0"/>
              <a:t>‹#›</a:t>
            </a:fld>
            <a:endParaRPr lang="en-US" dirty="0"/>
          </a:p>
        </p:txBody>
      </p:sp>
    </p:spTree>
    <p:extLst>
      <p:ext uri="{BB962C8B-B14F-4D97-AF65-F5344CB8AC3E}">
        <p14:creationId xmlns:p14="http://schemas.microsoft.com/office/powerpoint/2010/main" val="144032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A91F85F4-9980-42C0-BD89-A0C97F6A693A}" type="slidenum">
              <a:rPr lang="en-US" altLang="en-US" sz="1200"/>
              <a:pPr/>
              <a:t>5</a:t>
            </a:fld>
            <a:endParaRPr lang="en-US" altLang="en-US" sz="1200"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altLang="en-US" b="1" dirty="0" smtClean="0"/>
              <a:t>Note: You may wish to add personal experiences as examples of one or more of the obstacles to enhance the presentation.  </a:t>
            </a:r>
          </a:p>
          <a:p>
            <a:pPr eaLnBrk="1" hangingPunct="1"/>
            <a:endParaRPr lang="en-US" altLang="en-US" dirty="0" smtClean="0"/>
          </a:p>
          <a:p>
            <a:pPr eaLnBrk="1" hangingPunct="1"/>
            <a:r>
              <a:rPr lang="en-US" altLang="en-US" dirty="0" smtClean="0"/>
              <a:t>There are a lot of things that make it difficult for us to manage our time effectively.  Let’s consider some of the most common ones, and see if they apply to us:</a:t>
            </a:r>
          </a:p>
          <a:p>
            <a:pPr eaLnBrk="1" hangingPunct="1">
              <a:buFontTx/>
              <a:buChar char="•"/>
            </a:pPr>
            <a:r>
              <a:rPr lang="en-US" altLang="en-US" dirty="0" smtClean="0"/>
              <a:t>Unclear objectives – It’s hard to hit a target with your eyes closed, and it’s just as hard to accomplish something when you aren’t exactly clear about what you want to achieve</a:t>
            </a:r>
          </a:p>
          <a:p>
            <a:pPr eaLnBrk="1" hangingPunct="1">
              <a:buFontTx/>
              <a:buChar char="•"/>
            </a:pPr>
            <a:r>
              <a:rPr lang="en-US" altLang="en-US" dirty="0" smtClean="0"/>
              <a:t>Disorganization – It’s easy to see when your desk is too messy, but sometimes you have to step back and ask yourself if you are taking an organized approach in completing all of your tasks</a:t>
            </a:r>
          </a:p>
          <a:p>
            <a:pPr eaLnBrk="1" hangingPunct="1">
              <a:buFontTx/>
              <a:buChar char="•"/>
            </a:pPr>
            <a:r>
              <a:rPr lang="en-US" altLang="en-US" dirty="0" smtClean="0"/>
              <a:t>Inability to say “no” – We all want to be as helpful as we can when others need us, but this can mean taking time away from other priorities to do something we may not have planned </a:t>
            </a:r>
          </a:p>
        </p:txBody>
      </p:sp>
    </p:spTree>
    <p:extLst>
      <p:ext uri="{BB962C8B-B14F-4D97-AF65-F5344CB8AC3E}">
        <p14:creationId xmlns:p14="http://schemas.microsoft.com/office/powerpoint/2010/main" val="392800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A91F85F4-9980-42C0-BD89-A0C97F6A693A}" type="slidenum">
              <a:rPr lang="en-US" altLang="en-US" sz="1200"/>
              <a:pPr/>
              <a:t>6</a:t>
            </a:fld>
            <a:endParaRPr lang="en-US" altLang="en-US" sz="1200"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altLang="en-US" b="1" dirty="0" smtClean="0"/>
              <a:t>Note: You may wish to add personal experiences as examples of one or more of the obstacles to enhance the presentation.  </a:t>
            </a:r>
          </a:p>
          <a:p>
            <a:pPr eaLnBrk="1" hangingPunct="1"/>
            <a:endParaRPr lang="en-US" altLang="en-US" dirty="0" smtClean="0"/>
          </a:p>
          <a:p>
            <a:pPr eaLnBrk="1" hangingPunct="1"/>
            <a:r>
              <a:rPr lang="en-US" altLang="en-US" dirty="0" smtClean="0"/>
              <a:t>There are a lot of things that make it difficult for us to manage our time effectively.  Let’s consider some of the most common ones, and see if they apply to us:</a:t>
            </a:r>
          </a:p>
          <a:p>
            <a:pPr eaLnBrk="1" hangingPunct="1">
              <a:buFontTx/>
              <a:buChar char="•"/>
            </a:pPr>
            <a:r>
              <a:rPr lang="en-US" altLang="en-US" dirty="0" smtClean="0"/>
              <a:t>Unclear objectives – It’s hard to hit a target with your eyes closed, and it’s just as hard to accomplish something when you aren’t exactly clear about what you want to achieve</a:t>
            </a:r>
          </a:p>
          <a:p>
            <a:pPr eaLnBrk="1" hangingPunct="1">
              <a:buFontTx/>
              <a:buChar char="•"/>
            </a:pPr>
            <a:r>
              <a:rPr lang="en-US" altLang="en-US" dirty="0" smtClean="0"/>
              <a:t>Disorganization – It’s easy to see when your desk is too messy, but sometimes you have to step back and ask yourself if you are taking an organized approach in completing all of your tasks</a:t>
            </a:r>
          </a:p>
          <a:p>
            <a:pPr eaLnBrk="1" hangingPunct="1">
              <a:buFontTx/>
              <a:buChar char="•"/>
            </a:pPr>
            <a:r>
              <a:rPr lang="en-US" altLang="en-US" dirty="0" smtClean="0"/>
              <a:t>Inability to say “no” – We all want to be as helpful as we can when others need us, but this can mean taking time away from other priorities to do something we may not have planned </a:t>
            </a:r>
          </a:p>
        </p:txBody>
      </p:sp>
    </p:spTree>
    <p:extLst>
      <p:ext uri="{BB962C8B-B14F-4D97-AF65-F5344CB8AC3E}">
        <p14:creationId xmlns:p14="http://schemas.microsoft.com/office/powerpoint/2010/main" val="106284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732B91D-786D-4852-AC5F-B58FA2FCB1F9}" type="slidenum">
              <a:rPr lang="en-US" altLang="en-US" sz="1200"/>
              <a:pPr/>
              <a:t>7</a:t>
            </a:fld>
            <a:endParaRPr lang="en-US" altLang="en-US" sz="1200"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buFontTx/>
              <a:buChar char="•"/>
            </a:pPr>
            <a:r>
              <a:rPr lang="en-US" altLang="en-US" dirty="0" smtClean="0"/>
              <a:t>Interruptions – Many times we are in the middle of accomplishing something really important and the telephone rings.  These calls can not only take you away from your task, but sometimes they interrupt your train of thought and you can’t return to where you were without retracing your steps</a:t>
            </a:r>
          </a:p>
          <a:p>
            <a:pPr eaLnBrk="1" hangingPunct="1">
              <a:buFontTx/>
              <a:buChar char="•"/>
            </a:pPr>
            <a:r>
              <a:rPr lang="en-US" altLang="en-US" dirty="0" smtClean="0"/>
              <a:t>More interruptions – We all like to visit with others, but conversations at inappropriate times can cost us time when we have to stop what we are doing and redirect ourselves from our plans</a:t>
            </a:r>
          </a:p>
          <a:p>
            <a:pPr eaLnBrk="1" hangingPunct="1">
              <a:buFontTx/>
              <a:buChar char="•"/>
            </a:pPr>
            <a:r>
              <a:rPr lang="en-US" altLang="en-US" dirty="0" smtClean="0"/>
              <a:t>Periods of inactivity – As much as we think we are busy, there are times in our day when we are not really doing anything. Recognizing and making use of these times can have a positive effect on our efforts </a:t>
            </a:r>
          </a:p>
        </p:txBody>
      </p:sp>
    </p:spTree>
    <p:extLst>
      <p:ext uri="{BB962C8B-B14F-4D97-AF65-F5344CB8AC3E}">
        <p14:creationId xmlns:p14="http://schemas.microsoft.com/office/powerpoint/2010/main" val="288057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2E0BDA57-4C17-494D-9F45-7DB90C4C94CE}" type="slidenum">
              <a:rPr lang="en-US" altLang="en-US" sz="1200"/>
              <a:pPr/>
              <a:t>8</a:t>
            </a:fld>
            <a:endParaRPr lang="en-US" altLang="en-US" sz="1200"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buFontTx/>
              <a:buChar char="•"/>
            </a:pPr>
            <a:r>
              <a:rPr lang="en-US" altLang="en-US" dirty="0" smtClean="0"/>
              <a:t>Too many things at once – Many of our tasks are not routines.  They require concentration to detail.  When we are attempting to do too many different things at one time, each individual task suffers as a result</a:t>
            </a:r>
          </a:p>
          <a:p>
            <a:pPr eaLnBrk="1" hangingPunct="1">
              <a:buFontTx/>
              <a:buChar char="•"/>
            </a:pPr>
            <a:r>
              <a:rPr lang="en-US" altLang="en-US" dirty="0" smtClean="0"/>
              <a:t>Stress and fatigue – Everyone experiences stress from time to time, and sometimes we actually operate a little better when there is some level of stress.  Too much stress, on the other hand, causes our work to suffer and wears us down physically and mentally.  Dealing with stress is an important part of time management</a:t>
            </a:r>
          </a:p>
          <a:p>
            <a:pPr eaLnBrk="1" hangingPunct="1">
              <a:buFontTx/>
              <a:buChar char="•"/>
            </a:pPr>
            <a:r>
              <a:rPr lang="en-US" altLang="en-US" dirty="0" smtClean="0"/>
              <a:t>All work and no play – Most successful people know how to balance work and play.  When work takes over your life, you not only give your body little time to re-energize, but you may end up sacrificing the really important things in life like family and friends    </a:t>
            </a:r>
          </a:p>
        </p:txBody>
      </p:sp>
    </p:spTree>
    <p:extLst>
      <p:ext uri="{BB962C8B-B14F-4D97-AF65-F5344CB8AC3E}">
        <p14:creationId xmlns:p14="http://schemas.microsoft.com/office/powerpoint/2010/main" val="164522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i="0" kern="1200" dirty="0" smtClean="0">
                <a:solidFill>
                  <a:schemeClr val="tx1"/>
                </a:solidFill>
                <a:effectLst/>
                <a:latin typeface="+mn-lt"/>
                <a:ea typeface="+mn-ea"/>
                <a:cs typeface="+mn-cs"/>
              </a:rPr>
              <a:t>The rocks are equivalent to the most important things in your life</a:t>
            </a:r>
            <a:r>
              <a:rPr lang="en-US" sz="1200" b="0" i="0" kern="1200" dirty="0" smtClean="0">
                <a:solidFill>
                  <a:schemeClr val="tx1"/>
                </a:solidFill>
                <a:effectLst/>
                <a:latin typeface="+mn-lt"/>
                <a:ea typeface="+mn-ea"/>
                <a:cs typeface="+mn-cs"/>
              </a:rPr>
              <a:t>, such as family, health, and relationships. And if the pebbles and the sand were lost, the jar would still be full and your life would still have a meaning.</a:t>
            </a:r>
          </a:p>
          <a:p>
            <a:pPr eaLnBrk="1" hangingPunct="1"/>
            <a:endParaRPr lang="en-US" altLang="en-US" sz="1200" b="0" i="0" kern="1200" dirty="0" smtClean="0">
              <a:solidFill>
                <a:schemeClr val="tx1"/>
              </a:solidFill>
              <a:effectLst/>
              <a:latin typeface="+mn-lt"/>
              <a:ea typeface="+mn-ea"/>
              <a:cs typeface="+mn-cs"/>
            </a:endParaRPr>
          </a:p>
          <a:p>
            <a:pPr eaLnBrk="1" hangingPunct="1"/>
            <a:r>
              <a:rPr lang="en-US" sz="1200" b="1" i="0" kern="1200" dirty="0" smtClean="0">
                <a:solidFill>
                  <a:schemeClr val="tx1"/>
                </a:solidFill>
                <a:effectLst/>
                <a:latin typeface="+mn-lt"/>
                <a:ea typeface="+mn-ea"/>
                <a:cs typeface="+mn-cs"/>
              </a:rPr>
              <a:t>The pebbles represent the other things that matter in your life</a:t>
            </a:r>
            <a:r>
              <a:rPr lang="en-US" sz="1200" b="0" i="0" kern="1200" dirty="0" smtClean="0">
                <a:solidFill>
                  <a:schemeClr val="tx1"/>
                </a:solidFill>
                <a:effectLst/>
                <a:latin typeface="+mn-lt"/>
                <a:ea typeface="+mn-ea"/>
                <a:cs typeface="+mn-cs"/>
              </a:rPr>
              <a:t>, such as your work, school, and house. These things often come and go, and are not permanent or essential to your overall well-being.</a:t>
            </a:r>
          </a:p>
          <a:p>
            <a:pPr eaLnBrk="1" hangingPunct="1"/>
            <a:endParaRPr lang="en-US" altLang="en-US" sz="1200" b="0" i="0" kern="1200" dirty="0" smtClean="0">
              <a:solidFill>
                <a:schemeClr val="tx1"/>
              </a:solidFill>
              <a:effectLst/>
              <a:latin typeface="+mn-lt"/>
              <a:ea typeface="+mn-ea"/>
              <a:cs typeface="+mn-cs"/>
            </a:endParaRPr>
          </a:p>
          <a:p>
            <a:pPr eaLnBrk="1" hangingPunct="1"/>
            <a:r>
              <a:rPr lang="en-US" sz="1200" b="1" i="0" kern="1200" dirty="0" smtClean="0">
                <a:solidFill>
                  <a:schemeClr val="tx1"/>
                </a:solidFill>
                <a:effectLst/>
                <a:latin typeface="+mn-lt"/>
                <a:ea typeface="+mn-ea"/>
                <a:cs typeface="+mn-cs"/>
              </a:rPr>
              <a:t>The sand represents the remaining small stuff and material possessions in your life</a:t>
            </a:r>
            <a:r>
              <a:rPr lang="en-US" sz="1200" b="0" i="0" kern="1200" dirty="0" smtClean="0">
                <a:solidFill>
                  <a:schemeClr val="tx1"/>
                </a:solidFill>
                <a:effectLst/>
                <a:latin typeface="+mn-lt"/>
                <a:ea typeface="+mn-ea"/>
                <a:cs typeface="+mn-cs"/>
              </a:rPr>
              <a:t>. These things don’t mean much to your life as a whole and are likely only done to waste time or get small tasks accomplished.</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5B048D47-541F-4201-9D42-351644091FE4}" type="slidenum">
              <a:rPr lang="en-US" smtClean="0"/>
              <a:t>16</a:t>
            </a:fld>
            <a:endParaRPr lang="en-US"/>
          </a:p>
        </p:txBody>
      </p:sp>
    </p:spTree>
    <p:extLst>
      <p:ext uri="{BB962C8B-B14F-4D97-AF65-F5344CB8AC3E}">
        <p14:creationId xmlns:p14="http://schemas.microsoft.com/office/powerpoint/2010/main" val="37102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29CB9703-DFCE-4E9C-ABE9-48741BDE2E90}" type="slidenum">
              <a:rPr lang="en-US" altLang="en-US" sz="1200"/>
              <a:pPr/>
              <a:t>17</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288267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48D47-541F-4201-9D42-351644091FE4}" type="slidenum">
              <a:rPr lang="en-US" smtClean="0"/>
              <a:t>18</a:t>
            </a:fld>
            <a:endParaRPr lang="en-US"/>
          </a:p>
        </p:txBody>
      </p:sp>
    </p:spTree>
    <p:extLst>
      <p:ext uri="{BB962C8B-B14F-4D97-AF65-F5344CB8AC3E}">
        <p14:creationId xmlns:p14="http://schemas.microsoft.com/office/powerpoint/2010/main" val="249753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1E3A3-71A6-4F01-84C1-8E35E9BDCEDE}" type="datetime2">
              <a:rPr lang="en-US" smtClean="0"/>
              <a:t>Monday, June 28,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310037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6D767-0A9D-410D-99DC-4FED2158AC30}" type="datetime2">
              <a:rPr lang="en-US" smtClean="0"/>
              <a:t>Monday, June 28,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39219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2E0E8-5113-4ED9-ACE9-461DA9B34293}" type="datetime2">
              <a:rPr lang="en-US" smtClean="0"/>
              <a:t>Monday, June 28,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17601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84E544-068B-40D0-BBEF-02BD58BCDFEC}" type="datetime2">
              <a:rPr lang="en-US" smtClean="0"/>
              <a:t>Monday, June 28,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4964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CE0190-387D-4057-B4EE-53DB508ABEFA}" type="datetime2">
              <a:rPr lang="en-US" smtClean="0"/>
              <a:t>Monday, June 28,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378438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81C28-C34D-420B-B75F-24CFFA35E63E}" type="datetime2">
              <a:rPr lang="en-US" smtClean="0"/>
              <a:t>Monday, June 28,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312721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FE94B-60F5-46C2-BEB2-0BDAD29BAC41}" type="datetime2">
              <a:rPr lang="en-US" smtClean="0"/>
              <a:t>Monday, June 28,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7585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2DCCE0-5D83-4724-8096-BC7A7454CAD5}" type="datetime2">
              <a:rPr lang="en-US" smtClean="0"/>
              <a:t>Monday, June 28,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22825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09A1A-538F-4692-9DCB-CBA06EA30B5C}" type="datetime2">
              <a:rPr lang="en-US" smtClean="0"/>
              <a:t>Monday, June 28,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251163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CF414F-2254-4A5A-8C3A-0FB44DA7DE32}" type="datetime2">
              <a:rPr lang="en-US" smtClean="0"/>
              <a:t>Monday, June 28,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233364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1756BC-C3B7-49D1-A093-3AF40F43BB1B}" type="datetime2">
              <a:rPr lang="en-US" smtClean="0"/>
              <a:t>Monday, June 28,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D6345C-3387-4D94-B7B8-BFC7C623A8C6}" type="slidenum">
              <a:rPr lang="en-US" smtClean="0"/>
              <a:t>‹#›</a:t>
            </a:fld>
            <a:endParaRPr lang="en-US" dirty="0"/>
          </a:p>
        </p:txBody>
      </p:sp>
    </p:spTree>
    <p:extLst>
      <p:ext uri="{BB962C8B-B14F-4D97-AF65-F5344CB8AC3E}">
        <p14:creationId xmlns:p14="http://schemas.microsoft.com/office/powerpoint/2010/main" val="377706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A7A41-C015-47AC-A957-D513B2DB85F5}" type="datetime2">
              <a:rPr lang="en-US" smtClean="0"/>
              <a:t>Monday, June 28, 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6345C-3387-4D94-B7B8-BFC7C623A8C6}" type="slidenum">
              <a:rPr lang="en-US" smtClean="0"/>
              <a:t>‹#›</a:t>
            </a:fld>
            <a:endParaRPr lang="en-US" dirty="0"/>
          </a:p>
        </p:txBody>
      </p:sp>
    </p:spTree>
    <p:extLst>
      <p:ext uri="{BB962C8B-B14F-4D97-AF65-F5344CB8AC3E}">
        <p14:creationId xmlns:p14="http://schemas.microsoft.com/office/powerpoint/2010/main" val="1180888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2.wmf"/><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856" y="2862238"/>
            <a:ext cx="9144000" cy="942015"/>
          </a:xfrm>
        </p:spPr>
        <p:txBody>
          <a:bodyPr/>
          <a:lstStyle/>
          <a:p>
            <a:r>
              <a:rPr lang="en-US" b="1" dirty="0" smtClean="0">
                <a:solidFill>
                  <a:srgbClr val="002060"/>
                </a:solidFill>
                <a:latin typeface="Book Antiqua" panose="02040602050305030304" pitchFamily="18" charset="0"/>
              </a:rPr>
              <a:t>Time Management</a:t>
            </a:r>
            <a:endParaRPr lang="en-US" b="1" dirty="0">
              <a:solidFill>
                <a:srgbClr val="002060"/>
              </a:solidFill>
              <a:latin typeface="Book Antiqua" panose="020406020503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254" y="485307"/>
            <a:ext cx="3510458" cy="2376932"/>
          </a:xfrm>
          <a:prstGeom prst="rect">
            <a:avLst/>
          </a:prstGeom>
        </p:spPr>
      </p:pic>
    </p:spTree>
    <p:extLst>
      <p:ext uri="{BB962C8B-B14F-4D97-AF65-F5344CB8AC3E}">
        <p14:creationId xmlns:p14="http://schemas.microsoft.com/office/powerpoint/2010/main" val="3068905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302" r="25483"/>
          <a:stretch/>
        </p:blipFill>
        <p:spPr>
          <a:xfrm>
            <a:off x="7543800" y="1097280"/>
            <a:ext cx="3817620" cy="4526280"/>
          </a:xfrm>
          <a:prstGeom prst="rect">
            <a:avLst/>
          </a:prstGeom>
        </p:spPr>
      </p:pic>
      <p:sp>
        <p:nvSpPr>
          <p:cNvPr id="6" name="Text Box 11"/>
          <p:cNvSpPr txBox="1">
            <a:spLocks noChangeArrowheads="1"/>
          </p:cNvSpPr>
          <p:nvPr/>
        </p:nvSpPr>
        <p:spPr bwMode="auto">
          <a:xfrm>
            <a:off x="354330" y="3037254"/>
            <a:ext cx="6858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dirty="0">
                <a:solidFill>
                  <a:srgbClr val="002060"/>
                </a:solidFill>
              </a:rPr>
              <a:t>Recognize that </a:t>
            </a:r>
            <a:r>
              <a:rPr lang="en-US" altLang="en-US" sz="4400" b="1" dirty="0">
                <a:solidFill>
                  <a:srgbClr val="C00000"/>
                </a:solidFill>
              </a:rPr>
              <a:t>obstacles</a:t>
            </a:r>
            <a:r>
              <a:rPr lang="en-US" altLang="en-US" sz="3600" dirty="0">
                <a:solidFill>
                  <a:srgbClr val="002060"/>
                </a:solidFill>
              </a:rPr>
              <a:t> exist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38" y="22860"/>
            <a:ext cx="1745762" cy="1745762"/>
          </a:xfrm>
          <a:prstGeom prst="rect">
            <a:avLst/>
          </a:prstGeom>
        </p:spPr>
      </p:pic>
    </p:spTree>
    <p:extLst>
      <p:ext uri="{BB962C8B-B14F-4D97-AF65-F5344CB8AC3E}">
        <p14:creationId xmlns:p14="http://schemas.microsoft.com/office/powerpoint/2010/main" val="23107867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 y="1308169"/>
            <a:ext cx="8221980" cy="46988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9185" y="342901"/>
            <a:ext cx="3777510" cy="36804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238" y="5029200"/>
            <a:ext cx="1745762" cy="1745762"/>
          </a:xfrm>
          <a:prstGeom prst="rect">
            <a:avLst/>
          </a:prstGeom>
        </p:spPr>
      </p:pic>
    </p:spTree>
    <p:extLst>
      <p:ext uri="{BB962C8B-B14F-4D97-AF65-F5344CB8AC3E}">
        <p14:creationId xmlns:p14="http://schemas.microsoft.com/office/powerpoint/2010/main" val="1800603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302" r="25483"/>
          <a:stretch/>
        </p:blipFill>
        <p:spPr>
          <a:xfrm flipH="1">
            <a:off x="628650" y="1329511"/>
            <a:ext cx="3314700" cy="4526280"/>
          </a:xfrm>
          <a:prstGeom prst="rect">
            <a:avLst/>
          </a:prstGeom>
        </p:spPr>
      </p:pic>
      <p:sp>
        <p:nvSpPr>
          <p:cNvPr id="7" name="Text Box 12"/>
          <p:cNvSpPr txBox="1">
            <a:spLocks noChangeArrowheads="1"/>
          </p:cNvSpPr>
          <p:nvPr/>
        </p:nvSpPr>
        <p:spPr bwMode="auto">
          <a:xfrm>
            <a:off x="4754880" y="2838271"/>
            <a:ext cx="685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4800" b="1" dirty="0">
                <a:solidFill>
                  <a:srgbClr val="C00000"/>
                </a:solidFill>
              </a:rPr>
              <a:t>Identify</a:t>
            </a:r>
            <a:r>
              <a:rPr lang="en-US" altLang="en-US" sz="4000" b="1" dirty="0">
                <a:solidFill>
                  <a:srgbClr val="7030A0"/>
                </a:solidFill>
              </a:rPr>
              <a:t> them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38" y="91440"/>
            <a:ext cx="1745762" cy="1745762"/>
          </a:xfrm>
          <a:prstGeom prst="rect">
            <a:avLst/>
          </a:prstGeom>
        </p:spPr>
      </p:pic>
    </p:spTree>
    <p:extLst>
      <p:ext uri="{BB962C8B-B14F-4D97-AF65-F5344CB8AC3E}">
        <p14:creationId xmlns:p14="http://schemas.microsoft.com/office/powerpoint/2010/main" val="31281733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 y="1308169"/>
            <a:ext cx="8221980" cy="46988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9185" y="342901"/>
            <a:ext cx="3777510" cy="36804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238" y="4926330"/>
            <a:ext cx="1745762" cy="1745762"/>
          </a:xfrm>
          <a:prstGeom prst="rect">
            <a:avLst/>
          </a:prstGeom>
        </p:spPr>
      </p:pic>
    </p:spTree>
    <p:extLst>
      <p:ext uri="{BB962C8B-B14F-4D97-AF65-F5344CB8AC3E}">
        <p14:creationId xmlns:p14="http://schemas.microsoft.com/office/powerpoint/2010/main" val="42581448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302" r="25483"/>
          <a:stretch/>
        </p:blipFill>
        <p:spPr>
          <a:xfrm>
            <a:off x="7543800" y="1097280"/>
            <a:ext cx="3817620" cy="4526280"/>
          </a:xfrm>
          <a:prstGeom prst="rect">
            <a:avLst/>
          </a:prstGeom>
        </p:spPr>
      </p:pic>
      <p:sp>
        <p:nvSpPr>
          <p:cNvPr id="7" name="Text Box 12"/>
          <p:cNvSpPr txBox="1">
            <a:spLocks noChangeArrowheads="1"/>
          </p:cNvSpPr>
          <p:nvPr/>
        </p:nvSpPr>
        <p:spPr bwMode="auto">
          <a:xfrm>
            <a:off x="571500" y="3360420"/>
            <a:ext cx="685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dirty="0">
                <a:solidFill>
                  <a:srgbClr val="002060"/>
                </a:solidFill>
              </a:rPr>
              <a:t>Employ </a:t>
            </a:r>
            <a:r>
              <a:rPr lang="en-US" altLang="en-US" sz="4000" b="1" dirty="0">
                <a:solidFill>
                  <a:srgbClr val="C00000"/>
                </a:solidFill>
              </a:rPr>
              <a:t>strategies</a:t>
            </a:r>
            <a:r>
              <a:rPr lang="en-US" altLang="en-US" sz="4000" dirty="0">
                <a:solidFill>
                  <a:srgbClr val="002060"/>
                </a:solidFill>
              </a:rPr>
              <a:t> to overcome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38" y="91440"/>
            <a:ext cx="1745762" cy="1745762"/>
          </a:xfrm>
          <a:prstGeom prst="rect">
            <a:avLst/>
          </a:prstGeom>
        </p:spPr>
      </p:pic>
    </p:spTree>
    <p:extLst>
      <p:ext uri="{BB962C8B-B14F-4D97-AF65-F5344CB8AC3E}">
        <p14:creationId xmlns:p14="http://schemas.microsoft.com/office/powerpoint/2010/main" val="4094838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19705"/>
            <a:ext cx="5867400" cy="1325563"/>
          </a:xfrm>
        </p:spPr>
        <p:txBody>
          <a:bodyPr/>
          <a:lstStyle/>
          <a:p>
            <a:r>
              <a:rPr lang="en-US" b="1" dirty="0" smtClean="0">
                <a:latin typeface="Book Antiqua" panose="02040602050305030304" pitchFamily="18" charset="0"/>
              </a:rPr>
              <a:t>Give me some </a:t>
            </a:r>
            <a:r>
              <a:rPr lang="en-US" b="1" dirty="0" smtClean="0">
                <a:solidFill>
                  <a:srgbClr val="C00000"/>
                </a:solidFill>
                <a:latin typeface="Book Antiqua" panose="02040602050305030304" pitchFamily="18" charset="0"/>
              </a:rPr>
              <a:t>WAYS</a:t>
            </a:r>
            <a:endParaRPr lang="en-US" b="1" dirty="0">
              <a:solidFill>
                <a:srgbClr val="C00000"/>
              </a:solidFill>
              <a:latin typeface="Book Antiqua" panose="0204060205030503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610" y="0"/>
            <a:ext cx="6082539" cy="6615873"/>
          </a:xfrm>
          <a:prstGeom prst="rect">
            <a:avLst/>
          </a:prstGeom>
        </p:spPr>
      </p:pic>
    </p:spTree>
    <p:extLst>
      <p:ext uri="{BB962C8B-B14F-4D97-AF65-F5344CB8AC3E}">
        <p14:creationId xmlns:p14="http://schemas.microsoft.com/office/powerpoint/2010/main" val="293921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llars, Rocks, Pebbles, and Sand – Calibrating Ca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98" y="1184797"/>
            <a:ext cx="9934158" cy="419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13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3"/>
          <p:cNvSpPr>
            <a:spLocks noGrp="1" noChangeArrowheads="1"/>
          </p:cNvSpPr>
          <p:nvPr>
            <p:ph type="title"/>
          </p:nvPr>
        </p:nvSpPr>
        <p:spPr>
          <a:xfrm>
            <a:off x="528712" y="319198"/>
            <a:ext cx="2622452" cy="858764"/>
          </a:xfrm>
          <a:noFill/>
        </p:spPr>
        <p:txBody>
          <a:bodyPr/>
          <a:lstStyle/>
          <a:p>
            <a:pPr eaLnBrk="1" hangingPunct="1"/>
            <a:r>
              <a:rPr lang="en-US" altLang="en-US" b="1" dirty="0" smtClean="0">
                <a:solidFill>
                  <a:srgbClr val="003399"/>
                </a:solidFill>
                <a:latin typeface="Times New Roman" panose="02020603050405020304" pitchFamily="18" charset="0"/>
                <a:cs typeface="Times New Roman" panose="02020603050405020304" pitchFamily="18" charset="0"/>
              </a:rPr>
              <a:t>Prioritize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12" y="1652290"/>
            <a:ext cx="2512542" cy="38561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827" y="1652290"/>
            <a:ext cx="2431926" cy="39905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7311" y="1652290"/>
            <a:ext cx="2445362" cy="4030818"/>
          </a:xfrm>
          <a:prstGeom prst="rect">
            <a:avLst/>
          </a:prstGeom>
        </p:spPr>
      </p:pic>
      <p:sp>
        <p:nvSpPr>
          <p:cNvPr id="6" name="Right Arrow 5"/>
          <p:cNvSpPr/>
          <p:nvPr/>
        </p:nvSpPr>
        <p:spPr>
          <a:xfrm>
            <a:off x="3384645" y="3111690"/>
            <a:ext cx="955343" cy="77792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ight Arrow 9"/>
          <p:cNvSpPr/>
          <p:nvPr/>
        </p:nvSpPr>
        <p:spPr>
          <a:xfrm>
            <a:off x="7278360" y="3111690"/>
            <a:ext cx="955343" cy="77792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88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to do When You've Got Too Much to Do (Rocks, Pebbles, and Sand) |  Mindful Amb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977" y="464532"/>
            <a:ext cx="10056596" cy="565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31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e the Priority Matrix template to manage your projects &amp; ta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45" y="0"/>
            <a:ext cx="1745762" cy="1745762"/>
          </a:xfrm>
          <a:prstGeom prst="rect">
            <a:avLst/>
          </a:prstGeom>
        </p:spPr>
      </p:pic>
    </p:spTree>
    <p:extLst>
      <p:ext uri="{BB962C8B-B14F-4D97-AF65-F5344CB8AC3E}">
        <p14:creationId xmlns:p14="http://schemas.microsoft.com/office/powerpoint/2010/main" val="1456194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DFF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9610"/>
            <a:ext cx="12192000" cy="54787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262" y="2511973"/>
            <a:ext cx="2857500" cy="2857500"/>
          </a:xfrm>
          <a:prstGeom prst="rect">
            <a:avLst/>
          </a:prstGeom>
        </p:spPr>
      </p:pic>
    </p:spTree>
    <p:extLst>
      <p:ext uri="{BB962C8B-B14F-4D97-AF65-F5344CB8AC3E}">
        <p14:creationId xmlns:p14="http://schemas.microsoft.com/office/powerpoint/2010/main" val="82203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5C5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34" y="675538"/>
            <a:ext cx="10900012" cy="60555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0265" y="-316914"/>
            <a:ext cx="1745762" cy="1745762"/>
          </a:xfrm>
          <a:prstGeom prst="rect">
            <a:avLst/>
          </a:prstGeom>
        </p:spPr>
      </p:pic>
    </p:spTree>
    <p:extLst>
      <p:ext uri="{BB962C8B-B14F-4D97-AF65-F5344CB8AC3E}">
        <p14:creationId xmlns:p14="http://schemas.microsoft.com/office/powerpoint/2010/main" val="854934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342" y="320040"/>
            <a:ext cx="3866516" cy="60121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50" y="2198113"/>
            <a:ext cx="6598920" cy="2461774"/>
          </a:xfrm>
          <a:prstGeom prst="rect">
            <a:avLst/>
          </a:prstGeom>
        </p:spPr>
      </p:pic>
    </p:spTree>
    <p:extLst>
      <p:ext uri="{BB962C8B-B14F-4D97-AF65-F5344CB8AC3E}">
        <p14:creationId xmlns:p14="http://schemas.microsoft.com/office/powerpoint/2010/main" val="215305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3709" y="1838858"/>
            <a:ext cx="2606568" cy="20841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885" y="3286125"/>
            <a:ext cx="6343650" cy="35718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100" y="1546691"/>
            <a:ext cx="3090042" cy="2031602"/>
          </a:xfrm>
          <a:prstGeom prst="rect">
            <a:avLst/>
          </a:prstGeom>
        </p:spPr>
      </p:pic>
    </p:spTree>
    <p:extLst>
      <p:ext uri="{BB962C8B-B14F-4D97-AF65-F5344CB8AC3E}">
        <p14:creationId xmlns:p14="http://schemas.microsoft.com/office/powerpoint/2010/main" val="4194606570"/>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2910"/>
            <a:ext cx="6084434" cy="60121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551" b="10143"/>
          <a:stretch/>
        </p:blipFill>
        <p:spPr>
          <a:xfrm>
            <a:off x="4905375" y="2230755"/>
            <a:ext cx="7073265" cy="2396490"/>
          </a:xfrm>
          <a:prstGeom prst="rect">
            <a:avLst/>
          </a:prstGeom>
        </p:spPr>
      </p:pic>
    </p:spTree>
    <p:extLst>
      <p:ext uri="{BB962C8B-B14F-4D97-AF65-F5344CB8AC3E}">
        <p14:creationId xmlns:p14="http://schemas.microsoft.com/office/powerpoint/2010/main" val="3465412672"/>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7F7"/>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82381">
            <a:off x="8781472" y="52554"/>
            <a:ext cx="3258208" cy="32582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1658"/>
            <a:ext cx="8282150" cy="5176342"/>
          </a:xfrm>
          <a:prstGeom prst="rect">
            <a:avLst/>
          </a:prstGeom>
        </p:spPr>
      </p:pic>
    </p:spTree>
    <p:extLst>
      <p:ext uri="{BB962C8B-B14F-4D97-AF65-F5344CB8AC3E}">
        <p14:creationId xmlns:p14="http://schemas.microsoft.com/office/powerpoint/2010/main" val="1937755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349" y="228600"/>
            <a:ext cx="9183756" cy="838200"/>
          </a:xfrm>
        </p:spPr>
        <p:txBody>
          <a:bodyPr>
            <a:normAutofit fontScale="90000"/>
          </a:bodyPr>
          <a:lstStyle/>
          <a:p>
            <a:r>
              <a:rPr lang="en-US" b="1" dirty="0" smtClean="0">
                <a:solidFill>
                  <a:schemeClr val="tx1"/>
                </a:solidFill>
                <a:latin typeface="Georgia" panose="02040502050405020303" pitchFamily="18" charset="0"/>
              </a:rPr>
              <a:t>Myths about Time Management</a:t>
            </a:r>
            <a:endParaRPr lang="en-US" b="1" dirty="0">
              <a:latin typeface="Georgia" panose="02040502050405020303" pitchFamily="18" charset="0"/>
            </a:endParaRPr>
          </a:p>
        </p:txBody>
      </p:sp>
      <p:sp>
        <p:nvSpPr>
          <p:cNvPr id="3" name="Content Placeholder 2"/>
          <p:cNvSpPr>
            <a:spLocks noGrp="1"/>
          </p:cNvSpPr>
          <p:nvPr>
            <p:ph sz="half" idx="4294967295"/>
          </p:nvPr>
        </p:nvSpPr>
        <p:spPr>
          <a:xfrm>
            <a:off x="798444" y="1789043"/>
            <a:ext cx="6052930" cy="4532244"/>
          </a:xfrm>
        </p:spPr>
        <p:txBody>
          <a:bodyPr>
            <a:normAutofit fontScale="92500" lnSpcReduction="10000"/>
          </a:bodyPr>
          <a:lstStyle/>
          <a:p>
            <a:pPr marL="0" indent="0">
              <a:buNone/>
            </a:pPr>
            <a:r>
              <a:rPr lang="en-US" sz="3400" dirty="0" smtClean="0">
                <a:solidFill>
                  <a:srgbClr val="FF0000"/>
                </a:solidFill>
                <a:latin typeface="Times New Roman" panose="02020603050405020304" pitchFamily="18" charset="0"/>
                <a:cs typeface="Times New Roman" panose="02020603050405020304" pitchFamily="18" charset="0"/>
              </a:rPr>
              <a:t>Time </a:t>
            </a:r>
            <a:r>
              <a:rPr lang="en-US" sz="3400" dirty="0">
                <a:solidFill>
                  <a:srgbClr val="FF0000"/>
                </a:solidFill>
                <a:latin typeface="Times New Roman" panose="02020603050405020304" pitchFamily="18" charset="0"/>
                <a:cs typeface="Times New Roman" panose="02020603050405020304" pitchFamily="18" charset="0"/>
              </a:rPr>
              <a:t>management is nothing but common sense. </a:t>
            </a:r>
            <a:endParaRPr lang="en-US" sz="34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3400" dirty="0" smtClean="0">
                <a:solidFill>
                  <a:srgbClr val="002060"/>
                </a:solidFill>
                <a:latin typeface="Times New Roman" panose="02020603050405020304" pitchFamily="18" charset="0"/>
                <a:cs typeface="Times New Roman" panose="02020603050405020304" pitchFamily="18" charset="0"/>
              </a:rPr>
              <a:t>	It </a:t>
            </a:r>
            <a:r>
              <a:rPr lang="en-US" sz="3400" dirty="0">
                <a:solidFill>
                  <a:srgbClr val="002060"/>
                </a:solidFill>
                <a:latin typeface="Times New Roman" panose="02020603050405020304" pitchFamily="18" charset="0"/>
                <a:cs typeface="Times New Roman" panose="02020603050405020304" pitchFamily="18" charset="0"/>
              </a:rPr>
              <a:t>takes all the fun out of life!!!</a:t>
            </a:r>
          </a:p>
          <a:p>
            <a:pPr marL="109728"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3400" dirty="0" smtClean="0">
                <a:solidFill>
                  <a:srgbClr val="FF0000"/>
                </a:solidFill>
                <a:latin typeface="Times New Roman" panose="02020603050405020304" pitchFamily="18" charset="0"/>
                <a:cs typeface="Times New Roman" panose="02020603050405020304" pitchFamily="18" charset="0"/>
              </a:rPr>
              <a:t>Time </a:t>
            </a:r>
            <a:r>
              <a:rPr lang="en-US" sz="3400" dirty="0">
                <a:solidFill>
                  <a:srgbClr val="FF0000"/>
                </a:solidFill>
                <a:latin typeface="Times New Roman" panose="02020603050405020304" pitchFamily="18" charset="0"/>
                <a:cs typeface="Times New Roman" panose="02020603050405020304" pitchFamily="18" charset="0"/>
              </a:rPr>
              <a:t>management?  I work better under pressure.</a:t>
            </a:r>
          </a:p>
          <a:p>
            <a:pPr marL="109728" indent="0">
              <a:buNone/>
            </a:pPr>
            <a:endParaRPr lang="en-US" sz="3400" dirty="0">
              <a:latin typeface="Times New Roman" panose="02020603050405020304" pitchFamily="18" charset="0"/>
              <a:cs typeface="Times New Roman" panose="02020603050405020304" pitchFamily="18" charset="0"/>
            </a:endParaRPr>
          </a:p>
          <a:p>
            <a:pPr marL="0" indent="0">
              <a:buNone/>
            </a:pPr>
            <a:r>
              <a:rPr lang="en-US" sz="3400" dirty="0" smtClean="0">
                <a:solidFill>
                  <a:srgbClr val="002060"/>
                </a:solidFill>
                <a:latin typeface="Times New Roman" panose="02020603050405020304" pitchFamily="18" charset="0"/>
                <a:cs typeface="Times New Roman" panose="02020603050405020304" pitchFamily="18" charset="0"/>
              </a:rPr>
              <a:t>	No </a:t>
            </a:r>
            <a:r>
              <a:rPr lang="en-US" sz="3400" dirty="0">
                <a:solidFill>
                  <a:srgbClr val="002060"/>
                </a:solidFill>
                <a:latin typeface="Times New Roman" panose="02020603050405020304" pitchFamily="18" charset="0"/>
                <a:cs typeface="Times New Roman" panose="02020603050405020304" pitchFamily="18" charset="0"/>
              </a:rPr>
              <a:t>matter what I do, I won’t </a:t>
            </a:r>
            <a:r>
              <a:rPr lang="en-US" sz="3400" dirty="0" smtClean="0">
                <a:solidFill>
                  <a:srgbClr val="002060"/>
                </a:solidFill>
                <a:latin typeface="Times New Roman" panose="02020603050405020304" pitchFamily="18" charset="0"/>
                <a:cs typeface="Times New Roman" panose="02020603050405020304" pitchFamily="18" charset="0"/>
              </a:rPr>
              <a:t>	have </a:t>
            </a:r>
            <a:r>
              <a:rPr lang="en-US" sz="3400" dirty="0">
                <a:solidFill>
                  <a:srgbClr val="002060"/>
                </a:solidFill>
                <a:latin typeface="Times New Roman" panose="02020603050405020304" pitchFamily="18" charset="0"/>
                <a:cs typeface="Times New Roman" panose="02020603050405020304" pitchFamily="18" charset="0"/>
              </a:rPr>
              <a:t>enough time!</a:t>
            </a:r>
          </a:p>
          <a:p>
            <a:endParaRPr lang="en-US" sz="3400" dirty="0">
              <a:latin typeface="Times New Roman" panose="02020603050405020304" pitchFamily="18" charset="0"/>
              <a:cs typeface="Times New Roman" panose="02020603050405020304" pitchFamily="18" charset="0"/>
            </a:endParaRPr>
          </a:p>
          <a:p>
            <a:pPr marL="109728" indent="0">
              <a:buNone/>
            </a:pPr>
            <a:endParaRPr lang="en-US" sz="15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2050" name="Picture 2" descr="C:\Users\ldinneb\AppData\Local\Microsoft\Windows\Temporary Internet Files\Content.IE5\0E4S2LBW\MC9002345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504" y="1447052"/>
            <a:ext cx="3806618" cy="457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6580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365076" y="2635774"/>
            <a:ext cx="11700803" cy="1325563"/>
          </a:xfrm>
        </p:spPr>
        <p:txBody>
          <a:bodyPr>
            <a:normAutofit/>
          </a:bodyPr>
          <a:lstStyle/>
          <a:p>
            <a:pPr eaLnBrk="1" hangingPunct="1"/>
            <a:r>
              <a:rPr lang="en-US" altLang="en-US" sz="4000" b="1" dirty="0" smtClean="0">
                <a:solidFill>
                  <a:srgbClr val="003399"/>
                </a:solidFill>
                <a:latin typeface="Georgia" panose="02040502050405020303" pitchFamily="18" charset="0"/>
              </a:rPr>
              <a:t>Obstacles to effective time management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38" y="22860"/>
            <a:ext cx="1745762" cy="1745762"/>
          </a:xfrm>
          <a:prstGeom prst="rect">
            <a:avLst/>
          </a:prstGeom>
        </p:spPr>
      </p:pic>
    </p:spTree>
    <p:extLst>
      <p:ext uri="{BB962C8B-B14F-4D97-AF65-F5344CB8AC3E}">
        <p14:creationId xmlns:p14="http://schemas.microsoft.com/office/powerpoint/2010/main" val="3978150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28599" y="1756"/>
            <a:ext cx="11700803" cy="1325563"/>
          </a:xfrm>
        </p:spPr>
        <p:txBody>
          <a:bodyPr>
            <a:normAutofit/>
          </a:bodyPr>
          <a:lstStyle/>
          <a:p>
            <a:pPr eaLnBrk="1" hangingPunct="1"/>
            <a:r>
              <a:rPr lang="en-US" altLang="en-US" sz="4000" b="1" dirty="0" smtClean="0">
                <a:solidFill>
                  <a:srgbClr val="003399"/>
                </a:solidFill>
                <a:latin typeface="Georgia" panose="02040502050405020303" pitchFamily="18" charset="0"/>
              </a:rPr>
              <a:t>Obstacles to effective time management</a:t>
            </a:r>
          </a:p>
        </p:txBody>
      </p:sp>
      <p:pic>
        <p:nvPicPr>
          <p:cNvPr id="2" name="Picture 4" descr="C:\WINNT\Profiles\tpietras\Application Data\Microsoft\Media Catalog\Downloaded Clips\cl45\j017443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067" y="1905001"/>
            <a:ext cx="1135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154746" y="2133601"/>
            <a:ext cx="37560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Unclear objectives</a:t>
            </a:r>
          </a:p>
        </p:txBody>
      </p:sp>
      <p:sp>
        <p:nvSpPr>
          <p:cNvPr id="8200" name="Text Box 8"/>
          <p:cNvSpPr txBox="1">
            <a:spLocks noChangeArrowheads="1"/>
          </p:cNvSpPr>
          <p:nvPr/>
        </p:nvSpPr>
        <p:spPr bwMode="auto">
          <a:xfrm>
            <a:off x="6079000" y="3761474"/>
            <a:ext cx="31769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Disorganization </a:t>
            </a:r>
          </a:p>
        </p:txBody>
      </p:sp>
      <p:pic>
        <p:nvPicPr>
          <p:cNvPr id="8201" name="Picture 9" descr="C:\WINNT\Profiles\tpietras\Application Data\Microsoft\Media Catalog\Downloaded Clips\cl31\j012428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8464" y="3200400"/>
            <a:ext cx="2463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1"/>
          <p:cNvSpPr txBox="1">
            <a:spLocks noChangeArrowheads="1"/>
          </p:cNvSpPr>
          <p:nvPr/>
        </p:nvSpPr>
        <p:spPr bwMode="auto">
          <a:xfrm>
            <a:off x="341140" y="5360880"/>
            <a:ext cx="40044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Inability to say “no” </a:t>
            </a:r>
          </a:p>
        </p:txBody>
      </p:sp>
      <p:pic>
        <p:nvPicPr>
          <p:cNvPr id="8204" name="Picture 12" descr="C:\WINNT\Profiles\tpietras\Application Data\Microsoft\Media Catalog\Downloaded Clips\cl0\BS01707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740277"/>
            <a:ext cx="183356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6238" y="22860"/>
            <a:ext cx="1745762" cy="1745762"/>
          </a:xfrm>
          <a:prstGeom prst="rect">
            <a:avLst/>
          </a:prstGeom>
        </p:spPr>
      </p:pic>
    </p:spTree>
    <p:extLst>
      <p:ext uri="{BB962C8B-B14F-4D97-AF65-F5344CB8AC3E}">
        <p14:creationId xmlns:p14="http://schemas.microsoft.com/office/powerpoint/2010/main" val="1334210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0-#ppt_w/2"/>
                                          </p:val>
                                        </p:tav>
                                        <p:tav tm="100000">
                                          <p:val>
                                            <p:strVal val="#ppt_x"/>
                                          </p:val>
                                        </p:tav>
                                      </p:tavLst>
                                    </p:anim>
                                    <p:anim calcmode="lin" valueType="num">
                                      <p:cBhvr additive="base">
                                        <p:cTn id="8" dur="500" fill="hold"/>
                                        <p:tgtEl>
                                          <p:spTgt spid="81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 calcmode="lin" valueType="num">
                                      <p:cBhvr additive="base">
                                        <p:cTn id="18" dur="500" fill="hold"/>
                                        <p:tgtEl>
                                          <p:spTgt spid="8200"/>
                                        </p:tgtEl>
                                        <p:attrNameLst>
                                          <p:attrName>ppt_x</p:attrName>
                                        </p:attrNameLst>
                                      </p:cBhvr>
                                      <p:tavLst>
                                        <p:tav tm="0">
                                          <p:val>
                                            <p:strVal val="0-#ppt_w/2"/>
                                          </p:val>
                                        </p:tav>
                                        <p:tav tm="100000">
                                          <p:val>
                                            <p:strVal val="#ppt_x"/>
                                          </p:val>
                                        </p:tav>
                                      </p:tavLst>
                                    </p:anim>
                                    <p:anim calcmode="lin" valueType="num">
                                      <p:cBhvr additive="base">
                                        <p:cTn id="19" dur="500" fill="hold"/>
                                        <p:tgtEl>
                                          <p:spTgt spid="820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250"/>
                                  </p:stCondLst>
                                  <p:childTnLst>
                                    <p:set>
                                      <p:cBhvr>
                                        <p:cTn id="22" dur="1" fill="hold">
                                          <p:stCondLst>
                                            <p:cond delay="0"/>
                                          </p:stCondLst>
                                        </p:cTn>
                                        <p:tgtEl>
                                          <p:spTgt spid="8201"/>
                                        </p:tgtEl>
                                        <p:attrNameLst>
                                          <p:attrName>style.visibility</p:attrName>
                                        </p:attrNameLst>
                                      </p:cBhvr>
                                      <p:to>
                                        <p:strVal val="visible"/>
                                      </p:to>
                                    </p:set>
                                    <p:anim calcmode="lin" valueType="num">
                                      <p:cBhvr additive="base">
                                        <p:cTn id="23" dur="500" fill="hold"/>
                                        <p:tgtEl>
                                          <p:spTgt spid="8201"/>
                                        </p:tgtEl>
                                        <p:attrNameLst>
                                          <p:attrName>ppt_x</p:attrName>
                                        </p:attrNameLst>
                                      </p:cBhvr>
                                      <p:tavLst>
                                        <p:tav tm="0">
                                          <p:val>
                                            <p:strVal val="1+#ppt_w/2"/>
                                          </p:val>
                                        </p:tav>
                                        <p:tav tm="100000">
                                          <p:val>
                                            <p:strVal val="#ppt_x"/>
                                          </p:val>
                                        </p:tav>
                                      </p:tavLst>
                                    </p:anim>
                                    <p:anim calcmode="lin" valueType="num">
                                      <p:cBhvr additive="base">
                                        <p:cTn id="24"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203"/>
                                        </p:tgtEl>
                                        <p:attrNameLst>
                                          <p:attrName>style.visibility</p:attrName>
                                        </p:attrNameLst>
                                      </p:cBhvr>
                                      <p:to>
                                        <p:strVal val="visible"/>
                                      </p:to>
                                    </p:set>
                                    <p:anim calcmode="lin" valueType="num">
                                      <p:cBhvr additive="base">
                                        <p:cTn id="29" dur="500" fill="hold"/>
                                        <p:tgtEl>
                                          <p:spTgt spid="8203"/>
                                        </p:tgtEl>
                                        <p:attrNameLst>
                                          <p:attrName>ppt_x</p:attrName>
                                        </p:attrNameLst>
                                      </p:cBhvr>
                                      <p:tavLst>
                                        <p:tav tm="0">
                                          <p:val>
                                            <p:strVal val="0-#ppt_w/2"/>
                                          </p:val>
                                        </p:tav>
                                        <p:tav tm="100000">
                                          <p:val>
                                            <p:strVal val="#ppt_x"/>
                                          </p:val>
                                        </p:tav>
                                      </p:tavLst>
                                    </p:anim>
                                    <p:anim calcmode="lin" valueType="num">
                                      <p:cBhvr additive="base">
                                        <p:cTn id="30" dur="500" fill="hold"/>
                                        <p:tgtEl>
                                          <p:spTgt spid="820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2" fill="hold" nodeType="afterEffect">
                                  <p:stCondLst>
                                    <p:cond delay="250"/>
                                  </p:stCondLst>
                                  <p:childTnLst>
                                    <p:set>
                                      <p:cBhvr>
                                        <p:cTn id="33" dur="1" fill="hold">
                                          <p:stCondLst>
                                            <p:cond delay="0"/>
                                          </p:stCondLst>
                                        </p:cTn>
                                        <p:tgtEl>
                                          <p:spTgt spid="8204"/>
                                        </p:tgtEl>
                                        <p:attrNameLst>
                                          <p:attrName>style.visibility</p:attrName>
                                        </p:attrNameLst>
                                      </p:cBhvr>
                                      <p:to>
                                        <p:strVal val="visible"/>
                                      </p:to>
                                    </p:set>
                                    <p:anim calcmode="lin" valueType="num">
                                      <p:cBhvr additive="base">
                                        <p:cTn id="34" dur="500" fill="hold"/>
                                        <p:tgtEl>
                                          <p:spTgt spid="8204"/>
                                        </p:tgtEl>
                                        <p:attrNameLst>
                                          <p:attrName>ppt_x</p:attrName>
                                        </p:attrNameLst>
                                      </p:cBhvr>
                                      <p:tavLst>
                                        <p:tav tm="0">
                                          <p:val>
                                            <p:strVal val="1+#ppt_w/2"/>
                                          </p:val>
                                        </p:tav>
                                        <p:tav tm="100000">
                                          <p:val>
                                            <p:strVal val="#ppt_x"/>
                                          </p:val>
                                        </p:tav>
                                      </p:tavLst>
                                    </p:anim>
                                    <p:anim calcmode="lin" valueType="num">
                                      <p:cBhvr additive="base">
                                        <p:cTn id="35"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utoUpdateAnimBg="0"/>
      <p:bldP spid="8200" grpId="0" autoUpdateAnimBg="0"/>
      <p:bldP spid="820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0" y="33301"/>
            <a:ext cx="11971606" cy="1325563"/>
          </a:xfrm>
          <a:noFill/>
        </p:spPr>
        <p:txBody>
          <a:bodyPr>
            <a:normAutofit/>
          </a:bodyPr>
          <a:lstStyle/>
          <a:p>
            <a:pPr eaLnBrk="1" hangingPunct="1"/>
            <a:r>
              <a:rPr lang="en-US" altLang="en-US" sz="4000" b="1" dirty="0" smtClean="0">
                <a:solidFill>
                  <a:srgbClr val="003399"/>
                </a:solidFill>
                <a:latin typeface="Georgia" panose="02040502050405020303" pitchFamily="18" charset="0"/>
              </a:rPr>
              <a:t>Obstacles to effective time management</a:t>
            </a:r>
          </a:p>
        </p:txBody>
      </p:sp>
      <p:sp>
        <p:nvSpPr>
          <p:cNvPr id="10245" name="Text Box 5"/>
          <p:cNvSpPr txBox="1">
            <a:spLocks noChangeArrowheads="1"/>
          </p:cNvSpPr>
          <p:nvPr/>
        </p:nvSpPr>
        <p:spPr bwMode="auto">
          <a:xfrm>
            <a:off x="190500" y="1934369"/>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Interruptions</a:t>
            </a:r>
          </a:p>
        </p:txBody>
      </p:sp>
      <p:pic>
        <p:nvPicPr>
          <p:cNvPr id="10246" name="Picture 6" descr="C:\WINNT\Profiles\tpietras\Application Data\Microsoft\Media Catalog\Downloaded Clips\cl0\BS0104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865" y="1700196"/>
            <a:ext cx="12922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6392446" y="3308352"/>
            <a:ext cx="37754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More interruptions</a:t>
            </a:r>
          </a:p>
        </p:txBody>
      </p:sp>
      <p:pic>
        <p:nvPicPr>
          <p:cNvPr id="10248" name="Picture 8" descr="C:\WINNT\Profiles\tpietras\Application Data\Microsoft\Media Catalog\Downloaded Clips\cl0\PE01538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7937" y="2212977"/>
            <a:ext cx="118586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p:cNvSpPr txBox="1">
            <a:spLocks noChangeArrowheads="1"/>
          </p:cNvSpPr>
          <p:nvPr/>
        </p:nvSpPr>
        <p:spPr bwMode="auto">
          <a:xfrm>
            <a:off x="190500" y="4937128"/>
            <a:ext cx="441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Periods of inactivity</a:t>
            </a:r>
          </a:p>
        </p:txBody>
      </p:sp>
      <p:pic>
        <p:nvPicPr>
          <p:cNvPr id="10250" name="Picture 10" descr="C:\WINNT\Profiles\tpietras\Application Data\Microsoft\Media Catalog\Downloaded Clips\cl36\j0136133.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2090" y="4403727"/>
            <a:ext cx="17637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6238" y="22860"/>
            <a:ext cx="1745762" cy="1745762"/>
          </a:xfrm>
          <a:prstGeom prst="rect">
            <a:avLst/>
          </a:prstGeom>
        </p:spPr>
      </p:pic>
    </p:spTree>
    <p:extLst>
      <p:ext uri="{BB962C8B-B14F-4D97-AF65-F5344CB8AC3E}">
        <p14:creationId xmlns:p14="http://schemas.microsoft.com/office/powerpoint/2010/main" val="2415590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250"/>
                                  </p:stCondLst>
                                  <p:childTnLst>
                                    <p:set>
                                      <p:cBhvr>
                                        <p:cTn id="11" dur="1" fill="hold">
                                          <p:stCondLst>
                                            <p:cond delay="0"/>
                                          </p:stCondLst>
                                        </p:cTn>
                                        <p:tgtEl>
                                          <p:spTgt spid="10246"/>
                                        </p:tgtEl>
                                        <p:attrNameLst>
                                          <p:attrName>style.visibility</p:attrName>
                                        </p:attrNameLst>
                                      </p:cBhvr>
                                      <p:to>
                                        <p:strVal val="visible"/>
                                      </p:to>
                                    </p:set>
                                    <p:anim calcmode="lin" valueType="num">
                                      <p:cBhvr additive="base">
                                        <p:cTn id="12" dur="500" fill="hold"/>
                                        <p:tgtEl>
                                          <p:spTgt spid="10246"/>
                                        </p:tgtEl>
                                        <p:attrNameLst>
                                          <p:attrName>ppt_x</p:attrName>
                                        </p:attrNameLst>
                                      </p:cBhvr>
                                      <p:tavLst>
                                        <p:tav tm="0">
                                          <p:val>
                                            <p:strVal val="1+#ppt_w/2"/>
                                          </p:val>
                                        </p:tav>
                                        <p:tav tm="100000">
                                          <p:val>
                                            <p:strVal val="#ppt_x"/>
                                          </p:val>
                                        </p:tav>
                                      </p:tavLst>
                                    </p:anim>
                                    <p:anim calcmode="lin" valueType="num">
                                      <p:cBhvr additive="base">
                                        <p:cTn id="13"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7"/>
                                        </p:tgtEl>
                                        <p:attrNameLst>
                                          <p:attrName>style.visibility</p:attrName>
                                        </p:attrNameLst>
                                      </p:cBhvr>
                                      <p:to>
                                        <p:strVal val="visible"/>
                                      </p:to>
                                    </p:set>
                                    <p:anim calcmode="lin" valueType="num">
                                      <p:cBhvr additive="base">
                                        <p:cTn id="18" dur="500" fill="hold"/>
                                        <p:tgtEl>
                                          <p:spTgt spid="10247"/>
                                        </p:tgtEl>
                                        <p:attrNameLst>
                                          <p:attrName>ppt_x</p:attrName>
                                        </p:attrNameLst>
                                      </p:cBhvr>
                                      <p:tavLst>
                                        <p:tav tm="0">
                                          <p:val>
                                            <p:strVal val="0-#ppt_w/2"/>
                                          </p:val>
                                        </p:tav>
                                        <p:tav tm="100000">
                                          <p:val>
                                            <p:strVal val="#ppt_x"/>
                                          </p:val>
                                        </p:tav>
                                      </p:tavLst>
                                    </p:anim>
                                    <p:anim calcmode="lin" valueType="num">
                                      <p:cBhvr additive="base">
                                        <p:cTn id="19" dur="500" fill="hold"/>
                                        <p:tgtEl>
                                          <p:spTgt spid="1024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250"/>
                                  </p:stCondLst>
                                  <p:childTnLst>
                                    <p:set>
                                      <p:cBhvr>
                                        <p:cTn id="22" dur="1" fill="hold">
                                          <p:stCondLst>
                                            <p:cond delay="0"/>
                                          </p:stCondLst>
                                        </p:cTn>
                                        <p:tgtEl>
                                          <p:spTgt spid="10248"/>
                                        </p:tgtEl>
                                        <p:attrNameLst>
                                          <p:attrName>style.visibility</p:attrName>
                                        </p:attrNameLst>
                                      </p:cBhvr>
                                      <p:to>
                                        <p:strVal val="visible"/>
                                      </p:to>
                                    </p:set>
                                    <p:anim calcmode="lin" valueType="num">
                                      <p:cBhvr additive="base">
                                        <p:cTn id="23" dur="500" fill="hold"/>
                                        <p:tgtEl>
                                          <p:spTgt spid="10248"/>
                                        </p:tgtEl>
                                        <p:attrNameLst>
                                          <p:attrName>ppt_x</p:attrName>
                                        </p:attrNameLst>
                                      </p:cBhvr>
                                      <p:tavLst>
                                        <p:tav tm="0">
                                          <p:val>
                                            <p:strVal val="1+#ppt_w/2"/>
                                          </p:val>
                                        </p:tav>
                                        <p:tav tm="100000">
                                          <p:val>
                                            <p:strVal val="#ppt_x"/>
                                          </p:val>
                                        </p:tav>
                                      </p:tavLst>
                                    </p:anim>
                                    <p:anim calcmode="lin" valueType="num">
                                      <p:cBhvr additive="base">
                                        <p:cTn id="24"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249"/>
                                        </p:tgtEl>
                                        <p:attrNameLst>
                                          <p:attrName>style.visibility</p:attrName>
                                        </p:attrNameLst>
                                      </p:cBhvr>
                                      <p:to>
                                        <p:strVal val="visible"/>
                                      </p:to>
                                    </p:set>
                                    <p:anim calcmode="lin" valueType="num">
                                      <p:cBhvr additive="base">
                                        <p:cTn id="29" dur="500" fill="hold"/>
                                        <p:tgtEl>
                                          <p:spTgt spid="10249"/>
                                        </p:tgtEl>
                                        <p:attrNameLst>
                                          <p:attrName>ppt_x</p:attrName>
                                        </p:attrNameLst>
                                      </p:cBhvr>
                                      <p:tavLst>
                                        <p:tav tm="0">
                                          <p:val>
                                            <p:strVal val="0-#ppt_w/2"/>
                                          </p:val>
                                        </p:tav>
                                        <p:tav tm="100000">
                                          <p:val>
                                            <p:strVal val="#ppt_x"/>
                                          </p:val>
                                        </p:tav>
                                      </p:tavLst>
                                    </p:anim>
                                    <p:anim calcmode="lin" valueType="num">
                                      <p:cBhvr additive="base">
                                        <p:cTn id="30" dur="500" fill="hold"/>
                                        <p:tgtEl>
                                          <p:spTgt spid="1024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2" fill="hold" nodeType="afterEffect">
                                  <p:stCondLst>
                                    <p:cond delay="250"/>
                                  </p:stCondLst>
                                  <p:childTnLst>
                                    <p:set>
                                      <p:cBhvr>
                                        <p:cTn id="33" dur="1" fill="hold">
                                          <p:stCondLst>
                                            <p:cond delay="0"/>
                                          </p:stCondLst>
                                        </p:cTn>
                                        <p:tgtEl>
                                          <p:spTgt spid="10250"/>
                                        </p:tgtEl>
                                        <p:attrNameLst>
                                          <p:attrName>style.visibility</p:attrName>
                                        </p:attrNameLst>
                                      </p:cBhvr>
                                      <p:to>
                                        <p:strVal val="visible"/>
                                      </p:to>
                                    </p:set>
                                    <p:anim calcmode="lin" valueType="num">
                                      <p:cBhvr additive="base">
                                        <p:cTn id="34" dur="500" fill="hold"/>
                                        <p:tgtEl>
                                          <p:spTgt spid="10250"/>
                                        </p:tgtEl>
                                        <p:attrNameLst>
                                          <p:attrName>ppt_x</p:attrName>
                                        </p:attrNameLst>
                                      </p:cBhvr>
                                      <p:tavLst>
                                        <p:tav tm="0">
                                          <p:val>
                                            <p:strVal val="1+#ppt_w/2"/>
                                          </p:val>
                                        </p:tav>
                                        <p:tav tm="100000">
                                          <p:val>
                                            <p:strVal val="#ppt_x"/>
                                          </p:val>
                                        </p:tav>
                                      </p:tavLst>
                                    </p:anim>
                                    <p:anim calcmode="lin" valueType="num">
                                      <p:cBhvr additive="base">
                                        <p:cTn id="35"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7" grpId="0" autoUpdateAnimBg="0"/>
      <p:bldP spid="1024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a:xfrm>
            <a:off x="0" y="16953"/>
            <a:ext cx="11774659" cy="1325563"/>
          </a:xfrm>
          <a:noFill/>
        </p:spPr>
        <p:txBody>
          <a:bodyPr>
            <a:normAutofit/>
          </a:bodyPr>
          <a:lstStyle/>
          <a:p>
            <a:pPr eaLnBrk="1" hangingPunct="1"/>
            <a:r>
              <a:rPr lang="en-US" altLang="en-US" sz="4000" b="1" dirty="0" smtClean="0">
                <a:solidFill>
                  <a:srgbClr val="003399"/>
                </a:solidFill>
                <a:latin typeface="Georgia" panose="02040502050405020303" pitchFamily="18" charset="0"/>
              </a:rPr>
              <a:t>Obstacles to effective time management</a:t>
            </a:r>
          </a:p>
        </p:txBody>
      </p:sp>
      <p:sp>
        <p:nvSpPr>
          <p:cNvPr id="13316" name="Text Box 4"/>
          <p:cNvSpPr txBox="1">
            <a:spLocks noChangeArrowheads="1"/>
          </p:cNvSpPr>
          <p:nvPr/>
        </p:nvSpPr>
        <p:spPr bwMode="auto">
          <a:xfrm>
            <a:off x="228600" y="1828801"/>
            <a:ext cx="533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Too many things at once</a:t>
            </a:r>
          </a:p>
        </p:txBody>
      </p:sp>
      <p:pic>
        <p:nvPicPr>
          <p:cNvPr id="13317" name="Picture 5" descr="C:\WINNT\Profiles\tpietras\Application Data\Microsoft\Media Catalog\Downloaded Clips\cl1f\j007862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1" y="1219201"/>
            <a:ext cx="14446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5219114" y="3497264"/>
            <a:ext cx="43820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Stress and </a:t>
            </a:r>
            <a:r>
              <a:rPr lang="en-US" altLang="en-US" sz="3600" dirty="0" smtClean="0"/>
              <a:t>tiredness</a:t>
            </a:r>
            <a:endParaRPr lang="en-US" altLang="en-US" sz="3600" dirty="0"/>
          </a:p>
        </p:txBody>
      </p:sp>
      <p:pic>
        <p:nvPicPr>
          <p:cNvPr id="13319" name="Picture 7" descr="C:\WINNT\Profiles\tpietras\Application Data\Microsoft\Media Catalog\Downloaded Clips\cl2\PE06127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1" y="3040063"/>
            <a:ext cx="18145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228600" y="5165727"/>
            <a:ext cx="472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All work and no play</a:t>
            </a:r>
          </a:p>
        </p:txBody>
      </p:sp>
      <p:pic>
        <p:nvPicPr>
          <p:cNvPr id="13321" name="Picture 9" descr="C:\WINNT\Profiles\tpietras\Application Data\Microsoft\Media Catalog\Downloaded Clips\cl25\j0093779.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1" y="4403727"/>
            <a:ext cx="15097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6238" y="22860"/>
            <a:ext cx="1745762" cy="1745762"/>
          </a:xfrm>
          <a:prstGeom prst="rect">
            <a:avLst/>
          </a:prstGeom>
        </p:spPr>
      </p:pic>
    </p:spTree>
    <p:extLst>
      <p:ext uri="{BB962C8B-B14F-4D97-AF65-F5344CB8AC3E}">
        <p14:creationId xmlns:p14="http://schemas.microsoft.com/office/powerpoint/2010/main" val="2674039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0-#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250"/>
                                  </p:stCondLst>
                                  <p:childTnLst>
                                    <p:set>
                                      <p:cBhvr>
                                        <p:cTn id="11" dur="1" fill="hold">
                                          <p:stCondLst>
                                            <p:cond delay="0"/>
                                          </p:stCondLst>
                                        </p:cTn>
                                        <p:tgtEl>
                                          <p:spTgt spid="13317"/>
                                        </p:tgtEl>
                                        <p:attrNameLst>
                                          <p:attrName>style.visibility</p:attrName>
                                        </p:attrNameLst>
                                      </p:cBhvr>
                                      <p:to>
                                        <p:strVal val="visible"/>
                                      </p:to>
                                    </p:set>
                                    <p:anim calcmode="lin" valueType="num">
                                      <p:cBhvr additive="base">
                                        <p:cTn id="12" dur="500" fill="hold"/>
                                        <p:tgtEl>
                                          <p:spTgt spid="13317"/>
                                        </p:tgtEl>
                                        <p:attrNameLst>
                                          <p:attrName>ppt_x</p:attrName>
                                        </p:attrNameLst>
                                      </p:cBhvr>
                                      <p:tavLst>
                                        <p:tav tm="0">
                                          <p:val>
                                            <p:strVal val="1+#ppt_w/2"/>
                                          </p:val>
                                        </p:tav>
                                        <p:tav tm="100000">
                                          <p:val>
                                            <p:strVal val="#ppt_x"/>
                                          </p:val>
                                        </p:tav>
                                      </p:tavLst>
                                    </p:anim>
                                    <p:anim calcmode="lin" valueType="num">
                                      <p:cBhvr additive="base">
                                        <p:cTn id="13"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318"/>
                                        </p:tgtEl>
                                        <p:attrNameLst>
                                          <p:attrName>style.visibility</p:attrName>
                                        </p:attrNameLst>
                                      </p:cBhvr>
                                      <p:to>
                                        <p:strVal val="visible"/>
                                      </p:to>
                                    </p:set>
                                    <p:anim calcmode="lin" valueType="num">
                                      <p:cBhvr additive="base">
                                        <p:cTn id="18" dur="500" fill="hold"/>
                                        <p:tgtEl>
                                          <p:spTgt spid="13318"/>
                                        </p:tgtEl>
                                        <p:attrNameLst>
                                          <p:attrName>ppt_x</p:attrName>
                                        </p:attrNameLst>
                                      </p:cBhvr>
                                      <p:tavLst>
                                        <p:tav tm="0">
                                          <p:val>
                                            <p:strVal val="0-#ppt_w/2"/>
                                          </p:val>
                                        </p:tav>
                                        <p:tav tm="100000">
                                          <p:val>
                                            <p:strVal val="#ppt_x"/>
                                          </p:val>
                                        </p:tav>
                                      </p:tavLst>
                                    </p:anim>
                                    <p:anim calcmode="lin" valueType="num">
                                      <p:cBhvr additive="base">
                                        <p:cTn id="19" dur="500" fill="hold"/>
                                        <p:tgtEl>
                                          <p:spTgt spid="1331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250"/>
                                  </p:stCondLst>
                                  <p:childTnLst>
                                    <p:set>
                                      <p:cBhvr>
                                        <p:cTn id="22" dur="1" fill="hold">
                                          <p:stCondLst>
                                            <p:cond delay="0"/>
                                          </p:stCondLst>
                                        </p:cTn>
                                        <p:tgtEl>
                                          <p:spTgt spid="13319"/>
                                        </p:tgtEl>
                                        <p:attrNameLst>
                                          <p:attrName>style.visibility</p:attrName>
                                        </p:attrNameLst>
                                      </p:cBhvr>
                                      <p:to>
                                        <p:strVal val="visible"/>
                                      </p:to>
                                    </p:set>
                                    <p:anim calcmode="lin" valueType="num">
                                      <p:cBhvr additive="base">
                                        <p:cTn id="23" dur="500" fill="hold"/>
                                        <p:tgtEl>
                                          <p:spTgt spid="13319"/>
                                        </p:tgtEl>
                                        <p:attrNameLst>
                                          <p:attrName>ppt_x</p:attrName>
                                        </p:attrNameLst>
                                      </p:cBhvr>
                                      <p:tavLst>
                                        <p:tav tm="0">
                                          <p:val>
                                            <p:strVal val="1+#ppt_w/2"/>
                                          </p:val>
                                        </p:tav>
                                        <p:tav tm="100000">
                                          <p:val>
                                            <p:strVal val="#ppt_x"/>
                                          </p:val>
                                        </p:tav>
                                      </p:tavLst>
                                    </p:anim>
                                    <p:anim calcmode="lin" valueType="num">
                                      <p:cBhvr additive="base">
                                        <p:cTn id="24"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320"/>
                                        </p:tgtEl>
                                        <p:attrNameLst>
                                          <p:attrName>style.visibility</p:attrName>
                                        </p:attrNameLst>
                                      </p:cBhvr>
                                      <p:to>
                                        <p:strVal val="visible"/>
                                      </p:to>
                                    </p:set>
                                    <p:anim calcmode="lin" valueType="num">
                                      <p:cBhvr additive="base">
                                        <p:cTn id="29" dur="500" fill="hold"/>
                                        <p:tgtEl>
                                          <p:spTgt spid="13320"/>
                                        </p:tgtEl>
                                        <p:attrNameLst>
                                          <p:attrName>ppt_x</p:attrName>
                                        </p:attrNameLst>
                                      </p:cBhvr>
                                      <p:tavLst>
                                        <p:tav tm="0">
                                          <p:val>
                                            <p:strVal val="0-#ppt_w/2"/>
                                          </p:val>
                                        </p:tav>
                                        <p:tav tm="100000">
                                          <p:val>
                                            <p:strVal val="#ppt_x"/>
                                          </p:val>
                                        </p:tav>
                                      </p:tavLst>
                                    </p:anim>
                                    <p:anim calcmode="lin" valueType="num">
                                      <p:cBhvr additive="base">
                                        <p:cTn id="30" dur="500" fill="hold"/>
                                        <p:tgtEl>
                                          <p:spTgt spid="1332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2" fill="hold" nodeType="afterEffect">
                                  <p:stCondLst>
                                    <p:cond delay="250"/>
                                  </p:stCondLst>
                                  <p:childTnLst>
                                    <p:set>
                                      <p:cBhvr>
                                        <p:cTn id="33" dur="1" fill="hold">
                                          <p:stCondLst>
                                            <p:cond delay="0"/>
                                          </p:stCondLst>
                                        </p:cTn>
                                        <p:tgtEl>
                                          <p:spTgt spid="13321"/>
                                        </p:tgtEl>
                                        <p:attrNameLst>
                                          <p:attrName>style.visibility</p:attrName>
                                        </p:attrNameLst>
                                      </p:cBhvr>
                                      <p:to>
                                        <p:strVal val="visible"/>
                                      </p:to>
                                    </p:set>
                                    <p:anim calcmode="lin" valueType="num">
                                      <p:cBhvr additive="base">
                                        <p:cTn id="34" dur="500" fill="hold"/>
                                        <p:tgtEl>
                                          <p:spTgt spid="13321"/>
                                        </p:tgtEl>
                                        <p:attrNameLst>
                                          <p:attrName>ppt_x</p:attrName>
                                        </p:attrNameLst>
                                      </p:cBhvr>
                                      <p:tavLst>
                                        <p:tav tm="0">
                                          <p:val>
                                            <p:strVal val="1+#ppt_w/2"/>
                                          </p:val>
                                        </p:tav>
                                        <p:tav tm="100000">
                                          <p:val>
                                            <p:strVal val="#ppt_x"/>
                                          </p:val>
                                        </p:tav>
                                      </p:tavLst>
                                    </p:anim>
                                    <p:anim calcmode="lin" valueType="num">
                                      <p:cBhvr additive="base">
                                        <p:cTn id="35"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8" grpId="0" autoUpdateAnimBg="0"/>
      <p:bldP spid="133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500" y="375613"/>
            <a:ext cx="6050280" cy="446085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73" y="825575"/>
            <a:ext cx="2941322" cy="4010892"/>
          </a:xfrm>
          <a:prstGeom prst="rect">
            <a:avLst/>
          </a:prstGeom>
        </p:spPr>
      </p:pic>
      <p:sp>
        <p:nvSpPr>
          <p:cNvPr id="10" name="Rectangle 9"/>
          <p:cNvSpPr/>
          <p:nvPr/>
        </p:nvSpPr>
        <p:spPr>
          <a:xfrm>
            <a:off x="7856959" y="5052729"/>
            <a:ext cx="2630848" cy="830997"/>
          </a:xfrm>
          <a:prstGeom prst="rect">
            <a:avLst/>
          </a:prstGeom>
        </p:spPr>
        <p:txBody>
          <a:bodyPr wrap="none">
            <a:spAutoFit/>
          </a:bodyPr>
          <a:lstStyle/>
          <a:p>
            <a:r>
              <a:rPr lang="en-US" altLang="en-US" sz="4800" b="1" dirty="0" smtClean="0">
                <a:solidFill>
                  <a:srgbClr val="003399"/>
                </a:solidFill>
                <a:latin typeface="Georgia" panose="02040502050405020303" pitchFamily="18" charset="0"/>
              </a:rPr>
              <a:t>We Do?</a:t>
            </a:r>
            <a:endParaRPr lang="en-US" sz="48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4134727"/>
            <a:ext cx="2667000" cy="2667000"/>
          </a:xfrm>
          <a:prstGeom prst="rect">
            <a:avLst/>
          </a:prstGeom>
        </p:spPr>
      </p:pic>
    </p:spTree>
    <p:extLst>
      <p:ext uri="{BB962C8B-B14F-4D97-AF65-F5344CB8AC3E}">
        <p14:creationId xmlns:p14="http://schemas.microsoft.com/office/powerpoint/2010/main" val="306011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860</Words>
  <Application>Microsoft Office PowerPoint</Application>
  <PresentationFormat>Widescreen</PresentationFormat>
  <Paragraphs>59</Paragraphs>
  <Slides>23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Book Antiqua</vt:lpstr>
      <vt:lpstr>Calibri</vt:lpstr>
      <vt:lpstr>Calibri Light</vt:lpstr>
      <vt:lpstr>Georgia</vt:lpstr>
      <vt:lpstr>Times New Roman</vt:lpstr>
      <vt:lpstr>Office Theme</vt:lpstr>
      <vt:lpstr>Time Management</vt:lpstr>
      <vt:lpstr>PowerPoint Presentation</vt:lpstr>
      <vt:lpstr>PowerPoint Presentation</vt:lpstr>
      <vt:lpstr>Myths about Time Management</vt:lpstr>
      <vt:lpstr>Obstacles to effective time management</vt:lpstr>
      <vt:lpstr>Obstacles to effective time management</vt:lpstr>
      <vt:lpstr>Obstacles to effective time management</vt:lpstr>
      <vt:lpstr>Obstacles to effective time management</vt:lpstr>
      <vt:lpstr>PowerPoint Presentation</vt:lpstr>
      <vt:lpstr>PowerPoint Presentation</vt:lpstr>
      <vt:lpstr>PowerPoint Presentation</vt:lpstr>
      <vt:lpstr>PowerPoint Presentation</vt:lpstr>
      <vt:lpstr>PowerPoint Presentation</vt:lpstr>
      <vt:lpstr>PowerPoint Presentation</vt:lpstr>
      <vt:lpstr>Give me some WAYS</vt:lpstr>
      <vt:lpstr>PowerPoint Presentation</vt:lpstr>
      <vt:lpstr>Prioritize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Time Management</dc:title>
  <dc:creator>Mohd.Imranul Hoque Limon</dc:creator>
  <cp:lastModifiedBy>Mohd.Imranul Hoque Limon</cp:lastModifiedBy>
  <cp:revision>41</cp:revision>
  <dcterms:created xsi:type="dcterms:W3CDTF">2021-06-24T18:10:41Z</dcterms:created>
  <dcterms:modified xsi:type="dcterms:W3CDTF">2021-06-28T13:58:45Z</dcterms:modified>
</cp:coreProperties>
</file>