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04" r:id="rId3"/>
    <p:sldId id="305" r:id="rId4"/>
    <p:sldId id="258" r:id="rId5"/>
    <p:sldId id="259" r:id="rId6"/>
    <p:sldId id="260" r:id="rId7"/>
    <p:sldId id="261" r:id="rId8"/>
    <p:sldId id="264" r:id="rId9"/>
    <p:sldId id="265" r:id="rId10"/>
    <p:sldId id="266" r:id="rId11"/>
    <p:sldId id="267" r:id="rId12"/>
    <p:sldId id="268" r:id="rId13"/>
    <p:sldId id="272" r:id="rId14"/>
    <p:sldId id="273" r:id="rId15"/>
    <p:sldId id="279" r:id="rId16"/>
    <p:sldId id="306" r:id="rId17"/>
    <p:sldId id="280" r:id="rId18"/>
    <p:sldId id="281"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9" r:id="rId34"/>
    <p:sldId id="297" r:id="rId35"/>
    <p:sldId id="298" r:id="rId36"/>
    <p:sldId id="300" r:id="rId37"/>
    <p:sldId id="301" r:id="rId38"/>
    <p:sldId id="302" r:id="rId39"/>
    <p:sldId id="26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A45A72-90AD-44C7-8AF6-AEAC2B45D844}" type="doc">
      <dgm:prSet loTypeId="urn:microsoft.com/office/officeart/2005/8/layout/orgChart1" loCatId="hierarchy" qsTypeId="urn:microsoft.com/office/officeart/2005/8/quickstyle/simple1" qsCatId="simple" csTypeId="urn:microsoft.com/office/officeart/2005/8/colors/accent1_2" csCatId="accent1" phldr="1"/>
      <dgm:spPr/>
    </dgm:pt>
    <dgm:pt modelId="{8A87473E-D62D-4B34-A1CB-33377EFBCFC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TASKS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LITERATURE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REVIEW</a:t>
          </a:r>
        </a:p>
      </dgm:t>
    </dgm:pt>
    <dgm:pt modelId="{F9B88237-C0DC-4E11-97FC-35F4B4011B02}" type="parTrans" cxnId="{772D81AE-11CB-41D1-AF18-6E8684B1BC17}">
      <dgm:prSet/>
      <dgm:spPr/>
      <dgm:t>
        <a:bodyPr/>
        <a:lstStyle/>
        <a:p>
          <a:endParaRPr lang="en-US"/>
        </a:p>
      </dgm:t>
    </dgm:pt>
    <dgm:pt modelId="{94BAAEE5-E0FE-4269-80E5-BCB13D26C3CE}" type="sibTrans" cxnId="{772D81AE-11CB-41D1-AF18-6E8684B1BC17}">
      <dgm:prSet/>
      <dgm:spPr/>
      <dgm:t>
        <a:bodyPr/>
        <a:lstStyle/>
        <a:p>
          <a:endParaRPr lang="en-US"/>
        </a:p>
      </dgm:t>
    </dgm:pt>
    <dgm:pt modelId="{24153522-5A45-4803-8ECC-9D91CAA8735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         SUMMARIZE	</a:t>
          </a:r>
        </a:p>
      </dgm:t>
    </dgm:pt>
    <dgm:pt modelId="{C95C39AC-D3DC-47DE-94E8-264BA60EF8D3}" type="parTrans" cxnId="{4D275BDB-C186-4255-A09A-EADD5C3D9160}">
      <dgm:prSet/>
      <dgm:spPr/>
      <dgm:t>
        <a:bodyPr/>
        <a:lstStyle/>
        <a:p>
          <a:endParaRPr lang="en-US"/>
        </a:p>
      </dgm:t>
    </dgm:pt>
    <dgm:pt modelId="{321EEE3A-CDDE-46CA-AA9F-65E84EB05C37}" type="sibTrans" cxnId="{4D275BDB-C186-4255-A09A-EADD5C3D9160}">
      <dgm:prSet/>
      <dgm:spPr/>
      <dgm:t>
        <a:bodyPr/>
        <a:lstStyle/>
        <a:p>
          <a:endParaRPr lang="en-US"/>
        </a:p>
      </dgm:t>
    </dgm:pt>
    <dgm:pt modelId="{10E592B9-8FBA-4A6A-B2BB-8443BA0C936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SYNTHESIZE</a:t>
          </a:r>
        </a:p>
      </dgm:t>
    </dgm:pt>
    <dgm:pt modelId="{480CC6AC-3B0D-4179-9912-88D88DAD2514}" type="parTrans" cxnId="{12EAF4A5-33EA-4ABA-9AE0-2B3F78BDC9C9}">
      <dgm:prSet/>
      <dgm:spPr/>
      <dgm:t>
        <a:bodyPr/>
        <a:lstStyle/>
        <a:p>
          <a:endParaRPr lang="en-US"/>
        </a:p>
      </dgm:t>
    </dgm:pt>
    <dgm:pt modelId="{F572C830-B69D-465D-939E-506C01FEAD1E}" type="sibTrans" cxnId="{12EAF4A5-33EA-4ABA-9AE0-2B3F78BDC9C9}">
      <dgm:prSet/>
      <dgm:spPr/>
      <dgm:t>
        <a:bodyPr/>
        <a:lstStyle/>
        <a:p>
          <a:endParaRPr lang="en-US"/>
        </a:p>
      </dgm:t>
    </dgm:pt>
    <dgm:pt modelId="{0EDAD490-A7F2-46AF-B52A-08E001BC9D2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CRITIQUE</a:t>
          </a:r>
        </a:p>
      </dgm:t>
    </dgm:pt>
    <dgm:pt modelId="{F9112095-9AB5-4A87-A5E5-08275FCBC80F}" type="parTrans" cxnId="{F4B97F1F-1FA3-4B9D-A112-01BBE46FF0A3}">
      <dgm:prSet/>
      <dgm:spPr/>
      <dgm:t>
        <a:bodyPr/>
        <a:lstStyle/>
        <a:p>
          <a:endParaRPr lang="en-US"/>
        </a:p>
      </dgm:t>
    </dgm:pt>
    <dgm:pt modelId="{B8EBC8F9-5C19-4C8F-B49B-9ABA021365CF}" type="sibTrans" cxnId="{F4B97F1F-1FA3-4B9D-A112-01BBE46FF0A3}">
      <dgm:prSet/>
      <dgm:spPr/>
      <dgm:t>
        <a:bodyPr/>
        <a:lstStyle/>
        <a:p>
          <a:endParaRPr lang="en-US"/>
        </a:p>
      </dgm:t>
    </dgm:pt>
    <dgm:pt modelId="{E297F5F6-6EA8-4AAA-A8B2-D4F50DA9B3C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COMPARE</a:t>
          </a:r>
        </a:p>
      </dgm:t>
    </dgm:pt>
    <dgm:pt modelId="{2380F507-1A35-400C-B13A-5EC4F37E8A61}" type="parTrans" cxnId="{C19BFA21-B7B8-4FA5-B1DA-432A9FC883F9}">
      <dgm:prSet/>
      <dgm:spPr/>
      <dgm:t>
        <a:bodyPr/>
        <a:lstStyle/>
        <a:p>
          <a:endParaRPr lang="en-US"/>
        </a:p>
      </dgm:t>
    </dgm:pt>
    <dgm:pt modelId="{90B41E4F-9091-427E-A566-10941DF772E6}" type="sibTrans" cxnId="{C19BFA21-B7B8-4FA5-B1DA-432A9FC883F9}">
      <dgm:prSet/>
      <dgm:spPr/>
      <dgm:t>
        <a:bodyPr/>
        <a:lstStyle/>
        <a:p>
          <a:endParaRPr lang="en-US"/>
        </a:p>
      </dgm:t>
    </dgm:pt>
    <dgm:pt modelId="{DDBD45D0-5DA6-4E41-8F5C-5400D597C2C8}" type="pres">
      <dgm:prSet presAssocID="{18A45A72-90AD-44C7-8AF6-AEAC2B45D844}" presName="hierChild1" presStyleCnt="0">
        <dgm:presLayoutVars>
          <dgm:orgChart val="1"/>
          <dgm:chPref val="1"/>
          <dgm:dir/>
          <dgm:animOne val="branch"/>
          <dgm:animLvl val="lvl"/>
          <dgm:resizeHandles/>
        </dgm:presLayoutVars>
      </dgm:prSet>
      <dgm:spPr/>
    </dgm:pt>
    <dgm:pt modelId="{1421AA67-7094-472F-8581-AF58374DB36D}" type="pres">
      <dgm:prSet presAssocID="{8A87473E-D62D-4B34-A1CB-33377EFBCFC9}" presName="hierRoot1" presStyleCnt="0">
        <dgm:presLayoutVars>
          <dgm:hierBranch/>
        </dgm:presLayoutVars>
      </dgm:prSet>
      <dgm:spPr/>
    </dgm:pt>
    <dgm:pt modelId="{0E5B94C3-8986-4378-92DE-5F6EB9B00FC2}" type="pres">
      <dgm:prSet presAssocID="{8A87473E-D62D-4B34-A1CB-33377EFBCFC9}" presName="rootComposite1" presStyleCnt="0"/>
      <dgm:spPr/>
    </dgm:pt>
    <dgm:pt modelId="{B5A83CB7-1B4F-46E3-984B-FD4791582921}" type="pres">
      <dgm:prSet presAssocID="{8A87473E-D62D-4B34-A1CB-33377EFBCFC9}" presName="rootText1" presStyleLbl="node0" presStyleIdx="0" presStyleCnt="1" custScaleX="104440" custScaleY="146457">
        <dgm:presLayoutVars>
          <dgm:chPref val="3"/>
        </dgm:presLayoutVars>
      </dgm:prSet>
      <dgm:spPr/>
      <dgm:t>
        <a:bodyPr/>
        <a:lstStyle/>
        <a:p>
          <a:endParaRPr lang="en-US"/>
        </a:p>
      </dgm:t>
    </dgm:pt>
    <dgm:pt modelId="{611E87DC-CFDC-4D65-BB6B-6B13EE8A2865}" type="pres">
      <dgm:prSet presAssocID="{8A87473E-D62D-4B34-A1CB-33377EFBCFC9}" presName="rootConnector1" presStyleLbl="node1" presStyleIdx="0" presStyleCnt="0"/>
      <dgm:spPr/>
      <dgm:t>
        <a:bodyPr/>
        <a:lstStyle/>
        <a:p>
          <a:endParaRPr lang="en-US"/>
        </a:p>
      </dgm:t>
    </dgm:pt>
    <dgm:pt modelId="{1E86A535-91EF-415E-B21D-15C1C72B3B2A}" type="pres">
      <dgm:prSet presAssocID="{8A87473E-D62D-4B34-A1CB-33377EFBCFC9}" presName="hierChild2" presStyleCnt="0"/>
      <dgm:spPr/>
    </dgm:pt>
    <dgm:pt modelId="{D5C0427E-D511-4E51-98C6-9D755407784A}" type="pres">
      <dgm:prSet presAssocID="{C95C39AC-D3DC-47DE-94E8-264BA60EF8D3}" presName="Name35" presStyleLbl="parChTrans1D2" presStyleIdx="0" presStyleCnt="4"/>
      <dgm:spPr/>
      <dgm:t>
        <a:bodyPr/>
        <a:lstStyle/>
        <a:p>
          <a:endParaRPr lang="en-US"/>
        </a:p>
      </dgm:t>
    </dgm:pt>
    <dgm:pt modelId="{164B60BB-B226-42BC-B1A4-8EFA1B947CC8}" type="pres">
      <dgm:prSet presAssocID="{24153522-5A45-4803-8ECC-9D91CAA87353}" presName="hierRoot2" presStyleCnt="0">
        <dgm:presLayoutVars>
          <dgm:hierBranch/>
        </dgm:presLayoutVars>
      </dgm:prSet>
      <dgm:spPr/>
    </dgm:pt>
    <dgm:pt modelId="{227A4154-802E-4BE9-8E3E-33AEB8CCD4C6}" type="pres">
      <dgm:prSet presAssocID="{24153522-5A45-4803-8ECC-9D91CAA87353}" presName="rootComposite" presStyleCnt="0"/>
      <dgm:spPr/>
    </dgm:pt>
    <dgm:pt modelId="{58EFC9F3-4E9B-4CCA-A579-4782E4AB5BA2}" type="pres">
      <dgm:prSet presAssocID="{24153522-5A45-4803-8ECC-9D91CAA87353}" presName="rootText" presStyleLbl="node2" presStyleIdx="0" presStyleCnt="4">
        <dgm:presLayoutVars>
          <dgm:chPref val="3"/>
        </dgm:presLayoutVars>
      </dgm:prSet>
      <dgm:spPr/>
      <dgm:t>
        <a:bodyPr/>
        <a:lstStyle/>
        <a:p>
          <a:endParaRPr lang="en-US"/>
        </a:p>
      </dgm:t>
    </dgm:pt>
    <dgm:pt modelId="{A832EEA8-D724-4643-8B66-7FC0E171D95C}" type="pres">
      <dgm:prSet presAssocID="{24153522-5A45-4803-8ECC-9D91CAA87353}" presName="rootConnector" presStyleLbl="node2" presStyleIdx="0" presStyleCnt="4"/>
      <dgm:spPr/>
      <dgm:t>
        <a:bodyPr/>
        <a:lstStyle/>
        <a:p>
          <a:endParaRPr lang="en-US"/>
        </a:p>
      </dgm:t>
    </dgm:pt>
    <dgm:pt modelId="{3FBCE16B-F5AF-4F88-B1AE-32E7C83F1605}" type="pres">
      <dgm:prSet presAssocID="{24153522-5A45-4803-8ECC-9D91CAA87353}" presName="hierChild4" presStyleCnt="0"/>
      <dgm:spPr/>
    </dgm:pt>
    <dgm:pt modelId="{84600A8F-A724-4DB5-BBC9-9D24E5526F20}" type="pres">
      <dgm:prSet presAssocID="{24153522-5A45-4803-8ECC-9D91CAA87353}" presName="hierChild5" presStyleCnt="0"/>
      <dgm:spPr/>
    </dgm:pt>
    <dgm:pt modelId="{C04A3E7D-A057-4C67-8412-503F00F7259D}" type="pres">
      <dgm:prSet presAssocID="{480CC6AC-3B0D-4179-9912-88D88DAD2514}" presName="Name35" presStyleLbl="parChTrans1D2" presStyleIdx="1" presStyleCnt="4"/>
      <dgm:spPr/>
      <dgm:t>
        <a:bodyPr/>
        <a:lstStyle/>
        <a:p>
          <a:endParaRPr lang="en-US"/>
        </a:p>
      </dgm:t>
    </dgm:pt>
    <dgm:pt modelId="{AC42A1F2-5F78-4DBE-BA99-AE4DD0AE540F}" type="pres">
      <dgm:prSet presAssocID="{10E592B9-8FBA-4A6A-B2BB-8443BA0C936F}" presName="hierRoot2" presStyleCnt="0">
        <dgm:presLayoutVars>
          <dgm:hierBranch/>
        </dgm:presLayoutVars>
      </dgm:prSet>
      <dgm:spPr/>
    </dgm:pt>
    <dgm:pt modelId="{D44ABF69-15CD-4CF4-8908-D4FAFE96E86A}" type="pres">
      <dgm:prSet presAssocID="{10E592B9-8FBA-4A6A-B2BB-8443BA0C936F}" presName="rootComposite" presStyleCnt="0"/>
      <dgm:spPr/>
    </dgm:pt>
    <dgm:pt modelId="{16D9F871-6BA1-4B52-80BF-CEE0E6B2FA4F}" type="pres">
      <dgm:prSet presAssocID="{10E592B9-8FBA-4A6A-B2BB-8443BA0C936F}" presName="rootText" presStyleLbl="node2" presStyleIdx="1" presStyleCnt="4">
        <dgm:presLayoutVars>
          <dgm:chPref val="3"/>
        </dgm:presLayoutVars>
      </dgm:prSet>
      <dgm:spPr/>
      <dgm:t>
        <a:bodyPr/>
        <a:lstStyle/>
        <a:p>
          <a:endParaRPr lang="en-US"/>
        </a:p>
      </dgm:t>
    </dgm:pt>
    <dgm:pt modelId="{4426732F-2DAF-4C5A-93A7-7964A22A1816}" type="pres">
      <dgm:prSet presAssocID="{10E592B9-8FBA-4A6A-B2BB-8443BA0C936F}" presName="rootConnector" presStyleLbl="node2" presStyleIdx="1" presStyleCnt="4"/>
      <dgm:spPr/>
      <dgm:t>
        <a:bodyPr/>
        <a:lstStyle/>
        <a:p>
          <a:endParaRPr lang="en-US"/>
        </a:p>
      </dgm:t>
    </dgm:pt>
    <dgm:pt modelId="{FCCC6FF9-B4DA-47FB-B34F-F44852071534}" type="pres">
      <dgm:prSet presAssocID="{10E592B9-8FBA-4A6A-B2BB-8443BA0C936F}" presName="hierChild4" presStyleCnt="0"/>
      <dgm:spPr/>
    </dgm:pt>
    <dgm:pt modelId="{285C526D-149E-427A-8E8D-24D922A4CBFF}" type="pres">
      <dgm:prSet presAssocID="{10E592B9-8FBA-4A6A-B2BB-8443BA0C936F}" presName="hierChild5" presStyleCnt="0"/>
      <dgm:spPr/>
    </dgm:pt>
    <dgm:pt modelId="{517BD34E-D75A-4C20-B7CC-6A0E8426EB35}" type="pres">
      <dgm:prSet presAssocID="{F9112095-9AB5-4A87-A5E5-08275FCBC80F}" presName="Name35" presStyleLbl="parChTrans1D2" presStyleIdx="2" presStyleCnt="4"/>
      <dgm:spPr/>
      <dgm:t>
        <a:bodyPr/>
        <a:lstStyle/>
        <a:p>
          <a:endParaRPr lang="en-US"/>
        </a:p>
      </dgm:t>
    </dgm:pt>
    <dgm:pt modelId="{058D3487-72B7-4922-8B3A-25C7C9163499}" type="pres">
      <dgm:prSet presAssocID="{0EDAD490-A7F2-46AF-B52A-08E001BC9D2F}" presName="hierRoot2" presStyleCnt="0">
        <dgm:presLayoutVars>
          <dgm:hierBranch/>
        </dgm:presLayoutVars>
      </dgm:prSet>
      <dgm:spPr/>
    </dgm:pt>
    <dgm:pt modelId="{EFABD1FA-84DE-47DF-900E-1E1095DC61A4}" type="pres">
      <dgm:prSet presAssocID="{0EDAD490-A7F2-46AF-B52A-08E001BC9D2F}" presName="rootComposite" presStyleCnt="0"/>
      <dgm:spPr/>
    </dgm:pt>
    <dgm:pt modelId="{E5C6C8D6-2A64-44F2-A8A9-0EC95E1B990F}" type="pres">
      <dgm:prSet presAssocID="{0EDAD490-A7F2-46AF-B52A-08E001BC9D2F}" presName="rootText" presStyleLbl="node2" presStyleIdx="2" presStyleCnt="4">
        <dgm:presLayoutVars>
          <dgm:chPref val="3"/>
        </dgm:presLayoutVars>
      </dgm:prSet>
      <dgm:spPr/>
      <dgm:t>
        <a:bodyPr/>
        <a:lstStyle/>
        <a:p>
          <a:endParaRPr lang="en-US"/>
        </a:p>
      </dgm:t>
    </dgm:pt>
    <dgm:pt modelId="{554939B0-3B77-4D1D-9F9E-A7C07FB05A1E}" type="pres">
      <dgm:prSet presAssocID="{0EDAD490-A7F2-46AF-B52A-08E001BC9D2F}" presName="rootConnector" presStyleLbl="node2" presStyleIdx="2" presStyleCnt="4"/>
      <dgm:spPr/>
      <dgm:t>
        <a:bodyPr/>
        <a:lstStyle/>
        <a:p>
          <a:endParaRPr lang="en-US"/>
        </a:p>
      </dgm:t>
    </dgm:pt>
    <dgm:pt modelId="{5F7DD785-73C9-4948-B4B3-22381698BDA9}" type="pres">
      <dgm:prSet presAssocID="{0EDAD490-A7F2-46AF-B52A-08E001BC9D2F}" presName="hierChild4" presStyleCnt="0"/>
      <dgm:spPr/>
    </dgm:pt>
    <dgm:pt modelId="{E08DE1AB-EFF3-4C15-A5FE-B37B5B29C19C}" type="pres">
      <dgm:prSet presAssocID="{0EDAD490-A7F2-46AF-B52A-08E001BC9D2F}" presName="hierChild5" presStyleCnt="0"/>
      <dgm:spPr/>
    </dgm:pt>
    <dgm:pt modelId="{E95AF61D-BB63-4C6E-A897-667A0C16949B}" type="pres">
      <dgm:prSet presAssocID="{2380F507-1A35-400C-B13A-5EC4F37E8A61}" presName="Name35" presStyleLbl="parChTrans1D2" presStyleIdx="3" presStyleCnt="4"/>
      <dgm:spPr/>
      <dgm:t>
        <a:bodyPr/>
        <a:lstStyle/>
        <a:p>
          <a:endParaRPr lang="en-US"/>
        </a:p>
      </dgm:t>
    </dgm:pt>
    <dgm:pt modelId="{14228F29-D2DD-47BE-9C04-F52EEC29CB53}" type="pres">
      <dgm:prSet presAssocID="{E297F5F6-6EA8-4AAA-A8B2-D4F50DA9B3C8}" presName="hierRoot2" presStyleCnt="0">
        <dgm:presLayoutVars>
          <dgm:hierBranch/>
        </dgm:presLayoutVars>
      </dgm:prSet>
      <dgm:spPr/>
    </dgm:pt>
    <dgm:pt modelId="{BD7741AD-F718-4F7E-A03A-A324EF9B8D54}" type="pres">
      <dgm:prSet presAssocID="{E297F5F6-6EA8-4AAA-A8B2-D4F50DA9B3C8}" presName="rootComposite" presStyleCnt="0"/>
      <dgm:spPr/>
    </dgm:pt>
    <dgm:pt modelId="{5B2C379E-AC67-4F77-A866-C3D99A251444}" type="pres">
      <dgm:prSet presAssocID="{E297F5F6-6EA8-4AAA-A8B2-D4F50DA9B3C8}" presName="rootText" presStyleLbl="node2" presStyleIdx="3" presStyleCnt="4">
        <dgm:presLayoutVars>
          <dgm:chPref val="3"/>
        </dgm:presLayoutVars>
      </dgm:prSet>
      <dgm:spPr/>
      <dgm:t>
        <a:bodyPr/>
        <a:lstStyle/>
        <a:p>
          <a:endParaRPr lang="en-US"/>
        </a:p>
      </dgm:t>
    </dgm:pt>
    <dgm:pt modelId="{4CCFF3ED-F650-4B2D-8769-D9A87785B178}" type="pres">
      <dgm:prSet presAssocID="{E297F5F6-6EA8-4AAA-A8B2-D4F50DA9B3C8}" presName="rootConnector" presStyleLbl="node2" presStyleIdx="3" presStyleCnt="4"/>
      <dgm:spPr/>
      <dgm:t>
        <a:bodyPr/>
        <a:lstStyle/>
        <a:p>
          <a:endParaRPr lang="en-US"/>
        </a:p>
      </dgm:t>
    </dgm:pt>
    <dgm:pt modelId="{12C12C0D-CF0E-46CC-B3DB-85486E1AC827}" type="pres">
      <dgm:prSet presAssocID="{E297F5F6-6EA8-4AAA-A8B2-D4F50DA9B3C8}" presName="hierChild4" presStyleCnt="0"/>
      <dgm:spPr/>
    </dgm:pt>
    <dgm:pt modelId="{9B0910BC-13FE-4FFD-963C-FEA162C4C80D}" type="pres">
      <dgm:prSet presAssocID="{E297F5F6-6EA8-4AAA-A8B2-D4F50DA9B3C8}" presName="hierChild5" presStyleCnt="0"/>
      <dgm:spPr/>
    </dgm:pt>
    <dgm:pt modelId="{3F0B57A9-757D-4612-B9FD-DD820A972589}" type="pres">
      <dgm:prSet presAssocID="{8A87473E-D62D-4B34-A1CB-33377EFBCFC9}" presName="hierChild3" presStyleCnt="0"/>
      <dgm:spPr/>
    </dgm:pt>
  </dgm:ptLst>
  <dgm:cxnLst>
    <dgm:cxn modelId="{A4AB87FC-7E6C-4E65-92A7-302FA7421621}" type="presOf" srcId="{18A45A72-90AD-44C7-8AF6-AEAC2B45D844}" destId="{DDBD45D0-5DA6-4E41-8F5C-5400D597C2C8}" srcOrd="0" destOrd="0" presId="urn:microsoft.com/office/officeart/2005/8/layout/orgChart1"/>
    <dgm:cxn modelId="{F4B97F1F-1FA3-4B9D-A112-01BBE46FF0A3}" srcId="{8A87473E-D62D-4B34-A1CB-33377EFBCFC9}" destId="{0EDAD490-A7F2-46AF-B52A-08E001BC9D2F}" srcOrd="2" destOrd="0" parTransId="{F9112095-9AB5-4A87-A5E5-08275FCBC80F}" sibTransId="{B8EBC8F9-5C19-4C8F-B49B-9ABA021365CF}"/>
    <dgm:cxn modelId="{2AF25569-807C-4E5B-8BBF-EB4277FA81C0}" type="presOf" srcId="{C95C39AC-D3DC-47DE-94E8-264BA60EF8D3}" destId="{D5C0427E-D511-4E51-98C6-9D755407784A}" srcOrd="0" destOrd="0" presId="urn:microsoft.com/office/officeart/2005/8/layout/orgChart1"/>
    <dgm:cxn modelId="{4D275BDB-C186-4255-A09A-EADD5C3D9160}" srcId="{8A87473E-D62D-4B34-A1CB-33377EFBCFC9}" destId="{24153522-5A45-4803-8ECC-9D91CAA87353}" srcOrd="0" destOrd="0" parTransId="{C95C39AC-D3DC-47DE-94E8-264BA60EF8D3}" sibTransId="{321EEE3A-CDDE-46CA-AA9F-65E84EB05C37}"/>
    <dgm:cxn modelId="{E0B4D10D-E635-4A10-9F43-869F33723BE5}" type="presOf" srcId="{24153522-5A45-4803-8ECC-9D91CAA87353}" destId="{58EFC9F3-4E9B-4CCA-A579-4782E4AB5BA2}" srcOrd="0" destOrd="0" presId="urn:microsoft.com/office/officeart/2005/8/layout/orgChart1"/>
    <dgm:cxn modelId="{D6D2CD19-4E0A-47AF-9CBE-1A687CB80A60}" type="presOf" srcId="{2380F507-1A35-400C-B13A-5EC4F37E8A61}" destId="{E95AF61D-BB63-4C6E-A897-667A0C16949B}" srcOrd="0" destOrd="0" presId="urn:microsoft.com/office/officeart/2005/8/layout/orgChart1"/>
    <dgm:cxn modelId="{0279994B-23A2-48D9-9FCB-653697C4C631}" type="presOf" srcId="{8A87473E-D62D-4B34-A1CB-33377EFBCFC9}" destId="{B5A83CB7-1B4F-46E3-984B-FD4791582921}" srcOrd="0" destOrd="0" presId="urn:microsoft.com/office/officeart/2005/8/layout/orgChart1"/>
    <dgm:cxn modelId="{094A2724-7279-466D-BA63-F99C81BCC8EC}" type="presOf" srcId="{480CC6AC-3B0D-4179-9912-88D88DAD2514}" destId="{C04A3E7D-A057-4C67-8412-503F00F7259D}" srcOrd="0" destOrd="0" presId="urn:microsoft.com/office/officeart/2005/8/layout/orgChart1"/>
    <dgm:cxn modelId="{FCDD1B3E-85FD-4758-855D-FAA3418317D9}" type="presOf" srcId="{0EDAD490-A7F2-46AF-B52A-08E001BC9D2F}" destId="{554939B0-3B77-4D1D-9F9E-A7C07FB05A1E}" srcOrd="1" destOrd="0" presId="urn:microsoft.com/office/officeart/2005/8/layout/orgChart1"/>
    <dgm:cxn modelId="{C19BFA21-B7B8-4FA5-B1DA-432A9FC883F9}" srcId="{8A87473E-D62D-4B34-A1CB-33377EFBCFC9}" destId="{E297F5F6-6EA8-4AAA-A8B2-D4F50DA9B3C8}" srcOrd="3" destOrd="0" parTransId="{2380F507-1A35-400C-B13A-5EC4F37E8A61}" sibTransId="{90B41E4F-9091-427E-A566-10941DF772E6}"/>
    <dgm:cxn modelId="{11DFF3B0-DA70-42A2-A4E9-C8C5A96C2EBD}" type="presOf" srcId="{0EDAD490-A7F2-46AF-B52A-08E001BC9D2F}" destId="{E5C6C8D6-2A64-44F2-A8A9-0EC95E1B990F}" srcOrd="0" destOrd="0" presId="urn:microsoft.com/office/officeart/2005/8/layout/orgChart1"/>
    <dgm:cxn modelId="{599E436D-BEBE-427E-B47D-610229FDA8FE}" type="presOf" srcId="{E297F5F6-6EA8-4AAA-A8B2-D4F50DA9B3C8}" destId="{5B2C379E-AC67-4F77-A866-C3D99A251444}" srcOrd="0" destOrd="0" presId="urn:microsoft.com/office/officeart/2005/8/layout/orgChart1"/>
    <dgm:cxn modelId="{01793514-F34E-4B15-8591-BF15A5253B4C}" type="presOf" srcId="{24153522-5A45-4803-8ECC-9D91CAA87353}" destId="{A832EEA8-D724-4643-8B66-7FC0E171D95C}" srcOrd="1" destOrd="0" presId="urn:microsoft.com/office/officeart/2005/8/layout/orgChart1"/>
    <dgm:cxn modelId="{772D81AE-11CB-41D1-AF18-6E8684B1BC17}" srcId="{18A45A72-90AD-44C7-8AF6-AEAC2B45D844}" destId="{8A87473E-D62D-4B34-A1CB-33377EFBCFC9}" srcOrd="0" destOrd="0" parTransId="{F9B88237-C0DC-4E11-97FC-35F4B4011B02}" sibTransId="{94BAAEE5-E0FE-4269-80E5-BCB13D26C3CE}"/>
    <dgm:cxn modelId="{9B7DBDCD-C637-4EC9-999F-5C4B5091FBA3}" type="presOf" srcId="{10E592B9-8FBA-4A6A-B2BB-8443BA0C936F}" destId="{16D9F871-6BA1-4B52-80BF-CEE0E6B2FA4F}" srcOrd="0" destOrd="0" presId="urn:microsoft.com/office/officeart/2005/8/layout/orgChart1"/>
    <dgm:cxn modelId="{A6A70D9C-E02E-4A41-8BFC-2C2E17FB7C10}" type="presOf" srcId="{E297F5F6-6EA8-4AAA-A8B2-D4F50DA9B3C8}" destId="{4CCFF3ED-F650-4B2D-8769-D9A87785B178}" srcOrd="1" destOrd="0" presId="urn:microsoft.com/office/officeart/2005/8/layout/orgChart1"/>
    <dgm:cxn modelId="{12EAF4A5-33EA-4ABA-9AE0-2B3F78BDC9C9}" srcId="{8A87473E-D62D-4B34-A1CB-33377EFBCFC9}" destId="{10E592B9-8FBA-4A6A-B2BB-8443BA0C936F}" srcOrd="1" destOrd="0" parTransId="{480CC6AC-3B0D-4179-9912-88D88DAD2514}" sibTransId="{F572C830-B69D-465D-939E-506C01FEAD1E}"/>
    <dgm:cxn modelId="{6920CB72-3A44-483D-ABA9-E489144FD427}" type="presOf" srcId="{8A87473E-D62D-4B34-A1CB-33377EFBCFC9}" destId="{611E87DC-CFDC-4D65-BB6B-6B13EE8A2865}" srcOrd="1" destOrd="0" presId="urn:microsoft.com/office/officeart/2005/8/layout/orgChart1"/>
    <dgm:cxn modelId="{2AD83FA9-2D60-4B58-B376-E7EC62531A13}" type="presOf" srcId="{10E592B9-8FBA-4A6A-B2BB-8443BA0C936F}" destId="{4426732F-2DAF-4C5A-93A7-7964A22A1816}" srcOrd="1" destOrd="0" presId="urn:microsoft.com/office/officeart/2005/8/layout/orgChart1"/>
    <dgm:cxn modelId="{3A699667-06AB-4071-9D57-1DBE999F9309}" type="presOf" srcId="{F9112095-9AB5-4A87-A5E5-08275FCBC80F}" destId="{517BD34E-D75A-4C20-B7CC-6A0E8426EB35}" srcOrd="0" destOrd="0" presId="urn:microsoft.com/office/officeart/2005/8/layout/orgChart1"/>
    <dgm:cxn modelId="{3F756E44-2F77-4F50-9463-A02ACF4E6FBB}" type="presParOf" srcId="{DDBD45D0-5DA6-4E41-8F5C-5400D597C2C8}" destId="{1421AA67-7094-472F-8581-AF58374DB36D}" srcOrd="0" destOrd="0" presId="urn:microsoft.com/office/officeart/2005/8/layout/orgChart1"/>
    <dgm:cxn modelId="{D564B51E-AF1A-4C25-899C-F32D1A0FEC64}" type="presParOf" srcId="{1421AA67-7094-472F-8581-AF58374DB36D}" destId="{0E5B94C3-8986-4378-92DE-5F6EB9B00FC2}" srcOrd="0" destOrd="0" presId="urn:microsoft.com/office/officeart/2005/8/layout/orgChart1"/>
    <dgm:cxn modelId="{59C2923A-2A79-4B0B-A069-AE307E6B4148}" type="presParOf" srcId="{0E5B94C3-8986-4378-92DE-5F6EB9B00FC2}" destId="{B5A83CB7-1B4F-46E3-984B-FD4791582921}" srcOrd="0" destOrd="0" presId="urn:microsoft.com/office/officeart/2005/8/layout/orgChart1"/>
    <dgm:cxn modelId="{F9FD3A6E-3269-40E0-AF57-9FA42AE03354}" type="presParOf" srcId="{0E5B94C3-8986-4378-92DE-5F6EB9B00FC2}" destId="{611E87DC-CFDC-4D65-BB6B-6B13EE8A2865}" srcOrd="1" destOrd="0" presId="urn:microsoft.com/office/officeart/2005/8/layout/orgChart1"/>
    <dgm:cxn modelId="{1D68BC00-072B-47FC-AEC1-BB50DB8D945C}" type="presParOf" srcId="{1421AA67-7094-472F-8581-AF58374DB36D}" destId="{1E86A535-91EF-415E-B21D-15C1C72B3B2A}" srcOrd="1" destOrd="0" presId="urn:microsoft.com/office/officeart/2005/8/layout/orgChart1"/>
    <dgm:cxn modelId="{F3539053-F499-46C8-9496-6DE917050E5C}" type="presParOf" srcId="{1E86A535-91EF-415E-B21D-15C1C72B3B2A}" destId="{D5C0427E-D511-4E51-98C6-9D755407784A}" srcOrd="0" destOrd="0" presId="urn:microsoft.com/office/officeart/2005/8/layout/orgChart1"/>
    <dgm:cxn modelId="{33C8479E-4B23-4310-8266-260F0BA55409}" type="presParOf" srcId="{1E86A535-91EF-415E-B21D-15C1C72B3B2A}" destId="{164B60BB-B226-42BC-B1A4-8EFA1B947CC8}" srcOrd="1" destOrd="0" presId="urn:microsoft.com/office/officeart/2005/8/layout/orgChart1"/>
    <dgm:cxn modelId="{9EBE5C8B-DEFA-4EB8-9999-46FACB07C059}" type="presParOf" srcId="{164B60BB-B226-42BC-B1A4-8EFA1B947CC8}" destId="{227A4154-802E-4BE9-8E3E-33AEB8CCD4C6}" srcOrd="0" destOrd="0" presId="urn:microsoft.com/office/officeart/2005/8/layout/orgChart1"/>
    <dgm:cxn modelId="{6F452BE0-3345-4533-BD7E-096E8783873F}" type="presParOf" srcId="{227A4154-802E-4BE9-8E3E-33AEB8CCD4C6}" destId="{58EFC9F3-4E9B-4CCA-A579-4782E4AB5BA2}" srcOrd="0" destOrd="0" presId="urn:microsoft.com/office/officeart/2005/8/layout/orgChart1"/>
    <dgm:cxn modelId="{5AB0087D-63DB-4085-8821-DE27E60CD0C1}" type="presParOf" srcId="{227A4154-802E-4BE9-8E3E-33AEB8CCD4C6}" destId="{A832EEA8-D724-4643-8B66-7FC0E171D95C}" srcOrd="1" destOrd="0" presId="urn:microsoft.com/office/officeart/2005/8/layout/orgChart1"/>
    <dgm:cxn modelId="{C6111745-A78A-4D45-90E0-62E8199DC27A}" type="presParOf" srcId="{164B60BB-B226-42BC-B1A4-8EFA1B947CC8}" destId="{3FBCE16B-F5AF-4F88-B1AE-32E7C83F1605}" srcOrd="1" destOrd="0" presId="urn:microsoft.com/office/officeart/2005/8/layout/orgChart1"/>
    <dgm:cxn modelId="{6084A1B5-B5D7-477C-A4B2-92533D5D215C}" type="presParOf" srcId="{164B60BB-B226-42BC-B1A4-8EFA1B947CC8}" destId="{84600A8F-A724-4DB5-BBC9-9D24E5526F20}" srcOrd="2" destOrd="0" presId="urn:microsoft.com/office/officeart/2005/8/layout/orgChart1"/>
    <dgm:cxn modelId="{14EC8251-0F68-462F-A7C2-C3B12BBEC85B}" type="presParOf" srcId="{1E86A535-91EF-415E-B21D-15C1C72B3B2A}" destId="{C04A3E7D-A057-4C67-8412-503F00F7259D}" srcOrd="2" destOrd="0" presId="urn:microsoft.com/office/officeart/2005/8/layout/orgChart1"/>
    <dgm:cxn modelId="{4728EC01-1D41-45DC-A4E2-4F167EBC4831}" type="presParOf" srcId="{1E86A535-91EF-415E-B21D-15C1C72B3B2A}" destId="{AC42A1F2-5F78-4DBE-BA99-AE4DD0AE540F}" srcOrd="3" destOrd="0" presId="urn:microsoft.com/office/officeart/2005/8/layout/orgChart1"/>
    <dgm:cxn modelId="{4728E85D-A9C9-4D3A-B81B-A2DEFA416A3A}" type="presParOf" srcId="{AC42A1F2-5F78-4DBE-BA99-AE4DD0AE540F}" destId="{D44ABF69-15CD-4CF4-8908-D4FAFE96E86A}" srcOrd="0" destOrd="0" presId="urn:microsoft.com/office/officeart/2005/8/layout/orgChart1"/>
    <dgm:cxn modelId="{A2AE983F-3367-42FF-8363-2814C0CC14F2}" type="presParOf" srcId="{D44ABF69-15CD-4CF4-8908-D4FAFE96E86A}" destId="{16D9F871-6BA1-4B52-80BF-CEE0E6B2FA4F}" srcOrd="0" destOrd="0" presId="urn:microsoft.com/office/officeart/2005/8/layout/orgChart1"/>
    <dgm:cxn modelId="{D813388E-FF2D-466D-BD81-B31ACC6FB68C}" type="presParOf" srcId="{D44ABF69-15CD-4CF4-8908-D4FAFE96E86A}" destId="{4426732F-2DAF-4C5A-93A7-7964A22A1816}" srcOrd="1" destOrd="0" presId="urn:microsoft.com/office/officeart/2005/8/layout/orgChart1"/>
    <dgm:cxn modelId="{40DA71E5-77B2-40E3-8110-5CB539A2A6DA}" type="presParOf" srcId="{AC42A1F2-5F78-4DBE-BA99-AE4DD0AE540F}" destId="{FCCC6FF9-B4DA-47FB-B34F-F44852071534}" srcOrd="1" destOrd="0" presId="urn:microsoft.com/office/officeart/2005/8/layout/orgChart1"/>
    <dgm:cxn modelId="{F82602F1-ABB2-4986-AF2F-96F0CDAF7890}" type="presParOf" srcId="{AC42A1F2-5F78-4DBE-BA99-AE4DD0AE540F}" destId="{285C526D-149E-427A-8E8D-24D922A4CBFF}" srcOrd="2" destOrd="0" presId="urn:microsoft.com/office/officeart/2005/8/layout/orgChart1"/>
    <dgm:cxn modelId="{295D7078-4B25-4212-B90E-9D684571F997}" type="presParOf" srcId="{1E86A535-91EF-415E-B21D-15C1C72B3B2A}" destId="{517BD34E-D75A-4C20-B7CC-6A0E8426EB35}" srcOrd="4" destOrd="0" presId="urn:microsoft.com/office/officeart/2005/8/layout/orgChart1"/>
    <dgm:cxn modelId="{BB4E87FC-3473-4DB1-A5D5-185AE07AC108}" type="presParOf" srcId="{1E86A535-91EF-415E-B21D-15C1C72B3B2A}" destId="{058D3487-72B7-4922-8B3A-25C7C9163499}" srcOrd="5" destOrd="0" presId="urn:microsoft.com/office/officeart/2005/8/layout/orgChart1"/>
    <dgm:cxn modelId="{5C37F569-AB37-41B2-A907-FC3E2851E105}" type="presParOf" srcId="{058D3487-72B7-4922-8B3A-25C7C9163499}" destId="{EFABD1FA-84DE-47DF-900E-1E1095DC61A4}" srcOrd="0" destOrd="0" presId="urn:microsoft.com/office/officeart/2005/8/layout/orgChart1"/>
    <dgm:cxn modelId="{1978FFCE-97DF-4029-9683-3003993074B6}" type="presParOf" srcId="{EFABD1FA-84DE-47DF-900E-1E1095DC61A4}" destId="{E5C6C8D6-2A64-44F2-A8A9-0EC95E1B990F}" srcOrd="0" destOrd="0" presId="urn:microsoft.com/office/officeart/2005/8/layout/orgChart1"/>
    <dgm:cxn modelId="{7CB9A1FA-97C1-46FD-895A-3C4573EA7791}" type="presParOf" srcId="{EFABD1FA-84DE-47DF-900E-1E1095DC61A4}" destId="{554939B0-3B77-4D1D-9F9E-A7C07FB05A1E}" srcOrd="1" destOrd="0" presId="urn:microsoft.com/office/officeart/2005/8/layout/orgChart1"/>
    <dgm:cxn modelId="{AC62B777-1016-42CA-A886-2FEE9657CB42}" type="presParOf" srcId="{058D3487-72B7-4922-8B3A-25C7C9163499}" destId="{5F7DD785-73C9-4948-B4B3-22381698BDA9}" srcOrd="1" destOrd="0" presId="urn:microsoft.com/office/officeart/2005/8/layout/orgChart1"/>
    <dgm:cxn modelId="{91CB3E37-B384-4196-BD0C-A936C6138787}" type="presParOf" srcId="{058D3487-72B7-4922-8B3A-25C7C9163499}" destId="{E08DE1AB-EFF3-4C15-A5FE-B37B5B29C19C}" srcOrd="2" destOrd="0" presId="urn:microsoft.com/office/officeart/2005/8/layout/orgChart1"/>
    <dgm:cxn modelId="{B4873190-1DFE-41D0-BE2C-8DFFCC8753A0}" type="presParOf" srcId="{1E86A535-91EF-415E-B21D-15C1C72B3B2A}" destId="{E95AF61D-BB63-4C6E-A897-667A0C16949B}" srcOrd="6" destOrd="0" presId="urn:microsoft.com/office/officeart/2005/8/layout/orgChart1"/>
    <dgm:cxn modelId="{FE8025FC-A3D6-4EE3-9363-8ED071DE677D}" type="presParOf" srcId="{1E86A535-91EF-415E-B21D-15C1C72B3B2A}" destId="{14228F29-D2DD-47BE-9C04-F52EEC29CB53}" srcOrd="7" destOrd="0" presId="urn:microsoft.com/office/officeart/2005/8/layout/orgChart1"/>
    <dgm:cxn modelId="{E8663AF5-8E89-4497-B7F6-D03CD2C0F2BE}" type="presParOf" srcId="{14228F29-D2DD-47BE-9C04-F52EEC29CB53}" destId="{BD7741AD-F718-4F7E-A03A-A324EF9B8D54}" srcOrd="0" destOrd="0" presId="urn:microsoft.com/office/officeart/2005/8/layout/orgChart1"/>
    <dgm:cxn modelId="{B1DC44E9-5695-4E89-A806-13421119F044}" type="presParOf" srcId="{BD7741AD-F718-4F7E-A03A-A324EF9B8D54}" destId="{5B2C379E-AC67-4F77-A866-C3D99A251444}" srcOrd="0" destOrd="0" presId="urn:microsoft.com/office/officeart/2005/8/layout/orgChart1"/>
    <dgm:cxn modelId="{5D79B34D-00FC-4B63-98A6-CD76395A8CFD}" type="presParOf" srcId="{BD7741AD-F718-4F7E-A03A-A324EF9B8D54}" destId="{4CCFF3ED-F650-4B2D-8769-D9A87785B178}" srcOrd="1" destOrd="0" presId="urn:microsoft.com/office/officeart/2005/8/layout/orgChart1"/>
    <dgm:cxn modelId="{40E007CB-7997-4139-93DB-C836E13FAB8A}" type="presParOf" srcId="{14228F29-D2DD-47BE-9C04-F52EEC29CB53}" destId="{12C12C0D-CF0E-46CC-B3DB-85486E1AC827}" srcOrd="1" destOrd="0" presId="urn:microsoft.com/office/officeart/2005/8/layout/orgChart1"/>
    <dgm:cxn modelId="{F163E0AE-1A64-400D-BBAF-21C338EB1229}" type="presParOf" srcId="{14228F29-D2DD-47BE-9C04-F52EEC29CB53}" destId="{9B0910BC-13FE-4FFD-963C-FEA162C4C80D}" srcOrd="2" destOrd="0" presId="urn:microsoft.com/office/officeart/2005/8/layout/orgChart1"/>
    <dgm:cxn modelId="{461BA548-60EC-43F8-BA10-13C9C0EB0B6F}" type="presParOf" srcId="{1421AA67-7094-472F-8581-AF58374DB36D}" destId="{3F0B57A9-757D-4612-B9FD-DD820A97258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5AF61D-BB63-4C6E-A897-667A0C16949B}">
      <dsp:nvSpPr>
        <dsp:cNvPr id="0" name=""/>
        <dsp:cNvSpPr/>
      </dsp:nvSpPr>
      <dsp:spPr>
        <a:xfrm>
          <a:off x="4579034" y="2292727"/>
          <a:ext cx="3586328" cy="414947"/>
        </a:xfrm>
        <a:custGeom>
          <a:avLst/>
          <a:gdLst/>
          <a:ahLst/>
          <a:cxnLst/>
          <a:rect l="0" t="0" r="0" b="0"/>
          <a:pathLst>
            <a:path>
              <a:moveTo>
                <a:pt x="0" y="0"/>
              </a:moveTo>
              <a:lnTo>
                <a:pt x="0" y="207473"/>
              </a:lnTo>
              <a:lnTo>
                <a:pt x="3586328" y="207473"/>
              </a:lnTo>
              <a:lnTo>
                <a:pt x="3586328" y="4149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7BD34E-D75A-4C20-B7CC-6A0E8426EB35}">
      <dsp:nvSpPr>
        <dsp:cNvPr id="0" name=""/>
        <dsp:cNvSpPr/>
      </dsp:nvSpPr>
      <dsp:spPr>
        <a:xfrm>
          <a:off x="4579034" y="2292727"/>
          <a:ext cx="1195442" cy="414947"/>
        </a:xfrm>
        <a:custGeom>
          <a:avLst/>
          <a:gdLst/>
          <a:ahLst/>
          <a:cxnLst/>
          <a:rect l="0" t="0" r="0" b="0"/>
          <a:pathLst>
            <a:path>
              <a:moveTo>
                <a:pt x="0" y="0"/>
              </a:moveTo>
              <a:lnTo>
                <a:pt x="0" y="207473"/>
              </a:lnTo>
              <a:lnTo>
                <a:pt x="1195442" y="207473"/>
              </a:lnTo>
              <a:lnTo>
                <a:pt x="1195442" y="4149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4A3E7D-A057-4C67-8412-503F00F7259D}">
      <dsp:nvSpPr>
        <dsp:cNvPr id="0" name=""/>
        <dsp:cNvSpPr/>
      </dsp:nvSpPr>
      <dsp:spPr>
        <a:xfrm>
          <a:off x="3383591" y="2292727"/>
          <a:ext cx="1195442" cy="414947"/>
        </a:xfrm>
        <a:custGeom>
          <a:avLst/>
          <a:gdLst/>
          <a:ahLst/>
          <a:cxnLst/>
          <a:rect l="0" t="0" r="0" b="0"/>
          <a:pathLst>
            <a:path>
              <a:moveTo>
                <a:pt x="1195442" y="0"/>
              </a:moveTo>
              <a:lnTo>
                <a:pt x="1195442" y="207473"/>
              </a:lnTo>
              <a:lnTo>
                <a:pt x="0" y="207473"/>
              </a:lnTo>
              <a:lnTo>
                <a:pt x="0" y="4149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C0427E-D511-4E51-98C6-9D755407784A}">
      <dsp:nvSpPr>
        <dsp:cNvPr id="0" name=""/>
        <dsp:cNvSpPr/>
      </dsp:nvSpPr>
      <dsp:spPr>
        <a:xfrm>
          <a:off x="992706" y="2292727"/>
          <a:ext cx="3586328" cy="414947"/>
        </a:xfrm>
        <a:custGeom>
          <a:avLst/>
          <a:gdLst/>
          <a:ahLst/>
          <a:cxnLst/>
          <a:rect l="0" t="0" r="0" b="0"/>
          <a:pathLst>
            <a:path>
              <a:moveTo>
                <a:pt x="3586328" y="0"/>
              </a:moveTo>
              <a:lnTo>
                <a:pt x="3586328" y="207473"/>
              </a:lnTo>
              <a:lnTo>
                <a:pt x="0" y="207473"/>
              </a:lnTo>
              <a:lnTo>
                <a:pt x="0" y="4149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A83CB7-1B4F-46E3-984B-FD4791582921}">
      <dsp:nvSpPr>
        <dsp:cNvPr id="0" name=""/>
        <dsp:cNvSpPr/>
      </dsp:nvSpPr>
      <dsp:spPr>
        <a:xfrm>
          <a:off x="3547199" y="845777"/>
          <a:ext cx="2063670" cy="14469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TASKS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LITERATURE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REVIEW</a:t>
          </a:r>
        </a:p>
      </dsp:txBody>
      <dsp:txXfrm>
        <a:off x="3547199" y="845777"/>
        <a:ext cx="2063670" cy="1446950"/>
      </dsp:txXfrm>
    </dsp:sp>
    <dsp:sp modelId="{58EFC9F3-4E9B-4CCA-A579-4782E4AB5BA2}">
      <dsp:nvSpPr>
        <dsp:cNvPr id="0" name=""/>
        <dsp:cNvSpPr/>
      </dsp:nvSpPr>
      <dsp:spPr>
        <a:xfrm>
          <a:off x="4737" y="2707674"/>
          <a:ext cx="1975938" cy="9879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         SUMMARIZE	</a:t>
          </a:r>
        </a:p>
      </dsp:txBody>
      <dsp:txXfrm>
        <a:off x="4737" y="2707674"/>
        <a:ext cx="1975938" cy="987969"/>
      </dsp:txXfrm>
    </dsp:sp>
    <dsp:sp modelId="{16D9F871-6BA1-4B52-80BF-CEE0E6B2FA4F}">
      <dsp:nvSpPr>
        <dsp:cNvPr id="0" name=""/>
        <dsp:cNvSpPr/>
      </dsp:nvSpPr>
      <dsp:spPr>
        <a:xfrm>
          <a:off x="2395622" y="2707674"/>
          <a:ext cx="1975938" cy="9879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SYNTHESIZE</a:t>
          </a:r>
        </a:p>
      </dsp:txBody>
      <dsp:txXfrm>
        <a:off x="2395622" y="2707674"/>
        <a:ext cx="1975938" cy="987969"/>
      </dsp:txXfrm>
    </dsp:sp>
    <dsp:sp modelId="{E5C6C8D6-2A64-44F2-A8A9-0EC95E1B990F}">
      <dsp:nvSpPr>
        <dsp:cNvPr id="0" name=""/>
        <dsp:cNvSpPr/>
      </dsp:nvSpPr>
      <dsp:spPr>
        <a:xfrm>
          <a:off x="4786508" y="2707674"/>
          <a:ext cx="1975938" cy="9879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CRITIQUE</a:t>
          </a:r>
        </a:p>
      </dsp:txBody>
      <dsp:txXfrm>
        <a:off x="4786508" y="2707674"/>
        <a:ext cx="1975938" cy="987969"/>
      </dsp:txXfrm>
    </dsp:sp>
    <dsp:sp modelId="{5B2C379E-AC67-4F77-A866-C3D99A251444}">
      <dsp:nvSpPr>
        <dsp:cNvPr id="0" name=""/>
        <dsp:cNvSpPr/>
      </dsp:nvSpPr>
      <dsp:spPr>
        <a:xfrm>
          <a:off x="7177393" y="2707674"/>
          <a:ext cx="1975938" cy="9879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COMPARE</a:t>
          </a:r>
        </a:p>
      </dsp:txBody>
      <dsp:txXfrm>
        <a:off x="7177393" y="2707674"/>
        <a:ext cx="1975938" cy="98796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D10B9-AF8D-4654-983D-64FD23ED4BB5}" type="datetimeFigureOut">
              <a:rPr lang="en-US" smtClean="0"/>
              <a:t>3/27/2024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9E4A6-1921-4F5B-A182-BB7AB5563F8A}" type="slidenum">
              <a:rPr lang="en-US" smtClean="0"/>
              <a:t>‹#›</a:t>
            </a:fld>
            <a:endParaRPr lang="en-US"/>
          </a:p>
        </p:txBody>
      </p:sp>
    </p:spTree>
    <p:extLst>
      <p:ext uri="{BB962C8B-B14F-4D97-AF65-F5344CB8AC3E}">
        <p14:creationId xmlns:p14="http://schemas.microsoft.com/office/powerpoint/2010/main" val="18188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2D2782-3343-42BD-AABD-114961C201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DC9F433-C5C3-4A39-B0E3-0E0CCA914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F4236EA7-2DD5-4C46-8E69-B5EB643FDD41}"/>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7686A29F-AB59-441E-AE72-8262E076D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4F0C8D5-9499-4F10-B37A-0FAEE88BE9B4}"/>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731195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D298E7-4502-43FD-84C0-8E98F1A89F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C44D5EA-2B35-4D5A-927F-C675588D37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DDF387F-1BBD-4EF1-AEB2-09AACC0C3E2D}"/>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8C24573A-E1D8-46AD-AB7E-30D26CE8C0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AFD172C-BC9E-4554-9F03-2CEFB7420ED7}"/>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335394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58458B96-85A6-4FF7-B6C1-71795A0BFF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FFDF7AA-B4BF-42B0-8F6F-9A1B03915D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9DD4D9-167D-4820-A5B6-53A0C16E7AED}"/>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B3CB1850-FC07-4C9A-B0C8-DF7828983E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DC83F7-18D7-4DCE-B5F2-ED766A17B2C8}"/>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14194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CDC537-07F9-4834-9E93-77BB2DF860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812D2CB-EE9C-4B45-AC0C-CBE47BC94AE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FD808BB-E4F5-4320-84C2-D8046C6A99B5}"/>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DF2C0710-01C8-4455-B829-33E894CFB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D7178C6-EAE9-4CE8-8B0B-2EEC67D75B4A}"/>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269246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71FE2B-19E3-4D52-90B8-D81F04DB2C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07F69438-2ECA-4BC8-B039-A524A390E4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24E74099-3DA2-4718-A124-3997A3384EEB}"/>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3748D6D4-1425-4861-8CCF-8115C8DEA2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A483762-0FAA-4DCE-A3DC-5563DF341A47}"/>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206678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417BA8-314D-443F-B516-F87CC20016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1849708-E8EC-437C-A8E8-AAB37D43A2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9A7A836-FA01-4226-A27A-EFD67DFACA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D11F165C-AAFC-476A-890D-2BBB37A4BDBB}"/>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6" name="Footer Placeholder 5">
            <a:extLst>
              <a:ext uri="{FF2B5EF4-FFF2-40B4-BE49-F238E27FC236}">
                <a16:creationId xmlns="" xmlns:a16="http://schemas.microsoft.com/office/drawing/2014/main" id="{CC86EE43-83ED-434C-8145-83F7ED61DB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FB6A3A3-4EC7-4287-9014-9043BF3C6108}"/>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1276139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F5E311-843F-4A38-AFEB-D4EBFF605A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E334DD3-2D39-4D36-9FC7-AF19C946FC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B676F4B-9191-4342-8920-8B81B075AC3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C329E0A-273F-40DA-9B06-FAB860A71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6CDB7BED-9FF2-4B92-8274-CC8475D5BFE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141D501-9928-4150-BAC3-7CECF1011322}"/>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8" name="Footer Placeholder 7">
            <a:extLst>
              <a:ext uri="{FF2B5EF4-FFF2-40B4-BE49-F238E27FC236}">
                <a16:creationId xmlns="" xmlns:a16="http://schemas.microsoft.com/office/drawing/2014/main" id="{C5E0B083-1F80-4F94-B546-9711DF89DC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9AF3B2C5-36EB-4BB9-9701-6D5C3D28D546}"/>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155385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F7BD9C-1A8E-45A5-A200-2690390D01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5870A4C-F73D-479A-BEA8-05A09377114B}"/>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4" name="Footer Placeholder 3">
            <a:extLst>
              <a:ext uri="{FF2B5EF4-FFF2-40B4-BE49-F238E27FC236}">
                <a16:creationId xmlns="" xmlns:a16="http://schemas.microsoft.com/office/drawing/2014/main" id="{04052CEB-0963-450D-BA7E-7CA73437A7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B84FD381-2402-4A85-8476-B6C7187246E9}"/>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92921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F86CB14-ACF9-4284-888F-D466B4076843}"/>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3" name="Footer Placeholder 2">
            <a:extLst>
              <a:ext uri="{FF2B5EF4-FFF2-40B4-BE49-F238E27FC236}">
                <a16:creationId xmlns="" xmlns:a16="http://schemas.microsoft.com/office/drawing/2014/main" id="{4C5FF299-D3B9-45B8-A67C-4CA333C13B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F6B54659-FB80-476C-B6B2-144C2AD3C1AA}"/>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82767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F574E3-B76E-4E66-BBB1-0E308FCE1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9861071-CD52-42BF-810E-CCE2257542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30975611-71B6-4704-B91A-DAD2A1892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E9C9774-3452-4C79-940A-4A924755A529}"/>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6" name="Footer Placeholder 5">
            <a:extLst>
              <a:ext uri="{FF2B5EF4-FFF2-40B4-BE49-F238E27FC236}">
                <a16:creationId xmlns="" xmlns:a16="http://schemas.microsoft.com/office/drawing/2014/main" id="{E71685EC-B866-4A94-BE8A-46EB5D20C4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2E39662-35F5-4E3B-9C7F-F6EA79A209C1}"/>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2697814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35E1A4-2340-4D54-A9E4-C177C49D36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2286F29-DB06-412B-B441-9FE9F38F7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125E287-3D68-4B15-9964-4CC95F86C1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BB0503E-4FCB-40E1-8E14-628B6E73D5E4}"/>
              </a:ext>
            </a:extLst>
          </p:cNvPr>
          <p:cNvSpPr>
            <a:spLocks noGrp="1"/>
          </p:cNvSpPr>
          <p:nvPr>
            <p:ph type="dt" sz="half" idx="10"/>
          </p:nvPr>
        </p:nvSpPr>
        <p:spPr/>
        <p:txBody>
          <a:bodyPr/>
          <a:lstStyle/>
          <a:p>
            <a:fld id="{36258074-C7AC-42A1-A1B5-301E35DD6906}" type="datetimeFigureOut">
              <a:rPr lang="en-US" smtClean="0"/>
              <a:t>3/27/2024</a:t>
            </a:fld>
            <a:endParaRPr lang="en-US"/>
          </a:p>
        </p:txBody>
      </p:sp>
      <p:sp>
        <p:nvSpPr>
          <p:cNvPr id="6" name="Footer Placeholder 5">
            <a:extLst>
              <a:ext uri="{FF2B5EF4-FFF2-40B4-BE49-F238E27FC236}">
                <a16:creationId xmlns="" xmlns:a16="http://schemas.microsoft.com/office/drawing/2014/main" id="{C28305C4-C71C-458D-82C1-E4BC6A85CE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F75D899-9B49-46C8-A2A5-DAA1D35F20AC}"/>
              </a:ext>
            </a:extLst>
          </p:cNvPr>
          <p:cNvSpPr>
            <a:spLocks noGrp="1"/>
          </p:cNvSpPr>
          <p:nvPr>
            <p:ph type="sldNum" sz="quarter" idx="12"/>
          </p:nvPr>
        </p:nvSpPr>
        <p:spPr/>
        <p:txBody>
          <a:bodyPr/>
          <a:lstStyle/>
          <a:p>
            <a:fld id="{1D292E7B-FE65-432D-9036-3D16D507B731}" type="slidenum">
              <a:rPr lang="en-US" smtClean="0"/>
              <a:t>‹#›</a:t>
            </a:fld>
            <a:endParaRPr lang="en-US"/>
          </a:p>
        </p:txBody>
      </p:sp>
    </p:spTree>
    <p:extLst>
      <p:ext uri="{BB962C8B-B14F-4D97-AF65-F5344CB8AC3E}">
        <p14:creationId xmlns:p14="http://schemas.microsoft.com/office/powerpoint/2010/main" val="3884198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2765C57B-72C7-4A4D-BB6E-B0E19B3FC7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C2EB895-9B6F-478D-A219-0B00D5E51C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95C2642-983B-43AD-A75C-91D5E7F603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58074-C7AC-42A1-A1B5-301E35DD6906}" type="datetimeFigureOut">
              <a:rPr lang="en-US" smtClean="0"/>
              <a:t>3/27/2024</a:t>
            </a:fld>
            <a:endParaRPr lang="en-US"/>
          </a:p>
        </p:txBody>
      </p:sp>
      <p:sp>
        <p:nvSpPr>
          <p:cNvPr id="5" name="Footer Placeholder 4">
            <a:extLst>
              <a:ext uri="{FF2B5EF4-FFF2-40B4-BE49-F238E27FC236}">
                <a16:creationId xmlns="" xmlns:a16="http://schemas.microsoft.com/office/drawing/2014/main" id="{6C844B02-0829-48D0-9DFB-7F4CC2ED06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A26F895F-FDED-4E31-B131-EB3E998BCA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92E7B-FE65-432D-9036-3D16D507B731}" type="slidenum">
              <a:rPr lang="en-US" smtClean="0"/>
              <a:t>‹#›</a:t>
            </a:fld>
            <a:endParaRPr lang="en-US"/>
          </a:p>
        </p:txBody>
      </p:sp>
    </p:spTree>
    <p:extLst>
      <p:ext uri="{BB962C8B-B14F-4D97-AF65-F5344CB8AC3E}">
        <p14:creationId xmlns:p14="http://schemas.microsoft.com/office/powerpoint/2010/main" val="3824378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E1039B-7107-4072-BE05-DD8D774F46D5}"/>
              </a:ext>
            </a:extLst>
          </p:cNvPr>
          <p:cNvSpPr>
            <a:spLocks noGrp="1"/>
          </p:cNvSpPr>
          <p:nvPr>
            <p:ph type="ctrTitle"/>
          </p:nvPr>
        </p:nvSpPr>
        <p:spPr>
          <a:xfrm>
            <a:off x="1524000" y="1006978"/>
            <a:ext cx="9144000" cy="2387600"/>
          </a:xfrm>
        </p:spPr>
        <p:txBody>
          <a:bodyPr>
            <a:normAutofit/>
          </a:bodyPr>
          <a:lstStyle/>
          <a:p>
            <a:pPr lvl="0">
              <a:spcBef>
                <a:spcPts val="0"/>
              </a:spcBef>
            </a:pPr>
            <a:r>
              <a:rPr lang="en-US" dirty="0"/>
              <a:t>Research Methodology</a:t>
            </a:r>
            <a:br>
              <a:rPr lang="en-US" dirty="0"/>
            </a:br>
            <a:r>
              <a:rPr lang="en-US" dirty="0">
                <a:solidFill>
                  <a:schemeClr val="accent6"/>
                </a:solidFill>
              </a:rPr>
              <a:t>Literature Review</a:t>
            </a:r>
          </a:p>
        </p:txBody>
      </p:sp>
      <p:sp>
        <p:nvSpPr>
          <p:cNvPr id="4" name="TextBox 3">
            <a:extLst>
              <a:ext uri="{FF2B5EF4-FFF2-40B4-BE49-F238E27FC236}">
                <a16:creationId xmlns="" xmlns:a16="http://schemas.microsoft.com/office/drawing/2014/main" id="{7C5C9239-ECD9-4CD7-8FDE-DBAD05295C65}"/>
              </a:ext>
            </a:extLst>
          </p:cNvPr>
          <p:cNvSpPr txBox="1"/>
          <p:nvPr/>
        </p:nvSpPr>
        <p:spPr>
          <a:xfrm>
            <a:off x="3046828" y="3838192"/>
            <a:ext cx="6098344" cy="1815882"/>
          </a:xfrm>
          <a:prstGeom prst="rect">
            <a:avLst/>
          </a:prstGeom>
          <a:noFill/>
        </p:spPr>
        <p:txBody>
          <a:bodyPr wrap="square">
            <a:spAutoFit/>
          </a:bodyPr>
          <a:lstStyle/>
          <a:p>
            <a:pPr lvl="0" algn="ctr">
              <a:buSzPts val="2800"/>
            </a:pPr>
            <a:r>
              <a:rPr lang="en-US" sz="2800" dirty="0"/>
              <a:t>Abdullah Al </a:t>
            </a:r>
            <a:r>
              <a:rPr lang="en-US" sz="2800" dirty="0" err="1"/>
              <a:t>Mamun</a:t>
            </a:r>
            <a:endParaRPr lang="en-US" sz="2800" dirty="0"/>
          </a:p>
          <a:p>
            <a:pPr lvl="0" algn="ctr">
              <a:buSzPts val="2800"/>
            </a:pPr>
            <a:r>
              <a:rPr lang="en-US" sz="2800" dirty="0"/>
              <a:t>Associate Professor</a:t>
            </a:r>
          </a:p>
          <a:p>
            <a:pPr lvl="0" algn="ctr">
              <a:buSzPts val="2800"/>
            </a:pPr>
            <a:r>
              <a:rPr lang="en-US" sz="2800" dirty="0"/>
              <a:t>Department of TE</a:t>
            </a:r>
          </a:p>
          <a:p>
            <a:pPr lvl="0" algn="ctr">
              <a:buSzPts val="2800"/>
            </a:pPr>
            <a:r>
              <a:rPr lang="en-US" sz="2800" dirty="0"/>
              <a:t>Daffodil International University</a:t>
            </a:r>
          </a:p>
        </p:txBody>
      </p:sp>
    </p:spTree>
    <p:extLst>
      <p:ext uri="{BB962C8B-B14F-4D97-AF65-F5344CB8AC3E}">
        <p14:creationId xmlns:p14="http://schemas.microsoft.com/office/powerpoint/2010/main" val="1003246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EEBE82-7A86-4756-BDA9-FDD3F5F70EB1}"/>
              </a:ext>
            </a:extLst>
          </p:cNvPr>
          <p:cNvSpPr>
            <a:spLocks noGrp="1"/>
          </p:cNvSpPr>
          <p:nvPr>
            <p:ph type="title"/>
          </p:nvPr>
        </p:nvSpPr>
        <p:spPr/>
        <p:txBody>
          <a:bodyPr>
            <a:normAutofit/>
          </a:bodyPr>
          <a:lstStyle/>
          <a:p>
            <a:r>
              <a:rPr lang="en-US" altLang="en-US" sz="3600" dirty="0"/>
              <a:t>Four Analysis Tasks of the Literature Review </a:t>
            </a:r>
            <a:endParaRPr lang="en-US" sz="3600" dirty="0"/>
          </a:p>
        </p:txBody>
      </p:sp>
      <p:graphicFrame>
        <p:nvGraphicFramePr>
          <p:cNvPr id="5" name="Diagram 4">
            <a:extLst>
              <a:ext uri="{FF2B5EF4-FFF2-40B4-BE49-F238E27FC236}">
                <a16:creationId xmlns="" xmlns:a16="http://schemas.microsoft.com/office/drawing/2014/main" id="{2632744B-F5F7-4E36-A83A-7A704E60C847}"/>
              </a:ext>
            </a:extLst>
          </p:cNvPr>
          <p:cNvGraphicFramePr/>
          <p:nvPr>
            <p:extLst>
              <p:ext uri="{D42A27DB-BD31-4B8C-83A1-F6EECF244321}">
                <p14:modId xmlns:p14="http://schemas.microsoft.com/office/powerpoint/2010/main" val="1461162061"/>
              </p:ext>
            </p:extLst>
          </p:nvPr>
        </p:nvGraphicFramePr>
        <p:xfrm>
          <a:off x="1744392" y="1662431"/>
          <a:ext cx="9158069" cy="4541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0233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B5DC75-7E81-444E-8674-E4DF6C740CB6}"/>
              </a:ext>
            </a:extLst>
          </p:cNvPr>
          <p:cNvSpPr>
            <a:spLocks noGrp="1"/>
          </p:cNvSpPr>
          <p:nvPr>
            <p:ph type="title"/>
          </p:nvPr>
        </p:nvSpPr>
        <p:spPr/>
        <p:txBody>
          <a:bodyPr>
            <a:normAutofit/>
          </a:bodyPr>
          <a:lstStyle/>
          <a:p>
            <a:r>
              <a:rPr lang="en-US" altLang="en-US" sz="3600" dirty="0"/>
              <a:t>Summary and Synthesis</a:t>
            </a:r>
            <a:endParaRPr lang="en-US" sz="3600" dirty="0"/>
          </a:p>
        </p:txBody>
      </p:sp>
      <p:sp>
        <p:nvSpPr>
          <p:cNvPr id="3" name="Content Placeholder 2">
            <a:extLst>
              <a:ext uri="{FF2B5EF4-FFF2-40B4-BE49-F238E27FC236}">
                <a16:creationId xmlns="" xmlns:a16="http://schemas.microsoft.com/office/drawing/2014/main" id="{0DB769A3-9234-4F16-A589-9EF73B96F7D9}"/>
              </a:ext>
            </a:extLst>
          </p:cNvPr>
          <p:cNvSpPr>
            <a:spLocks noGrp="1"/>
          </p:cNvSpPr>
          <p:nvPr>
            <p:ph idx="1"/>
          </p:nvPr>
        </p:nvSpPr>
        <p:spPr/>
        <p:txBody>
          <a:bodyPr>
            <a:normAutofit/>
          </a:bodyPr>
          <a:lstStyle/>
          <a:p>
            <a:pPr>
              <a:spcAft>
                <a:spcPct val="50000"/>
              </a:spcAft>
              <a:buNone/>
            </a:pPr>
            <a:r>
              <a:rPr lang="en-US" altLang="en-US" dirty="0">
                <a:latin typeface="Times New Roman" panose="02020603050405020304" pitchFamily="18" charset="0"/>
              </a:rPr>
              <a:t>In your own words, summarize and/or synthesize the key findings relevant to your study.</a:t>
            </a:r>
          </a:p>
          <a:p>
            <a:pPr>
              <a:spcAft>
                <a:spcPct val="50000"/>
              </a:spcAft>
            </a:pPr>
            <a:r>
              <a:rPr lang="en-US" altLang="en-US" dirty="0">
                <a:latin typeface="Times New Roman" panose="02020603050405020304" pitchFamily="18" charset="0"/>
              </a:rPr>
              <a:t>What do we know about the immediate area?</a:t>
            </a:r>
          </a:p>
          <a:p>
            <a:pPr>
              <a:spcAft>
                <a:spcPct val="50000"/>
              </a:spcAft>
            </a:pPr>
            <a:r>
              <a:rPr lang="en-US" altLang="en-US" dirty="0">
                <a:latin typeface="Times New Roman" panose="02020603050405020304" pitchFamily="18" charset="0"/>
              </a:rPr>
              <a:t>What are the key arguments, key characteristics, key concepts or key figures?</a:t>
            </a:r>
          </a:p>
          <a:p>
            <a:pPr>
              <a:spcAft>
                <a:spcPct val="50000"/>
              </a:spcAft>
            </a:pPr>
            <a:r>
              <a:rPr lang="en-US" altLang="en-US" dirty="0">
                <a:latin typeface="Times New Roman" panose="02020603050405020304" pitchFamily="18" charset="0"/>
              </a:rPr>
              <a:t>What are the existing debates/theories?</a:t>
            </a:r>
          </a:p>
          <a:p>
            <a:pPr>
              <a:spcAft>
                <a:spcPct val="50000"/>
              </a:spcAft>
            </a:pPr>
            <a:r>
              <a:rPr lang="en-US" altLang="en-US" dirty="0">
                <a:latin typeface="Times New Roman" panose="02020603050405020304" pitchFamily="18" charset="0"/>
              </a:rPr>
              <a:t>What common methodologies are used?</a:t>
            </a:r>
          </a:p>
        </p:txBody>
      </p:sp>
    </p:spTree>
    <p:extLst>
      <p:ext uri="{BB962C8B-B14F-4D97-AF65-F5344CB8AC3E}">
        <p14:creationId xmlns:p14="http://schemas.microsoft.com/office/powerpoint/2010/main" val="246770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6D0EB3-F6C6-417A-AB53-319B2DE82B0F}"/>
              </a:ext>
            </a:extLst>
          </p:cNvPr>
          <p:cNvSpPr>
            <a:spLocks noGrp="1"/>
          </p:cNvSpPr>
          <p:nvPr>
            <p:ph type="title"/>
          </p:nvPr>
        </p:nvSpPr>
        <p:spPr/>
        <p:txBody>
          <a:bodyPr>
            <a:normAutofit/>
          </a:bodyPr>
          <a:lstStyle/>
          <a:p>
            <a:r>
              <a:rPr lang="en-US" altLang="en-US" sz="3600" dirty="0"/>
              <a:t>Sample Language for Summary and Synthesis</a:t>
            </a:r>
            <a:endParaRPr lang="en-US" sz="3600" dirty="0"/>
          </a:p>
        </p:txBody>
      </p:sp>
      <p:sp>
        <p:nvSpPr>
          <p:cNvPr id="3" name="Content Placeholder 2">
            <a:extLst>
              <a:ext uri="{FF2B5EF4-FFF2-40B4-BE49-F238E27FC236}">
                <a16:creationId xmlns="" xmlns:a16="http://schemas.microsoft.com/office/drawing/2014/main" id="{368010BC-D9EA-4C66-8D8C-E725B1F40E5A}"/>
              </a:ext>
            </a:extLst>
          </p:cNvPr>
          <p:cNvSpPr>
            <a:spLocks noGrp="1"/>
          </p:cNvSpPr>
          <p:nvPr>
            <p:ph idx="1"/>
          </p:nvPr>
        </p:nvSpPr>
        <p:spPr/>
        <p:txBody>
          <a:bodyPr>
            <a:normAutofit/>
          </a:bodyPr>
          <a:lstStyle/>
          <a:p>
            <a:pPr>
              <a:buNone/>
            </a:pPr>
            <a:endParaRPr lang="en-US" altLang="en-US" sz="1000" dirty="0">
              <a:latin typeface="Times New Roman" panose="02020603050405020304" pitchFamily="18" charset="0"/>
            </a:endParaRPr>
          </a:p>
          <a:p>
            <a:r>
              <a:rPr lang="en-US" altLang="en-US" dirty="0" err="1">
                <a:latin typeface="Times New Roman" panose="02020603050405020304" pitchFamily="18" charset="0"/>
              </a:rPr>
              <a:t>Normadin</a:t>
            </a:r>
            <a:r>
              <a:rPr lang="en-US" altLang="en-US" dirty="0">
                <a:latin typeface="Times New Roman" panose="02020603050405020304" pitchFamily="18" charset="0"/>
              </a:rPr>
              <a:t> </a:t>
            </a:r>
            <a:r>
              <a:rPr lang="en-US" altLang="en-US" dirty="0">
                <a:solidFill>
                  <a:srgbClr val="FF0000"/>
                </a:solidFill>
                <a:latin typeface="Times New Roman" panose="02020603050405020304" pitchFamily="18" charset="0"/>
              </a:rPr>
              <a:t>has demonstrated</a:t>
            </a:r>
            <a:r>
              <a:rPr lang="en-US" altLang="en-US" dirty="0">
                <a:latin typeface="Times New Roman" panose="02020603050405020304" pitchFamily="18" charset="0"/>
              </a:rPr>
              <a:t>…</a:t>
            </a:r>
          </a:p>
          <a:p>
            <a:r>
              <a:rPr lang="en-US" altLang="en-US" dirty="0">
                <a:latin typeface="Times New Roman" panose="02020603050405020304" pitchFamily="18" charset="0"/>
              </a:rPr>
              <a:t>Early work by Hausman, Schwarz, and Graves </a:t>
            </a:r>
            <a:r>
              <a:rPr lang="en-US" altLang="en-US" dirty="0">
                <a:solidFill>
                  <a:srgbClr val="FF0000"/>
                </a:solidFill>
                <a:latin typeface="Times New Roman" panose="02020603050405020304" pitchFamily="18" charset="0"/>
              </a:rPr>
              <a:t>was concerned </a:t>
            </a:r>
            <a:r>
              <a:rPr lang="en-US" altLang="en-US" dirty="0">
                <a:latin typeface="Times New Roman" panose="02020603050405020304" pitchFamily="18" charset="0"/>
              </a:rPr>
              <a:t>with…</a:t>
            </a:r>
          </a:p>
          <a:p>
            <a:r>
              <a:rPr lang="en-US" altLang="en-US" dirty="0" err="1">
                <a:latin typeface="Times New Roman" panose="02020603050405020304" pitchFamily="18" charset="0"/>
              </a:rPr>
              <a:t>Elsayed</a:t>
            </a:r>
            <a:r>
              <a:rPr lang="en-US" altLang="en-US" dirty="0">
                <a:latin typeface="Times New Roman" panose="02020603050405020304" pitchFamily="18" charset="0"/>
              </a:rPr>
              <a:t> and Stern </a:t>
            </a:r>
            <a:r>
              <a:rPr lang="en-US" altLang="en-US" dirty="0">
                <a:solidFill>
                  <a:srgbClr val="FF0000"/>
                </a:solidFill>
                <a:latin typeface="Times New Roman" panose="02020603050405020304" pitchFamily="18" charset="0"/>
              </a:rPr>
              <a:t>compared</a:t>
            </a:r>
            <a:r>
              <a:rPr lang="en-US" altLang="en-US" dirty="0">
                <a:latin typeface="Times New Roman" panose="02020603050405020304" pitchFamily="18" charset="0"/>
              </a:rPr>
              <a:t> algorithms for handling…</a:t>
            </a:r>
          </a:p>
          <a:p>
            <a:r>
              <a:rPr lang="en-US" altLang="en-US" dirty="0">
                <a:latin typeface="Times New Roman" panose="02020603050405020304" pitchFamily="18" charset="0"/>
              </a:rPr>
              <a:t>Additional work by </a:t>
            </a:r>
            <a:r>
              <a:rPr lang="en-US" altLang="en-US" dirty="0" err="1">
                <a:latin typeface="Times New Roman" panose="02020603050405020304" pitchFamily="18" charset="0"/>
              </a:rPr>
              <a:t>Karasawa</a:t>
            </a:r>
            <a:r>
              <a:rPr lang="en-US" altLang="en-US" dirty="0">
                <a:latin typeface="Times New Roman" panose="02020603050405020304" pitchFamily="18" charset="0"/>
              </a:rPr>
              <a:t> et. al, </a:t>
            </a:r>
            <a:r>
              <a:rPr lang="en-US" altLang="en-US" dirty="0" err="1">
                <a:latin typeface="Times New Roman" panose="02020603050405020304" pitchFamily="18" charset="0"/>
              </a:rPr>
              <a:t>Azadivar</a:t>
            </a:r>
            <a:r>
              <a:rPr lang="en-US" altLang="en-US" dirty="0">
                <a:latin typeface="Times New Roman" panose="02020603050405020304" pitchFamily="18" charset="0"/>
              </a:rPr>
              <a:t>, and Parry et. al </a:t>
            </a:r>
            <a:r>
              <a:rPr lang="en-US" altLang="en-US" dirty="0">
                <a:solidFill>
                  <a:srgbClr val="FF0000"/>
                </a:solidFill>
                <a:latin typeface="Times New Roman" panose="02020603050405020304" pitchFamily="18" charset="0"/>
              </a:rPr>
              <a:t>deals with</a:t>
            </a:r>
            <a:r>
              <a:rPr lang="en-US" altLang="en-US" dirty="0">
                <a:latin typeface="Times New Roman" panose="02020603050405020304" pitchFamily="18" charset="0"/>
              </a:rPr>
              <a:t>…</a:t>
            </a:r>
          </a:p>
        </p:txBody>
      </p:sp>
    </p:spTree>
    <p:extLst>
      <p:ext uri="{BB962C8B-B14F-4D97-AF65-F5344CB8AC3E}">
        <p14:creationId xmlns:p14="http://schemas.microsoft.com/office/powerpoint/2010/main" val="446012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3A4547-5DCA-48A1-8484-F50A2E74F024}"/>
              </a:ext>
            </a:extLst>
          </p:cNvPr>
          <p:cNvSpPr>
            <a:spLocks noGrp="1"/>
          </p:cNvSpPr>
          <p:nvPr>
            <p:ph type="title"/>
          </p:nvPr>
        </p:nvSpPr>
        <p:spPr/>
        <p:txBody>
          <a:bodyPr/>
          <a:lstStyle/>
          <a:p>
            <a:r>
              <a:rPr lang="en-US" altLang="en-US" dirty="0"/>
              <a:t>Comparison and Critique</a:t>
            </a:r>
            <a:endParaRPr lang="en-US" dirty="0"/>
          </a:p>
        </p:txBody>
      </p:sp>
      <p:sp>
        <p:nvSpPr>
          <p:cNvPr id="3" name="Content Placeholder 2">
            <a:extLst>
              <a:ext uri="{FF2B5EF4-FFF2-40B4-BE49-F238E27FC236}">
                <a16:creationId xmlns="" xmlns:a16="http://schemas.microsoft.com/office/drawing/2014/main" id="{F3445D3B-9F39-4F8F-A77A-92A3B16A22CE}"/>
              </a:ext>
            </a:extLst>
          </p:cNvPr>
          <p:cNvSpPr>
            <a:spLocks noGrp="1"/>
          </p:cNvSpPr>
          <p:nvPr>
            <p:ph idx="1"/>
          </p:nvPr>
        </p:nvSpPr>
        <p:spPr/>
        <p:txBody>
          <a:bodyPr/>
          <a:lstStyle/>
          <a:p>
            <a:pPr>
              <a:spcAft>
                <a:spcPct val="50000"/>
              </a:spcAft>
              <a:buNone/>
            </a:pPr>
            <a:r>
              <a:rPr lang="en-US" altLang="en-US" sz="3600" dirty="0">
                <a:solidFill>
                  <a:srgbClr val="FF0000"/>
                </a:solidFill>
                <a:latin typeface="Times New Roman" panose="02020603050405020304" pitchFamily="18" charset="0"/>
              </a:rPr>
              <a:t>Evaluates</a:t>
            </a:r>
            <a:r>
              <a:rPr lang="en-US" altLang="en-US" sz="3600" dirty="0">
                <a:latin typeface="Times New Roman" panose="02020603050405020304" pitchFamily="18" charset="0"/>
              </a:rPr>
              <a:t> the strength and weaknesses of the work:</a:t>
            </a:r>
          </a:p>
          <a:p>
            <a:pPr>
              <a:spcAft>
                <a:spcPct val="50000"/>
              </a:spcAft>
            </a:pPr>
            <a:r>
              <a:rPr lang="en-US" altLang="en-US" dirty="0">
                <a:latin typeface="Times New Roman" panose="02020603050405020304" pitchFamily="18" charset="0"/>
              </a:rPr>
              <a:t>How do the different studies relate? What is new, different, or controversial?</a:t>
            </a:r>
          </a:p>
          <a:p>
            <a:pPr>
              <a:spcAft>
                <a:spcPct val="50000"/>
              </a:spcAft>
            </a:pPr>
            <a:r>
              <a:rPr lang="en-US" altLang="en-US" dirty="0">
                <a:latin typeface="Times New Roman" panose="02020603050405020304" pitchFamily="18" charset="0"/>
              </a:rPr>
              <a:t>What views need further testing?</a:t>
            </a:r>
          </a:p>
          <a:p>
            <a:pPr>
              <a:spcAft>
                <a:spcPct val="50000"/>
              </a:spcAft>
            </a:pPr>
            <a:r>
              <a:rPr lang="en-US" altLang="en-US" dirty="0">
                <a:latin typeface="Times New Roman" panose="02020603050405020304" pitchFamily="18" charset="0"/>
              </a:rPr>
              <a:t>What evidence is lacking, inconclusive, contradicting, or too limited?</a:t>
            </a:r>
          </a:p>
          <a:p>
            <a:pPr>
              <a:spcAft>
                <a:spcPct val="50000"/>
              </a:spcAft>
            </a:pPr>
            <a:r>
              <a:rPr lang="en-US" altLang="en-US" dirty="0">
                <a:latin typeface="Times New Roman" panose="02020603050405020304" pitchFamily="18" charset="0"/>
              </a:rPr>
              <a:t>What research designs or methods seem unsatisfactory? </a:t>
            </a:r>
          </a:p>
          <a:p>
            <a:pPr>
              <a:buNone/>
            </a:pPr>
            <a:endParaRPr lang="en-US" altLang="en-US"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3559742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FDC73-E46A-42EA-8A0C-D6EA75FA29E8}"/>
              </a:ext>
            </a:extLst>
          </p:cNvPr>
          <p:cNvSpPr>
            <a:spLocks noGrp="1"/>
          </p:cNvSpPr>
          <p:nvPr>
            <p:ph type="title"/>
          </p:nvPr>
        </p:nvSpPr>
        <p:spPr/>
        <p:txBody>
          <a:bodyPr/>
          <a:lstStyle/>
          <a:p>
            <a:r>
              <a:rPr lang="en-US" altLang="en-US" dirty="0"/>
              <a:t>Sample Language for Comparison and Critique</a:t>
            </a:r>
            <a:endParaRPr lang="en-US" dirty="0"/>
          </a:p>
        </p:txBody>
      </p:sp>
      <p:sp>
        <p:nvSpPr>
          <p:cNvPr id="3" name="Content Placeholder 2">
            <a:extLst>
              <a:ext uri="{FF2B5EF4-FFF2-40B4-BE49-F238E27FC236}">
                <a16:creationId xmlns="" xmlns:a16="http://schemas.microsoft.com/office/drawing/2014/main" id="{4ABFC4D2-9505-44FF-BC4D-D4E0FC60D613}"/>
              </a:ext>
            </a:extLst>
          </p:cNvPr>
          <p:cNvSpPr>
            <a:spLocks noGrp="1"/>
          </p:cNvSpPr>
          <p:nvPr>
            <p:ph idx="1"/>
          </p:nvPr>
        </p:nvSpPr>
        <p:spPr/>
        <p:txBody>
          <a:bodyPr/>
          <a:lstStyle/>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In this </a:t>
            </a:r>
            <a:r>
              <a:rPr lang="en-US" altLang="en-US" dirty="0">
                <a:solidFill>
                  <a:srgbClr val="FF0000"/>
                </a:solidFill>
                <a:latin typeface="Times New Roman" panose="02020603050405020304" pitchFamily="18" charset="0"/>
              </a:rPr>
              <a:t>ambitious but flawed study</a:t>
            </a:r>
            <a:r>
              <a:rPr lang="en-US" altLang="en-US" dirty="0">
                <a:latin typeface="Times New Roman" panose="02020603050405020304" pitchFamily="18" charset="0"/>
              </a:rPr>
              <a:t>, Jones and Wang…</a:t>
            </a:r>
          </a:p>
          <a:p>
            <a:r>
              <a:rPr lang="en-US" altLang="en-US" dirty="0">
                <a:latin typeface="Times New Roman" panose="02020603050405020304" pitchFamily="18" charset="0"/>
              </a:rPr>
              <a:t>These general results, reflecting the stochastic nature of the flow of goods, </a:t>
            </a:r>
            <a:r>
              <a:rPr lang="en-US" altLang="en-US" dirty="0">
                <a:solidFill>
                  <a:srgbClr val="FF0000"/>
                </a:solidFill>
                <a:latin typeface="Times New Roman" panose="02020603050405020304" pitchFamily="18" charset="0"/>
              </a:rPr>
              <a:t>are similar</a:t>
            </a:r>
            <a:r>
              <a:rPr lang="en-US" altLang="en-US" dirty="0">
                <a:latin typeface="Times New Roman" panose="02020603050405020304" pitchFamily="18" charset="0"/>
              </a:rPr>
              <a:t> to those reported by Rosenblatt and Roll…</a:t>
            </a:r>
          </a:p>
        </p:txBody>
      </p:sp>
    </p:spTree>
    <p:extLst>
      <p:ext uri="{BB962C8B-B14F-4D97-AF65-F5344CB8AC3E}">
        <p14:creationId xmlns:p14="http://schemas.microsoft.com/office/powerpoint/2010/main" val="160614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D7FDF2-766D-4FD7-A217-4500F09F9AC0}"/>
              </a:ext>
            </a:extLst>
          </p:cNvPr>
          <p:cNvSpPr>
            <a:spLocks noGrp="1"/>
          </p:cNvSpPr>
          <p:nvPr>
            <p:ph type="title"/>
          </p:nvPr>
        </p:nvSpPr>
        <p:spPr/>
        <p:txBody>
          <a:bodyPr>
            <a:normAutofit/>
          </a:bodyPr>
          <a:lstStyle/>
          <a:p>
            <a:r>
              <a:rPr lang="en-US" altLang="en-US" dirty="0" smtClean="0"/>
              <a:t>D. Drafting</a:t>
            </a:r>
            <a:r>
              <a:rPr lang="en-US" altLang="en-US" dirty="0"/>
              <a:t>: </a:t>
            </a:r>
            <a:r>
              <a:rPr lang="en-US" altLang="en-US" dirty="0">
                <a:latin typeface="Times New Roman" panose="02020603050405020304" pitchFamily="18" charset="0"/>
              </a:rPr>
              <a:t>What Am I Going to Write?</a:t>
            </a:r>
            <a:br>
              <a:rPr lang="en-US" altLang="en-US" dirty="0">
                <a:latin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5769E73A-A3BD-4D1C-9409-CE66257A6CA4}"/>
              </a:ext>
            </a:extLst>
          </p:cNvPr>
          <p:cNvSpPr>
            <a:spLocks noGrp="1"/>
          </p:cNvSpPr>
          <p:nvPr>
            <p:ph idx="1"/>
          </p:nvPr>
        </p:nvSpPr>
        <p:spPr/>
        <p:txBody>
          <a:bodyPr/>
          <a:lstStyle/>
          <a:p>
            <a:pPr>
              <a:buNone/>
            </a:pPr>
            <a:r>
              <a:rPr lang="en-US" altLang="en-US" dirty="0">
                <a:latin typeface="Times New Roman" panose="02020603050405020304" pitchFamily="18" charset="0"/>
              </a:rPr>
              <a:t>To help you approach your draft in a manageable fashion, this section addresses the following topics:</a:t>
            </a:r>
          </a:p>
          <a:p>
            <a:pPr>
              <a:buNone/>
            </a:pPr>
            <a:endParaRPr lang="en-US" altLang="en-US" sz="700" dirty="0">
              <a:latin typeface="Times New Roman" panose="02020603050405020304" pitchFamily="18" charset="0"/>
            </a:endParaRPr>
          </a:p>
          <a:p>
            <a:pPr marL="0" indent="0">
              <a:buNone/>
            </a:pPr>
            <a:r>
              <a:rPr lang="en-US" altLang="en-US" dirty="0" smtClean="0">
                <a:latin typeface="Times New Roman" panose="02020603050405020304" pitchFamily="18" charset="0"/>
              </a:rPr>
              <a:t>1. </a:t>
            </a:r>
            <a:r>
              <a:rPr lang="en-US" altLang="en-US" dirty="0" smtClean="0">
                <a:latin typeface="Times New Roman" panose="02020603050405020304" pitchFamily="18" charset="0"/>
              </a:rPr>
              <a:t>Exigency </a:t>
            </a:r>
            <a:endParaRPr lang="en-US" altLang="en-US" dirty="0">
              <a:latin typeface="Times New Roman" panose="02020603050405020304" pitchFamily="18" charset="0"/>
            </a:endParaRPr>
          </a:p>
          <a:p>
            <a:pPr marL="0" indent="0">
              <a:buNone/>
            </a:pPr>
            <a:r>
              <a:rPr lang="en-US" altLang="en-US" dirty="0" smtClean="0">
                <a:latin typeface="Times New Roman" panose="02020603050405020304" pitchFamily="18" charset="0"/>
              </a:rPr>
              <a:t>2. Thesis </a:t>
            </a:r>
            <a:r>
              <a:rPr lang="en-US" altLang="en-US" dirty="0">
                <a:latin typeface="Times New Roman" panose="02020603050405020304" pitchFamily="18" charset="0"/>
              </a:rPr>
              <a:t>Statement</a:t>
            </a:r>
          </a:p>
          <a:p>
            <a:pPr marL="0" indent="0">
              <a:buNone/>
            </a:pPr>
            <a:r>
              <a:rPr lang="en-US" altLang="en-US" dirty="0" smtClean="0">
                <a:latin typeface="Times New Roman" panose="02020603050405020304" pitchFamily="18" charset="0"/>
              </a:rPr>
              <a:t>3. Organization </a:t>
            </a:r>
            <a:endParaRPr lang="en-US" altLang="en-US" dirty="0">
              <a:latin typeface="Times New Roman" panose="02020603050405020304" pitchFamily="18" charset="0"/>
            </a:endParaRPr>
          </a:p>
          <a:p>
            <a:pPr marL="0" indent="0">
              <a:buNone/>
            </a:pPr>
            <a:r>
              <a:rPr lang="en-US" altLang="en-US" dirty="0" smtClean="0">
                <a:latin typeface="Times New Roman" panose="02020603050405020304" pitchFamily="18" charset="0"/>
              </a:rPr>
              <a:t>4. Introduction </a:t>
            </a:r>
            <a:r>
              <a:rPr lang="en-US" altLang="en-US" dirty="0">
                <a:latin typeface="Times New Roman" panose="02020603050405020304" pitchFamily="18" charset="0"/>
              </a:rPr>
              <a:t>and conclusion </a:t>
            </a:r>
          </a:p>
          <a:p>
            <a:pPr marL="0" indent="0">
              <a:buNone/>
            </a:pPr>
            <a:r>
              <a:rPr lang="en-US" altLang="en-US" dirty="0" smtClean="0">
                <a:latin typeface="Times New Roman" panose="02020603050405020304" pitchFamily="18" charset="0"/>
              </a:rPr>
              <a:t>5. Citations</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66603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latin typeface="Times New Roman" panose="02020603050405020304" pitchFamily="18" charset="0"/>
              </a:rPr>
              <a:t>1. Exigency </a:t>
            </a:r>
            <a:r>
              <a:rPr lang="en-US" altLang="en-US" dirty="0">
                <a:latin typeface="Times New Roman" panose="02020603050405020304" pitchFamily="18" charset="0"/>
              </a:rPr>
              <a:t/>
            </a:r>
            <a:br>
              <a:rPr lang="en-US" altLang="en-US" dirty="0">
                <a:latin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Exigency </a:t>
            </a:r>
            <a:r>
              <a:rPr lang="en-US" dirty="0"/>
              <a:t>is what a situation requires. </a:t>
            </a:r>
            <a:r>
              <a:rPr lang="en-US" dirty="0" smtClean="0"/>
              <a:t>Exigency </a:t>
            </a:r>
            <a:r>
              <a:rPr lang="en-US" dirty="0"/>
              <a:t>refers to the </a:t>
            </a:r>
            <a:r>
              <a:rPr lang="en-US" dirty="0" smtClean="0"/>
              <a:t>things </a:t>
            </a:r>
            <a:r>
              <a:rPr lang="en-US" dirty="0"/>
              <a:t>needed in order to address an issue, problem, or situation</a:t>
            </a:r>
            <a:r>
              <a:rPr lang="en-US" dirty="0" smtClean="0"/>
              <a:t>.</a:t>
            </a:r>
          </a:p>
          <a:p>
            <a:pPr marL="0" indent="0">
              <a:buNone/>
            </a:pPr>
            <a:endParaRPr lang="en-US" dirty="0"/>
          </a:p>
          <a:p>
            <a:pPr marL="0" indent="0">
              <a:buNone/>
            </a:pPr>
            <a:r>
              <a:rPr lang="en-US" dirty="0" smtClean="0"/>
              <a:t>There </a:t>
            </a:r>
            <a:r>
              <a:rPr lang="en-US" dirty="0"/>
              <a:t>is always at least one reason (exigency) to write. That reason influences the decisions you make, such as who your</a:t>
            </a:r>
            <a:r>
              <a:rPr lang="en-US" b="1" dirty="0"/>
              <a:t> audience </a:t>
            </a:r>
            <a:r>
              <a:rPr lang="en-US" dirty="0"/>
              <a:t>is and what your </a:t>
            </a:r>
            <a:r>
              <a:rPr lang="en-US" b="1" dirty="0"/>
              <a:t>purpose</a:t>
            </a:r>
            <a:r>
              <a:rPr lang="en-US" dirty="0"/>
              <a:t> is.</a:t>
            </a:r>
            <a:endParaRPr lang="en-US" dirty="0"/>
          </a:p>
        </p:txBody>
      </p:sp>
    </p:spTree>
    <p:extLst>
      <p:ext uri="{BB962C8B-B14F-4D97-AF65-F5344CB8AC3E}">
        <p14:creationId xmlns:p14="http://schemas.microsoft.com/office/powerpoint/2010/main" val="1316634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78597-E16A-42F8-84D8-36899FB722A2}"/>
              </a:ext>
            </a:extLst>
          </p:cNvPr>
          <p:cNvSpPr>
            <a:spLocks noGrp="1"/>
          </p:cNvSpPr>
          <p:nvPr>
            <p:ph type="title"/>
          </p:nvPr>
        </p:nvSpPr>
        <p:spPr/>
        <p:txBody>
          <a:bodyPr/>
          <a:lstStyle/>
          <a:p>
            <a:r>
              <a:rPr lang="en-US" altLang="en-US" dirty="0" smtClean="0"/>
              <a:t>2. Thesis </a:t>
            </a:r>
            <a:r>
              <a:rPr lang="en-US" altLang="en-US" dirty="0"/>
              <a:t>Statements</a:t>
            </a:r>
            <a:endParaRPr lang="en-US" dirty="0"/>
          </a:p>
        </p:txBody>
      </p:sp>
      <p:sp>
        <p:nvSpPr>
          <p:cNvPr id="3" name="Content Placeholder 2">
            <a:extLst>
              <a:ext uri="{FF2B5EF4-FFF2-40B4-BE49-F238E27FC236}">
                <a16:creationId xmlns="" xmlns:a16="http://schemas.microsoft.com/office/drawing/2014/main" id="{E7953027-CB1B-445E-BF66-41E7582A533B}"/>
              </a:ext>
            </a:extLst>
          </p:cNvPr>
          <p:cNvSpPr>
            <a:spLocks noGrp="1"/>
          </p:cNvSpPr>
          <p:nvPr>
            <p:ph idx="1"/>
          </p:nvPr>
        </p:nvSpPr>
        <p:spPr/>
        <p:txBody>
          <a:bodyPr/>
          <a:lstStyle/>
          <a:p>
            <a:pPr>
              <a:buNone/>
            </a:pPr>
            <a:r>
              <a:rPr lang="en-US" altLang="en-US" sz="3600" dirty="0">
                <a:latin typeface="Times New Roman" panose="02020603050405020304" pitchFamily="18" charset="0"/>
              </a:rPr>
              <a:t>The thesis statement offers an argument about the literature. It may do any of or a combination of the following:</a:t>
            </a:r>
          </a:p>
          <a:p>
            <a:pPr>
              <a:buNone/>
            </a:pPr>
            <a:endParaRPr lang="en-US" altLang="en-US" sz="1050" dirty="0">
              <a:latin typeface="Times New Roman" panose="02020603050405020304" pitchFamily="18" charset="0"/>
            </a:endParaRPr>
          </a:p>
          <a:p>
            <a:r>
              <a:rPr lang="en-US" altLang="en-US" dirty="0">
                <a:latin typeface="Times New Roman" panose="02020603050405020304" pitchFamily="18" charset="0"/>
              </a:rPr>
              <a:t>Offer an argument and critical assessment of the literature (i.e. topic + claim).</a:t>
            </a:r>
          </a:p>
          <a:p>
            <a:r>
              <a:rPr lang="en-US" altLang="en-US" dirty="0">
                <a:latin typeface="Times New Roman" panose="02020603050405020304" pitchFamily="18" charset="0"/>
              </a:rPr>
              <a:t>Provide an overview of current scholarly conversations.</a:t>
            </a:r>
          </a:p>
          <a:p>
            <a:r>
              <a:rPr lang="en-US" altLang="en-US" dirty="0">
                <a:latin typeface="Times New Roman" panose="02020603050405020304" pitchFamily="18" charset="0"/>
              </a:rPr>
              <a:t>Point out gaps or weaknesses in the literature.</a:t>
            </a:r>
          </a:p>
          <a:p>
            <a:r>
              <a:rPr lang="en-US" altLang="en-US" dirty="0">
                <a:latin typeface="Times New Roman" panose="02020603050405020304" pitchFamily="18" charset="0"/>
              </a:rPr>
              <a:t>Relate the literature to the larger aim of the study.</a:t>
            </a:r>
          </a:p>
        </p:txBody>
      </p:sp>
    </p:spTree>
    <p:extLst>
      <p:ext uri="{BB962C8B-B14F-4D97-AF65-F5344CB8AC3E}">
        <p14:creationId xmlns:p14="http://schemas.microsoft.com/office/powerpoint/2010/main" val="30762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A70F97-B52D-4273-8AE7-A118F0B453F1}"/>
              </a:ext>
            </a:extLst>
          </p:cNvPr>
          <p:cNvSpPr>
            <a:spLocks noGrp="1"/>
          </p:cNvSpPr>
          <p:nvPr>
            <p:ph type="title"/>
          </p:nvPr>
        </p:nvSpPr>
        <p:spPr/>
        <p:txBody>
          <a:bodyPr/>
          <a:lstStyle/>
          <a:p>
            <a:r>
              <a:rPr lang="en-US" altLang="en-US" dirty="0"/>
              <a:t>Examples: Thesis Statements</a:t>
            </a:r>
            <a:endParaRPr lang="en-US" dirty="0"/>
          </a:p>
        </p:txBody>
      </p:sp>
      <p:sp>
        <p:nvSpPr>
          <p:cNvPr id="3" name="Content Placeholder 2">
            <a:extLst>
              <a:ext uri="{FF2B5EF4-FFF2-40B4-BE49-F238E27FC236}">
                <a16:creationId xmlns="" xmlns:a16="http://schemas.microsoft.com/office/drawing/2014/main" id="{24F017DA-CA97-4F4C-A97A-8CC5B6A1EF7C}"/>
              </a:ext>
            </a:extLst>
          </p:cNvPr>
          <p:cNvSpPr>
            <a:spLocks noGrp="1"/>
          </p:cNvSpPr>
          <p:nvPr>
            <p:ph idx="1"/>
          </p:nvPr>
        </p:nvSpPr>
        <p:spPr/>
        <p:txBody>
          <a:bodyPr>
            <a:normAutofit/>
          </a:bodyPr>
          <a:lstStyle/>
          <a:p>
            <a:pPr marL="457200" indent="-457200">
              <a:buFont typeface="Wingdings" panose="05000000000000000000" pitchFamily="2" charset="2"/>
              <a:buAutoNum type="arabicParenR"/>
            </a:pPr>
            <a:r>
              <a:rPr lang="en-US" altLang="en-US" dirty="0">
                <a:latin typeface="Times New Roman" panose="02020603050405020304" pitchFamily="18" charset="0"/>
              </a:rPr>
              <a:t>In spite of these difficulties we believe that preservice elementary art teachers and classroom teachers </a:t>
            </a:r>
            <a:r>
              <a:rPr lang="en-US" altLang="en-US" dirty="0">
                <a:solidFill>
                  <a:srgbClr val="FF0000"/>
                </a:solidFill>
                <a:latin typeface="Times New Roman" panose="02020603050405020304" pitchFamily="18" charset="0"/>
              </a:rPr>
              <a:t>need some knowledge of stage theories of children’s development</a:t>
            </a:r>
            <a:r>
              <a:rPr lang="en-US" altLang="en-US" dirty="0">
                <a:latin typeface="Times New Roman" panose="02020603050405020304" pitchFamily="18" charset="0"/>
              </a:rPr>
              <a:t>…[then goes on to review theories of development]</a:t>
            </a:r>
          </a:p>
          <a:p>
            <a:pPr marL="457200" indent="-457200">
              <a:buFont typeface="Wingdings" panose="05000000000000000000" pitchFamily="2" charset="2"/>
              <a:buAutoNum type="arabicParenR"/>
            </a:pPr>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3836597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CDF489-CEA8-4A5C-9F30-D0593AF4BAFD}"/>
              </a:ext>
            </a:extLst>
          </p:cNvPr>
          <p:cNvSpPr>
            <a:spLocks noGrp="1"/>
          </p:cNvSpPr>
          <p:nvPr>
            <p:ph type="title"/>
          </p:nvPr>
        </p:nvSpPr>
        <p:spPr/>
        <p:txBody>
          <a:bodyPr/>
          <a:lstStyle/>
          <a:p>
            <a:r>
              <a:rPr lang="en-US" altLang="en-US" dirty="0" smtClean="0"/>
              <a:t>3. Organization</a:t>
            </a:r>
            <a:endParaRPr lang="en-US" dirty="0"/>
          </a:p>
        </p:txBody>
      </p:sp>
      <p:sp>
        <p:nvSpPr>
          <p:cNvPr id="3" name="Content Placeholder 2">
            <a:extLst>
              <a:ext uri="{FF2B5EF4-FFF2-40B4-BE49-F238E27FC236}">
                <a16:creationId xmlns="" xmlns:a16="http://schemas.microsoft.com/office/drawing/2014/main" id="{96C91D41-2A08-4ED9-93DD-215D785186D8}"/>
              </a:ext>
            </a:extLst>
          </p:cNvPr>
          <p:cNvSpPr>
            <a:spLocks noGrp="1"/>
          </p:cNvSpPr>
          <p:nvPr>
            <p:ph idx="1"/>
          </p:nvPr>
        </p:nvSpPr>
        <p:spPr/>
        <p:txBody>
          <a:bodyPr/>
          <a:lstStyle/>
          <a:p>
            <a:pPr>
              <a:buNone/>
            </a:pPr>
            <a:r>
              <a:rPr lang="en-US" altLang="en-US" dirty="0">
                <a:latin typeface="Times New Roman" panose="02020603050405020304" pitchFamily="18" charset="0"/>
              </a:rPr>
              <a:t>Five common approaches to organizing the body of your paper include:</a:t>
            </a:r>
          </a:p>
          <a:p>
            <a:pPr>
              <a:buNone/>
            </a:pPr>
            <a:endParaRPr lang="en-US" altLang="en-US" sz="700" dirty="0">
              <a:latin typeface="Times New Roman" panose="02020603050405020304" pitchFamily="18" charset="0"/>
            </a:endParaRPr>
          </a:p>
          <a:p>
            <a:r>
              <a:rPr lang="en-US" altLang="en-US" dirty="0">
                <a:latin typeface="Times New Roman" panose="02020603050405020304" pitchFamily="18" charset="0"/>
              </a:rPr>
              <a:t>Topical</a:t>
            </a:r>
          </a:p>
          <a:p>
            <a:r>
              <a:rPr lang="en-US" altLang="en-US" dirty="0">
                <a:latin typeface="Times New Roman" panose="02020603050405020304" pitchFamily="18" charset="0"/>
              </a:rPr>
              <a:t>Distant to close</a:t>
            </a:r>
          </a:p>
          <a:p>
            <a:r>
              <a:rPr lang="en-US" altLang="en-US" dirty="0">
                <a:latin typeface="Times New Roman" panose="02020603050405020304" pitchFamily="18" charset="0"/>
              </a:rPr>
              <a:t>Debate</a:t>
            </a:r>
          </a:p>
          <a:p>
            <a:r>
              <a:rPr lang="en-US" altLang="en-US" dirty="0">
                <a:latin typeface="Times New Roman" panose="02020603050405020304" pitchFamily="18" charset="0"/>
              </a:rPr>
              <a:t>Chronological</a:t>
            </a:r>
          </a:p>
          <a:p>
            <a:r>
              <a:rPr lang="en-US" altLang="en-US" dirty="0">
                <a:latin typeface="Times New Roman" panose="02020603050405020304" pitchFamily="18" charset="0"/>
              </a:rPr>
              <a:t>Seminal Study</a:t>
            </a:r>
          </a:p>
        </p:txBody>
      </p:sp>
    </p:spTree>
    <p:extLst>
      <p:ext uri="{BB962C8B-B14F-4D97-AF65-F5344CB8AC3E}">
        <p14:creationId xmlns:p14="http://schemas.microsoft.com/office/powerpoint/2010/main" val="362106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algn="ctr" eaLnBrk="1" hangingPunct="1">
              <a:defRPr/>
            </a:pPr>
            <a:r>
              <a:rPr lang="en-US" dirty="0" smtClean="0"/>
              <a:t>Literature Survey</a:t>
            </a:r>
          </a:p>
        </p:txBody>
      </p:sp>
      <p:sp>
        <p:nvSpPr>
          <p:cNvPr id="17411" name="Rectangle 3"/>
          <p:cNvSpPr>
            <a:spLocks noGrp="1" noRot="1" noChangeArrowheads="1"/>
          </p:cNvSpPr>
          <p:nvPr>
            <p:ph type="body" idx="1"/>
          </p:nvPr>
        </p:nvSpPr>
        <p:spPr/>
        <p:txBody>
          <a:bodyPr/>
          <a:lstStyle/>
          <a:p>
            <a:pPr eaLnBrk="1" hangingPunct="1">
              <a:buFont typeface="Arial" charset="0"/>
              <a:buChar char="►"/>
              <a:defRPr/>
            </a:pPr>
            <a:r>
              <a:rPr lang="en-US" dirty="0" smtClean="0"/>
              <a:t>A </a:t>
            </a:r>
            <a:r>
              <a:rPr lang="en-US" dirty="0"/>
              <a:t>literature review examines the existing literature to discover the strengths and weakness in the </a:t>
            </a:r>
            <a:r>
              <a:rPr lang="en-US" dirty="0" smtClean="0"/>
              <a:t>literature related with the intended research. </a:t>
            </a:r>
          </a:p>
          <a:p>
            <a:pPr eaLnBrk="1" hangingPunct="1">
              <a:buFont typeface="Arial" charset="0"/>
              <a:buChar char="►"/>
              <a:defRPr/>
            </a:pPr>
            <a:endParaRPr lang="en-US" dirty="0"/>
          </a:p>
          <a:p>
            <a:pPr eaLnBrk="1" hangingPunct="1">
              <a:buFont typeface="Arial" charset="0"/>
              <a:buChar char="►"/>
              <a:defRPr/>
            </a:pPr>
            <a:r>
              <a:rPr lang="en-US" dirty="0"/>
              <a:t>As well as demonstrating knowledge of existing research, </a:t>
            </a:r>
            <a:r>
              <a:rPr lang="en-US" b="1" dirty="0"/>
              <a:t>a literature review should also identify the gaps in the literature that the thesis as a whole is intended to fill</a:t>
            </a:r>
            <a:r>
              <a:rPr lang="en-US" dirty="0"/>
              <a:t>. It provides the backdrop to, and reasons for, conducting the research.</a:t>
            </a:r>
          </a:p>
        </p:txBody>
      </p:sp>
    </p:spTree>
    <p:extLst>
      <p:ext uri="{BB962C8B-B14F-4D97-AF65-F5344CB8AC3E}">
        <p14:creationId xmlns:p14="http://schemas.microsoft.com/office/powerpoint/2010/main" val="1346686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D45C4D-4645-4BF7-A26B-96E6CB28B43D}"/>
              </a:ext>
            </a:extLst>
          </p:cNvPr>
          <p:cNvSpPr>
            <a:spLocks noGrp="1"/>
          </p:cNvSpPr>
          <p:nvPr>
            <p:ph type="title"/>
          </p:nvPr>
        </p:nvSpPr>
        <p:spPr/>
        <p:txBody>
          <a:bodyPr/>
          <a:lstStyle/>
          <a:p>
            <a:r>
              <a:rPr lang="en-US" altLang="en-US" dirty="0"/>
              <a:t>Topical: Characteristics</a:t>
            </a:r>
            <a:endParaRPr lang="en-US" dirty="0"/>
          </a:p>
        </p:txBody>
      </p:sp>
      <p:sp>
        <p:nvSpPr>
          <p:cNvPr id="3" name="Content Placeholder 2">
            <a:extLst>
              <a:ext uri="{FF2B5EF4-FFF2-40B4-BE49-F238E27FC236}">
                <a16:creationId xmlns="" xmlns:a16="http://schemas.microsoft.com/office/drawing/2014/main" id="{F84CCA0E-FE8C-4747-97D6-48688DF96511}"/>
              </a:ext>
            </a:extLst>
          </p:cNvPr>
          <p:cNvSpPr>
            <a:spLocks noGrp="1"/>
          </p:cNvSpPr>
          <p:nvPr>
            <p:ph idx="1"/>
          </p:nvPr>
        </p:nvSpPr>
        <p:spPr/>
        <p:txBody>
          <a:bodyPr>
            <a:normAutofit/>
          </a:bodyPr>
          <a:lstStyle/>
          <a:p>
            <a:pPr>
              <a:spcAft>
                <a:spcPct val="50000"/>
              </a:spcAft>
            </a:pPr>
            <a:r>
              <a:rPr lang="en-US" altLang="en-US" dirty="0">
                <a:latin typeface="Times New Roman" panose="02020603050405020304" pitchFamily="18" charset="0"/>
              </a:rPr>
              <a:t>Most common approach</a:t>
            </a:r>
          </a:p>
          <a:p>
            <a:pPr>
              <a:spcAft>
                <a:spcPct val="50000"/>
              </a:spcAft>
            </a:pPr>
            <a:r>
              <a:rPr lang="en-US" altLang="en-US" dirty="0">
                <a:latin typeface="Times New Roman" panose="02020603050405020304" pitchFamily="18" charset="0"/>
              </a:rPr>
              <a:t>Breaks the field into a number of subfields, subject areas, or approaches </a:t>
            </a:r>
          </a:p>
          <a:p>
            <a:pPr>
              <a:spcAft>
                <a:spcPct val="50000"/>
              </a:spcAft>
            </a:pPr>
            <a:r>
              <a:rPr lang="en-US" altLang="en-US" dirty="0">
                <a:latin typeface="Times New Roman" panose="02020603050405020304" pitchFamily="18" charset="0"/>
              </a:rPr>
              <a:t>Discusses each subsection individually, sometimes with critiques of each</a:t>
            </a:r>
          </a:p>
          <a:p>
            <a:pPr>
              <a:spcAft>
                <a:spcPct val="50000"/>
              </a:spcAft>
            </a:pPr>
            <a:r>
              <a:rPr lang="en-US" altLang="en-US" dirty="0">
                <a:latin typeface="Times New Roman" panose="02020603050405020304" pitchFamily="18" charset="0"/>
              </a:rPr>
              <a:t>Most useful for organizing a large body of literature that does not have one or two studies that stand out as most important or a clear chronological development</a:t>
            </a:r>
          </a:p>
        </p:txBody>
      </p:sp>
    </p:spTree>
    <p:extLst>
      <p:ext uri="{BB962C8B-B14F-4D97-AF65-F5344CB8AC3E}">
        <p14:creationId xmlns:p14="http://schemas.microsoft.com/office/powerpoint/2010/main" val="1806702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B3FC16-CA0C-4DF4-AF4F-59BCFA3ACF43}"/>
              </a:ext>
            </a:extLst>
          </p:cNvPr>
          <p:cNvSpPr>
            <a:spLocks noGrp="1"/>
          </p:cNvSpPr>
          <p:nvPr>
            <p:ph type="title"/>
          </p:nvPr>
        </p:nvSpPr>
        <p:spPr/>
        <p:txBody>
          <a:bodyPr/>
          <a:lstStyle/>
          <a:p>
            <a:r>
              <a:rPr lang="en-US" altLang="en-US" dirty="0"/>
              <a:t>Topical: Typical Language</a:t>
            </a:r>
            <a:endParaRPr lang="en-US" dirty="0"/>
          </a:p>
        </p:txBody>
      </p:sp>
      <p:sp>
        <p:nvSpPr>
          <p:cNvPr id="3" name="Content Placeholder 2">
            <a:extLst>
              <a:ext uri="{FF2B5EF4-FFF2-40B4-BE49-F238E27FC236}">
                <a16:creationId xmlns="" xmlns:a16="http://schemas.microsoft.com/office/drawing/2014/main" id="{F4301982-A7CA-4386-ADD0-E6530771E56E}"/>
              </a:ext>
            </a:extLst>
          </p:cNvPr>
          <p:cNvSpPr>
            <a:spLocks noGrp="1"/>
          </p:cNvSpPr>
          <p:nvPr>
            <p:ph idx="1"/>
          </p:nvPr>
        </p:nvSpPr>
        <p:spPr/>
        <p:txBody>
          <a:bodyPr/>
          <a:lstStyle/>
          <a:p>
            <a:r>
              <a:rPr lang="en-US" altLang="en-US" dirty="0">
                <a:latin typeface="Times New Roman" panose="02020603050405020304" pitchFamily="18" charset="0"/>
              </a:rPr>
              <a:t>Three important areas of this field have received attention: A, B, C. </a:t>
            </a:r>
          </a:p>
          <a:p>
            <a:r>
              <a:rPr lang="en-US" altLang="en-US" dirty="0">
                <a:latin typeface="Times New Roman" panose="02020603050405020304" pitchFamily="18" charset="0"/>
              </a:rPr>
              <a:t>A has been approached from two perspectives F and G.</a:t>
            </a:r>
          </a:p>
          <a:p>
            <a:r>
              <a:rPr lang="en-US" altLang="en-US" dirty="0">
                <a:latin typeface="Times New Roman" panose="02020603050405020304" pitchFamily="18" charset="0"/>
              </a:rPr>
              <a:t>The most important developments in terms of B have been…</a:t>
            </a:r>
          </a:p>
          <a:p>
            <a:r>
              <a:rPr lang="en-US" altLang="en-US" dirty="0">
                <a:latin typeface="Times New Roman" panose="02020603050405020304" pitchFamily="18" charset="0"/>
              </a:rPr>
              <a:t>C has also been an important area of study in this field.</a:t>
            </a:r>
          </a:p>
        </p:txBody>
      </p:sp>
    </p:spTree>
    <p:extLst>
      <p:ext uri="{BB962C8B-B14F-4D97-AF65-F5344CB8AC3E}">
        <p14:creationId xmlns:p14="http://schemas.microsoft.com/office/powerpoint/2010/main" val="3747381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E97778-7BB4-4ABA-8AF6-97E9C53D0B46}"/>
              </a:ext>
            </a:extLst>
          </p:cNvPr>
          <p:cNvSpPr>
            <a:spLocks noGrp="1"/>
          </p:cNvSpPr>
          <p:nvPr>
            <p:ph type="title"/>
          </p:nvPr>
        </p:nvSpPr>
        <p:spPr/>
        <p:txBody>
          <a:bodyPr/>
          <a:lstStyle/>
          <a:p>
            <a:r>
              <a:rPr lang="en-US" altLang="en-US" dirty="0"/>
              <a:t>Distant to Close: Characteristics</a:t>
            </a:r>
            <a:endParaRPr lang="en-US" dirty="0"/>
          </a:p>
        </p:txBody>
      </p:sp>
      <p:sp>
        <p:nvSpPr>
          <p:cNvPr id="3" name="Content Placeholder 2">
            <a:extLst>
              <a:ext uri="{FF2B5EF4-FFF2-40B4-BE49-F238E27FC236}">
                <a16:creationId xmlns="" xmlns:a16="http://schemas.microsoft.com/office/drawing/2014/main" id="{4F91E294-DC10-40A7-BDB9-DDD13C312DDA}"/>
              </a:ext>
            </a:extLst>
          </p:cNvPr>
          <p:cNvSpPr>
            <a:spLocks noGrp="1"/>
          </p:cNvSpPr>
          <p:nvPr>
            <p:ph idx="1"/>
          </p:nvPr>
        </p:nvSpPr>
        <p:spPr/>
        <p:txBody>
          <a:bodyPr/>
          <a:lstStyle/>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A type of topical organization, with studies grouped by their relevance to current research.</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Starts by describing studies with general similarities to current research and ends with studies most relevant to the specific topic.</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Most useful for studies of methods or models.</a:t>
            </a:r>
          </a:p>
        </p:txBody>
      </p:sp>
    </p:spTree>
    <p:extLst>
      <p:ext uri="{BB962C8B-B14F-4D97-AF65-F5344CB8AC3E}">
        <p14:creationId xmlns:p14="http://schemas.microsoft.com/office/powerpoint/2010/main" val="1006053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569705-B994-46AC-88BE-FAE640E8853E}"/>
              </a:ext>
            </a:extLst>
          </p:cNvPr>
          <p:cNvSpPr>
            <a:spLocks noGrp="1"/>
          </p:cNvSpPr>
          <p:nvPr>
            <p:ph type="title"/>
          </p:nvPr>
        </p:nvSpPr>
        <p:spPr/>
        <p:txBody>
          <a:bodyPr/>
          <a:lstStyle/>
          <a:p>
            <a:r>
              <a:rPr lang="en-US" altLang="en-US" dirty="0"/>
              <a:t>Distant to Close: Typical Language</a:t>
            </a:r>
            <a:endParaRPr lang="en-US" dirty="0"/>
          </a:p>
        </p:txBody>
      </p:sp>
      <p:sp>
        <p:nvSpPr>
          <p:cNvPr id="3" name="Content Placeholder 2">
            <a:extLst>
              <a:ext uri="{FF2B5EF4-FFF2-40B4-BE49-F238E27FC236}">
                <a16:creationId xmlns="" xmlns:a16="http://schemas.microsoft.com/office/drawing/2014/main" id="{53804856-57A6-4B15-BE9C-B97B86C273CC}"/>
              </a:ext>
            </a:extLst>
          </p:cNvPr>
          <p:cNvSpPr>
            <a:spLocks noGrp="1"/>
          </p:cNvSpPr>
          <p:nvPr>
            <p:ph idx="1"/>
          </p:nvPr>
        </p:nvSpPr>
        <p:spPr/>
        <p:txBody>
          <a:bodyPr/>
          <a:lstStyle/>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Method/Model M (slightly similar to current research) addresses …</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Drawing upon method/model N (more similar to current research) can help . . .</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This study applies the procedure used in method/model O (most similar to current research) to . . .</a:t>
            </a:r>
          </a:p>
        </p:txBody>
      </p:sp>
    </p:spTree>
    <p:extLst>
      <p:ext uri="{BB962C8B-B14F-4D97-AF65-F5344CB8AC3E}">
        <p14:creationId xmlns:p14="http://schemas.microsoft.com/office/powerpoint/2010/main" val="382395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82685F-B5BA-41C9-992B-13083A52F6B4}"/>
              </a:ext>
            </a:extLst>
          </p:cNvPr>
          <p:cNvSpPr>
            <a:spLocks noGrp="1"/>
          </p:cNvSpPr>
          <p:nvPr>
            <p:ph type="title"/>
          </p:nvPr>
        </p:nvSpPr>
        <p:spPr/>
        <p:txBody>
          <a:bodyPr/>
          <a:lstStyle/>
          <a:p>
            <a:r>
              <a:rPr lang="en-US" altLang="en-US" dirty="0"/>
              <a:t>Debate: Characteristics</a:t>
            </a:r>
            <a:endParaRPr lang="en-US" dirty="0"/>
          </a:p>
        </p:txBody>
      </p:sp>
      <p:sp>
        <p:nvSpPr>
          <p:cNvPr id="3" name="Content Placeholder 2">
            <a:extLst>
              <a:ext uri="{FF2B5EF4-FFF2-40B4-BE49-F238E27FC236}">
                <a16:creationId xmlns="" xmlns:a16="http://schemas.microsoft.com/office/drawing/2014/main" id="{4D5B56D7-214F-4E14-9281-B6F8F0F03012}"/>
              </a:ext>
            </a:extLst>
          </p:cNvPr>
          <p:cNvSpPr>
            <a:spLocks noGrp="1"/>
          </p:cNvSpPr>
          <p:nvPr>
            <p:ph idx="1"/>
          </p:nvPr>
        </p:nvSpPr>
        <p:spPr/>
        <p:txBody>
          <a:bodyPr/>
          <a:lstStyle/>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Another type of topical approach, with a chronological component.</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Emphasizes various strands of research in which proponents of various models openly criticize one another.</a:t>
            </a:r>
          </a:p>
          <a:p>
            <a:pPr>
              <a:buNone/>
            </a:pPr>
            <a:endParaRPr lang="en-US" altLang="en-US" sz="800" dirty="0">
              <a:latin typeface="Times New Roman" panose="02020603050405020304" pitchFamily="18" charset="0"/>
            </a:endParaRPr>
          </a:p>
          <a:p>
            <a:pPr>
              <a:spcAft>
                <a:spcPct val="50000"/>
              </a:spcAft>
            </a:pPr>
            <a:r>
              <a:rPr lang="en-US" altLang="en-US" dirty="0">
                <a:latin typeface="Times New Roman" panose="02020603050405020304" pitchFamily="18" charset="0"/>
              </a:rPr>
              <a:t>Most useful when clear opposing positions are present in the literature.</a:t>
            </a:r>
          </a:p>
        </p:txBody>
      </p:sp>
    </p:spTree>
    <p:extLst>
      <p:ext uri="{BB962C8B-B14F-4D97-AF65-F5344CB8AC3E}">
        <p14:creationId xmlns:p14="http://schemas.microsoft.com/office/powerpoint/2010/main" val="386645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0E633B-7F9B-421D-BF56-7473107F28DD}"/>
              </a:ext>
            </a:extLst>
          </p:cNvPr>
          <p:cNvSpPr>
            <a:spLocks noGrp="1"/>
          </p:cNvSpPr>
          <p:nvPr>
            <p:ph type="title"/>
          </p:nvPr>
        </p:nvSpPr>
        <p:spPr/>
        <p:txBody>
          <a:bodyPr/>
          <a:lstStyle/>
          <a:p>
            <a:r>
              <a:rPr lang="en-US" altLang="en-US" dirty="0"/>
              <a:t>Debate: Typical Language</a:t>
            </a:r>
            <a:endParaRPr lang="en-US" dirty="0"/>
          </a:p>
        </p:txBody>
      </p:sp>
      <p:sp>
        <p:nvSpPr>
          <p:cNvPr id="3" name="Content Placeholder 2">
            <a:extLst>
              <a:ext uri="{FF2B5EF4-FFF2-40B4-BE49-F238E27FC236}">
                <a16:creationId xmlns="" xmlns:a16="http://schemas.microsoft.com/office/drawing/2014/main" id="{4A80EAD5-88A7-4AD2-8B98-58FCAE565600}"/>
              </a:ext>
            </a:extLst>
          </p:cNvPr>
          <p:cNvSpPr>
            <a:spLocks noGrp="1"/>
          </p:cNvSpPr>
          <p:nvPr>
            <p:ph idx="1"/>
          </p:nvPr>
        </p:nvSpPr>
        <p:spPr/>
        <p:txBody>
          <a:bodyPr/>
          <a:lstStyle/>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There have been </a:t>
            </a:r>
            <a:r>
              <a:rPr lang="en-US" altLang="en-US" dirty="0">
                <a:solidFill>
                  <a:srgbClr val="FF0000"/>
                </a:solidFill>
                <a:latin typeface="Times New Roman" panose="02020603050405020304" pitchFamily="18" charset="0"/>
              </a:rPr>
              <a:t>two (three, four, etc.) distinct approaches</a:t>
            </a:r>
            <a:r>
              <a:rPr lang="en-US" altLang="en-US" dirty="0">
                <a:latin typeface="Times New Roman" panose="02020603050405020304" pitchFamily="18" charset="0"/>
              </a:rPr>
              <a:t> this problem.</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The </a:t>
            </a:r>
            <a:r>
              <a:rPr lang="en-US" altLang="en-US" dirty="0">
                <a:solidFill>
                  <a:srgbClr val="FF0000"/>
                </a:solidFill>
                <a:latin typeface="Times New Roman" panose="02020603050405020304" pitchFamily="18" charset="0"/>
              </a:rPr>
              <a:t>first model</a:t>
            </a:r>
            <a:r>
              <a:rPr lang="en-US" altLang="en-US" dirty="0">
                <a:latin typeface="Times New Roman" panose="02020603050405020304" pitchFamily="18" charset="0"/>
              </a:rPr>
              <a:t> posits…</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The </a:t>
            </a:r>
            <a:r>
              <a:rPr lang="en-US" altLang="en-US" dirty="0">
                <a:solidFill>
                  <a:srgbClr val="FF0000"/>
                </a:solidFill>
                <a:latin typeface="Times New Roman" panose="02020603050405020304" pitchFamily="18" charset="0"/>
              </a:rPr>
              <a:t>second model</a:t>
            </a:r>
            <a:r>
              <a:rPr lang="en-US" altLang="en-US" dirty="0">
                <a:latin typeface="Times New Roman" panose="02020603050405020304" pitchFamily="18" charset="0"/>
              </a:rPr>
              <a:t> argues that the first model is wrong for three reasons. Instead, the second model claims…</a:t>
            </a:r>
          </a:p>
        </p:txBody>
      </p:sp>
    </p:spTree>
    <p:extLst>
      <p:ext uri="{BB962C8B-B14F-4D97-AF65-F5344CB8AC3E}">
        <p14:creationId xmlns:p14="http://schemas.microsoft.com/office/powerpoint/2010/main" val="4169712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8AC3DC-93AF-4C8F-8080-9FBAF79118DA}"/>
              </a:ext>
            </a:extLst>
          </p:cNvPr>
          <p:cNvSpPr>
            <a:spLocks noGrp="1"/>
          </p:cNvSpPr>
          <p:nvPr>
            <p:ph type="title"/>
          </p:nvPr>
        </p:nvSpPr>
        <p:spPr/>
        <p:txBody>
          <a:bodyPr/>
          <a:lstStyle/>
          <a:p>
            <a:r>
              <a:rPr lang="en-US" altLang="en-US" dirty="0"/>
              <a:t>Chronological: Characteristics</a:t>
            </a:r>
            <a:endParaRPr lang="en-US" dirty="0"/>
          </a:p>
        </p:txBody>
      </p:sp>
      <p:sp>
        <p:nvSpPr>
          <p:cNvPr id="3" name="Content Placeholder 2">
            <a:extLst>
              <a:ext uri="{FF2B5EF4-FFF2-40B4-BE49-F238E27FC236}">
                <a16:creationId xmlns="" xmlns:a16="http://schemas.microsoft.com/office/drawing/2014/main" id="{E8AA2B78-8FFC-4E5F-B003-DACFCE8E0812}"/>
              </a:ext>
            </a:extLst>
          </p:cNvPr>
          <p:cNvSpPr>
            <a:spLocks noGrp="1"/>
          </p:cNvSpPr>
          <p:nvPr>
            <p:ph idx="1"/>
          </p:nvPr>
        </p:nvSpPr>
        <p:spPr/>
        <p:txBody>
          <a:bodyPr/>
          <a:lstStyle/>
          <a:p>
            <a:pPr>
              <a:spcAft>
                <a:spcPct val="50000"/>
              </a:spcAft>
            </a:pPr>
            <a:r>
              <a:rPr lang="en-US" altLang="en-US" sz="3200" dirty="0">
                <a:latin typeface="Times New Roman" panose="02020603050405020304" pitchFamily="18" charset="0"/>
              </a:rPr>
              <a:t>Lists studies in terms of chronological development </a:t>
            </a:r>
          </a:p>
          <a:p>
            <a:pPr>
              <a:spcAft>
                <a:spcPct val="50000"/>
              </a:spcAft>
            </a:pPr>
            <a:r>
              <a:rPr lang="en-US" altLang="en-US" sz="3200" dirty="0">
                <a:latin typeface="Times New Roman" panose="02020603050405020304" pitchFamily="18" charset="0"/>
              </a:rPr>
              <a:t>Useful when the field displays clear development over a period of time </a:t>
            </a:r>
          </a:p>
          <a:p>
            <a:pPr lvl="1">
              <a:spcAft>
                <a:spcPct val="50000"/>
              </a:spcAft>
            </a:pPr>
            <a:r>
              <a:rPr lang="en-US" altLang="en-US" sz="2800" dirty="0">
                <a:latin typeface="Times New Roman" panose="02020603050405020304" pitchFamily="18" charset="0"/>
              </a:rPr>
              <a:t>Linear progression</a:t>
            </a:r>
          </a:p>
          <a:p>
            <a:pPr lvl="1">
              <a:spcAft>
                <a:spcPct val="50000"/>
              </a:spcAft>
            </a:pPr>
            <a:r>
              <a:rPr lang="en-US" altLang="en-US" sz="2800" dirty="0">
                <a:latin typeface="Times New Roman" panose="02020603050405020304" pitchFamily="18" charset="0"/>
              </a:rPr>
              <a:t>Paradigm shift</a:t>
            </a:r>
          </a:p>
          <a:p>
            <a:endParaRPr lang="en-US" dirty="0"/>
          </a:p>
        </p:txBody>
      </p:sp>
    </p:spTree>
    <p:extLst>
      <p:ext uri="{BB962C8B-B14F-4D97-AF65-F5344CB8AC3E}">
        <p14:creationId xmlns:p14="http://schemas.microsoft.com/office/powerpoint/2010/main" val="3400240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80E9B0-E832-47C6-9AA4-C2562AEDF133}"/>
              </a:ext>
            </a:extLst>
          </p:cNvPr>
          <p:cNvSpPr>
            <a:spLocks noGrp="1"/>
          </p:cNvSpPr>
          <p:nvPr>
            <p:ph type="title"/>
          </p:nvPr>
        </p:nvSpPr>
        <p:spPr/>
        <p:txBody>
          <a:bodyPr/>
          <a:lstStyle/>
          <a:p>
            <a:r>
              <a:rPr lang="en-US" altLang="en-US" dirty="0"/>
              <a:t>Chronological: Typical Language </a:t>
            </a:r>
            <a:endParaRPr lang="en-US" dirty="0"/>
          </a:p>
        </p:txBody>
      </p:sp>
      <p:sp>
        <p:nvSpPr>
          <p:cNvPr id="3" name="Content Placeholder 2">
            <a:extLst>
              <a:ext uri="{FF2B5EF4-FFF2-40B4-BE49-F238E27FC236}">
                <a16:creationId xmlns="" xmlns:a16="http://schemas.microsoft.com/office/drawing/2014/main" id="{364018C9-C695-477D-A162-1D090BBDDA5D}"/>
              </a:ext>
            </a:extLst>
          </p:cNvPr>
          <p:cNvSpPr>
            <a:spLocks noGrp="1"/>
          </p:cNvSpPr>
          <p:nvPr>
            <p:ph idx="1"/>
          </p:nvPr>
        </p:nvSpPr>
        <p:spPr/>
        <p:txBody>
          <a:bodyPr/>
          <a:lstStyle/>
          <a:p>
            <a:pPr>
              <a:buNone/>
            </a:pPr>
            <a:endParaRPr lang="en-US" altLang="en-US" sz="800" dirty="0"/>
          </a:p>
          <a:p>
            <a:r>
              <a:rPr lang="en-US" altLang="en-US" dirty="0">
                <a:latin typeface="Times New Roman" panose="02020603050405020304" pitchFamily="18" charset="0"/>
              </a:rPr>
              <a:t>This subject was </a:t>
            </a:r>
            <a:r>
              <a:rPr lang="en-US" altLang="en-US" dirty="0">
                <a:solidFill>
                  <a:srgbClr val="FF0000"/>
                </a:solidFill>
                <a:latin typeface="Times New Roman" panose="02020603050405020304" pitchFamily="18" charset="0"/>
              </a:rPr>
              <a:t>first studied</a:t>
            </a:r>
            <a:r>
              <a:rPr lang="en-US" altLang="en-US" dirty="0">
                <a:latin typeface="Times New Roman" panose="02020603050405020304" pitchFamily="18" charset="0"/>
              </a:rPr>
              <a:t> by X, who argued/found…</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In (date), Y </a:t>
            </a:r>
            <a:r>
              <a:rPr lang="en-US" altLang="en-US" dirty="0">
                <a:solidFill>
                  <a:srgbClr val="FF0000"/>
                </a:solidFill>
                <a:latin typeface="Times New Roman" panose="02020603050405020304" pitchFamily="18" charset="0"/>
              </a:rPr>
              <a:t>modified/extended/contradicted</a:t>
            </a:r>
            <a:r>
              <a:rPr lang="en-US" altLang="en-US" dirty="0">
                <a:latin typeface="Times New Roman" panose="02020603050405020304" pitchFamily="18" charset="0"/>
              </a:rPr>
              <a:t> X’s work by…</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Today, research by Z </a:t>
            </a:r>
            <a:r>
              <a:rPr lang="en-US" altLang="en-US" dirty="0">
                <a:solidFill>
                  <a:srgbClr val="FF0000"/>
                </a:solidFill>
                <a:latin typeface="Times New Roman" panose="02020603050405020304" pitchFamily="18" charset="0"/>
              </a:rPr>
              <a:t>represents the current state of the field</a:t>
            </a:r>
            <a:r>
              <a:rPr lang="en-US" altLang="en-US" dirty="0">
                <a:latin typeface="Times New Roman" panose="02020603050405020304" pitchFamily="18" charset="0"/>
              </a:rPr>
              <a:t>.</a:t>
            </a:r>
          </a:p>
          <a:p>
            <a:endParaRPr lang="en-US" dirty="0"/>
          </a:p>
        </p:txBody>
      </p:sp>
    </p:spTree>
    <p:extLst>
      <p:ext uri="{BB962C8B-B14F-4D97-AF65-F5344CB8AC3E}">
        <p14:creationId xmlns:p14="http://schemas.microsoft.com/office/powerpoint/2010/main" val="2796776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A510CD-8C96-4A88-A6E3-8F2EE1136970}"/>
              </a:ext>
            </a:extLst>
          </p:cNvPr>
          <p:cNvSpPr>
            <a:spLocks noGrp="1"/>
          </p:cNvSpPr>
          <p:nvPr>
            <p:ph type="title"/>
          </p:nvPr>
        </p:nvSpPr>
        <p:spPr/>
        <p:txBody>
          <a:bodyPr/>
          <a:lstStyle/>
          <a:p>
            <a:r>
              <a:rPr lang="en-US" altLang="en-US" dirty="0"/>
              <a:t>Seminal Study: Characteristics </a:t>
            </a:r>
            <a:endParaRPr lang="en-US" dirty="0"/>
          </a:p>
        </p:txBody>
      </p:sp>
      <p:sp>
        <p:nvSpPr>
          <p:cNvPr id="3" name="Content Placeholder 2">
            <a:extLst>
              <a:ext uri="{FF2B5EF4-FFF2-40B4-BE49-F238E27FC236}">
                <a16:creationId xmlns="" xmlns:a16="http://schemas.microsoft.com/office/drawing/2014/main" id="{8B5AA6BF-E232-4F6F-AFE8-1342595C6242}"/>
              </a:ext>
            </a:extLst>
          </p:cNvPr>
          <p:cNvSpPr>
            <a:spLocks noGrp="1"/>
          </p:cNvSpPr>
          <p:nvPr>
            <p:ph idx="1"/>
          </p:nvPr>
        </p:nvSpPr>
        <p:spPr/>
        <p:txBody>
          <a:bodyPr/>
          <a:lstStyle/>
          <a:p>
            <a:pPr>
              <a:spcAft>
                <a:spcPct val="50000"/>
              </a:spcAft>
            </a:pPr>
            <a:r>
              <a:rPr lang="en-US" altLang="en-US" dirty="0">
                <a:latin typeface="Times New Roman" panose="02020603050405020304" pitchFamily="18" charset="0"/>
              </a:rPr>
              <a:t>Begins with detailed description of extremely important study.</a:t>
            </a:r>
          </a:p>
          <a:p>
            <a:pPr>
              <a:spcAft>
                <a:spcPct val="50000"/>
              </a:spcAft>
            </a:pPr>
            <a:r>
              <a:rPr lang="en-US" altLang="en-US" dirty="0">
                <a:latin typeface="Times New Roman" panose="02020603050405020304" pitchFamily="18" charset="0"/>
              </a:rPr>
              <a:t>Later work is organized using another pattern. </a:t>
            </a:r>
          </a:p>
          <a:p>
            <a:pPr>
              <a:spcAft>
                <a:spcPct val="50000"/>
              </a:spcAft>
            </a:pPr>
            <a:r>
              <a:rPr lang="en-US" altLang="en-US" dirty="0">
                <a:latin typeface="Times New Roman" panose="02020603050405020304" pitchFamily="18" charset="0"/>
              </a:rPr>
              <a:t>Most useful when one study is clearly most important or central in laying the groundwork for future research.</a:t>
            </a:r>
          </a:p>
        </p:txBody>
      </p:sp>
    </p:spTree>
    <p:extLst>
      <p:ext uri="{BB962C8B-B14F-4D97-AF65-F5344CB8AC3E}">
        <p14:creationId xmlns:p14="http://schemas.microsoft.com/office/powerpoint/2010/main" val="2748544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36B3A-22B8-410D-90A6-FCE35C34479B}"/>
              </a:ext>
            </a:extLst>
          </p:cNvPr>
          <p:cNvSpPr>
            <a:spLocks noGrp="1"/>
          </p:cNvSpPr>
          <p:nvPr>
            <p:ph type="title"/>
          </p:nvPr>
        </p:nvSpPr>
        <p:spPr/>
        <p:txBody>
          <a:bodyPr/>
          <a:lstStyle/>
          <a:p>
            <a:r>
              <a:rPr lang="en-US" altLang="en-US" dirty="0"/>
              <a:t>Seminal Study: Typical Language</a:t>
            </a:r>
            <a:endParaRPr lang="en-US" dirty="0"/>
          </a:p>
        </p:txBody>
      </p:sp>
      <p:sp>
        <p:nvSpPr>
          <p:cNvPr id="3" name="Content Placeholder 2">
            <a:extLst>
              <a:ext uri="{FF2B5EF4-FFF2-40B4-BE49-F238E27FC236}">
                <a16:creationId xmlns="" xmlns:a16="http://schemas.microsoft.com/office/drawing/2014/main" id="{78280F23-3CB5-4A28-9251-B105FC5CFEBD}"/>
              </a:ext>
            </a:extLst>
          </p:cNvPr>
          <p:cNvSpPr>
            <a:spLocks noGrp="1"/>
          </p:cNvSpPr>
          <p:nvPr>
            <p:ph idx="1"/>
          </p:nvPr>
        </p:nvSpPr>
        <p:spPr/>
        <p:txBody>
          <a:bodyPr/>
          <a:lstStyle/>
          <a:p>
            <a:r>
              <a:rPr lang="en-US" altLang="en-US" dirty="0">
                <a:latin typeface="Times New Roman" panose="02020603050405020304" pitchFamily="18" charset="0"/>
              </a:rPr>
              <a:t>The </a:t>
            </a:r>
            <a:r>
              <a:rPr lang="en-US" altLang="en-US" dirty="0">
                <a:solidFill>
                  <a:srgbClr val="FF0000"/>
                </a:solidFill>
                <a:latin typeface="Times New Roman" panose="02020603050405020304" pitchFamily="18" charset="0"/>
              </a:rPr>
              <a:t>most important research</a:t>
            </a:r>
            <a:r>
              <a:rPr lang="en-US" altLang="en-US" dirty="0">
                <a:latin typeface="Times New Roman" panose="02020603050405020304" pitchFamily="18" charset="0"/>
              </a:rPr>
              <a:t> on this topic was the study by X in (date).</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Following X’s study, </a:t>
            </a:r>
            <a:r>
              <a:rPr lang="en-US" altLang="en-US" dirty="0">
                <a:solidFill>
                  <a:srgbClr val="FF0000"/>
                </a:solidFill>
                <a:latin typeface="Times New Roman" panose="02020603050405020304" pitchFamily="18" charset="0"/>
              </a:rPr>
              <a:t>research fell into two camps</a:t>
            </a:r>
            <a:r>
              <a:rPr lang="en-US" altLang="en-US" dirty="0">
                <a:latin typeface="Times New Roman" panose="02020603050405020304" pitchFamily="18" charset="0"/>
              </a:rPr>
              <a:t> (extended X’s work, etc.)</a:t>
            </a:r>
          </a:p>
        </p:txBody>
      </p:sp>
    </p:spTree>
    <p:extLst>
      <p:ext uri="{BB962C8B-B14F-4D97-AF65-F5344CB8AC3E}">
        <p14:creationId xmlns:p14="http://schemas.microsoft.com/office/powerpoint/2010/main" val="104765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algn="ctr" eaLnBrk="1" hangingPunct="1">
              <a:defRPr/>
            </a:pPr>
            <a:r>
              <a:rPr lang="en-US" dirty="0" smtClean="0"/>
              <a:t>Literature Survey</a:t>
            </a:r>
          </a:p>
        </p:txBody>
      </p:sp>
      <p:sp>
        <p:nvSpPr>
          <p:cNvPr id="18435" name="Rectangle 3"/>
          <p:cNvSpPr>
            <a:spLocks noGrp="1" noRot="1" noChangeArrowheads="1"/>
          </p:cNvSpPr>
          <p:nvPr>
            <p:ph type="body" idx="1"/>
          </p:nvPr>
        </p:nvSpPr>
        <p:spPr/>
        <p:txBody>
          <a:bodyPr/>
          <a:lstStyle/>
          <a:p>
            <a:pPr eaLnBrk="1" hangingPunct="1">
              <a:lnSpc>
                <a:spcPct val="90000"/>
              </a:lnSpc>
              <a:buFont typeface="Arial" charset="0"/>
              <a:buChar char="►"/>
              <a:defRPr/>
            </a:pPr>
            <a:r>
              <a:rPr lang="en-US" dirty="0"/>
              <a:t>This is achieved through study and consultation of the related academic previous works, books, journals, </a:t>
            </a:r>
            <a:r>
              <a:rPr lang="en-US" dirty="0" smtClean="0"/>
              <a:t>leaflets, </a:t>
            </a:r>
            <a:r>
              <a:rPr lang="en-US" dirty="0"/>
              <a:t>etc.</a:t>
            </a:r>
          </a:p>
          <a:p>
            <a:pPr eaLnBrk="1" hangingPunct="1">
              <a:lnSpc>
                <a:spcPct val="90000"/>
              </a:lnSpc>
              <a:buFont typeface="Arial" charset="0"/>
              <a:buNone/>
              <a:defRPr/>
            </a:pPr>
            <a:endParaRPr lang="en-US" dirty="0"/>
          </a:p>
          <a:p>
            <a:pPr eaLnBrk="1" hangingPunct="1">
              <a:lnSpc>
                <a:spcPct val="90000"/>
              </a:lnSpc>
              <a:buFont typeface="Arial" charset="0"/>
              <a:buChar char="►"/>
              <a:defRPr/>
            </a:pPr>
            <a:r>
              <a:rPr lang="en-US" dirty="0"/>
              <a:t>Here in this section you should mention that your work was not done before or if it was done what was wrong with that? </a:t>
            </a:r>
          </a:p>
          <a:p>
            <a:pPr eaLnBrk="1" hangingPunct="1">
              <a:lnSpc>
                <a:spcPct val="90000"/>
              </a:lnSpc>
              <a:buFont typeface="Arial" charset="0"/>
              <a:buNone/>
              <a:defRPr/>
            </a:pPr>
            <a:endParaRPr lang="en-US" dirty="0"/>
          </a:p>
          <a:p>
            <a:pPr eaLnBrk="1" hangingPunct="1">
              <a:lnSpc>
                <a:spcPct val="90000"/>
              </a:lnSpc>
              <a:buFont typeface="Arial" charset="0"/>
              <a:buChar char="►"/>
              <a:defRPr/>
            </a:pPr>
            <a:r>
              <a:rPr lang="en-US" dirty="0"/>
              <a:t>In short </a:t>
            </a:r>
            <a:r>
              <a:rPr lang="en-US" b="1" dirty="0" smtClean="0"/>
              <a:t>Literature Survey </a:t>
            </a:r>
            <a:r>
              <a:rPr lang="en-US" b="1" dirty="0"/>
              <a:t>is </a:t>
            </a:r>
            <a:r>
              <a:rPr lang="en-US" b="1" dirty="0" smtClean="0"/>
              <a:t>the constructive </a:t>
            </a:r>
            <a:r>
              <a:rPr lang="en-US" b="1" dirty="0"/>
              <a:t>criticism of other’s work to justify your present work</a:t>
            </a:r>
            <a:r>
              <a:rPr lang="en-US" dirty="0"/>
              <a:t>. </a:t>
            </a:r>
          </a:p>
        </p:txBody>
      </p:sp>
    </p:spTree>
    <p:extLst>
      <p:ext uri="{BB962C8B-B14F-4D97-AF65-F5344CB8AC3E}">
        <p14:creationId xmlns:p14="http://schemas.microsoft.com/office/powerpoint/2010/main" val="25072230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76F3F8-D1F5-405C-B378-83922747DEF3}"/>
              </a:ext>
            </a:extLst>
          </p:cNvPr>
          <p:cNvSpPr>
            <a:spLocks noGrp="1"/>
          </p:cNvSpPr>
          <p:nvPr>
            <p:ph type="title"/>
          </p:nvPr>
        </p:nvSpPr>
        <p:spPr/>
        <p:txBody>
          <a:bodyPr/>
          <a:lstStyle/>
          <a:p>
            <a:r>
              <a:rPr lang="en-US" altLang="en-US" smtClean="0"/>
              <a:t>4. Introductions</a:t>
            </a:r>
            <a:endParaRPr lang="en-US" dirty="0"/>
          </a:p>
        </p:txBody>
      </p:sp>
      <p:sp>
        <p:nvSpPr>
          <p:cNvPr id="3" name="Content Placeholder 2">
            <a:extLst>
              <a:ext uri="{FF2B5EF4-FFF2-40B4-BE49-F238E27FC236}">
                <a16:creationId xmlns="" xmlns:a16="http://schemas.microsoft.com/office/drawing/2014/main" id="{F5F16DF4-817D-4211-A199-0F1E2B50A741}"/>
              </a:ext>
            </a:extLst>
          </p:cNvPr>
          <p:cNvSpPr>
            <a:spLocks noGrp="1"/>
          </p:cNvSpPr>
          <p:nvPr>
            <p:ph idx="1"/>
          </p:nvPr>
        </p:nvSpPr>
        <p:spPr/>
        <p:txBody>
          <a:bodyPr/>
          <a:lstStyle/>
          <a:p>
            <a:pPr>
              <a:buNone/>
            </a:pPr>
            <a:endParaRPr lang="en-US" altLang="en-US" sz="700" dirty="0">
              <a:latin typeface="Times New Roman" panose="02020603050405020304" pitchFamily="18" charset="0"/>
            </a:endParaRPr>
          </a:p>
          <a:p>
            <a:r>
              <a:rPr lang="en-US" altLang="en-US" dirty="0">
                <a:latin typeface="Times New Roman" panose="02020603050405020304" pitchFamily="18" charset="0"/>
              </a:rPr>
              <a:t>Indicate scope of the literature review.</a:t>
            </a:r>
          </a:p>
          <a:p>
            <a:r>
              <a:rPr lang="en-US" altLang="en-US" dirty="0">
                <a:latin typeface="Times New Roman" panose="02020603050405020304" pitchFamily="18" charset="0"/>
              </a:rPr>
              <a:t>Provide some background to the topic.</a:t>
            </a:r>
          </a:p>
          <a:p>
            <a:r>
              <a:rPr lang="en-US" altLang="en-US" dirty="0">
                <a:latin typeface="Times New Roman" panose="02020603050405020304" pitchFamily="18" charset="0"/>
              </a:rPr>
              <a:t>Demonstrate the importance or need for research.</a:t>
            </a:r>
          </a:p>
          <a:p>
            <a:r>
              <a:rPr lang="en-US" altLang="en-US" dirty="0">
                <a:latin typeface="Times New Roman" panose="02020603050405020304" pitchFamily="18" charset="0"/>
              </a:rPr>
              <a:t>Make a claim.</a:t>
            </a:r>
          </a:p>
          <a:p>
            <a:r>
              <a:rPr lang="en-US" altLang="en-US" dirty="0">
                <a:latin typeface="Times New Roman" panose="02020603050405020304" pitchFamily="18" charset="0"/>
              </a:rPr>
              <a:t>Offer an overview/map of the ensuing discussion.</a:t>
            </a:r>
          </a:p>
        </p:txBody>
      </p:sp>
    </p:spTree>
    <p:extLst>
      <p:ext uri="{BB962C8B-B14F-4D97-AF65-F5344CB8AC3E}">
        <p14:creationId xmlns:p14="http://schemas.microsoft.com/office/powerpoint/2010/main" val="1127758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A1CFCE-1ECE-4432-AA37-B293BE94F3B5}"/>
              </a:ext>
            </a:extLst>
          </p:cNvPr>
          <p:cNvSpPr>
            <a:spLocks noGrp="1"/>
          </p:cNvSpPr>
          <p:nvPr>
            <p:ph type="title"/>
          </p:nvPr>
        </p:nvSpPr>
        <p:spPr/>
        <p:txBody>
          <a:bodyPr/>
          <a:lstStyle/>
          <a:p>
            <a:r>
              <a:rPr lang="en-US" altLang="en-US" dirty="0"/>
              <a:t>Example: Introduction</a:t>
            </a:r>
            <a:endParaRPr lang="en-US" dirty="0"/>
          </a:p>
        </p:txBody>
      </p:sp>
      <p:sp>
        <p:nvSpPr>
          <p:cNvPr id="3" name="Content Placeholder 2">
            <a:extLst>
              <a:ext uri="{FF2B5EF4-FFF2-40B4-BE49-F238E27FC236}">
                <a16:creationId xmlns="" xmlns:a16="http://schemas.microsoft.com/office/drawing/2014/main" id="{DA9BF84C-882E-4B6E-8013-92B5244133AE}"/>
              </a:ext>
            </a:extLst>
          </p:cNvPr>
          <p:cNvSpPr>
            <a:spLocks noGrp="1"/>
          </p:cNvSpPr>
          <p:nvPr>
            <p:ph idx="1"/>
          </p:nvPr>
        </p:nvSpPr>
        <p:spPr/>
        <p:txBody>
          <a:bodyPr>
            <a:normAutofit fontScale="92500" lnSpcReduction="10000"/>
          </a:bodyPr>
          <a:lstStyle/>
          <a:p>
            <a:r>
              <a:rPr lang="en-US" altLang="en-US" dirty="0">
                <a:latin typeface="Times New Roman" panose="02020603050405020304" pitchFamily="18" charset="0"/>
              </a:rPr>
              <a:t>There is currently much controversy over how nonhuman primates understand the behavior of other animate beings. On the one hand, they might simply attend to and recall the specific actions of others in particular contexts, and therefore, when that context recurs, be able to predict their behavior (</a:t>
            </a:r>
            <a:r>
              <a:rPr lang="en-US" altLang="en-US" dirty="0" err="1">
                <a:latin typeface="Times New Roman" panose="02020603050405020304" pitchFamily="18" charset="0"/>
              </a:rPr>
              <a:t>Tomasello</a:t>
            </a:r>
            <a:r>
              <a:rPr lang="en-US" altLang="en-US" dirty="0">
                <a:latin typeface="Times New Roman" panose="02020603050405020304" pitchFamily="18" charset="0"/>
              </a:rPr>
              <a:t> &amp; Call, 1994, 1997). On the other hand, they might be able to understand something of the goals or intentions of others and thus be able to predict others’ behaviors in a host of novel circumstances. Several lines of evidence (e.g., involving processes of social learning; </a:t>
            </a:r>
            <a:r>
              <a:rPr lang="en-US" altLang="en-US" dirty="0" err="1">
                <a:latin typeface="Times New Roman" panose="02020603050405020304" pitchFamily="18" charset="0"/>
              </a:rPr>
              <a:t>Tomasello</a:t>
            </a:r>
            <a:r>
              <a:rPr lang="en-US" altLang="en-US" dirty="0">
                <a:latin typeface="Times New Roman" panose="02020603050405020304" pitchFamily="18" charset="0"/>
              </a:rPr>
              <a:t>, 1997) and a number of anecdotal observations (e.g., Savage-Rumbaugh, 1984) have been adduced on both sides of the question, but few studies directly address the question: Do nonhuman primates understand the intentions of others?</a:t>
            </a:r>
          </a:p>
        </p:txBody>
      </p:sp>
    </p:spTree>
    <p:extLst>
      <p:ext uri="{BB962C8B-B14F-4D97-AF65-F5344CB8AC3E}">
        <p14:creationId xmlns:p14="http://schemas.microsoft.com/office/powerpoint/2010/main" val="311213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2B4EA0-E9E2-4B42-B3C5-9941D1C1EA2B}"/>
              </a:ext>
            </a:extLst>
          </p:cNvPr>
          <p:cNvSpPr>
            <a:spLocks noGrp="1"/>
          </p:cNvSpPr>
          <p:nvPr>
            <p:ph type="title"/>
          </p:nvPr>
        </p:nvSpPr>
        <p:spPr/>
        <p:txBody>
          <a:bodyPr/>
          <a:lstStyle/>
          <a:p>
            <a:r>
              <a:rPr lang="en-US" altLang="en-US" dirty="0" smtClean="0"/>
              <a:t>4. Conclusions</a:t>
            </a:r>
            <a:endParaRPr lang="en-US" dirty="0"/>
          </a:p>
        </p:txBody>
      </p:sp>
      <p:sp>
        <p:nvSpPr>
          <p:cNvPr id="3" name="Content Placeholder 2">
            <a:extLst>
              <a:ext uri="{FF2B5EF4-FFF2-40B4-BE49-F238E27FC236}">
                <a16:creationId xmlns="" xmlns:a16="http://schemas.microsoft.com/office/drawing/2014/main" id="{4B85429F-2492-4FBC-A51A-9D64151B7B20}"/>
              </a:ext>
            </a:extLst>
          </p:cNvPr>
          <p:cNvSpPr>
            <a:spLocks noGrp="1"/>
          </p:cNvSpPr>
          <p:nvPr>
            <p:ph idx="1"/>
          </p:nvPr>
        </p:nvSpPr>
        <p:spPr/>
        <p:txBody>
          <a:bodyPr/>
          <a:lstStyle/>
          <a:p>
            <a:pPr>
              <a:buNone/>
            </a:pPr>
            <a:endParaRPr lang="en-US" altLang="en-US" sz="700" dirty="0">
              <a:latin typeface="Times New Roman" panose="02020603050405020304" pitchFamily="18" charset="0"/>
            </a:endParaRPr>
          </a:p>
          <a:p>
            <a:r>
              <a:rPr lang="en-US" altLang="en-US" dirty="0">
                <a:latin typeface="Times New Roman" panose="02020603050405020304" pitchFamily="18" charset="0"/>
              </a:rPr>
              <a:t>Summarize the main findings of your review.</a:t>
            </a:r>
          </a:p>
          <a:p>
            <a:r>
              <a:rPr lang="en-US" altLang="en-US" dirty="0">
                <a:latin typeface="Times New Roman" panose="02020603050405020304" pitchFamily="18" charset="0"/>
              </a:rPr>
              <a:t>Provide closure.</a:t>
            </a:r>
          </a:p>
          <a:p>
            <a:r>
              <a:rPr lang="en-US" altLang="en-US" dirty="0">
                <a:latin typeface="Times New Roman" panose="02020603050405020304" pitchFamily="18" charset="0"/>
              </a:rPr>
              <a:t>Explain “so what?”</a:t>
            </a:r>
          </a:p>
          <a:p>
            <a:r>
              <a:rPr lang="en-US" altLang="en-US" dirty="0">
                <a:latin typeface="Times New Roman" panose="02020603050405020304" pitchFamily="18" charset="0"/>
              </a:rPr>
              <a:t>Implications for future research.</a:t>
            </a:r>
          </a:p>
          <a:p>
            <a:pPr>
              <a:buNone/>
            </a:pPr>
            <a:r>
              <a:rPr lang="en-US" altLang="en-US" dirty="0">
                <a:latin typeface="Times New Roman" panose="02020603050405020304" pitchFamily="18" charset="0"/>
              </a:rPr>
              <a:t>		OR</a:t>
            </a:r>
          </a:p>
          <a:p>
            <a:r>
              <a:rPr lang="en-US" altLang="en-US" dirty="0">
                <a:latin typeface="Times New Roman" panose="02020603050405020304" pitchFamily="18" charset="0"/>
              </a:rPr>
              <a:t>Connections to the current study.</a:t>
            </a:r>
          </a:p>
        </p:txBody>
      </p:sp>
    </p:spTree>
    <p:extLst>
      <p:ext uri="{BB962C8B-B14F-4D97-AF65-F5344CB8AC3E}">
        <p14:creationId xmlns:p14="http://schemas.microsoft.com/office/powerpoint/2010/main" val="2944773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9693B8-521D-4A93-B570-19608BFA6634}"/>
              </a:ext>
            </a:extLst>
          </p:cNvPr>
          <p:cNvSpPr>
            <a:spLocks noGrp="1"/>
          </p:cNvSpPr>
          <p:nvPr>
            <p:ph type="title"/>
          </p:nvPr>
        </p:nvSpPr>
        <p:spPr/>
        <p:txBody>
          <a:bodyPr/>
          <a:lstStyle/>
          <a:p>
            <a:r>
              <a:rPr lang="en-US" altLang="en-US" dirty="0"/>
              <a:t>Example: Conclusion</a:t>
            </a:r>
            <a:endParaRPr lang="en-US" dirty="0"/>
          </a:p>
        </p:txBody>
      </p:sp>
      <p:sp>
        <p:nvSpPr>
          <p:cNvPr id="3" name="Content Placeholder 2">
            <a:extLst>
              <a:ext uri="{FF2B5EF4-FFF2-40B4-BE49-F238E27FC236}">
                <a16:creationId xmlns="" xmlns:a16="http://schemas.microsoft.com/office/drawing/2014/main" id="{62344EF8-FF1A-4E30-AFC8-11319203A980}"/>
              </a:ext>
            </a:extLst>
          </p:cNvPr>
          <p:cNvSpPr>
            <a:spLocks noGrp="1"/>
          </p:cNvSpPr>
          <p:nvPr>
            <p:ph idx="1"/>
          </p:nvPr>
        </p:nvSpPr>
        <p:spPr/>
        <p:txBody>
          <a:bodyPr>
            <a:normAutofit fontScale="92500" lnSpcReduction="10000"/>
          </a:bodyPr>
          <a:lstStyle/>
          <a:p>
            <a:r>
              <a:rPr lang="en-US" altLang="en-US" dirty="0">
                <a:latin typeface="Times New Roman" panose="02020603050405020304" pitchFamily="18" charset="0"/>
              </a:rPr>
              <a:t>In summary, although there is some suggestive evidence that chimpanzees may understand others’ intentions, there are also negative findings (e.g., Povinelli et al., 1998) and a host of alternative explanations. As a consequence, currently it is not clear whether chimpanzees (or other nonhuman primates) distinguish between intentional and accidental actions performed by others. In contrast, there are several studies indicating that children as young as 14 months of age have some understanding of others’ intentions, but the lack of comparative studies makes it difficult to know how children compare to apes. This study is the first to directly compare children, chimpanzees, and orangutans with the use of a nonverbal task in which the subjects were to discriminate between the experimenter’s intentional and accidental actions.</a:t>
            </a:r>
          </a:p>
        </p:txBody>
      </p:sp>
    </p:spTree>
    <p:extLst>
      <p:ext uri="{BB962C8B-B14F-4D97-AF65-F5344CB8AC3E}">
        <p14:creationId xmlns:p14="http://schemas.microsoft.com/office/powerpoint/2010/main" val="544286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69999B-B3F8-4310-A01E-0DD957142854}"/>
              </a:ext>
            </a:extLst>
          </p:cNvPr>
          <p:cNvSpPr>
            <a:spLocks noGrp="1"/>
          </p:cNvSpPr>
          <p:nvPr>
            <p:ph type="title"/>
          </p:nvPr>
        </p:nvSpPr>
        <p:spPr/>
        <p:txBody>
          <a:bodyPr/>
          <a:lstStyle/>
          <a:p>
            <a:r>
              <a:rPr lang="en-US" altLang="en-US" dirty="0" smtClean="0"/>
              <a:t>5. Citing </a:t>
            </a:r>
            <a:r>
              <a:rPr lang="en-US" altLang="en-US" dirty="0"/>
              <a:t>Sources</a:t>
            </a:r>
            <a:endParaRPr lang="en-US" dirty="0"/>
          </a:p>
        </p:txBody>
      </p:sp>
      <p:sp>
        <p:nvSpPr>
          <p:cNvPr id="3" name="Content Placeholder 2">
            <a:extLst>
              <a:ext uri="{FF2B5EF4-FFF2-40B4-BE49-F238E27FC236}">
                <a16:creationId xmlns="" xmlns:a16="http://schemas.microsoft.com/office/drawing/2014/main" id="{01D7EBEE-8489-4DF4-86C6-75B1583FE217}"/>
              </a:ext>
            </a:extLst>
          </p:cNvPr>
          <p:cNvSpPr>
            <a:spLocks noGrp="1"/>
          </p:cNvSpPr>
          <p:nvPr>
            <p:ph idx="1"/>
          </p:nvPr>
        </p:nvSpPr>
        <p:spPr/>
        <p:txBody>
          <a:bodyPr>
            <a:normAutofit lnSpcReduction="10000"/>
          </a:bodyPr>
          <a:lstStyle/>
          <a:p>
            <a:pPr>
              <a:spcAft>
                <a:spcPct val="50000"/>
              </a:spcAft>
              <a:buNone/>
            </a:pPr>
            <a:r>
              <a:rPr lang="en-US" altLang="en-US" dirty="0">
                <a:latin typeface="Times New Roman" panose="02020603050405020304" pitchFamily="18" charset="0"/>
              </a:rPr>
              <a:t>If it’s not your own idea (and not common knowledge)—DOCUMENT IT!</a:t>
            </a:r>
          </a:p>
          <a:p>
            <a:pPr>
              <a:spcAft>
                <a:spcPct val="50000"/>
              </a:spcAft>
            </a:pPr>
            <a:r>
              <a:rPr lang="en-US" altLang="en-US" dirty="0">
                <a:latin typeface="Times New Roman" panose="02020603050405020304" pitchFamily="18" charset="0"/>
              </a:rPr>
              <a:t>Paraphrase key ideas. </a:t>
            </a:r>
          </a:p>
          <a:p>
            <a:pPr>
              <a:spcAft>
                <a:spcPct val="50000"/>
              </a:spcAft>
            </a:pPr>
            <a:r>
              <a:rPr lang="en-US" altLang="en-US" dirty="0">
                <a:latin typeface="Times New Roman" panose="02020603050405020304" pitchFamily="18" charset="0"/>
              </a:rPr>
              <a:t>Use quotations </a:t>
            </a:r>
            <a:r>
              <a:rPr lang="en-US" altLang="en-US" dirty="0" smtClean="0">
                <a:latin typeface="Times New Roman" panose="02020603050405020304" pitchFamily="18" charset="0"/>
              </a:rPr>
              <a:t>cautiously.</a:t>
            </a:r>
            <a:endParaRPr lang="en-US" altLang="en-US" dirty="0">
              <a:latin typeface="Times New Roman" panose="02020603050405020304" pitchFamily="18" charset="0"/>
            </a:endParaRPr>
          </a:p>
          <a:p>
            <a:pPr>
              <a:spcAft>
                <a:spcPct val="50000"/>
              </a:spcAft>
            </a:pPr>
            <a:r>
              <a:rPr lang="en-US" altLang="en-US" dirty="0">
                <a:latin typeface="Times New Roman" panose="02020603050405020304" pitchFamily="18" charset="0"/>
              </a:rPr>
              <a:t>Introduce quotations effectively.</a:t>
            </a:r>
          </a:p>
          <a:p>
            <a:pPr>
              <a:spcAft>
                <a:spcPct val="50000"/>
              </a:spcAft>
            </a:pPr>
            <a:r>
              <a:rPr lang="en-US" altLang="en-US" dirty="0">
                <a:latin typeface="Times New Roman" panose="02020603050405020304" pitchFamily="18" charset="0"/>
              </a:rPr>
              <a:t>Use proper in-text citation to document the source of ideas. </a:t>
            </a:r>
          </a:p>
          <a:p>
            <a:pPr>
              <a:spcAft>
                <a:spcPct val="50000"/>
              </a:spcAft>
            </a:pPr>
            <a:r>
              <a:rPr lang="en-US" altLang="en-US" dirty="0">
                <a:latin typeface="Times New Roman" panose="02020603050405020304" pitchFamily="18" charset="0"/>
              </a:rPr>
              <a:t>Maintain accurate bibliographic records. </a:t>
            </a:r>
          </a:p>
        </p:txBody>
      </p:sp>
    </p:spTree>
    <p:extLst>
      <p:ext uri="{BB962C8B-B14F-4D97-AF65-F5344CB8AC3E}">
        <p14:creationId xmlns:p14="http://schemas.microsoft.com/office/powerpoint/2010/main" val="3814583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13EB4C-51B6-45BD-B07D-388100C9AEC9}"/>
              </a:ext>
            </a:extLst>
          </p:cNvPr>
          <p:cNvSpPr>
            <a:spLocks noGrp="1"/>
          </p:cNvSpPr>
          <p:nvPr>
            <p:ph type="title"/>
          </p:nvPr>
        </p:nvSpPr>
        <p:spPr/>
        <p:txBody>
          <a:bodyPr/>
          <a:lstStyle/>
          <a:p>
            <a:r>
              <a:rPr lang="en-US" altLang="en-US" dirty="0"/>
              <a:t>Citing Sources: Things to Avoid</a:t>
            </a:r>
            <a:endParaRPr lang="en-US" dirty="0"/>
          </a:p>
        </p:txBody>
      </p:sp>
      <p:sp>
        <p:nvSpPr>
          <p:cNvPr id="3" name="Content Placeholder 2">
            <a:extLst>
              <a:ext uri="{FF2B5EF4-FFF2-40B4-BE49-F238E27FC236}">
                <a16:creationId xmlns="" xmlns:a16="http://schemas.microsoft.com/office/drawing/2014/main" id="{BB71A5E5-7151-4D2D-B1B4-9CE023A69186}"/>
              </a:ext>
            </a:extLst>
          </p:cNvPr>
          <p:cNvSpPr>
            <a:spLocks noGrp="1"/>
          </p:cNvSpPr>
          <p:nvPr>
            <p:ph idx="1"/>
          </p:nvPr>
        </p:nvSpPr>
        <p:spPr/>
        <p:txBody>
          <a:bodyPr/>
          <a:lstStyle/>
          <a:p>
            <a:pPr>
              <a:buNone/>
            </a:pPr>
            <a:endParaRPr lang="en-US" altLang="en-US" sz="700" dirty="0"/>
          </a:p>
          <a:p>
            <a:r>
              <a:rPr lang="en-US" altLang="en-US" dirty="0" smtClean="0">
                <a:latin typeface="Times New Roman" panose="02020603050405020304" pitchFamily="18" charset="0"/>
              </a:rPr>
              <a:t>Plagiarism </a:t>
            </a:r>
            <a:r>
              <a:rPr lang="en-US" altLang="en-US" sz="2000" i="1" u="sng" dirty="0" smtClean="0">
                <a:latin typeface="Times New Roman" panose="02020603050405020304" pitchFamily="18" charset="0"/>
              </a:rPr>
              <a:t>(Maximum 40% allowed in UG in DIU, Checked by a software named: </a:t>
            </a:r>
            <a:r>
              <a:rPr lang="en-US" altLang="en-US" sz="2000" i="1" u="sng" dirty="0" err="1" smtClean="0">
                <a:latin typeface="Times New Roman" panose="02020603050405020304" pitchFamily="18" charset="0"/>
              </a:rPr>
              <a:t>Turnitin</a:t>
            </a:r>
            <a:r>
              <a:rPr lang="en-US" altLang="en-US" sz="2000" i="1" u="sng" dirty="0" smtClean="0">
                <a:latin typeface="Times New Roman" panose="02020603050405020304" pitchFamily="18" charset="0"/>
              </a:rPr>
              <a:t>)</a:t>
            </a:r>
            <a:endParaRPr lang="en-US" altLang="en-US" sz="2000" i="1" u="sng" dirty="0">
              <a:latin typeface="Times New Roman" panose="02020603050405020304" pitchFamily="18" charset="0"/>
            </a:endParaRPr>
          </a:p>
          <a:p>
            <a:r>
              <a:rPr lang="en-US" altLang="en-US" dirty="0">
                <a:latin typeface="Times New Roman" panose="02020603050405020304" pitchFamily="18" charset="0"/>
              </a:rPr>
              <a:t>Irrelevant quotations.</a:t>
            </a:r>
          </a:p>
          <a:p>
            <a:r>
              <a:rPr lang="en-US" altLang="en-US" dirty="0">
                <a:latin typeface="Times New Roman" panose="02020603050405020304" pitchFamily="18" charset="0"/>
              </a:rPr>
              <a:t>Un-introduced quotations.</a:t>
            </a:r>
          </a:p>
        </p:txBody>
      </p:sp>
    </p:spTree>
    <p:extLst>
      <p:ext uri="{BB962C8B-B14F-4D97-AF65-F5344CB8AC3E}">
        <p14:creationId xmlns:p14="http://schemas.microsoft.com/office/powerpoint/2010/main" val="21660301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9F0284-E44E-4AE7-A738-5008B8410114}"/>
              </a:ext>
            </a:extLst>
          </p:cNvPr>
          <p:cNvSpPr>
            <a:spLocks noGrp="1"/>
          </p:cNvSpPr>
          <p:nvPr>
            <p:ph type="title"/>
          </p:nvPr>
        </p:nvSpPr>
        <p:spPr/>
        <p:txBody>
          <a:bodyPr/>
          <a:lstStyle/>
          <a:p>
            <a:r>
              <a:rPr lang="en-US" altLang="en-US" dirty="0"/>
              <a:t>Examples: Citing Sources</a:t>
            </a:r>
            <a:endParaRPr lang="en-US" dirty="0"/>
          </a:p>
        </p:txBody>
      </p:sp>
      <p:sp>
        <p:nvSpPr>
          <p:cNvPr id="3" name="Content Placeholder 2">
            <a:extLst>
              <a:ext uri="{FF2B5EF4-FFF2-40B4-BE49-F238E27FC236}">
                <a16:creationId xmlns="" xmlns:a16="http://schemas.microsoft.com/office/drawing/2014/main" id="{3A36AF7F-92A8-4ACB-9080-AFFA87FC2930}"/>
              </a:ext>
            </a:extLst>
          </p:cNvPr>
          <p:cNvSpPr>
            <a:spLocks noGrp="1"/>
          </p:cNvSpPr>
          <p:nvPr>
            <p:ph idx="1"/>
          </p:nvPr>
        </p:nvSpPr>
        <p:spPr/>
        <p:txBody>
          <a:bodyPr>
            <a:normAutofit fontScale="92500" lnSpcReduction="10000"/>
          </a:bodyPr>
          <a:lstStyle/>
          <a:p>
            <a:r>
              <a:rPr lang="en-US" altLang="en-US" dirty="0">
                <a:solidFill>
                  <a:srgbClr val="FF0000"/>
                </a:solidFill>
                <a:latin typeface="Times New Roman" panose="02020603050405020304" pitchFamily="18" charset="0"/>
              </a:rPr>
              <a:t>Quoting:</a:t>
            </a:r>
            <a:r>
              <a:rPr lang="en-US" altLang="en-US" dirty="0">
                <a:latin typeface="Times New Roman" panose="02020603050405020304" pitchFamily="18" charset="0"/>
              </a:rPr>
              <a:t>  Despite pleasant depictions of home life in art, the fact remains that for most Seventeenth-century Dutch women, the home represented a curtailment of some degree of independence. Art historian Laurinda Dixon writes that “for the majority of women, however, home was a prison, though a prison made bearable by love and approval” (1995, p. 136 ).</a:t>
            </a:r>
          </a:p>
          <a:p>
            <a:r>
              <a:rPr lang="en-US" altLang="en-US" dirty="0">
                <a:solidFill>
                  <a:srgbClr val="FF0000"/>
                </a:solidFill>
                <a:latin typeface="Times New Roman" panose="02020603050405020304" pitchFamily="18" charset="0"/>
              </a:rPr>
              <a:t>Paraphrasing:</a:t>
            </a:r>
            <a:r>
              <a:rPr lang="en-US" altLang="en-US" dirty="0">
                <a:latin typeface="Times New Roman" panose="02020603050405020304" pitchFamily="18" charset="0"/>
              </a:rPr>
              <a:t>  Despite pleasant depictions of home life in art, the fact remains that for most Seventeenth-century Dutch women, the home represented a curtailment of some degree of independence. Art historian Laurinda Dixon argues that the home actually imprisoned most women. She adds that this prison was made attractive by three things: the prescriptions of doctors of the day against idleness, the praise given diligent housewives, and the romantic ideal based on love and respect (1995, p. 136). </a:t>
            </a:r>
          </a:p>
        </p:txBody>
      </p:sp>
    </p:spTree>
    <p:extLst>
      <p:ext uri="{BB962C8B-B14F-4D97-AF65-F5344CB8AC3E}">
        <p14:creationId xmlns:p14="http://schemas.microsoft.com/office/powerpoint/2010/main" val="3889953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12694D-0289-4EDA-AF2A-428ADE8538B7}"/>
              </a:ext>
            </a:extLst>
          </p:cNvPr>
          <p:cNvSpPr>
            <a:spLocks noGrp="1"/>
          </p:cNvSpPr>
          <p:nvPr>
            <p:ph type="title"/>
          </p:nvPr>
        </p:nvSpPr>
        <p:spPr/>
        <p:txBody>
          <a:bodyPr>
            <a:normAutofit/>
          </a:bodyPr>
          <a:lstStyle/>
          <a:p>
            <a:r>
              <a:rPr lang="en-US" altLang="en-US" dirty="0" smtClean="0"/>
              <a:t>E. Revising</a:t>
            </a:r>
            <a:r>
              <a:rPr lang="en-US" altLang="en-US" dirty="0"/>
              <a:t>: </a:t>
            </a:r>
            <a:r>
              <a:rPr lang="en-US" altLang="en-US" dirty="0">
                <a:latin typeface="Times New Roman" panose="02020603050405020304" pitchFamily="18" charset="0"/>
              </a:rPr>
              <a:t>How Can I Fine-tune My Draft?</a:t>
            </a:r>
            <a:br>
              <a:rPr lang="en-US" altLang="en-US" dirty="0">
                <a:latin typeface="Times New Roman" panose="02020603050405020304" pitchFamily="18" charset="0"/>
              </a:rPr>
            </a:br>
            <a:endParaRPr lang="en-US" dirty="0"/>
          </a:p>
        </p:txBody>
      </p:sp>
      <p:sp>
        <p:nvSpPr>
          <p:cNvPr id="3" name="Content Placeholder 2">
            <a:extLst>
              <a:ext uri="{FF2B5EF4-FFF2-40B4-BE49-F238E27FC236}">
                <a16:creationId xmlns="" xmlns:a16="http://schemas.microsoft.com/office/drawing/2014/main" id="{402D2792-0876-47AD-8E28-FD4E82744510}"/>
              </a:ext>
            </a:extLst>
          </p:cNvPr>
          <p:cNvSpPr>
            <a:spLocks noGrp="1"/>
          </p:cNvSpPr>
          <p:nvPr>
            <p:ph idx="1"/>
          </p:nvPr>
        </p:nvSpPr>
        <p:spPr/>
        <p:txBody>
          <a:bodyPr>
            <a:normAutofit fontScale="92500" lnSpcReduction="10000"/>
          </a:bodyPr>
          <a:lstStyle/>
          <a:p>
            <a:r>
              <a:rPr lang="en-US" altLang="en-US" dirty="0">
                <a:solidFill>
                  <a:srgbClr val="FF0000"/>
                </a:solidFill>
                <a:latin typeface="Times New Roman" panose="02020603050405020304" pitchFamily="18" charset="0"/>
              </a:rPr>
              <a:t>Title:</a:t>
            </a:r>
            <a:r>
              <a:rPr lang="en-US" altLang="en-US" dirty="0">
                <a:latin typeface="Times New Roman" panose="02020603050405020304" pitchFamily="18" charset="0"/>
              </a:rPr>
              <a:t> Is my title consistent with the content of my paper?</a:t>
            </a:r>
          </a:p>
          <a:p>
            <a:r>
              <a:rPr lang="en-US" altLang="en-US" dirty="0">
                <a:solidFill>
                  <a:srgbClr val="FF0000"/>
                </a:solidFill>
                <a:latin typeface="Times New Roman" panose="02020603050405020304" pitchFamily="18" charset="0"/>
              </a:rPr>
              <a:t>Introduction: </a:t>
            </a:r>
            <a:r>
              <a:rPr lang="en-US" altLang="en-US" dirty="0">
                <a:latin typeface="Times New Roman" panose="02020603050405020304" pitchFamily="18" charset="0"/>
              </a:rPr>
              <a:t>Do I appropriately introduce my review?</a:t>
            </a:r>
          </a:p>
          <a:p>
            <a:r>
              <a:rPr lang="en-US" altLang="en-US" dirty="0">
                <a:solidFill>
                  <a:srgbClr val="FF0000"/>
                </a:solidFill>
                <a:latin typeface="Times New Roman" panose="02020603050405020304" pitchFamily="18" charset="0"/>
              </a:rPr>
              <a:t>Thesis: </a:t>
            </a:r>
            <a:r>
              <a:rPr lang="en-US" altLang="en-US" dirty="0">
                <a:latin typeface="Times New Roman" panose="02020603050405020304" pitchFamily="18" charset="0"/>
              </a:rPr>
              <a:t>Does my review have a clear claim?</a:t>
            </a:r>
          </a:p>
          <a:p>
            <a:r>
              <a:rPr lang="en-US" altLang="en-US" dirty="0">
                <a:solidFill>
                  <a:srgbClr val="FF0000"/>
                </a:solidFill>
                <a:latin typeface="Times New Roman" panose="02020603050405020304" pitchFamily="18" charset="0"/>
              </a:rPr>
              <a:t>Body: </a:t>
            </a:r>
            <a:r>
              <a:rPr lang="en-US" altLang="en-US" dirty="0">
                <a:latin typeface="Times New Roman" panose="02020603050405020304" pitchFamily="18" charset="0"/>
              </a:rPr>
              <a:t>Is the organization clear? Have I provided headings?</a:t>
            </a:r>
          </a:p>
          <a:p>
            <a:r>
              <a:rPr lang="en-US" altLang="en-US" dirty="0">
                <a:solidFill>
                  <a:srgbClr val="FF0000"/>
                </a:solidFill>
                <a:latin typeface="Times New Roman" panose="02020603050405020304" pitchFamily="18" charset="0"/>
              </a:rPr>
              <a:t>Topic sentences: </a:t>
            </a:r>
            <a:r>
              <a:rPr lang="en-US" altLang="en-US" dirty="0">
                <a:latin typeface="Times New Roman" panose="02020603050405020304" pitchFamily="18" charset="0"/>
              </a:rPr>
              <a:t>Have I clearly indicated the major idea(s) of each paragraph?</a:t>
            </a:r>
          </a:p>
          <a:p>
            <a:r>
              <a:rPr lang="en-US" altLang="en-US" dirty="0">
                <a:solidFill>
                  <a:srgbClr val="FF0000"/>
                </a:solidFill>
                <a:latin typeface="Times New Roman" panose="02020603050405020304" pitchFamily="18" charset="0"/>
              </a:rPr>
              <a:t>Transitions: </a:t>
            </a:r>
            <a:r>
              <a:rPr lang="en-US" altLang="en-US" dirty="0">
                <a:latin typeface="Times New Roman" panose="02020603050405020304" pitchFamily="18" charset="0"/>
              </a:rPr>
              <a:t>Does my writing flow?</a:t>
            </a:r>
          </a:p>
          <a:p>
            <a:r>
              <a:rPr lang="en-US" altLang="en-US" dirty="0">
                <a:solidFill>
                  <a:srgbClr val="FF0000"/>
                </a:solidFill>
                <a:latin typeface="Times New Roman" panose="02020603050405020304" pitchFamily="18" charset="0"/>
              </a:rPr>
              <a:t>Conclusion: </a:t>
            </a:r>
            <a:r>
              <a:rPr lang="en-US" altLang="en-US" dirty="0">
                <a:latin typeface="Times New Roman" panose="02020603050405020304" pitchFamily="18" charset="0"/>
              </a:rPr>
              <a:t>Do I provide sufficient closure? </a:t>
            </a:r>
            <a:endParaRPr lang="en-US" altLang="en-US" dirty="0" smtClean="0">
              <a:latin typeface="Times New Roman" panose="02020603050405020304" pitchFamily="18" charset="0"/>
            </a:endParaRPr>
          </a:p>
          <a:p>
            <a:r>
              <a:rPr lang="en-US" altLang="en-US" dirty="0" smtClean="0">
                <a:solidFill>
                  <a:srgbClr val="FF0000"/>
                </a:solidFill>
                <a:latin typeface="Times New Roman" panose="02020603050405020304" pitchFamily="18" charset="0"/>
              </a:rPr>
              <a:t>Spelling </a:t>
            </a:r>
            <a:r>
              <a:rPr lang="en-US" altLang="en-US" dirty="0">
                <a:solidFill>
                  <a:srgbClr val="FF0000"/>
                </a:solidFill>
                <a:latin typeface="Times New Roman" panose="02020603050405020304" pitchFamily="18" charset="0"/>
              </a:rPr>
              <a:t>and Grammar: </a:t>
            </a:r>
            <a:r>
              <a:rPr lang="en-US" altLang="en-US" dirty="0">
                <a:latin typeface="Times New Roman" panose="02020603050405020304" pitchFamily="18" charset="0"/>
              </a:rPr>
              <a:t>Are there any major spelling or grammatical mistakes?</a:t>
            </a:r>
          </a:p>
        </p:txBody>
      </p:sp>
    </p:spTree>
    <p:extLst>
      <p:ext uri="{BB962C8B-B14F-4D97-AF65-F5344CB8AC3E}">
        <p14:creationId xmlns:p14="http://schemas.microsoft.com/office/powerpoint/2010/main" val="3194727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A7E56-0B50-4E44-B47F-3FBE5D996933}"/>
              </a:ext>
            </a:extLst>
          </p:cNvPr>
          <p:cNvSpPr>
            <a:spLocks noGrp="1"/>
          </p:cNvSpPr>
          <p:nvPr>
            <p:ph type="title"/>
          </p:nvPr>
        </p:nvSpPr>
        <p:spPr/>
        <p:txBody>
          <a:bodyPr/>
          <a:lstStyle/>
          <a:p>
            <a:r>
              <a:rPr lang="en-US" altLang="en-US" dirty="0"/>
              <a:t>Writing a Literature Review: In Summary </a:t>
            </a:r>
            <a:endParaRPr lang="en-US" dirty="0"/>
          </a:p>
        </p:txBody>
      </p:sp>
      <p:sp>
        <p:nvSpPr>
          <p:cNvPr id="3" name="Content Placeholder 2">
            <a:extLst>
              <a:ext uri="{FF2B5EF4-FFF2-40B4-BE49-F238E27FC236}">
                <a16:creationId xmlns="" xmlns:a16="http://schemas.microsoft.com/office/drawing/2014/main" id="{5181BA18-2DD5-439B-8EBB-779C9CD23133}"/>
              </a:ext>
            </a:extLst>
          </p:cNvPr>
          <p:cNvSpPr>
            <a:spLocks noGrp="1"/>
          </p:cNvSpPr>
          <p:nvPr>
            <p:ph idx="1"/>
          </p:nvPr>
        </p:nvSpPr>
        <p:spPr/>
        <p:txBody>
          <a:bodyPr/>
          <a:lstStyle/>
          <a:p>
            <a:pPr>
              <a:spcAft>
                <a:spcPct val="20000"/>
              </a:spcAft>
            </a:pPr>
            <a:r>
              <a:rPr lang="en-US" altLang="en-US" sz="2400" dirty="0">
                <a:latin typeface="Times New Roman" panose="02020603050405020304" pitchFamily="18" charset="0"/>
              </a:rPr>
              <a:t>As you read, try to see the “big picture”—your literature review should provide an overview of the state of research.</a:t>
            </a:r>
          </a:p>
          <a:p>
            <a:pPr>
              <a:spcAft>
                <a:spcPct val="20000"/>
              </a:spcAft>
            </a:pPr>
            <a:r>
              <a:rPr lang="en-US" altLang="en-US" sz="2400" dirty="0">
                <a:latin typeface="Times New Roman" panose="02020603050405020304" pitchFamily="18" charset="0"/>
              </a:rPr>
              <a:t>Include only those source materials that help you shape your argument.  Resist the temptation to include everything you’ve read!</a:t>
            </a:r>
          </a:p>
          <a:p>
            <a:pPr>
              <a:spcAft>
                <a:spcPct val="20000"/>
              </a:spcAft>
            </a:pPr>
            <a:r>
              <a:rPr lang="en-US" altLang="en-US" sz="2400" dirty="0">
                <a:latin typeface="Times New Roman" panose="02020603050405020304" pitchFamily="18" charset="0"/>
              </a:rPr>
              <a:t>Balance summary and analysis as you write.</a:t>
            </a:r>
          </a:p>
          <a:p>
            <a:pPr>
              <a:spcAft>
                <a:spcPct val="20000"/>
              </a:spcAft>
            </a:pPr>
            <a:r>
              <a:rPr lang="en-US" altLang="en-US" sz="2400" dirty="0">
                <a:latin typeface="Times New Roman" panose="02020603050405020304" pitchFamily="18" charset="0"/>
              </a:rPr>
              <a:t>Keep in mind your purpose for writing:</a:t>
            </a:r>
          </a:p>
          <a:p>
            <a:pPr lvl="1">
              <a:spcAft>
                <a:spcPct val="20000"/>
              </a:spcAft>
            </a:pPr>
            <a:r>
              <a:rPr lang="en-US" altLang="en-US" dirty="0">
                <a:latin typeface="Times New Roman" panose="02020603050405020304" pitchFamily="18" charset="0"/>
              </a:rPr>
              <a:t>How will this review benefit readers?</a:t>
            </a:r>
          </a:p>
          <a:p>
            <a:pPr lvl="1">
              <a:spcAft>
                <a:spcPct val="20000"/>
              </a:spcAft>
            </a:pPr>
            <a:r>
              <a:rPr lang="en-US" altLang="en-US" dirty="0">
                <a:latin typeface="Times New Roman" panose="02020603050405020304" pitchFamily="18" charset="0"/>
              </a:rPr>
              <a:t>How does this review contribute to your study?</a:t>
            </a:r>
          </a:p>
          <a:p>
            <a:pPr>
              <a:spcAft>
                <a:spcPct val="20000"/>
              </a:spcAft>
            </a:pPr>
            <a:r>
              <a:rPr lang="en-US" altLang="en-US" sz="2400" dirty="0">
                <a:latin typeface="Times New Roman" panose="02020603050405020304" pitchFamily="18" charset="0"/>
              </a:rPr>
              <a:t>Be meticulous about citations. </a:t>
            </a:r>
          </a:p>
        </p:txBody>
      </p:sp>
    </p:spTree>
    <p:extLst>
      <p:ext uri="{BB962C8B-B14F-4D97-AF65-F5344CB8AC3E}">
        <p14:creationId xmlns:p14="http://schemas.microsoft.com/office/powerpoint/2010/main" val="624748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7CE1FB79-6D31-4BA0-BCED-5BBB4A6277FB}"/>
              </a:ext>
            </a:extLst>
          </p:cNvPr>
          <p:cNvSpPr>
            <a:spLocks noGrp="1"/>
          </p:cNvSpPr>
          <p:nvPr>
            <p:ph type="title"/>
          </p:nvPr>
        </p:nvSpPr>
        <p:spPr>
          <a:xfrm>
            <a:off x="838200" y="2766218"/>
            <a:ext cx="10515600" cy="1325563"/>
          </a:xfrm>
        </p:spPr>
        <p:txBody>
          <a:bodyPr/>
          <a:lstStyle/>
          <a:p>
            <a:pPr algn="ctr"/>
            <a:r>
              <a:rPr lang="en-US" dirty="0"/>
              <a:t>Thanks for your patience hearing.</a:t>
            </a:r>
          </a:p>
        </p:txBody>
      </p:sp>
    </p:spTree>
    <p:extLst>
      <p:ext uri="{BB962C8B-B14F-4D97-AF65-F5344CB8AC3E}">
        <p14:creationId xmlns:p14="http://schemas.microsoft.com/office/powerpoint/2010/main" val="21715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7ECD7D-C1E3-4701-AED6-53631FFDCB95}"/>
              </a:ext>
            </a:extLst>
          </p:cNvPr>
          <p:cNvSpPr>
            <a:spLocks noGrp="1"/>
          </p:cNvSpPr>
          <p:nvPr>
            <p:ph type="title"/>
          </p:nvPr>
        </p:nvSpPr>
        <p:spPr/>
        <p:txBody>
          <a:bodyPr>
            <a:normAutofit/>
          </a:bodyPr>
          <a:lstStyle/>
          <a:p>
            <a:r>
              <a:rPr lang="en-US" sz="3600" dirty="0"/>
              <a:t>What is the Purpose of Literature Review?</a:t>
            </a:r>
          </a:p>
        </p:txBody>
      </p:sp>
      <p:sp>
        <p:nvSpPr>
          <p:cNvPr id="3" name="Content Placeholder 2">
            <a:extLst>
              <a:ext uri="{FF2B5EF4-FFF2-40B4-BE49-F238E27FC236}">
                <a16:creationId xmlns="" xmlns:a16="http://schemas.microsoft.com/office/drawing/2014/main" id="{E1CAB0E8-85B4-4AAC-B922-B4A52DB97BE1}"/>
              </a:ext>
            </a:extLst>
          </p:cNvPr>
          <p:cNvSpPr>
            <a:spLocks noGrp="1"/>
          </p:cNvSpPr>
          <p:nvPr>
            <p:ph idx="1"/>
          </p:nvPr>
        </p:nvSpPr>
        <p:spPr/>
        <p:txBody>
          <a:bodyPr>
            <a:normAutofit/>
          </a:bodyPr>
          <a:lstStyle/>
          <a:p>
            <a:pPr>
              <a:buNone/>
            </a:pPr>
            <a:endParaRPr lang="en-US" altLang="en-US" sz="800" dirty="0">
              <a:latin typeface="Times New Roman" panose="02020603050405020304" pitchFamily="18" charset="0"/>
            </a:endParaRPr>
          </a:p>
          <a:p>
            <a:pPr>
              <a:buNone/>
            </a:pPr>
            <a:r>
              <a:rPr lang="en-US" altLang="en-US" dirty="0">
                <a:latin typeface="Times New Roman" panose="02020603050405020304" pitchFamily="18" charset="0"/>
              </a:rPr>
              <a:t>The literature review is a critical look at the existing research that is significant to the work that you are carrying out. </a:t>
            </a:r>
          </a:p>
          <a:p>
            <a:pPr>
              <a:buNone/>
            </a:pPr>
            <a:endParaRPr lang="en-US" altLang="en-US" sz="800" dirty="0">
              <a:latin typeface="Times New Roman" panose="02020603050405020304" pitchFamily="18" charset="0"/>
            </a:endParaRPr>
          </a:p>
          <a:p>
            <a:r>
              <a:rPr lang="en-US" altLang="en-US" dirty="0">
                <a:latin typeface="Times New Roman" panose="02020603050405020304" pitchFamily="18" charset="0"/>
              </a:rPr>
              <a:t>To provide background information</a:t>
            </a:r>
          </a:p>
          <a:p>
            <a:r>
              <a:rPr lang="en-US" altLang="en-US" dirty="0">
                <a:latin typeface="Times New Roman" panose="02020603050405020304" pitchFamily="18" charset="0"/>
              </a:rPr>
              <a:t>To establish importance</a:t>
            </a:r>
          </a:p>
          <a:p>
            <a:r>
              <a:rPr lang="en-US" altLang="en-US" dirty="0">
                <a:latin typeface="Times New Roman" panose="02020603050405020304" pitchFamily="18" charset="0"/>
              </a:rPr>
              <a:t>To demonstrate familiarity</a:t>
            </a:r>
          </a:p>
          <a:p>
            <a:r>
              <a:rPr lang="en-US" altLang="en-US" dirty="0">
                <a:latin typeface="Times New Roman" panose="02020603050405020304" pitchFamily="18" charset="0"/>
              </a:rPr>
              <a:t>To “carve out a space” for further research</a:t>
            </a:r>
          </a:p>
          <a:p>
            <a:pPr marL="0" indent="0" algn="just">
              <a:buNone/>
            </a:pPr>
            <a:endParaRPr lang="en-US" dirty="0"/>
          </a:p>
        </p:txBody>
      </p:sp>
    </p:spTree>
    <p:extLst>
      <p:ext uri="{BB962C8B-B14F-4D97-AF65-F5344CB8AC3E}">
        <p14:creationId xmlns:p14="http://schemas.microsoft.com/office/powerpoint/2010/main" val="285485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CFEFBA-3FC1-444E-AFAA-D111C80AC4FE}"/>
              </a:ext>
            </a:extLst>
          </p:cNvPr>
          <p:cNvSpPr>
            <a:spLocks noGrp="1"/>
          </p:cNvSpPr>
          <p:nvPr>
            <p:ph type="title"/>
          </p:nvPr>
        </p:nvSpPr>
        <p:spPr/>
        <p:txBody>
          <a:bodyPr>
            <a:normAutofit/>
          </a:bodyPr>
          <a:lstStyle/>
          <a:p>
            <a:r>
              <a:rPr lang="en-US" altLang="en-US" sz="3600" dirty="0"/>
              <a:t>What are the Characteristics of Effective Literature Reviews?</a:t>
            </a:r>
            <a:endParaRPr lang="en-US" sz="3600" dirty="0"/>
          </a:p>
        </p:txBody>
      </p:sp>
      <p:sp>
        <p:nvSpPr>
          <p:cNvPr id="3" name="Content Placeholder 2">
            <a:extLst>
              <a:ext uri="{FF2B5EF4-FFF2-40B4-BE49-F238E27FC236}">
                <a16:creationId xmlns="" xmlns:a16="http://schemas.microsoft.com/office/drawing/2014/main" id="{0DBA4DD1-C3CF-4869-9CB2-3FCE3F86B6CB}"/>
              </a:ext>
            </a:extLst>
          </p:cNvPr>
          <p:cNvSpPr>
            <a:spLocks noGrp="1"/>
          </p:cNvSpPr>
          <p:nvPr>
            <p:ph idx="1"/>
          </p:nvPr>
        </p:nvSpPr>
        <p:spPr/>
        <p:txBody>
          <a:bodyPr>
            <a:normAutofit/>
          </a:bodyPr>
          <a:lstStyle/>
          <a:p>
            <a:pPr>
              <a:buNone/>
            </a:pPr>
            <a:endParaRPr lang="en-US" altLang="en-US" sz="700" dirty="0">
              <a:latin typeface="Times New Roman" panose="02020603050405020304" pitchFamily="18" charset="0"/>
            </a:endParaRPr>
          </a:p>
          <a:p>
            <a:r>
              <a:rPr lang="en-US" altLang="en-US" dirty="0">
                <a:latin typeface="Times New Roman" panose="02020603050405020304" pitchFamily="18" charset="0"/>
              </a:rPr>
              <a:t>Outlining important research trends</a:t>
            </a:r>
          </a:p>
          <a:p>
            <a:r>
              <a:rPr lang="en-US" altLang="en-US" dirty="0">
                <a:latin typeface="Times New Roman" panose="02020603050405020304" pitchFamily="18" charset="0"/>
              </a:rPr>
              <a:t>Assessing the strengths and weaknesses of existing research</a:t>
            </a:r>
          </a:p>
          <a:p>
            <a:r>
              <a:rPr lang="en-US" altLang="en-US" dirty="0">
                <a:latin typeface="Times New Roman" panose="02020603050405020304" pitchFamily="18" charset="0"/>
              </a:rPr>
              <a:t>Identifying potential gaps in knowledge </a:t>
            </a:r>
          </a:p>
          <a:p>
            <a:r>
              <a:rPr lang="en-US" altLang="en-US" dirty="0">
                <a:latin typeface="Times New Roman" panose="02020603050405020304" pitchFamily="18" charset="0"/>
              </a:rPr>
              <a:t>Establishing a need for current and/or future research projects</a:t>
            </a:r>
          </a:p>
          <a:p>
            <a:pPr marL="0" indent="0">
              <a:buNone/>
            </a:pPr>
            <a:endParaRPr lang="en-US" dirty="0"/>
          </a:p>
        </p:txBody>
      </p:sp>
    </p:spTree>
    <p:extLst>
      <p:ext uri="{BB962C8B-B14F-4D97-AF65-F5344CB8AC3E}">
        <p14:creationId xmlns:p14="http://schemas.microsoft.com/office/powerpoint/2010/main" val="323164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35E7BBF-3AFD-4DFF-8E4B-D60E9929337A}"/>
              </a:ext>
            </a:extLst>
          </p:cNvPr>
          <p:cNvSpPr>
            <a:spLocks noGrp="1"/>
          </p:cNvSpPr>
          <p:nvPr>
            <p:ph idx="1"/>
          </p:nvPr>
        </p:nvSpPr>
        <p:spPr/>
        <p:txBody>
          <a:bodyPr>
            <a:normAutofit/>
          </a:bodyPr>
          <a:lstStyle/>
          <a:p>
            <a:pPr>
              <a:buNone/>
            </a:pPr>
            <a:endParaRPr lang="en-US" altLang="en-US" sz="800" dirty="0">
              <a:latin typeface="Times New Roman" panose="02020603050405020304" pitchFamily="18" charset="0"/>
            </a:endParaRPr>
          </a:p>
          <a:p>
            <a:pPr marL="0" indent="0">
              <a:buNone/>
            </a:pPr>
            <a:r>
              <a:rPr lang="en-US" altLang="en-US" dirty="0" smtClean="0">
                <a:latin typeface="Times New Roman" panose="02020603050405020304" pitchFamily="18" charset="0"/>
              </a:rPr>
              <a:t>A. Planning</a:t>
            </a:r>
            <a:endParaRPr lang="en-US" altLang="en-US" dirty="0">
              <a:latin typeface="Times New Roman" panose="02020603050405020304" pitchFamily="18" charset="0"/>
            </a:endParaRPr>
          </a:p>
          <a:p>
            <a:pPr marL="0" indent="0">
              <a:buNone/>
            </a:pPr>
            <a:r>
              <a:rPr lang="en-US" altLang="en-US" dirty="0" smtClean="0">
                <a:latin typeface="Times New Roman" panose="02020603050405020304" pitchFamily="18" charset="0"/>
              </a:rPr>
              <a:t>B. Reading </a:t>
            </a:r>
            <a:r>
              <a:rPr lang="en-US" altLang="en-US" dirty="0">
                <a:latin typeface="Times New Roman" panose="02020603050405020304" pitchFamily="18" charset="0"/>
              </a:rPr>
              <a:t>and Research</a:t>
            </a:r>
          </a:p>
          <a:p>
            <a:pPr marL="0" indent="0">
              <a:buNone/>
            </a:pPr>
            <a:r>
              <a:rPr lang="en-US" altLang="en-US" dirty="0" smtClean="0">
                <a:latin typeface="Times New Roman" panose="02020603050405020304" pitchFamily="18" charset="0"/>
              </a:rPr>
              <a:t>C. Analyzing</a:t>
            </a:r>
            <a:endParaRPr lang="en-US" altLang="en-US" dirty="0">
              <a:latin typeface="Times New Roman" panose="02020603050405020304" pitchFamily="18" charset="0"/>
            </a:endParaRPr>
          </a:p>
          <a:p>
            <a:pPr marL="0" indent="0">
              <a:buNone/>
            </a:pPr>
            <a:r>
              <a:rPr lang="en-US" altLang="en-US" dirty="0" smtClean="0">
                <a:latin typeface="Times New Roman" panose="02020603050405020304" pitchFamily="18" charset="0"/>
              </a:rPr>
              <a:t>D. Drafting</a:t>
            </a:r>
            <a:endParaRPr lang="en-US" altLang="en-US" dirty="0">
              <a:latin typeface="Times New Roman" panose="02020603050405020304" pitchFamily="18" charset="0"/>
            </a:endParaRPr>
          </a:p>
          <a:p>
            <a:pPr marL="0" indent="0">
              <a:buNone/>
            </a:pPr>
            <a:r>
              <a:rPr lang="en-US" altLang="en-US" dirty="0" smtClean="0">
                <a:latin typeface="Times New Roman" panose="02020603050405020304" pitchFamily="18" charset="0"/>
              </a:rPr>
              <a:t>E. Revising</a:t>
            </a:r>
            <a:endParaRPr lang="en-US" altLang="en-US" dirty="0">
              <a:latin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 xmlns:a16="http://schemas.microsoft.com/office/drawing/2014/main" id="{534FA9E4-6B3C-46A5-BE90-88F829E970B9}"/>
              </a:ext>
            </a:extLst>
          </p:cNvPr>
          <p:cNvSpPr>
            <a:spLocks noGrp="1" noChangeArrowheads="1"/>
          </p:cNvSpPr>
          <p:nvPr>
            <p:ph type="title"/>
          </p:nvPr>
        </p:nvSpPr>
        <p:spPr>
          <a:xfrm>
            <a:off x="914400" y="304800"/>
            <a:ext cx="7772400" cy="1143000"/>
          </a:xfrm>
        </p:spPr>
        <p:txBody>
          <a:bodyPr>
            <a:normAutofit fontScale="90000"/>
          </a:bodyPr>
          <a:lstStyle/>
          <a:p>
            <a:pPr eaLnBrk="1" hangingPunct="1"/>
            <a:r>
              <a:rPr lang="en-US" altLang="en-US" dirty="0"/>
              <a:t>Steps for Writing a Literature Review</a:t>
            </a:r>
          </a:p>
        </p:txBody>
      </p:sp>
    </p:spTree>
    <p:extLst>
      <p:ext uri="{BB962C8B-B14F-4D97-AF65-F5344CB8AC3E}">
        <p14:creationId xmlns:p14="http://schemas.microsoft.com/office/powerpoint/2010/main" val="1217846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D60869-FAB6-4490-9389-505801D69903}"/>
              </a:ext>
            </a:extLst>
          </p:cNvPr>
          <p:cNvSpPr>
            <a:spLocks noGrp="1"/>
          </p:cNvSpPr>
          <p:nvPr>
            <p:ph type="title"/>
          </p:nvPr>
        </p:nvSpPr>
        <p:spPr/>
        <p:txBody>
          <a:bodyPr>
            <a:normAutofit fontScale="90000"/>
          </a:bodyPr>
          <a:lstStyle/>
          <a:p>
            <a:r>
              <a:rPr lang="en-US" altLang="en-US" sz="3600" dirty="0" smtClean="0"/>
              <a:t>A. Planning</a:t>
            </a:r>
            <a:r>
              <a:rPr lang="en-US" altLang="en-US" sz="3600" dirty="0"/>
              <a:t>: </a:t>
            </a:r>
            <a:r>
              <a:rPr lang="en-US" altLang="en-US" sz="3600" dirty="0">
                <a:latin typeface="Times New Roman" panose="02020603050405020304" pitchFamily="18" charset="0"/>
              </a:rPr>
              <a:t>What Type of Literature Review Am I Writing? </a:t>
            </a:r>
            <a:br>
              <a:rPr lang="en-US" altLang="en-US" sz="3600" dirty="0">
                <a:latin typeface="Times New Roman" panose="02020603050405020304" pitchFamily="18" charset="0"/>
              </a:rPr>
            </a:br>
            <a:endParaRPr lang="en-US" sz="3600" dirty="0"/>
          </a:p>
        </p:txBody>
      </p:sp>
      <p:sp>
        <p:nvSpPr>
          <p:cNvPr id="3" name="Content Placeholder 2">
            <a:extLst>
              <a:ext uri="{FF2B5EF4-FFF2-40B4-BE49-F238E27FC236}">
                <a16:creationId xmlns="" xmlns:a16="http://schemas.microsoft.com/office/drawing/2014/main" id="{C7B7E79C-8FE7-4255-BEBA-F3E7B641935D}"/>
              </a:ext>
            </a:extLst>
          </p:cNvPr>
          <p:cNvSpPr>
            <a:spLocks noGrp="1"/>
          </p:cNvSpPr>
          <p:nvPr>
            <p:ph idx="1"/>
          </p:nvPr>
        </p:nvSpPr>
        <p:spPr/>
        <p:txBody>
          <a:bodyPr>
            <a:normAutofit/>
          </a:bodyPr>
          <a:lstStyle/>
          <a:p>
            <a:r>
              <a:rPr lang="en-US" altLang="en-US" sz="1600" dirty="0">
                <a:latin typeface="Times New Roman" panose="02020603050405020304" pitchFamily="18" charset="0"/>
              </a:rPr>
              <a:t>Focus</a:t>
            </a:r>
          </a:p>
          <a:p>
            <a:pPr lvl="1"/>
            <a:r>
              <a:rPr lang="en-US" altLang="en-US" sz="1600" dirty="0">
                <a:latin typeface="Times New Roman" panose="02020603050405020304" pitchFamily="18" charset="0"/>
              </a:rPr>
              <a:t>What is the specific thesis, problem, or research question that my literature review helps to define?</a:t>
            </a:r>
          </a:p>
          <a:p>
            <a:pPr lvl="1"/>
            <a:r>
              <a:rPr lang="en-US" altLang="en-US" sz="1600" dirty="0">
                <a:latin typeface="Times New Roman" panose="02020603050405020304" pitchFamily="18" charset="0"/>
              </a:rPr>
              <a:t>Identifying a focus that allows you to:</a:t>
            </a:r>
          </a:p>
          <a:p>
            <a:pPr lvl="2"/>
            <a:r>
              <a:rPr lang="en-US" altLang="en-US" sz="1600" dirty="0">
                <a:latin typeface="Times New Roman" panose="02020603050405020304" pitchFamily="18" charset="0"/>
              </a:rPr>
              <a:t>Sort and categorize information</a:t>
            </a:r>
          </a:p>
          <a:p>
            <a:pPr lvl="2"/>
            <a:r>
              <a:rPr lang="en-US" altLang="en-US" sz="1600" dirty="0">
                <a:latin typeface="Times New Roman" panose="02020603050405020304" pitchFamily="18" charset="0"/>
              </a:rPr>
              <a:t>Eliminate irrelevant information</a:t>
            </a:r>
          </a:p>
          <a:p>
            <a:r>
              <a:rPr lang="en-US" altLang="en-US" sz="1600" dirty="0">
                <a:latin typeface="Times New Roman" panose="02020603050405020304" pitchFamily="18" charset="0"/>
              </a:rPr>
              <a:t>Type</a:t>
            </a:r>
          </a:p>
          <a:p>
            <a:pPr lvl="1"/>
            <a:r>
              <a:rPr lang="en-US" altLang="en-US" sz="1600" dirty="0">
                <a:latin typeface="Times New Roman" panose="02020603050405020304" pitchFamily="18" charset="0"/>
              </a:rPr>
              <a:t>What type of literature review am I conducting?</a:t>
            </a:r>
          </a:p>
          <a:p>
            <a:pPr lvl="1"/>
            <a:r>
              <a:rPr lang="en-US" altLang="en-US" sz="1600" dirty="0">
                <a:latin typeface="Times New Roman" panose="02020603050405020304" pitchFamily="18" charset="0"/>
              </a:rPr>
              <a:t>Theory; Methodology; Policy; Quantitative; Qualitative</a:t>
            </a:r>
          </a:p>
          <a:p>
            <a:r>
              <a:rPr lang="en-US" altLang="en-US" sz="1600" dirty="0">
                <a:latin typeface="Times New Roman" panose="02020603050405020304" pitchFamily="18" charset="0"/>
              </a:rPr>
              <a:t>Scope</a:t>
            </a:r>
          </a:p>
          <a:p>
            <a:pPr lvl="1"/>
            <a:r>
              <a:rPr lang="en-US" altLang="en-US" sz="1600" dirty="0">
                <a:latin typeface="Times New Roman" panose="02020603050405020304" pitchFamily="18" charset="0"/>
              </a:rPr>
              <a:t>What is the scope of my literature review?</a:t>
            </a:r>
          </a:p>
          <a:p>
            <a:pPr lvl="1"/>
            <a:r>
              <a:rPr lang="en-US" altLang="en-US" sz="1600" dirty="0">
                <a:latin typeface="Times New Roman" panose="02020603050405020304" pitchFamily="18" charset="0"/>
              </a:rPr>
              <a:t>What types of sources am I using?</a:t>
            </a:r>
          </a:p>
          <a:p>
            <a:pPr lvl="1">
              <a:buNone/>
            </a:pPr>
            <a:endParaRPr lang="en-US" altLang="en-US" sz="1600" dirty="0">
              <a:latin typeface="Times New Roman" panose="02020603050405020304" pitchFamily="18" charset="0"/>
            </a:endParaRPr>
          </a:p>
          <a:p>
            <a:r>
              <a:rPr lang="en-US" altLang="en-US" sz="1600" dirty="0">
                <a:latin typeface="Times New Roman" panose="02020603050405020304" pitchFamily="18" charset="0"/>
              </a:rPr>
              <a:t>Academic Discipline</a:t>
            </a:r>
          </a:p>
          <a:p>
            <a:pPr lvl="1"/>
            <a:r>
              <a:rPr lang="en-US" altLang="en-US" sz="1600" dirty="0">
                <a:latin typeface="Times New Roman" panose="02020603050405020304" pitchFamily="18" charset="0"/>
              </a:rPr>
              <a:t>What field(s) am I working in?</a:t>
            </a:r>
          </a:p>
        </p:txBody>
      </p:sp>
    </p:spTree>
    <p:extLst>
      <p:ext uri="{BB962C8B-B14F-4D97-AF65-F5344CB8AC3E}">
        <p14:creationId xmlns:p14="http://schemas.microsoft.com/office/powerpoint/2010/main" val="2381339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A08AF6-BB60-45AD-AC51-D5399E079974}"/>
              </a:ext>
            </a:extLst>
          </p:cNvPr>
          <p:cNvSpPr>
            <a:spLocks noGrp="1"/>
          </p:cNvSpPr>
          <p:nvPr>
            <p:ph type="title"/>
          </p:nvPr>
        </p:nvSpPr>
        <p:spPr>
          <a:xfrm>
            <a:off x="838200" y="365125"/>
            <a:ext cx="10927814" cy="1325563"/>
          </a:xfrm>
        </p:spPr>
        <p:txBody>
          <a:bodyPr>
            <a:normAutofit fontScale="90000"/>
          </a:bodyPr>
          <a:lstStyle/>
          <a:p>
            <a:r>
              <a:rPr lang="en-US" altLang="en-US" sz="3600" dirty="0" smtClean="0"/>
              <a:t>B. Reading </a:t>
            </a:r>
            <a:r>
              <a:rPr lang="en-US" altLang="en-US" sz="3600" dirty="0"/>
              <a:t>and Researching: </a:t>
            </a:r>
            <a:r>
              <a:rPr lang="en-US" altLang="en-US" sz="3600" dirty="0">
                <a:latin typeface="Times New Roman" panose="02020603050405020304" pitchFamily="18" charset="0"/>
              </a:rPr>
              <a:t>What Materials Am I Going to Use?</a:t>
            </a:r>
            <a:br>
              <a:rPr lang="en-US" altLang="en-US" sz="3600" dirty="0">
                <a:latin typeface="Times New Roman" panose="02020603050405020304" pitchFamily="18" charset="0"/>
              </a:rPr>
            </a:br>
            <a:endParaRPr lang="en-US" sz="3600" dirty="0"/>
          </a:p>
        </p:txBody>
      </p:sp>
      <p:sp>
        <p:nvSpPr>
          <p:cNvPr id="3" name="Content Placeholder 2">
            <a:extLst>
              <a:ext uri="{FF2B5EF4-FFF2-40B4-BE49-F238E27FC236}">
                <a16:creationId xmlns="" xmlns:a16="http://schemas.microsoft.com/office/drawing/2014/main" id="{B72439F8-FF0E-4590-AF6E-4B14C9BFB0BB}"/>
              </a:ext>
            </a:extLst>
          </p:cNvPr>
          <p:cNvSpPr>
            <a:spLocks noGrp="1"/>
          </p:cNvSpPr>
          <p:nvPr>
            <p:ph idx="1"/>
          </p:nvPr>
        </p:nvSpPr>
        <p:spPr/>
        <p:txBody>
          <a:bodyPr/>
          <a:lstStyle/>
          <a:p>
            <a:pPr>
              <a:lnSpc>
                <a:spcPct val="80000"/>
              </a:lnSpc>
            </a:pPr>
            <a:r>
              <a:rPr lang="en-US" altLang="en-US" sz="2400" dirty="0">
                <a:latin typeface="Times New Roman" panose="02020603050405020304" pitchFamily="18" charset="0"/>
              </a:rPr>
              <a:t>Collect and read material.</a:t>
            </a:r>
          </a:p>
          <a:p>
            <a:pPr>
              <a:lnSpc>
                <a:spcPct val="80000"/>
              </a:lnSpc>
            </a:pPr>
            <a:r>
              <a:rPr lang="en-US" altLang="en-US" sz="2400" dirty="0">
                <a:latin typeface="Times New Roman" panose="02020603050405020304" pitchFamily="18" charset="0"/>
              </a:rPr>
              <a:t>Summarize sources.</a:t>
            </a:r>
          </a:p>
          <a:p>
            <a:pPr lvl="1">
              <a:lnSpc>
                <a:spcPct val="80000"/>
              </a:lnSpc>
            </a:pPr>
            <a:r>
              <a:rPr lang="en-US" altLang="en-US" sz="2100" dirty="0">
                <a:latin typeface="Times New Roman" panose="02020603050405020304" pitchFamily="18" charset="0"/>
              </a:rPr>
              <a:t>Who is the author? </a:t>
            </a:r>
          </a:p>
          <a:p>
            <a:pPr lvl="1">
              <a:lnSpc>
                <a:spcPct val="80000"/>
              </a:lnSpc>
            </a:pPr>
            <a:r>
              <a:rPr lang="en-US" altLang="en-US" sz="2100" dirty="0">
                <a:latin typeface="Times New Roman" panose="02020603050405020304" pitchFamily="18" charset="0"/>
              </a:rPr>
              <a:t>What is the author's main purpose? </a:t>
            </a:r>
          </a:p>
          <a:p>
            <a:pPr lvl="1">
              <a:lnSpc>
                <a:spcPct val="80000"/>
              </a:lnSpc>
            </a:pPr>
            <a:r>
              <a:rPr lang="en-US" altLang="en-US" sz="2100" dirty="0">
                <a:latin typeface="Times New Roman" panose="02020603050405020304" pitchFamily="18" charset="0"/>
              </a:rPr>
              <a:t>What is the author’s theoretical perspective? Research methodology?</a:t>
            </a:r>
          </a:p>
          <a:p>
            <a:pPr lvl="1">
              <a:lnSpc>
                <a:spcPct val="80000"/>
              </a:lnSpc>
            </a:pPr>
            <a:r>
              <a:rPr lang="en-US" altLang="en-US" sz="2100" dirty="0">
                <a:latin typeface="Times New Roman" panose="02020603050405020304" pitchFamily="18" charset="0"/>
              </a:rPr>
              <a:t>Who is the intended audience? </a:t>
            </a:r>
          </a:p>
          <a:p>
            <a:pPr lvl="1">
              <a:lnSpc>
                <a:spcPct val="80000"/>
              </a:lnSpc>
            </a:pPr>
            <a:r>
              <a:rPr lang="en-US" altLang="en-US" sz="2100" dirty="0">
                <a:latin typeface="Times New Roman" panose="02020603050405020304" pitchFamily="18" charset="0"/>
              </a:rPr>
              <a:t>What is the principal point, conclusion, thesis, contention, or question? </a:t>
            </a:r>
          </a:p>
          <a:p>
            <a:pPr lvl="1">
              <a:lnSpc>
                <a:spcPct val="80000"/>
              </a:lnSpc>
            </a:pPr>
            <a:r>
              <a:rPr lang="en-US" altLang="en-US" sz="2100" dirty="0">
                <a:latin typeface="Times New Roman" panose="02020603050405020304" pitchFamily="18" charset="0"/>
              </a:rPr>
              <a:t>How is the author’s position supported? </a:t>
            </a:r>
          </a:p>
          <a:p>
            <a:pPr lvl="1">
              <a:lnSpc>
                <a:spcPct val="80000"/>
              </a:lnSpc>
            </a:pPr>
            <a:r>
              <a:rPr lang="en-US" altLang="en-US" sz="2100" dirty="0">
                <a:latin typeface="Times New Roman" panose="02020603050405020304" pitchFamily="18" charset="0"/>
              </a:rPr>
              <a:t>How does this study relate to other studies of the problem or topic? </a:t>
            </a:r>
          </a:p>
          <a:p>
            <a:pPr lvl="1">
              <a:lnSpc>
                <a:spcPct val="80000"/>
              </a:lnSpc>
            </a:pPr>
            <a:r>
              <a:rPr lang="en-US" altLang="en-US" sz="2100" dirty="0">
                <a:latin typeface="Times New Roman" panose="02020603050405020304" pitchFamily="18" charset="0"/>
              </a:rPr>
              <a:t>What does this study add to </a:t>
            </a:r>
            <a:r>
              <a:rPr lang="en-US" altLang="en-US" sz="2100" dirty="0">
                <a:solidFill>
                  <a:srgbClr val="FF0000"/>
                </a:solidFill>
                <a:latin typeface="Times New Roman" panose="02020603050405020304" pitchFamily="18" charset="0"/>
              </a:rPr>
              <a:t>your</a:t>
            </a:r>
            <a:r>
              <a:rPr lang="en-US" altLang="en-US" sz="2100" dirty="0">
                <a:latin typeface="Times New Roman" panose="02020603050405020304" pitchFamily="18" charset="0"/>
              </a:rPr>
              <a:t> project?</a:t>
            </a:r>
            <a:endParaRPr lang="en-US" altLang="en-US" sz="2000" dirty="0">
              <a:latin typeface="Times New Roman" panose="02020603050405020304" pitchFamily="18" charset="0"/>
            </a:endParaRPr>
          </a:p>
          <a:p>
            <a:pPr>
              <a:lnSpc>
                <a:spcPct val="80000"/>
              </a:lnSpc>
            </a:pPr>
            <a:r>
              <a:rPr lang="en-US" altLang="en-US" sz="2400" dirty="0">
                <a:latin typeface="Times New Roman" panose="02020603050405020304" pitchFamily="18" charset="0"/>
              </a:rPr>
              <a:t>Select </a:t>
            </a:r>
            <a:r>
              <a:rPr lang="en-US" altLang="en-US" sz="2400" dirty="0">
                <a:solidFill>
                  <a:srgbClr val="FF0000"/>
                </a:solidFill>
                <a:latin typeface="Times New Roman" panose="02020603050405020304" pitchFamily="18" charset="0"/>
              </a:rPr>
              <a:t>only</a:t>
            </a:r>
            <a:r>
              <a:rPr lang="en-US" altLang="en-US" sz="2400" dirty="0">
                <a:latin typeface="Times New Roman" panose="02020603050405020304" pitchFamily="18" charset="0"/>
              </a:rPr>
              <a:t> relevant books and articles.</a:t>
            </a:r>
          </a:p>
        </p:txBody>
      </p:sp>
    </p:spTree>
    <p:extLst>
      <p:ext uri="{BB962C8B-B14F-4D97-AF65-F5344CB8AC3E}">
        <p14:creationId xmlns:p14="http://schemas.microsoft.com/office/powerpoint/2010/main" val="3346177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9D2C45-CCF0-4FF7-ACCF-A6AB5F443F18}"/>
              </a:ext>
            </a:extLst>
          </p:cNvPr>
          <p:cNvSpPr>
            <a:spLocks noGrp="1"/>
          </p:cNvSpPr>
          <p:nvPr>
            <p:ph type="title"/>
          </p:nvPr>
        </p:nvSpPr>
        <p:spPr/>
        <p:txBody>
          <a:bodyPr>
            <a:normAutofit/>
          </a:bodyPr>
          <a:lstStyle/>
          <a:p>
            <a:r>
              <a:rPr lang="en-US" altLang="en-US" sz="3600" dirty="0" smtClean="0"/>
              <a:t>C. Analyzing</a:t>
            </a:r>
            <a:r>
              <a:rPr lang="en-US" altLang="en-US" sz="3600" dirty="0"/>
              <a:t>: </a:t>
            </a:r>
            <a:r>
              <a:rPr lang="en-US" altLang="en-US" sz="3600" dirty="0">
                <a:latin typeface="Times New Roman" panose="02020603050405020304" pitchFamily="18" charset="0"/>
              </a:rPr>
              <a:t>How Do I Assess Existing Research?</a:t>
            </a:r>
            <a:br>
              <a:rPr lang="en-US" altLang="en-US" sz="3600" dirty="0">
                <a:latin typeface="Times New Roman" panose="02020603050405020304" pitchFamily="18" charset="0"/>
              </a:rPr>
            </a:br>
            <a:endParaRPr lang="en-US" sz="3600" dirty="0"/>
          </a:p>
        </p:txBody>
      </p:sp>
      <p:sp>
        <p:nvSpPr>
          <p:cNvPr id="3" name="Content Placeholder 2">
            <a:extLst>
              <a:ext uri="{FF2B5EF4-FFF2-40B4-BE49-F238E27FC236}">
                <a16:creationId xmlns="" xmlns:a16="http://schemas.microsoft.com/office/drawing/2014/main" id="{CDAD9098-656C-4324-B3DC-D5C5475DEC8F}"/>
              </a:ext>
            </a:extLst>
          </p:cNvPr>
          <p:cNvSpPr>
            <a:spLocks noGrp="1"/>
          </p:cNvSpPr>
          <p:nvPr>
            <p:ph idx="1"/>
          </p:nvPr>
        </p:nvSpPr>
        <p:spPr/>
        <p:txBody>
          <a:bodyPr/>
          <a:lstStyle/>
          <a:p>
            <a:pPr>
              <a:spcAft>
                <a:spcPct val="50000"/>
              </a:spcAft>
            </a:pPr>
            <a:r>
              <a:rPr lang="en-US" altLang="en-US" dirty="0">
                <a:latin typeface="Times New Roman" panose="02020603050405020304" pitchFamily="18" charset="0"/>
              </a:rPr>
              <a:t>A literature review is never just a list of studies—it always offers an argument about a body of research</a:t>
            </a:r>
          </a:p>
          <a:p>
            <a:r>
              <a:rPr lang="en-US" altLang="en-US" dirty="0">
                <a:latin typeface="Times New Roman" panose="02020603050405020304" pitchFamily="18" charset="0"/>
              </a:rPr>
              <a:t>Analysis occurs on two levels:</a:t>
            </a:r>
          </a:p>
          <a:p>
            <a:pPr lvl="1"/>
            <a:r>
              <a:rPr lang="en-US" altLang="en-US" sz="2800" dirty="0">
                <a:latin typeface="Times New Roman" panose="02020603050405020304" pitchFamily="18" charset="0"/>
              </a:rPr>
              <a:t>Individual sources</a:t>
            </a:r>
          </a:p>
          <a:p>
            <a:pPr lvl="1"/>
            <a:r>
              <a:rPr lang="en-US" altLang="en-US" sz="2800" dirty="0">
                <a:latin typeface="Times New Roman" panose="02020603050405020304" pitchFamily="18" charset="0"/>
              </a:rPr>
              <a:t>Body of research</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3679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3159</TotalTime>
  <Words>2136</Words>
  <Application>Microsoft Office PowerPoint</Application>
  <PresentationFormat>Widescreen</PresentationFormat>
  <Paragraphs>238</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Times New Roman</vt:lpstr>
      <vt:lpstr>Wingdings</vt:lpstr>
      <vt:lpstr>Office Theme</vt:lpstr>
      <vt:lpstr>Research Methodology Literature Review</vt:lpstr>
      <vt:lpstr>Literature Survey</vt:lpstr>
      <vt:lpstr>Literature Survey</vt:lpstr>
      <vt:lpstr>What is the Purpose of Literature Review?</vt:lpstr>
      <vt:lpstr>What are the Characteristics of Effective Literature Reviews?</vt:lpstr>
      <vt:lpstr>Steps for Writing a Literature Review</vt:lpstr>
      <vt:lpstr>A. Planning: What Type of Literature Review Am I Writing?  </vt:lpstr>
      <vt:lpstr>B. Reading and Researching: What Materials Am I Going to Use? </vt:lpstr>
      <vt:lpstr>C. Analyzing: How Do I Assess Existing Research? </vt:lpstr>
      <vt:lpstr>Four Analysis Tasks of the Literature Review </vt:lpstr>
      <vt:lpstr>Summary and Synthesis</vt:lpstr>
      <vt:lpstr>Sample Language for Summary and Synthesis</vt:lpstr>
      <vt:lpstr>Comparison and Critique</vt:lpstr>
      <vt:lpstr>Sample Language for Comparison and Critique</vt:lpstr>
      <vt:lpstr>D. Drafting: What Am I Going to Write? </vt:lpstr>
      <vt:lpstr>1. Exigency  </vt:lpstr>
      <vt:lpstr>2. Thesis Statements</vt:lpstr>
      <vt:lpstr>Examples: Thesis Statements</vt:lpstr>
      <vt:lpstr>3. Organization</vt:lpstr>
      <vt:lpstr>Topical: Characteristics</vt:lpstr>
      <vt:lpstr>Topical: Typical Language</vt:lpstr>
      <vt:lpstr>Distant to Close: Characteristics</vt:lpstr>
      <vt:lpstr>Distant to Close: Typical Language</vt:lpstr>
      <vt:lpstr>Debate: Characteristics</vt:lpstr>
      <vt:lpstr>Debate: Typical Language</vt:lpstr>
      <vt:lpstr>Chronological: Characteristics</vt:lpstr>
      <vt:lpstr>Chronological: Typical Language </vt:lpstr>
      <vt:lpstr>Seminal Study: Characteristics </vt:lpstr>
      <vt:lpstr>Seminal Study: Typical Language</vt:lpstr>
      <vt:lpstr>4. Introductions</vt:lpstr>
      <vt:lpstr>Example: Introduction</vt:lpstr>
      <vt:lpstr>4. Conclusions</vt:lpstr>
      <vt:lpstr>Example: Conclusion</vt:lpstr>
      <vt:lpstr>5. Citing Sources</vt:lpstr>
      <vt:lpstr>Citing Sources: Things to Avoid</vt:lpstr>
      <vt:lpstr>Examples: Citing Sources</vt:lpstr>
      <vt:lpstr>E. Revising: How Can I Fine-tune My Draft? </vt:lpstr>
      <vt:lpstr>Writing a Literature Review: In Summary </vt:lpstr>
      <vt:lpstr>Thanks for your patience hearing.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 Defining the Research Problem</dc:title>
  <dc:creator>Sadek</dc:creator>
  <cp:lastModifiedBy>Abdullah Al Mamun</cp:lastModifiedBy>
  <cp:revision>35</cp:revision>
  <dcterms:created xsi:type="dcterms:W3CDTF">2021-09-17T20:00:42Z</dcterms:created>
  <dcterms:modified xsi:type="dcterms:W3CDTF">2024-03-27T03:37:03Z</dcterms:modified>
</cp:coreProperties>
</file>