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3"/>
  </p:notesMasterIdLst>
  <p:handoutMasterIdLst>
    <p:handoutMasterId r:id="rId14"/>
  </p:handoutMasterIdLst>
  <p:sldIdLst>
    <p:sldId id="256" r:id="rId5"/>
    <p:sldId id="286" r:id="rId6"/>
    <p:sldId id="271" r:id="rId7"/>
    <p:sldId id="281" r:id="rId8"/>
    <p:sldId id="283" r:id="rId9"/>
    <p:sldId id="284" r:id="rId10"/>
    <p:sldId id="285"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86"/>
          </p14:sldIdLst>
        </p14:section>
        <p14:section name="Design, Morph, Annotate, Work Together, Tell Me" id="{B9B51309-D148-4332-87C2-07BE32FBCA3B}">
          <p14:sldIdLst>
            <p14:sldId id="271"/>
            <p14:sldId id="281"/>
            <p14:sldId id="283"/>
            <p14:sldId id="284"/>
            <p14:sldId id="285"/>
          </p14:sldIdLst>
        </p14:section>
        <p14:section name="Learn More" id="{2CC34DB2-6590-42C0-AD4B-A04C6060184E}">
          <p14:sldIdLst>
            <p14:sldId id="28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241" autoAdjust="0"/>
  </p:normalViewPr>
  <p:slideViewPr>
    <p:cSldViewPr snapToGrid="0">
      <p:cViewPr varScale="1">
        <p:scale>
          <a:sx n="74" d="100"/>
          <a:sy n="74" d="100"/>
        </p:scale>
        <p:origin x="540"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12/5/2021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12/5/2021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In </a:t>
            </a:r>
            <a:r>
              <a:rPr lang="en-US" baseline="0" dirty="0"/>
              <a:t>Slide Show mode, select the arrows to visit links.</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8</a:t>
            </a:fld>
            <a:endParaRPr lang="en-US" dirty="0"/>
          </a:p>
        </p:txBody>
      </p:sp>
    </p:spTree>
    <p:extLst>
      <p:ext uri="{BB962C8B-B14F-4D97-AF65-F5344CB8AC3E}">
        <p14:creationId xmlns:p14="http://schemas.microsoft.com/office/powerpoint/2010/main" val="342178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12/5/2021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12/5/2021</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earchmobilecomputing.techtarget.com/definition/Wireless-Transport-Layer-Securit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a:bodyPr>
          <a:lstStyle/>
          <a:p>
            <a:r>
              <a:rPr lang="en-US" sz="4800" dirty="0">
                <a:solidFill>
                  <a:schemeClr val="bg1"/>
                </a:solidFill>
              </a:rPr>
              <a:t>WAP(Wireless Application Protocol)</a:t>
            </a:r>
          </a:p>
        </p:txBody>
      </p:sp>
      <p:sp>
        <p:nvSpPr>
          <p:cNvPr id="3" name="Subtitle 2"/>
          <p:cNvSpPr>
            <a:spLocks noGrp="1"/>
          </p:cNvSpPr>
          <p:nvPr>
            <p:ph type="subTitle" idx="4294967295"/>
          </p:nvPr>
        </p:nvSpPr>
        <p:spPr>
          <a:xfrm>
            <a:off x="8409079" y="5074276"/>
            <a:ext cx="3478121" cy="1018606"/>
          </a:xfrm>
        </p:spPr>
        <p:txBody>
          <a:bodyPr>
            <a:normAutofit fontScale="62500" lnSpcReduction="20000"/>
          </a:bodyPr>
          <a:lstStyle/>
          <a:p>
            <a:pPr marL="0" indent="0">
              <a:buNone/>
            </a:pPr>
            <a:r>
              <a:rPr lang="en-US" sz="2400" dirty="0">
                <a:solidFill>
                  <a:schemeClr val="bg1"/>
                </a:solidFill>
                <a:latin typeface="+mj-lt"/>
              </a:rPr>
              <a:t>Md </a:t>
            </a:r>
            <a:r>
              <a:rPr lang="en-US" sz="2400" dirty="0" err="1">
                <a:solidFill>
                  <a:schemeClr val="bg1"/>
                </a:solidFill>
                <a:latin typeface="+mj-lt"/>
              </a:rPr>
              <a:t>Assaduzzaman</a:t>
            </a:r>
            <a:r>
              <a:rPr lang="en-US" sz="2400" dirty="0">
                <a:solidFill>
                  <a:schemeClr val="bg1"/>
                </a:solidFill>
                <a:latin typeface="+mj-lt"/>
              </a:rPr>
              <a:t/>
            </a:r>
            <a:br>
              <a:rPr lang="en-US" sz="2400" dirty="0">
                <a:solidFill>
                  <a:schemeClr val="bg1"/>
                </a:solidFill>
                <a:latin typeface="+mj-lt"/>
              </a:rPr>
            </a:br>
            <a:r>
              <a:rPr lang="en-US" sz="2400" dirty="0">
                <a:solidFill>
                  <a:schemeClr val="bg1"/>
                </a:solidFill>
                <a:latin typeface="+mj-lt"/>
              </a:rPr>
              <a:t>Lecturer, CSE</a:t>
            </a:r>
            <a:br>
              <a:rPr lang="en-US" sz="2400" dirty="0">
                <a:solidFill>
                  <a:schemeClr val="bg1"/>
                </a:solidFill>
                <a:latin typeface="+mj-lt"/>
              </a:rPr>
            </a:br>
            <a:r>
              <a:rPr lang="en-US" sz="2400" dirty="0">
                <a:solidFill>
                  <a:schemeClr val="bg1"/>
                </a:solidFill>
                <a:latin typeface="+mj-lt"/>
              </a:rPr>
              <a:t>DIU</a:t>
            </a:r>
          </a:p>
        </p:txBody>
      </p:sp>
    </p:spTree>
    <p:extLst>
      <p:ext uri="{BB962C8B-B14F-4D97-AF65-F5344CB8AC3E}">
        <p14:creationId xmlns:p14="http://schemas.microsoft.com/office/powerpoint/2010/main" val="24718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9A1FEA-2900-42D6-B0F0-D15DC6253D0A}"/>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Content</a:t>
            </a:r>
          </a:p>
        </p:txBody>
      </p:sp>
      <p:sp>
        <p:nvSpPr>
          <p:cNvPr id="3" name="Content Placeholder 2">
            <a:extLst>
              <a:ext uri="{FF2B5EF4-FFF2-40B4-BE49-F238E27FC236}">
                <a16:creationId xmlns:a16="http://schemas.microsoft.com/office/drawing/2014/main" xmlns="" id="{406484A7-8DFF-4D46-93EB-1AA953CB7547}"/>
              </a:ext>
            </a:extLst>
          </p:cNvPr>
          <p:cNvSpPr>
            <a:spLocks noGrp="1"/>
          </p:cNvSpPr>
          <p:nvPr>
            <p:ph sz="quarter" idx="10"/>
          </p:nvPr>
        </p:nvSpPr>
        <p:spPr>
          <a:xfrm>
            <a:off x="539495" y="1435608"/>
            <a:ext cx="7149777" cy="3977640"/>
          </a:xfrm>
        </p:spPr>
        <p:txBody>
          <a:bodyPr>
            <a:normAutofit/>
          </a:bodyPr>
          <a:lstStyle/>
          <a:p>
            <a:pPr marL="342900" indent="-342900" algn="l">
              <a:buFont typeface="Wingdings" panose="05000000000000000000" pitchFamily="2" charset="2"/>
              <a:buChar char="q"/>
            </a:pPr>
            <a:r>
              <a:rPr lang="en-US" sz="2000" b="0" i="0" dirty="0">
                <a:solidFill>
                  <a:schemeClr val="tx1"/>
                </a:solidFill>
                <a:effectLst/>
                <a:latin typeface="Times New Roman" panose="02020603050405020304" pitchFamily="18" charset="0"/>
                <a:cs typeface="Times New Roman" panose="02020603050405020304" pitchFamily="18" charset="0"/>
              </a:rPr>
              <a:t>The WAP Architecture</a:t>
            </a:r>
          </a:p>
          <a:p>
            <a:pPr marL="342900" indent="-342900" algn="l">
              <a:buFont typeface="Wingdings" panose="05000000000000000000" pitchFamily="2" charset="2"/>
              <a:buChar char="q"/>
            </a:pPr>
            <a:r>
              <a:rPr lang="en-US" sz="2000" b="0" i="0" dirty="0">
                <a:solidFill>
                  <a:schemeClr val="tx1"/>
                </a:solidFill>
                <a:effectLst/>
                <a:latin typeface="Times New Roman" panose="02020603050405020304" pitchFamily="18" charset="0"/>
                <a:cs typeface="Times New Roman" panose="02020603050405020304" pitchFamily="18" charset="0"/>
              </a:rPr>
              <a:t>Wireless Application Environment</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508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en-US" b="1" dirty="0">
                <a:latin typeface="Segoe UI Light" panose="020B0502040204020203" pitchFamily="34" charset="0"/>
                <a:cs typeface="Segoe UI Light" panose="020B0502040204020203" pitchFamily="34" charset="0"/>
              </a:rPr>
              <a:t>WAP</a:t>
            </a:r>
          </a:p>
        </p:txBody>
      </p:sp>
      <p:sp>
        <p:nvSpPr>
          <p:cNvPr id="38" name="Content Placeholder 17"/>
          <p:cNvSpPr txBox="1">
            <a:spLocks/>
          </p:cNvSpPr>
          <p:nvPr/>
        </p:nvSpPr>
        <p:spPr>
          <a:xfrm>
            <a:off x="541610" y="2034862"/>
            <a:ext cx="4345922" cy="336136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sz="1600" dirty="0">
                <a:solidFill>
                  <a:schemeClr val="tx1"/>
                </a:solidFill>
              </a:rPr>
              <a:t>A Wireless Application Protocol (WAP) is a specification for a set of communication protocols to standardize the way wireless devices, such as mobile phones and radio transceivers, can be used for internet access, including email, the web, newsgroups and instant messaging. </a:t>
            </a:r>
            <a:br>
              <a:rPr lang="en-US" sz="1600" dirty="0">
                <a:solidFill>
                  <a:schemeClr val="tx1"/>
                </a:solidFill>
              </a:rPr>
            </a:br>
            <a:endParaRPr lang="en-US" sz="1600" dirty="0">
              <a:solidFill>
                <a:schemeClr val="tx1"/>
              </a:solidFill>
            </a:endParaRPr>
          </a:p>
          <a:p>
            <a:pPr marL="0" lvl="0" indent="0">
              <a:spcAft>
                <a:spcPts val="600"/>
              </a:spcAft>
              <a:buNone/>
              <a:defRPr/>
            </a:pPr>
            <a:r>
              <a:rPr lang="en-US" sz="1600" dirty="0">
                <a:solidFill>
                  <a:schemeClr val="tx1"/>
                </a:solidFill>
              </a:rPr>
              <a:t>While internet access was possible before the introduction of WAP, different manufacturers have used varying technologies; WAP promised interoperability between these technologies</a:t>
            </a:r>
            <a:endParaRPr lang="en-US" sz="1600" dirty="0">
              <a:solidFill>
                <a:schemeClr val="tx1"/>
              </a:solidFill>
              <a:latin typeface="Segoe UI" panose="020B0502040204020203" pitchFamily="34" charset="0"/>
              <a:cs typeface="Segoe UI" panose="020B0502040204020203" pitchFamily="34" charset="0"/>
            </a:endParaRPr>
          </a:p>
        </p:txBody>
      </p:sp>
      <p:pic>
        <p:nvPicPr>
          <p:cNvPr id="1028" name="Picture 4" descr="Lightbox">
            <a:extLst>
              <a:ext uri="{FF2B5EF4-FFF2-40B4-BE49-F238E27FC236}">
                <a16:creationId xmlns:a16="http://schemas.microsoft.com/office/drawing/2014/main" xmlns="" id="{BA185AA7-ED3D-4030-A97B-48299AE786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619250"/>
            <a:ext cx="5524500" cy="361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spcAft>
                <a:spcPts val="600"/>
              </a:spcAft>
              <a:defRPr/>
            </a:pPr>
            <a:r>
              <a:rPr lang="en-US" b="1" i="0" dirty="0">
                <a:solidFill>
                  <a:srgbClr val="273239"/>
                </a:solidFill>
                <a:effectLst/>
                <a:latin typeface="urw-din"/>
              </a:rPr>
              <a:t>WAP Model:</a:t>
            </a:r>
            <a:endParaRPr lang="en-US" dirty="0">
              <a:solidFill>
                <a:prstClr val="black">
                  <a:lumMod val="75000"/>
                  <a:lumOff val="25000"/>
                </a:prstClr>
              </a:solidFill>
              <a:cs typeface="Segoe UI"/>
            </a:endParaRPr>
          </a:p>
        </p:txBody>
      </p:sp>
      <p:sp>
        <p:nvSpPr>
          <p:cNvPr id="5" name="Content Placeholder 4"/>
          <p:cNvSpPr>
            <a:spLocks noGrp="1"/>
          </p:cNvSpPr>
          <p:nvPr>
            <p:ph sz="half" idx="4294967295"/>
          </p:nvPr>
        </p:nvSpPr>
        <p:spPr>
          <a:xfrm>
            <a:off x="857143" y="1804498"/>
            <a:ext cx="4557164" cy="4790886"/>
          </a:xfrm>
        </p:spPr>
        <p:txBody>
          <a:bodyPr vert="horz" lIns="91440" tIns="45720" rIns="91440" bIns="45720" rtlCol="0">
            <a:normAutofit/>
          </a:bodyPr>
          <a:lstStyle/>
          <a:p>
            <a:pPr>
              <a:lnSpc>
                <a:spcPts val="1800"/>
              </a:lnSpc>
              <a:spcAft>
                <a:spcPts val="600"/>
              </a:spcAft>
            </a:pPr>
            <a:r>
              <a:rPr lang="en-US" sz="1600" dirty="0"/>
              <a:t>The user opens the mini-browser in a mobile device. He selects a website that he wants to view. The mobile device sends the URL encoded request via network to a WAP gateway using WAP protocol.</a:t>
            </a:r>
          </a:p>
          <a:p>
            <a:pPr>
              <a:lnSpc>
                <a:spcPts val="1800"/>
              </a:lnSpc>
              <a:spcAft>
                <a:spcPts val="600"/>
              </a:spcAft>
            </a:pPr>
            <a:endParaRPr lang="en-US" sz="1600" dirty="0">
              <a:latin typeface="Segoe UI" panose="020B0502040204020203" pitchFamily="34" charset="0"/>
              <a:cs typeface="Segoe UI" panose="020B0502040204020203" pitchFamily="34" charset="0"/>
            </a:endParaRPr>
          </a:p>
          <a:p>
            <a:pPr>
              <a:lnSpc>
                <a:spcPts val="1800"/>
              </a:lnSpc>
              <a:spcAft>
                <a:spcPts val="600"/>
              </a:spcAft>
            </a:pPr>
            <a:r>
              <a:rPr lang="en-US" sz="1600" dirty="0">
                <a:latin typeface="Segoe UI" panose="020B0502040204020203" pitchFamily="34" charset="0"/>
                <a:cs typeface="Segoe UI" panose="020B0502040204020203" pitchFamily="34" charset="0"/>
              </a:rPr>
              <a:t>The WAP gateway translates this WAP request into a conventional HTTP URL request and sends it over the internet. The request reaches to a specified Web server and it processes the request just as it would have processed any other request and sends the response back to the mobile device through WAP gateway in WML file which can be seen in the micro-browser.</a:t>
            </a:r>
          </a:p>
        </p:txBody>
      </p:sp>
      <p:pic>
        <p:nvPicPr>
          <p:cNvPr id="2050" name="Picture 2" descr="Lightbox">
            <a:extLst>
              <a:ext uri="{FF2B5EF4-FFF2-40B4-BE49-F238E27FC236}">
                <a16:creationId xmlns:a16="http://schemas.microsoft.com/office/drawing/2014/main" xmlns="" id="{135F48C1-CF29-494C-BB87-DF66477C92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5673" y="2101561"/>
            <a:ext cx="6636327"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spcAft>
                <a:spcPts val="600"/>
              </a:spcAft>
              <a:defRPr/>
            </a:pPr>
            <a:r>
              <a:rPr lang="en-US" b="1" i="0" dirty="0">
                <a:solidFill>
                  <a:srgbClr val="273239"/>
                </a:solidFill>
                <a:effectLst/>
                <a:latin typeface="urw-din"/>
              </a:rPr>
              <a:t>WAP Protocol stack:</a:t>
            </a:r>
            <a:endParaRPr lang="en-US" dirty="0">
              <a:solidFill>
                <a:prstClr val="black">
                  <a:lumMod val="75000"/>
                  <a:lumOff val="25000"/>
                </a:prstClr>
              </a:solidFill>
              <a:cs typeface="Segoe UI"/>
            </a:endParaRPr>
          </a:p>
        </p:txBody>
      </p:sp>
      <p:pic>
        <p:nvPicPr>
          <p:cNvPr id="3074" name="Picture 2" descr="Lightbox">
            <a:extLst>
              <a:ext uri="{FF2B5EF4-FFF2-40B4-BE49-F238E27FC236}">
                <a16:creationId xmlns:a16="http://schemas.microsoft.com/office/drawing/2014/main" xmlns="" id="{5878EF47-356F-41DB-B8BA-C873457083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741" y="1854193"/>
            <a:ext cx="6496050" cy="3638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3046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spcAft>
                <a:spcPts val="600"/>
              </a:spcAft>
              <a:defRPr/>
            </a:pPr>
            <a:r>
              <a:rPr lang="en-US" b="1" i="0" dirty="0">
                <a:solidFill>
                  <a:srgbClr val="273239"/>
                </a:solidFill>
                <a:effectLst/>
                <a:latin typeface="urw-din"/>
              </a:rPr>
              <a:t>WAP Protocol stack:</a:t>
            </a:r>
            <a:endParaRPr lang="en-US" dirty="0">
              <a:solidFill>
                <a:prstClr val="black">
                  <a:lumMod val="75000"/>
                  <a:lumOff val="25000"/>
                </a:prstClr>
              </a:solidFill>
              <a:cs typeface="Segoe UI"/>
            </a:endParaRPr>
          </a:p>
        </p:txBody>
      </p:sp>
      <p:sp>
        <p:nvSpPr>
          <p:cNvPr id="5" name="Content Placeholder 4"/>
          <p:cNvSpPr>
            <a:spLocks noGrp="1"/>
          </p:cNvSpPr>
          <p:nvPr>
            <p:ph sz="half" idx="4294967295"/>
          </p:nvPr>
        </p:nvSpPr>
        <p:spPr>
          <a:xfrm>
            <a:off x="857142" y="1440873"/>
            <a:ext cx="10475875" cy="5154511"/>
          </a:xfrm>
        </p:spPr>
        <p:txBody>
          <a:bodyPr vert="horz" lIns="91440" tIns="45720" rIns="91440" bIns="45720" rtlCol="0">
            <a:normAutofit fontScale="77500" lnSpcReduction="20000"/>
          </a:bodyPr>
          <a:lstStyle/>
          <a:p>
            <a:pPr algn="l">
              <a:buFont typeface="Arial" panose="020B0604020202020204" pitchFamily="34" charset="0"/>
              <a:buChar char="•"/>
            </a:pPr>
            <a:r>
              <a:rPr lang="en-US" sz="2400" b="1" i="0" dirty="0">
                <a:effectLst/>
                <a:latin typeface="Arial" panose="020B0604020202020204" pitchFamily="34" charset="0"/>
              </a:rPr>
              <a:t>Wireless Application Environment (WAE)</a:t>
            </a:r>
            <a:r>
              <a:rPr lang="en-US" sz="2400" b="0" i="0" dirty="0">
                <a:effectLst/>
                <a:latin typeface="Arial" panose="020B0604020202020204" pitchFamily="34" charset="0"/>
              </a:rPr>
              <a:t> for mobile device specifications and programming languages such as WML;</a:t>
            </a:r>
          </a:p>
          <a:p>
            <a:pPr algn="l">
              <a:buFont typeface="Arial" panose="020B0604020202020204" pitchFamily="34" charset="0"/>
              <a:buChar char="•"/>
            </a:pPr>
            <a:r>
              <a:rPr lang="en-US" sz="2400" b="1" i="0" dirty="0">
                <a:effectLst/>
                <a:latin typeface="Arial" panose="020B0604020202020204" pitchFamily="34" charset="0"/>
              </a:rPr>
              <a:t>Wireless Session Protocol (WSP)</a:t>
            </a:r>
            <a:r>
              <a:rPr lang="en-US" sz="2400" b="0" i="0" dirty="0">
                <a:effectLst/>
                <a:latin typeface="Arial" panose="020B0604020202020204" pitchFamily="34" charset="0"/>
              </a:rPr>
              <a:t>, which manages connection suspensions and reconnections;</a:t>
            </a:r>
          </a:p>
          <a:p>
            <a:pPr algn="l">
              <a:buFont typeface="Arial" panose="020B0604020202020204" pitchFamily="34" charset="0"/>
              <a:buChar char="•"/>
            </a:pPr>
            <a:r>
              <a:rPr lang="en-US" sz="2400" b="1" i="0" dirty="0">
                <a:effectLst/>
                <a:latin typeface="Arial" panose="020B0604020202020204" pitchFamily="34" charset="0"/>
              </a:rPr>
              <a:t>Wireless Transaction Protocol (WTP)</a:t>
            </a:r>
            <a:r>
              <a:rPr lang="en-US" sz="2400" b="0" i="0" dirty="0">
                <a:effectLst/>
                <a:latin typeface="Arial" panose="020B0604020202020204" pitchFamily="34" charset="0"/>
              </a:rPr>
              <a:t>, which manages transaction support for requests and responses to servers;</a:t>
            </a:r>
          </a:p>
          <a:p>
            <a:pPr algn="l">
              <a:buFont typeface="Arial" panose="020B0604020202020204" pitchFamily="34" charset="0"/>
              <a:buChar char="•"/>
            </a:pPr>
            <a:r>
              <a:rPr lang="en-US" sz="2400" b="1" i="0" dirty="0">
                <a:effectLst/>
                <a:latin typeface="Arial" panose="020B0604020202020204" pitchFamily="34" charset="0"/>
              </a:rPr>
              <a:t>Wireless Transport Layer Security (</a:t>
            </a:r>
            <a:r>
              <a:rPr lang="en-US" sz="2400" b="1" i="0" u="sng" dirty="0">
                <a:effectLst/>
                <a:latin typeface="Arial" panose="020B0604020202020204" pitchFamily="34" charset="0"/>
                <a:hlinkClick r:id="rId2">
                  <a:extLst>
                    <a:ext uri="{A12FA001-AC4F-418D-AE19-62706E023703}">
                      <ahyp:hlinkClr xmlns:ahyp="http://schemas.microsoft.com/office/drawing/2018/hyperlinkcolor" xmlns="" val="tx"/>
                    </a:ext>
                  </a:extLst>
                </a:hlinkClick>
              </a:rPr>
              <a:t>WTLS</a:t>
            </a:r>
            <a:r>
              <a:rPr lang="en-US" sz="2400" b="1" i="0" dirty="0">
                <a:effectLst/>
                <a:latin typeface="Arial" panose="020B0604020202020204" pitchFamily="34" charset="0"/>
              </a:rPr>
              <a:t>) </a:t>
            </a:r>
            <a:r>
              <a:rPr lang="en-US" sz="2400" b="0" i="0" dirty="0">
                <a:effectLst/>
                <a:latin typeface="Arial" panose="020B0604020202020204" pitchFamily="34" charset="0"/>
              </a:rPr>
              <a:t>for managing privacy, authentication and data integrity through public key cryptography; and</a:t>
            </a:r>
          </a:p>
          <a:p>
            <a:pPr algn="l">
              <a:buFont typeface="Arial" panose="020B0604020202020204" pitchFamily="34" charset="0"/>
              <a:buChar char="•"/>
            </a:pPr>
            <a:r>
              <a:rPr lang="en-US" sz="2400" b="1" i="0" dirty="0">
                <a:effectLst/>
                <a:latin typeface="Arial" panose="020B0604020202020204" pitchFamily="34" charset="0"/>
              </a:rPr>
              <a:t>Wireless Datagram Protocol (WDP)</a:t>
            </a:r>
            <a:r>
              <a:rPr lang="en-US" sz="2400" b="0" i="0" dirty="0">
                <a:effectLst/>
                <a:latin typeface="Arial" panose="020B0604020202020204" pitchFamily="34" charset="0"/>
              </a:rPr>
              <a:t>, which is an adaptation layer for consistent data formats in the other layers, and it defines how data flows to the sender, from the receiver</a:t>
            </a:r>
          </a:p>
          <a:p>
            <a:pPr>
              <a:lnSpc>
                <a:spcPts val="1800"/>
              </a:lnSpc>
              <a:spcAft>
                <a:spcPts val="600"/>
              </a:spcAft>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033140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spcAft>
                <a:spcPts val="600"/>
              </a:spcAft>
              <a:defRPr/>
            </a:pPr>
            <a:r>
              <a:rPr lang="en-US" b="0" i="0" dirty="0">
                <a:solidFill>
                  <a:srgbClr val="000000"/>
                </a:solidFill>
                <a:effectLst/>
                <a:latin typeface="Arial" panose="020B0604020202020204" pitchFamily="34" charset="0"/>
              </a:rPr>
              <a:t>Wireless Application Environment (WAE)</a:t>
            </a:r>
            <a:endParaRPr lang="en-US" dirty="0">
              <a:solidFill>
                <a:prstClr val="black">
                  <a:lumMod val="75000"/>
                  <a:lumOff val="25000"/>
                </a:prstClr>
              </a:solidFill>
              <a:cs typeface="Segoe UI"/>
            </a:endParaRPr>
          </a:p>
        </p:txBody>
      </p:sp>
      <p:sp>
        <p:nvSpPr>
          <p:cNvPr id="5" name="Content Placeholder 4"/>
          <p:cNvSpPr>
            <a:spLocks noGrp="1"/>
          </p:cNvSpPr>
          <p:nvPr>
            <p:ph sz="half" idx="4294967295"/>
          </p:nvPr>
        </p:nvSpPr>
        <p:spPr>
          <a:xfrm>
            <a:off x="779869" y="1513735"/>
            <a:ext cx="10719404" cy="5067369"/>
          </a:xfrm>
        </p:spPr>
        <p:txBody>
          <a:bodyPr vert="horz" lIns="91440" tIns="45720" rIns="91440" bIns="45720" rtlCol="0">
            <a:normAutofit fontScale="92500"/>
          </a:bodyPr>
          <a:lstStyle/>
          <a:p>
            <a:pPr>
              <a:lnSpc>
                <a:spcPts val="1800"/>
              </a:lnSpc>
              <a:spcAft>
                <a:spcPts val="600"/>
              </a:spcAft>
            </a:pPr>
            <a:r>
              <a:rPr lang="en-US" sz="1600" dirty="0">
                <a:latin typeface="Segoe UI" panose="020B0502040204020203" pitchFamily="34" charset="0"/>
                <a:cs typeface="Segoe UI" panose="020B0502040204020203" pitchFamily="34" charset="0"/>
              </a:rPr>
              <a:t>Wireless Application Environment (WAE), the uppermost layer in the WAP stack, provides an environment that enables a wide range of applications to be used on the wireless devices.</a:t>
            </a:r>
            <a:br>
              <a:rPr lang="en-US" sz="1600" dirty="0">
                <a:latin typeface="Segoe UI" panose="020B0502040204020203" pitchFamily="34" charset="0"/>
                <a:cs typeface="Segoe UI" panose="020B0502040204020203" pitchFamily="34" charset="0"/>
              </a:rPr>
            </a:br>
            <a:r>
              <a:rPr lang="en-US" sz="1800" b="0" i="0" u="none" strike="noStrike" baseline="0" dirty="0" smtClean="0">
                <a:latin typeface="Times-Roman"/>
              </a:rPr>
              <a:t>The </a:t>
            </a:r>
            <a:r>
              <a:rPr lang="en-US" sz="1800" b="0" i="0" u="none" strike="noStrike" baseline="0" dirty="0">
                <a:latin typeface="Times-Roman"/>
              </a:rPr>
              <a:t>following specifications are part of the W AE:</a:t>
            </a:r>
            <a:br>
              <a:rPr lang="en-US" sz="1800" b="0" i="0" u="none" strike="noStrike" baseline="0" dirty="0">
                <a:latin typeface="Times-Roman"/>
              </a:rPr>
            </a:br>
            <a:r>
              <a:rPr lang="en-US" sz="1800" b="0" i="0" u="none" strike="noStrike" baseline="0" dirty="0">
                <a:latin typeface="Times-Roman"/>
              </a:rPr>
              <a:t/>
            </a:r>
            <a:br>
              <a:rPr lang="en-US" sz="1800" b="0" i="0" u="none" strike="noStrike" baseline="0" dirty="0">
                <a:latin typeface="Times-Roman"/>
              </a:rPr>
            </a:br>
            <a:r>
              <a:rPr lang="en-US" sz="1800" b="0" i="0" u="none" strike="noStrike" baseline="0" dirty="0">
                <a:latin typeface="Times-Roman"/>
              </a:rPr>
              <a:t>Wireless Markup Language (WML): </a:t>
            </a:r>
            <a:r>
              <a:rPr lang="en-US" sz="1800" i="0" u="none" strike="noStrike" baseline="0" dirty="0">
                <a:latin typeface="Times-Roman"/>
              </a:rPr>
              <a:t>A lightweight markup language designed to meet the constraints of a wireless environment with low bandwidth and small handheld devices. The Wireless Markup Language is WAP's analogy to HTML used on the WWW. WML is based on the Extensible Markup Language (XML).</a:t>
            </a:r>
            <a:br>
              <a:rPr lang="en-US" sz="1800" i="0" u="none" strike="noStrike" baseline="0" dirty="0">
                <a:latin typeface="Times-Roman"/>
              </a:rPr>
            </a:br>
            <a:r>
              <a:rPr lang="en-US" sz="1800" b="0" i="0" u="none" strike="noStrike" baseline="0" dirty="0">
                <a:latin typeface="Times-Roman"/>
              </a:rPr>
              <a:t/>
            </a:r>
            <a:br>
              <a:rPr lang="en-US" sz="1800" b="0" i="0" u="none" strike="noStrike" baseline="0" dirty="0">
                <a:latin typeface="Times-Roman"/>
              </a:rPr>
            </a:br>
            <a:r>
              <a:rPr lang="en-US" sz="1800" b="0" i="0" u="none" strike="noStrike" baseline="0" dirty="0">
                <a:latin typeface="Times-Roman"/>
              </a:rPr>
              <a:t>WAP Binary XML Format (WBXML) - a specification for the binary encoding and transfer of XML documents in a W AP environment with the goal of reducing the actual amount of data transferred over the wireless connection</a:t>
            </a:r>
            <a:br>
              <a:rPr lang="en-US" sz="1800" b="0" i="0" u="none" strike="noStrike" baseline="0" dirty="0">
                <a:latin typeface="Times-Roman"/>
              </a:rPr>
            </a:br>
            <a:r>
              <a:rPr lang="en-US" sz="1800" b="0" i="0" u="none" strike="noStrike" baseline="0" dirty="0">
                <a:latin typeface="Times-Roman"/>
              </a:rPr>
              <a:t/>
            </a:r>
            <a:br>
              <a:rPr lang="en-US" sz="1800" b="0" i="0" u="none" strike="noStrike" baseline="0" dirty="0">
                <a:latin typeface="Times-Roman"/>
              </a:rPr>
            </a:br>
            <a:r>
              <a:rPr lang="en-US" sz="1800" b="0" i="0" u="none" strike="noStrike" baseline="0" dirty="0">
                <a:latin typeface="Times-Roman"/>
              </a:rPr>
              <a:t>WML Script: It can be used for enhancing services written in WML in the way that it to some extent adds intelligence to the services; for example, procedural logic, loops, conditional expressions, and computational functions.</a:t>
            </a:r>
            <a:br>
              <a:rPr lang="en-US" sz="1800" b="0" i="0" u="none" strike="noStrike" baseline="0" dirty="0">
                <a:latin typeface="Times-Roman"/>
              </a:rPr>
            </a:br>
            <a:r>
              <a:rPr lang="en-US" sz="1800" b="0" i="0" u="none" strike="noStrike" baseline="0" dirty="0">
                <a:latin typeface="Times-Roman"/>
              </a:rPr>
              <a:t/>
            </a:r>
            <a:br>
              <a:rPr lang="en-US" sz="1800" b="0" i="0" u="none" strike="noStrike" baseline="0" dirty="0">
                <a:latin typeface="Times-Roman"/>
              </a:rPr>
            </a:br>
            <a:r>
              <a:rPr lang="en-US" sz="1800" b="0" i="0" u="none" strike="noStrike" baseline="0" dirty="0">
                <a:latin typeface="Times-Roman"/>
              </a:rPr>
              <a:t>Wireless Telephony Application (WT A) - a collection of telephony specific features for call and feature control mechanisms.</a:t>
            </a:r>
            <a:br>
              <a:rPr lang="en-US" sz="1800" b="0" i="0" u="none" strike="noStrike" baseline="0" dirty="0">
                <a:latin typeface="Times-Roman"/>
              </a:rPr>
            </a:br>
            <a:r>
              <a:rPr lang="en-US" sz="1800" b="0" i="0" u="none" strike="noStrike" baseline="0" dirty="0">
                <a:latin typeface="Times-Roman"/>
              </a:rPr>
              <a:t/>
            </a:r>
            <a:br>
              <a:rPr lang="en-US" sz="1800" b="0" i="0" u="none" strike="noStrike" baseline="0" dirty="0">
                <a:latin typeface="Times-Roman"/>
              </a:rPr>
            </a:br>
            <a:r>
              <a:rPr lang="en-US" sz="1800" b="0" i="0" u="none" strike="noStrike" baseline="0" dirty="0">
                <a:latin typeface="Times-Roman"/>
              </a:rPr>
              <a:t>Content formats - the data formats supported by a W AP environment, like calendar entries, images, and address book records.</a:t>
            </a: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9779827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333353" y="3905903"/>
            <a:ext cx="6876288" cy="640080"/>
          </a:xfrm>
        </p:spPr>
        <p:txBody>
          <a:bodyPr>
            <a:noAutofit/>
          </a:bodyPr>
          <a:lstStyle/>
          <a:p>
            <a:r>
              <a:rPr lang="en-US" sz="4800" b="1" dirty="0">
                <a:solidFill>
                  <a:srgbClr val="FF0000"/>
                </a:solidFill>
                <a:latin typeface="Segoe UI Light" panose="020B0502040204020203" pitchFamily="34" charset="0"/>
                <a:cs typeface="Segoe UI Light" panose="020B0502040204020203" pitchFamily="34" charset="0"/>
              </a:rPr>
              <a:t>Thank You</a:t>
            </a:r>
          </a:p>
        </p:txBody>
      </p:sp>
      <p:pic>
        <p:nvPicPr>
          <p:cNvPr id="2" name="Picture 1" descr="Tell Me butto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5801" y="3631070"/>
            <a:ext cx="1269672" cy="1189747"/>
          </a:xfrm>
          <a:prstGeom prst="rect">
            <a:avLst/>
          </a:prstGeom>
        </p:spPr>
      </p:pic>
    </p:spTree>
    <p:extLst>
      <p:ext uri="{BB962C8B-B14F-4D97-AF65-F5344CB8AC3E}">
        <p14:creationId xmlns:p14="http://schemas.microsoft.com/office/powerpoint/2010/main" val="893025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xmlns:p14="http://schemas.microsoft.com/office/powerpoint/2010/main" spd="slow">
        <p:fade/>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elcome to Powerpoint 2016_CLR_v2" id="{CAB9082A-965C-42BE-8170-C940D3319B60}" vid="{82B84162-888A-4FD2-BEC9-B29B6DB2C7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0072C5-DDE0-4258-BA7A-4D4B80DFA632}">
  <ds:schemaRefs>
    <ds:schemaRef ds:uri="http://schemas.microsoft.com/office/2006/documentManagement/types"/>
    <ds:schemaRef ds:uri="http://purl.org/dc/dcmitype/"/>
    <ds:schemaRef ds:uri="http://www.w3.org/XML/1998/namespace"/>
    <ds:schemaRef ds:uri="http://schemas.openxmlformats.org/package/2006/metadata/core-properties"/>
    <ds:schemaRef ds:uri="http://purl.org/dc/elements/1.1/"/>
    <ds:schemaRef ds:uri="16c05727-aa75-4e4a-9b5f-8a80a1165891"/>
    <ds:schemaRef ds:uri="http://schemas.microsoft.com/office/infopath/2007/PartnerControls"/>
    <ds:schemaRef ds:uri="71af3243-3dd4-4a8d-8c0d-dd76da1f02a5"/>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0</TotalTime>
  <Words>237</Words>
  <Application>Microsoft Office PowerPoint</Application>
  <PresentationFormat>Widescreen</PresentationFormat>
  <Paragraphs>25</Paragraphs>
  <Slides>8</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Segoe UI</vt:lpstr>
      <vt:lpstr>Segoe UI Light</vt:lpstr>
      <vt:lpstr>Times New Roman</vt:lpstr>
      <vt:lpstr>Times-Roman</vt:lpstr>
      <vt:lpstr>urw-din</vt:lpstr>
      <vt:lpstr>Wingdings</vt:lpstr>
      <vt:lpstr>WelcomeDoc</vt:lpstr>
      <vt:lpstr>WAP(Wireless Application Protocol)</vt:lpstr>
      <vt:lpstr>Content</vt:lpstr>
      <vt:lpstr>WAP</vt:lpstr>
      <vt:lpstr>WAP Model:</vt:lpstr>
      <vt:lpstr>WAP Protocol stack:</vt:lpstr>
      <vt:lpstr>WAP Protocol stack:</vt:lpstr>
      <vt:lpstr>Wireless Application Environment (WAE)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2021-10-12T20:58:52Z</dcterms:created>
  <dcterms:modified xsi:type="dcterms:W3CDTF">2021-12-05T05:29:16Z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