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54074" y="607821"/>
            <a:ext cx="6835851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607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431863" y="3725467"/>
            <a:ext cx="712135" cy="30752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374" y="226821"/>
            <a:ext cx="7369251" cy="1031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1237933"/>
            <a:ext cx="7317105" cy="362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607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-12700" y="6400418"/>
            <a:ext cx="3343275" cy="43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14694" y="6468260"/>
            <a:ext cx="1847850" cy="252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6413118"/>
            <a:ext cx="8080375" cy="41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  <a:tabLst>
                <a:tab pos="6383655" algn="l"/>
              </a:tabLst>
            </a:pPr>
            <a:r>
              <a:rPr sz="1400" spc="-5" dirty="0">
                <a:solidFill>
                  <a:srgbClr val="A6A6A6"/>
                </a:solidFill>
                <a:latin typeface="Arial"/>
                <a:cs typeface="Arial"/>
              </a:rPr>
              <a:t>Copyright </a:t>
            </a:r>
            <a:r>
              <a:rPr sz="1400" dirty="0">
                <a:solidFill>
                  <a:srgbClr val="A6A6A6"/>
                </a:solidFill>
                <a:latin typeface="Arial"/>
                <a:cs typeface="Arial"/>
              </a:rPr>
              <a:t>© 2009 Pearson</a:t>
            </a:r>
            <a:r>
              <a:rPr sz="1400" spc="-4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A6A6A6"/>
                </a:solidFill>
                <a:latin typeface="Arial"/>
                <a:cs typeface="Arial"/>
              </a:rPr>
              <a:t>Education,</a:t>
            </a:r>
            <a:r>
              <a:rPr sz="1400" spc="-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A6A6A6"/>
                </a:solidFill>
                <a:latin typeface="Arial"/>
                <a:cs typeface="Arial"/>
              </a:rPr>
              <a:t>Inc.	</a:t>
            </a:r>
            <a:r>
              <a:rPr sz="2400" b="1" spc="-7" baseline="-24305" dirty="0">
                <a:solidFill>
                  <a:srgbClr val="C00000"/>
                </a:solidFill>
                <a:latin typeface="Arial"/>
                <a:cs typeface="Arial"/>
              </a:rPr>
              <a:t>Chapter 1- slide 1</a:t>
            </a:r>
            <a:endParaRPr sz="2400" baseline="-24305">
              <a:latin typeface="Arial"/>
              <a:cs typeface="Arial"/>
            </a:endParaRPr>
          </a:p>
          <a:p>
            <a:pPr>
              <a:lnSpc>
                <a:spcPts val="1660"/>
              </a:lnSpc>
            </a:pPr>
            <a:r>
              <a:rPr sz="1400" dirty="0">
                <a:solidFill>
                  <a:srgbClr val="A6A6A6"/>
                </a:solidFill>
                <a:latin typeface="Arial"/>
                <a:cs typeface="Arial"/>
              </a:rPr>
              <a:t>Publishing as Prentice</a:t>
            </a:r>
            <a:r>
              <a:rPr sz="1400" spc="-1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A6A6A6"/>
                </a:solidFill>
                <a:latin typeface="Arial"/>
                <a:cs typeface="Arial"/>
              </a:rPr>
              <a:t>Hall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2406" y="3507689"/>
            <a:ext cx="6095365" cy="170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algn="ctr">
              <a:lnSpc>
                <a:spcPct val="100000"/>
              </a:lnSpc>
              <a:spcBef>
                <a:spcPts val="100"/>
              </a:spcBef>
            </a:pPr>
            <a:r>
              <a:rPr sz="3600" b="1">
                <a:latin typeface="Arial"/>
                <a:cs typeface="Arial"/>
              </a:rPr>
              <a:t>Chapter</a:t>
            </a:r>
            <a:r>
              <a:rPr sz="3600" b="1" spc="-10">
                <a:latin typeface="Arial"/>
                <a:cs typeface="Arial"/>
              </a:rPr>
              <a:t> </a:t>
            </a:r>
            <a:r>
              <a:rPr lang="en-US" sz="3600" b="1" spc="-5" dirty="0" smtClean="0">
                <a:latin typeface="Arial"/>
                <a:cs typeface="Arial"/>
              </a:rPr>
              <a:t>13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200">
              <a:latin typeface="Times New Roman"/>
              <a:cs typeface="Times New Roman"/>
            </a:endParaRPr>
          </a:p>
          <a:p>
            <a:pPr marL="2528570" marR="5080" indent="-2516505" algn="ctr">
              <a:lnSpc>
                <a:spcPct val="100000"/>
              </a:lnSpc>
            </a:pPr>
            <a:r>
              <a:rPr lang="en-US" sz="3200" dirty="0" smtClean="0">
                <a:latin typeface="Arial"/>
                <a:cs typeface="Arial"/>
              </a:rPr>
              <a:t>Marketing Strategy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3" name="object 3"/>
          <p:cNvSpPr/>
          <p:nvPr/>
        </p:nvSpPr>
        <p:spPr>
          <a:xfrm>
            <a:off x="986027" y="1981200"/>
            <a:ext cx="6865620" cy="4419600"/>
          </a:xfrm>
          <a:custGeom>
            <a:avLst/>
            <a:gdLst/>
            <a:ahLst/>
            <a:cxnLst/>
            <a:rect l="l" t="t" r="r" b="b"/>
            <a:pathLst>
              <a:path w="6865620" h="4419600">
                <a:moveTo>
                  <a:pt x="4655820" y="0"/>
                </a:moveTo>
                <a:lnTo>
                  <a:pt x="4655820" y="1104900"/>
                </a:lnTo>
                <a:lnTo>
                  <a:pt x="0" y="1104900"/>
                </a:lnTo>
                <a:lnTo>
                  <a:pt x="0" y="3314700"/>
                </a:lnTo>
                <a:lnTo>
                  <a:pt x="4655820" y="3314700"/>
                </a:lnTo>
                <a:lnTo>
                  <a:pt x="4655820" y="4419600"/>
                </a:lnTo>
                <a:lnTo>
                  <a:pt x="6865620" y="2209800"/>
                </a:lnTo>
                <a:lnTo>
                  <a:pt x="4655820" y="0"/>
                </a:lnTo>
                <a:close/>
              </a:path>
            </a:pathLst>
          </a:custGeom>
          <a:solidFill>
            <a:srgbClr val="CAD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4809" y="3307841"/>
            <a:ext cx="1553210" cy="1767839"/>
          </a:xfrm>
          <a:custGeom>
            <a:avLst/>
            <a:gdLst/>
            <a:ahLst/>
            <a:cxnLst/>
            <a:rect l="l" t="t" r="r" b="b"/>
            <a:pathLst>
              <a:path w="1553210" h="1767839">
                <a:moveTo>
                  <a:pt x="1294130" y="0"/>
                </a:moveTo>
                <a:lnTo>
                  <a:pt x="258826" y="0"/>
                </a:lnTo>
                <a:lnTo>
                  <a:pt x="212303" y="4168"/>
                </a:lnTo>
                <a:lnTo>
                  <a:pt x="168516" y="16186"/>
                </a:lnTo>
                <a:lnTo>
                  <a:pt x="128194" y="35324"/>
                </a:lnTo>
                <a:lnTo>
                  <a:pt x="92070" y="60854"/>
                </a:lnTo>
                <a:lnTo>
                  <a:pt x="60874" y="92044"/>
                </a:lnTo>
                <a:lnTo>
                  <a:pt x="35338" y="128166"/>
                </a:lnTo>
                <a:lnTo>
                  <a:pt x="16193" y="168490"/>
                </a:lnTo>
                <a:lnTo>
                  <a:pt x="4170" y="212286"/>
                </a:lnTo>
                <a:lnTo>
                  <a:pt x="0" y="258825"/>
                </a:lnTo>
                <a:lnTo>
                  <a:pt x="0" y="1509014"/>
                </a:lnTo>
                <a:lnTo>
                  <a:pt x="4170" y="1555553"/>
                </a:lnTo>
                <a:lnTo>
                  <a:pt x="16193" y="1599349"/>
                </a:lnTo>
                <a:lnTo>
                  <a:pt x="35338" y="1639673"/>
                </a:lnTo>
                <a:lnTo>
                  <a:pt x="60874" y="1675795"/>
                </a:lnTo>
                <a:lnTo>
                  <a:pt x="92070" y="1706985"/>
                </a:lnTo>
                <a:lnTo>
                  <a:pt x="128194" y="1732515"/>
                </a:lnTo>
                <a:lnTo>
                  <a:pt x="168516" y="1751653"/>
                </a:lnTo>
                <a:lnTo>
                  <a:pt x="212303" y="1763671"/>
                </a:lnTo>
                <a:lnTo>
                  <a:pt x="258826" y="1767840"/>
                </a:lnTo>
                <a:lnTo>
                  <a:pt x="1294130" y="1767840"/>
                </a:lnTo>
                <a:lnTo>
                  <a:pt x="1340669" y="1763671"/>
                </a:lnTo>
                <a:lnTo>
                  <a:pt x="1384465" y="1751653"/>
                </a:lnTo>
                <a:lnTo>
                  <a:pt x="1424789" y="1732515"/>
                </a:lnTo>
                <a:lnTo>
                  <a:pt x="1460911" y="1706985"/>
                </a:lnTo>
                <a:lnTo>
                  <a:pt x="1492101" y="1675795"/>
                </a:lnTo>
                <a:lnTo>
                  <a:pt x="1517631" y="1639673"/>
                </a:lnTo>
                <a:lnTo>
                  <a:pt x="1536769" y="1599349"/>
                </a:lnTo>
                <a:lnTo>
                  <a:pt x="1548787" y="1555553"/>
                </a:lnTo>
                <a:lnTo>
                  <a:pt x="1552956" y="1509014"/>
                </a:lnTo>
                <a:lnTo>
                  <a:pt x="1552956" y="258825"/>
                </a:lnTo>
                <a:lnTo>
                  <a:pt x="1548787" y="212286"/>
                </a:lnTo>
                <a:lnTo>
                  <a:pt x="1536769" y="168490"/>
                </a:lnTo>
                <a:lnTo>
                  <a:pt x="1517631" y="128166"/>
                </a:lnTo>
                <a:lnTo>
                  <a:pt x="1492101" y="92044"/>
                </a:lnTo>
                <a:lnTo>
                  <a:pt x="1460911" y="60854"/>
                </a:lnTo>
                <a:lnTo>
                  <a:pt x="1424789" y="35324"/>
                </a:lnTo>
                <a:lnTo>
                  <a:pt x="1384465" y="16186"/>
                </a:lnTo>
                <a:lnTo>
                  <a:pt x="1340669" y="4168"/>
                </a:lnTo>
                <a:lnTo>
                  <a:pt x="1294130" y="0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4809" y="3307841"/>
            <a:ext cx="1553210" cy="1767839"/>
          </a:xfrm>
          <a:custGeom>
            <a:avLst/>
            <a:gdLst/>
            <a:ahLst/>
            <a:cxnLst/>
            <a:rect l="l" t="t" r="r" b="b"/>
            <a:pathLst>
              <a:path w="1553210" h="1767839">
                <a:moveTo>
                  <a:pt x="0" y="258825"/>
                </a:moveTo>
                <a:lnTo>
                  <a:pt x="4170" y="212286"/>
                </a:lnTo>
                <a:lnTo>
                  <a:pt x="16193" y="168490"/>
                </a:lnTo>
                <a:lnTo>
                  <a:pt x="35338" y="128166"/>
                </a:lnTo>
                <a:lnTo>
                  <a:pt x="60874" y="92044"/>
                </a:lnTo>
                <a:lnTo>
                  <a:pt x="92070" y="60854"/>
                </a:lnTo>
                <a:lnTo>
                  <a:pt x="128194" y="35324"/>
                </a:lnTo>
                <a:lnTo>
                  <a:pt x="168516" y="16186"/>
                </a:lnTo>
                <a:lnTo>
                  <a:pt x="212303" y="4168"/>
                </a:lnTo>
                <a:lnTo>
                  <a:pt x="258826" y="0"/>
                </a:lnTo>
                <a:lnTo>
                  <a:pt x="1294130" y="0"/>
                </a:lnTo>
                <a:lnTo>
                  <a:pt x="1340669" y="4168"/>
                </a:lnTo>
                <a:lnTo>
                  <a:pt x="1384465" y="16186"/>
                </a:lnTo>
                <a:lnTo>
                  <a:pt x="1424789" y="35324"/>
                </a:lnTo>
                <a:lnTo>
                  <a:pt x="1460911" y="60854"/>
                </a:lnTo>
                <a:lnTo>
                  <a:pt x="1492101" y="92044"/>
                </a:lnTo>
                <a:lnTo>
                  <a:pt x="1517631" y="128166"/>
                </a:lnTo>
                <a:lnTo>
                  <a:pt x="1536769" y="168490"/>
                </a:lnTo>
                <a:lnTo>
                  <a:pt x="1548787" y="212286"/>
                </a:lnTo>
                <a:lnTo>
                  <a:pt x="1552956" y="258825"/>
                </a:lnTo>
                <a:lnTo>
                  <a:pt x="1552956" y="1509014"/>
                </a:lnTo>
                <a:lnTo>
                  <a:pt x="1548787" y="1555553"/>
                </a:lnTo>
                <a:lnTo>
                  <a:pt x="1536769" y="1599349"/>
                </a:lnTo>
                <a:lnTo>
                  <a:pt x="1517631" y="1639673"/>
                </a:lnTo>
                <a:lnTo>
                  <a:pt x="1492101" y="1675795"/>
                </a:lnTo>
                <a:lnTo>
                  <a:pt x="1460911" y="1706985"/>
                </a:lnTo>
                <a:lnTo>
                  <a:pt x="1424789" y="1732515"/>
                </a:lnTo>
                <a:lnTo>
                  <a:pt x="1384465" y="1751653"/>
                </a:lnTo>
                <a:lnTo>
                  <a:pt x="1340669" y="1763671"/>
                </a:lnTo>
                <a:lnTo>
                  <a:pt x="1294130" y="1767840"/>
                </a:lnTo>
                <a:lnTo>
                  <a:pt x="258826" y="1767840"/>
                </a:lnTo>
                <a:lnTo>
                  <a:pt x="212303" y="1763671"/>
                </a:lnTo>
                <a:lnTo>
                  <a:pt x="168516" y="1751653"/>
                </a:lnTo>
                <a:lnTo>
                  <a:pt x="128194" y="1732515"/>
                </a:lnTo>
                <a:lnTo>
                  <a:pt x="92070" y="1706985"/>
                </a:lnTo>
                <a:lnTo>
                  <a:pt x="60874" y="1675795"/>
                </a:lnTo>
                <a:lnTo>
                  <a:pt x="35338" y="1639673"/>
                </a:lnTo>
                <a:lnTo>
                  <a:pt x="16193" y="1599349"/>
                </a:lnTo>
                <a:lnTo>
                  <a:pt x="4170" y="1555553"/>
                </a:lnTo>
                <a:lnTo>
                  <a:pt x="0" y="1509014"/>
                </a:lnTo>
                <a:lnTo>
                  <a:pt x="0" y="258825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3864" y="3901567"/>
            <a:ext cx="1232535" cy="5378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78435" marR="5080" indent="-166370">
              <a:lnSpc>
                <a:spcPts val="1870"/>
              </a:lnSpc>
              <a:spcBef>
                <a:spcPts val="400"/>
              </a:spcBef>
            </a:pPr>
            <a:r>
              <a:rPr sz="1800" b="1" spc="-5" dirty="0">
                <a:latin typeface="Arial"/>
                <a:cs typeface="Arial"/>
              </a:rPr>
              <a:t>Prod</a:t>
            </a:r>
            <a:r>
              <a:rPr sz="1800" b="1" dirty="0">
                <a:latin typeface="Arial"/>
                <a:cs typeface="Arial"/>
              </a:rPr>
              <a:t>uction  </a:t>
            </a:r>
            <a:r>
              <a:rPr sz="1800" b="1" spc="-5" dirty="0">
                <a:latin typeface="Arial"/>
                <a:cs typeface="Arial"/>
              </a:rPr>
              <a:t>concept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15489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39" h="1767839">
                <a:moveTo>
                  <a:pt x="1292860" y="0"/>
                </a:moveTo>
                <a:lnTo>
                  <a:pt x="258572" y="0"/>
                </a:lnTo>
                <a:lnTo>
                  <a:pt x="212108" y="4167"/>
                </a:lnTo>
                <a:lnTo>
                  <a:pt x="168370" y="16183"/>
                </a:lnTo>
                <a:lnTo>
                  <a:pt x="128091" y="35315"/>
                </a:lnTo>
                <a:lnTo>
                  <a:pt x="92000" y="60831"/>
                </a:lnTo>
                <a:lnTo>
                  <a:pt x="60831" y="92000"/>
                </a:lnTo>
                <a:lnTo>
                  <a:pt x="35315" y="128091"/>
                </a:lnTo>
                <a:lnTo>
                  <a:pt x="16183" y="168370"/>
                </a:lnTo>
                <a:lnTo>
                  <a:pt x="4167" y="212108"/>
                </a:lnTo>
                <a:lnTo>
                  <a:pt x="0" y="258572"/>
                </a:lnTo>
                <a:lnTo>
                  <a:pt x="0" y="1509268"/>
                </a:lnTo>
                <a:lnTo>
                  <a:pt x="4167" y="1555731"/>
                </a:lnTo>
                <a:lnTo>
                  <a:pt x="16183" y="1599469"/>
                </a:lnTo>
                <a:lnTo>
                  <a:pt x="35315" y="1639748"/>
                </a:lnTo>
                <a:lnTo>
                  <a:pt x="60831" y="1675839"/>
                </a:lnTo>
                <a:lnTo>
                  <a:pt x="92000" y="1707008"/>
                </a:lnTo>
                <a:lnTo>
                  <a:pt x="128091" y="1732524"/>
                </a:lnTo>
                <a:lnTo>
                  <a:pt x="168370" y="1751656"/>
                </a:lnTo>
                <a:lnTo>
                  <a:pt x="212108" y="1763672"/>
                </a:lnTo>
                <a:lnTo>
                  <a:pt x="258572" y="1767840"/>
                </a:lnTo>
                <a:lnTo>
                  <a:pt x="1292860" y="1767840"/>
                </a:lnTo>
                <a:lnTo>
                  <a:pt x="1339323" y="1763672"/>
                </a:lnTo>
                <a:lnTo>
                  <a:pt x="1383061" y="1751656"/>
                </a:lnTo>
                <a:lnTo>
                  <a:pt x="1423340" y="1732524"/>
                </a:lnTo>
                <a:lnTo>
                  <a:pt x="1459431" y="1707008"/>
                </a:lnTo>
                <a:lnTo>
                  <a:pt x="1490600" y="1675839"/>
                </a:lnTo>
                <a:lnTo>
                  <a:pt x="1516116" y="1639748"/>
                </a:lnTo>
                <a:lnTo>
                  <a:pt x="1535248" y="1599469"/>
                </a:lnTo>
                <a:lnTo>
                  <a:pt x="1547264" y="1555731"/>
                </a:lnTo>
                <a:lnTo>
                  <a:pt x="1551432" y="1509268"/>
                </a:lnTo>
                <a:lnTo>
                  <a:pt x="1551432" y="258572"/>
                </a:lnTo>
                <a:lnTo>
                  <a:pt x="1547264" y="212108"/>
                </a:lnTo>
                <a:lnTo>
                  <a:pt x="1535248" y="168370"/>
                </a:lnTo>
                <a:lnTo>
                  <a:pt x="1516116" y="128091"/>
                </a:lnTo>
                <a:lnTo>
                  <a:pt x="1490600" y="92000"/>
                </a:lnTo>
                <a:lnTo>
                  <a:pt x="1459431" y="60831"/>
                </a:lnTo>
                <a:lnTo>
                  <a:pt x="1423340" y="35315"/>
                </a:lnTo>
                <a:lnTo>
                  <a:pt x="1383061" y="16183"/>
                </a:lnTo>
                <a:lnTo>
                  <a:pt x="1339323" y="4167"/>
                </a:lnTo>
                <a:lnTo>
                  <a:pt x="1292860" y="0"/>
                </a:lnTo>
                <a:close/>
              </a:path>
            </a:pathLst>
          </a:custGeom>
          <a:solidFill>
            <a:srgbClr val="0AD0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15489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39" h="1767839">
                <a:moveTo>
                  <a:pt x="0" y="258572"/>
                </a:moveTo>
                <a:lnTo>
                  <a:pt x="4167" y="212108"/>
                </a:lnTo>
                <a:lnTo>
                  <a:pt x="16183" y="168370"/>
                </a:lnTo>
                <a:lnTo>
                  <a:pt x="35315" y="128091"/>
                </a:lnTo>
                <a:lnTo>
                  <a:pt x="60831" y="92000"/>
                </a:lnTo>
                <a:lnTo>
                  <a:pt x="92000" y="60831"/>
                </a:lnTo>
                <a:lnTo>
                  <a:pt x="128091" y="35315"/>
                </a:lnTo>
                <a:lnTo>
                  <a:pt x="168370" y="16183"/>
                </a:lnTo>
                <a:lnTo>
                  <a:pt x="212108" y="4167"/>
                </a:lnTo>
                <a:lnTo>
                  <a:pt x="258572" y="0"/>
                </a:lnTo>
                <a:lnTo>
                  <a:pt x="1292860" y="0"/>
                </a:lnTo>
                <a:lnTo>
                  <a:pt x="1339323" y="4167"/>
                </a:lnTo>
                <a:lnTo>
                  <a:pt x="1383061" y="16183"/>
                </a:lnTo>
                <a:lnTo>
                  <a:pt x="1423340" y="35315"/>
                </a:lnTo>
                <a:lnTo>
                  <a:pt x="1459431" y="60831"/>
                </a:lnTo>
                <a:lnTo>
                  <a:pt x="1490600" y="92000"/>
                </a:lnTo>
                <a:lnTo>
                  <a:pt x="1516116" y="128091"/>
                </a:lnTo>
                <a:lnTo>
                  <a:pt x="1535248" y="168370"/>
                </a:lnTo>
                <a:lnTo>
                  <a:pt x="1547264" y="212108"/>
                </a:lnTo>
                <a:lnTo>
                  <a:pt x="1551432" y="258572"/>
                </a:lnTo>
                <a:lnTo>
                  <a:pt x="1551432" y="1509268"/>
                </a:lnTo>
                <a:lnTo>
                  <a:pt x="1547264" y="1555731"/>
                </a:lnTo>
                <a:lnTo>
                  <a:pt x="1535248" y="1599469"/>
                </a:lnTo>
                <a:lnTo>
                  <a:pt x="1516116" y="1639748"/>
                </a:lnTo>
                <a:lnTo>
                  <a:pt x="1490600" y="1675839"/>
                </a:lnTo>
                <a:lnTo>
                  <a:pt x="1459431" y="1707008"/>
                </a:lnTo>
                <a:lnTo>
                  <a:pt x="1423340" y="1732524"/>
                </a:lnTo>
                <a:lnTo>
                  <a:pt x="1383061" y="1751656"/>
                </a:lnTo>
                <a:lnTo>
                  <a:pt x="1339323" y="1763672"/>
                </a:lnTo>
                <a:lnTo>
                  <a:pt x="1292860" y="1767840"/>
                </a:lnTo>
                <a:lnTo>
                  <a:pt x="258572" y="1767840"/>
                </a:lnTo>
                <a:lnTo>
                  <a:pt x="212108" y="1763672"/>
                </a:lnTo>
                <a:lnTo>
                  <a:pt x="168370" y="1751656"/>
                </a:lnTo>
                <a:lnTo>
                  <a:pt x="128091" y="1732524"/>
                </a:lnTo>
                <a:lnTo>
                  <a:pt x="92000" y="1707008"/>
                </a:lnTo>
                <a:lnTo>
                  <a:pt x="60831" y="1675839"/>
                </a:lnTo>
                <a:lnTo>
                  <a:pt x="35315" y="1639748"/>
                </a:lnTo>
                <a:lnTo>
                  <a:pt x="16183" y="1599469"/>
                </a:lnTo>
                <a:lnTo>
                  <a:pt x="4167" y="1555731"/>
                </a:lnTo>
                <a:lnTo>
                  <a:pt x="0" y="1509268"/>
                </a:lnTo>
                <a:lnTo>
                  <a:pt x="0" y="25857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39720" y="3901567"/>
            <a:ext cx="901700" cy="5378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indent="5715">
              <a:lnSpc>
                <a:spcPts val="1870"/>
              </a:lnSpc>
              <a:spcBef>
                <a:spcPts val="400"/>
              </a:spcBef>
            </a:pPr>
            <a:r>
              <a:rPr sz="1800" b="1" spc="-5" dirty="0">
                <a:latin typeface="Arial"/>
                <a:cs typeface="Arial"/>
              </a:rPr>
              <a:t>Prod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5" dirty="0">
                <a:latin typeface="Arial"/>
                <a:cs typeface="Arial"/>
              </a:rPr>
              <a:t>ct  conc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44646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39" h="1767839">
                <a:moveTo>
                  <a:pt x="1292859" y="0"/>
                </a:moveTo>
                <a:lnTo>
                  <a:pt x="258571" y="0"/>
                </a:lnTo>
                <a:lnTo>
                  <a:pt x="212108" y="4167"/>
                </a:lnTo>
                <a:lnTo>
                  <a:pt x="168370" y="16183"/>
                </a:lnTo>
                <a:lnTo>
                  <a:pt x="128091" y="35315"/>
                </a:lnTo>
                <a:lnTo>
                  <a:pt x="92000" y="60831"/>
                </a:lnTo>
                <a:lnTo>
                  <a:pt x="60831" y="92000"/>
                </a:lnTo>
                <a:lnTo>
                  <a:pt x="35315" y="128091"/>
                </a:lnTo>
                <a:lnTo>
                  <a:pt x="16183" y="168370"/>
                </a:lnTo>
                <a:lnTo>
                  <a:pt x="4167" y="212108"/>
                </a:lnTo>
                <a:lnTo>
                  <a:pt x="0" y="258572"/>
                </a:lnTo>
                <a:lnTo>
                  <a:pt x="0" y="1509268"/>
                </a:lnTo>
                <a:lnTo>
                  <a:pt x="4167" y="1555731"/>
                </a:lnTo>
                <a:lnTo>
                  <a:pt x="16183" y="1599469"/>
                </a:lnTo>
                <a:lnTo>
                  <a:pt x="35315" y="1639748"/>
                </a:lnTo>
                <a:lnTo>
                  <a:pt x="60831" y="1675839"/>
                </a:lnTo>
                <a:lnTo>
                  <a:pt x="92000" y="1707008"/>
                </a:lnTo>
                <a:lnTo>
                  <a:pt x="128091" y="1732524"/>
                </a:lnTo>
                <a:lnTo>
                  <a:pt x="168370" y="1751656"/>
                </a:lnTo>
                <a:lnTo>
                  <a:pt x="212108" y="1763672"/>
                </a:lnTo>
                <a:lnTo>
                  <a:pt x="258571" y="1767840"/>
                </a:lnTo>
                <a:lnTo>
                  <a:pt x="1292859" y="1767840"/>
                </a:lnTo>
                <a:lnTo>
                  <a:pt x="1339323" y="1763672"/>
                </a:lnTo>
                <a:lnTo>
                  <a:pt x="1383061" y="1751656"/>
                </a:lnTo>
                <a:lnTo>
                  <a:pt x="1423340" y="1732524"/>
                </a:lnTo>
                <a:lnTo>
                  <a:pt x="1459431" y="1707008"/>
                </a:lnTo>
                <a:lnTo>
                  <a:pt x="1490600" y="1675839"/>
                </a:lnTo>
                <a:lnTo>
                  <a:pt x="1516116" y="1639748"/>
                </a:lnTo>
                <a:lnTo>
                  <a:pt x="1535248" y="1599469"/>
                </a:lnTo>
                <a:lnTo>
                  <a:pt x="1547264" y="1555731"/>
                </a:lnTo>
                <a:lnTo>
                  <a:pt x="1551431" y="1509268"/>
                </a:lnTo>
                <a:lnTo>
                  <a:pt x="1551431" y="258572"/>
                </a:lnTo>
                <a:lnTo>
                  <a:pt x="1547264" y="212108"/>
                </a:lnTo>
                <a:lnTo>
                  <a:pt x="1535248" y="168370"/>
                </a:lnTo>
                <a:lnTo>
                  <a:pt x="1516116" y="128091"/>
                </a:lnTo>
                <a:lnTo>
                  <a:pt x="1490600" y="92000"/>
                </a:lnTo>
                <a:lnTo>
                  <a:pt x="1459431" y="60831"/>
                </a:lnTo>
                <a:lnTo>
                  <a:pt x="1423340" y="35315"/>
                </a:lnTo>
                <a:lnTo>
                  <a:pt x="1383061" y="16183"/>
                </a:lnTo>
                <a:lnTo>
                  <a:pt x="1339323" y="4167"/>
                </a:lnTo>
                <a:lnTo>
                  <a:pt x="1292859" y="0"/>
                </a:lnTo>
                <a:close/>
              </a:path>
            </a:pathLst>
          </a:custGeom>
          <a:solidFill>
            <a:srgbClr val="0ED1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44646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39" h="1767839">
                <a:moveTo>
                  <a:pt x="0" y="258572"/>
                </a:moveTo>
                <a:lnTo>
                  <a:pt x="4167" y="212108"/>
                </a:lnTo>
                <a:lnTo>
                  <a:pt x="16183" y="168370"/>
                </a:lnTo>
                <a:lnTo>
                  <a:pt x="35315" y="128091"/>
                </a:lnTo>
                <a:lnTo>
                  <a:pt x="60831" y="92000"/>
                </a:lnTo>
                <a:lnTo>
                  <a:pt x="92000" y="60831"/>
                </a:lnTo>
                <a:lnTo>
                  <a:pt x="128091" y="35315"/>
                </a:lnTo>
                <a:lnTo>
                  <a:pt x="168370" y="16183"/>
                </a:lnTo>
                <a:lnTo>
                  <a:pt x="212108" y="4167"/>
                </a:lnTo>
                <a:lnTo>
                  <a:pt x="258571" y="0"/>
                </a:lnTo>
                <a:lnTo>
                  <a:pt x="1292859" y="0"/>
                </a:lnTo>
                <a:lnTo>
                  <a:pt x="1339323" y="4167"/>
                </a:lnTo>
                <a:lnTo>
                  <a:pt x="1383061" y="16183"/>
                </a:lnTo>
                <a:lnTo>
                  <a:pt x="1423340" y="35315"/>
                </a:lnTo>
                <a:lnTo>
                  <a:pt x="1459431" y="60831"/>
                </a:lnTo>
                <a:lnTo>
                  <a:pt x="1490600" y="92000"/>
                </a:lnTo>
                <a:lnTo>
                  <a:pt x="1516116" y="128091"/>
                </a:lnTo>
                <a:lnTo>
                  <a:pt x="1535248" y="168370"/>
                </a:lnTo>
                <a:lnTo>
                  <a:pt x="1547264" y="212108"/>
                </a:lnTo>
                <a:lnTo>
                  <a:pt x="1551431" y="258572"/>
                </a:lnTo>
                <a:lnTo>
                  <a:pt x="1551431" y="1509268"/>
                </a:lnTo>
                <a:lnTo>
                  <a:pt x="1547264" y="1555731"/>
                </a:lnTo>
                <a:lnTo>
                  <a:pt x="1535248" y="1599469"/>
                </a:lnTo>
                <a:lnTo>
                  <a:pt x="1516116" y="1639748"/>
                </a:lnTo>
                <a:lnTo>
                  <a:pt x="1490600" y="1675839"/>
                </a:lnTo>
                <a:lnTo>
                  <a:pt x="1459431" y="1707008"/>
                </a:lnTo>
                <a:lnTo>
                  <a:pt x="1423340" y="1732524"/>
                </a:lnTo>
                <a:lnTo>
                  <a:pt x="1383061" y="1751656"/>
                </a:lnTo>
                <a:lnTo>
                  <a:pt x="1339323" y="1763672"/>
                </a:lnTo>
                <a:lnTo>
                  <a:pt x="1292859" y="1767840"/>
                </a:lnTo>
                <a:lnTo>
                  <a:pt x="258571" y="1767840"/>
                </a:lnTo>
                <a:lnTo>
                  <a:pt x="212108" y="1763672"/>
                </a:lnTo>
                <a:lnTo>
                  <a:pt x="168370" y="1751656"/>
                </a:lnTo>
                <a:lnTo>
                  <a:pt x="128091" y="1732524"/>
                </a:lnTo>
                <a:lnTo>
                  <a:pt x="92000" y="1707008"/>
                </a:lnTo>
                <a:lnTo>
                  <a:pt x="60831" y="1675839"/>
                </a:lnTo>
                <a:lnTo>
                  <a:pt x="35315" y="1639748"/>
                </a:lnTo>
                <a:lnTo>
                  <a:pt x="16183" y="1599469"/>
                </a:lnTo>
                <a:lnTo>
                  <a:pt x="4167" y="1555731"/>
                </a:lnTo>
                <a:lnTo>
                  <a:pt x="0" y="1509268"/>
                </a:lnTo>
                <a:lnTo>
                  <a:pt x="0" y="25857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69511" y="3901567"/>
            <a:ext cx="901700" cy="5378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indent="62230">
              <a:lnSpc>
                <a:spcPts val="1870"/>
              </a:lnSpc>
              <a:spcBef>
                <a:spcPts val="400"/>
              </a:spcBef>
            </a:pPr>
            <a:r>
              <a:rPr sz="1800" b="1" dirty="0">
                <a:latin typeface="Arial"/>
                <a:cs typeface="Arial"/>
              </a:rPr>
              <a:t>Selling  </a:t>
            </a:r>
            <a:r>
              <a:rPr sz="1800" b="1" spc="-5" dirty="0">
                <a:latin typeface="Arial"/>
                <a:cs typeface="Arial"/>
              </a:rPr>
              <a:t>conc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73802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40" h="1767839">
                <a:moveTo>
                  <a:pt x="1292859" y="0"/>
                </a:moveTo>
                <a:lnTo>
                  <a:pt x="258572" y="0"/>
                </a:lnTo>
                <a:lnTo>
                  <a:pt x="212108" y="4167"/>
                </a:lnTo>
                <a:lnTo>
                  <a:pt x="168370" y="16183"/>
                </a:lnTo>
                <a:lnTo>
                  <a:pt x="128091" y="35315"/>
                </a:lnTo>
                <a:lnTo>
                  <a:pt x="92000" y="60831"/>
                </a:lnTo>
                <a:lnTo>
                  <a:pt x="60831" y="92000"/>
                </a:lnTo>
                <a:lnTo>
                  <a:pt x="35315" y="128091"/>
                </a:lnTo>
                <a:lnTo>
                  <a:pt x="16183" y="168370"/>
                </a:lnTo>
                <a:lnTo>
                  <a:pt x="4167" y="212108"/>
                </a:lnTo>
                <a:lnTo>
                  <a:pt x="0" y="258572"/>
                </a:lnTo>
                <a:lnTo>
                  <a:pt x="0" y="1509268"/>
                </a:lnTo>
                <a:lnTo>
                  <a:pt x="4167" y="1555731"/>
                </a:lnTo>
                <a:lnTo>
                  <a:pt x="16183" y="1599469"/>
                </a:lnTo>
                <a:lnTo>
                  <a:pt x="35315" y="1639748"/>
                </a:lnTo>
                <a:lnTo>
                  <a:pt x="60831" y="1675839"/>
                </a:lnTo>
                <a:lnTo>
                  <a:pt x="92000" y="1707008"/>
                </a:lnTo>
                <a:lnTo>
                  <a:pt x="128091" y="1732524"/>
                </a:lnTo>
                <a:lnTo>
                  <a:pt x="168370" y="1751656"/>
                </a:lnTo>
                <a:lnTo>
                  <a:pt x="212108" y="1763672"/>
                </a:lnTo>
                <a:lnTo>
                  <a:pt x="258572" y="1767840"/>
                </a:lnTo>
                <a:lnTo>
                  <a:pt x="1292859" y="1767840"/>
                </a:lnTo>
                <a:lnTo>
                  <a:pt x="1339323" y="1763672"/>
                </a:lnTo>
                <a:lnTo>
                  <a:pt x="1383061" y="1751656"/>
                </a:lnTo>
                <a:lnTo>
                  <a:pt x="1423340" y="1732524"/>
                </a:lnTo>
                <a:lnTo>
                  <a:pt x="1459431" y="1707008"/>
                </a:lnTo>
                <a:lnTo>
                  <a:pt x="1490600" y="1675839"/>
                </a:lnTo>
                <a:lnTo>
                  <a:pt x="1516116" y="1639748"/>
                </a:lnTo>
                <a:lnTo>
                  <a:pt x="1535248" y="1599469"/>
                </a:lnTo>
                <a:lnTo>
                  <a:pt x="1547264" y="1555731"/>
                </a:lnTo>
                <a:lnTo>
                  <a:pt x="1551431" y="1509268"/>
                </a:lnTo>
                <a:lnTo>
                  <a:pt x="1551431" y="258572"/>
                </a:lnTo>
                <a:lnTo>
                  <a:pt x="1547264" y="212108"/>
                </a:lnTo>
                <a:lnTo>
                  <a:pt x="1535248" y="168370"/>
                </a:lnTo>
                <a:lnTo>
                  <a:pt x="1516116" y="128091"/>
                </a:lnTo>
                <a:lnTo>
                  <a:pt x="1490600" y="92000"/>
                </a:lnTo>
                <a:lnTo>
                  <a:pt x="1459431" y="60831"/>
                </a:lnTo>
                <a:lnTo>
                  <a:pt x="1423340" y="35315"/>
                </a:lnTo>
                <a:lnTo>
                  <a:pt x="1383061" y="16183"/>
                </a:lnTo>
                <a:lnTo>
                  <a:pt x="1339323" y="4167"/>
                </a:lnTo>
                <a:lnTo>
                  <a:pt x="1292859" y="0"/>
                </a:lnTo>
                <a:close/>
              </a:path>
            </a:pathLst>
          </a:custGeom>
          <a:solidFill>
            <a:srgbClr val="0ED1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73802" y="3307841"/>
            <a:ext cx="1551940" cy="1767839"/>
          </a:xfrm>
          <a:custGeom>
            <a:avLst/>
            <a:gdLst/>
            <a:ahLst/>
            <a:cxnLst/>
            <a:rect l="l" t="t" r="r" b="b"/>
            <a:pathLst>
              <a:path w="1551940" h="1767839">
                <a:moveTo>
                  <a:pt x="0" y="258572"/>
                </a:moveTo>
                <a:lnTo>
                  <a:pt x="4167" y="212108"/>
                </a:lnTo>
                <a:lnTo>
                  <a:pt x="16183" y="168370"/>
                </a:lnTo>
                <a:lnTo>
                  <a:pt x="35315" y="128091"/>
                </a:lnTo>
                <a:lnTo>
                  <a:pt x="60831" y="92000"/>
                </a:lnTo>
                <a:lnTo>
                  <a:pt x="92000" y="60831"/>
                </a:lnTo>
                <a:lnTo>
                  <a:pt x="128091" y="35315"/>
                </a:lnTo>
                <a:lnTo>
                  <a:pt x="168370" y="16183"/>
                </a:lnTo>
                <a:lnTo>
                  <a:pt x="212108" y="4167"/>
                </a:lnTo>
                <a:lnTo>
                  <a:pt x="258572" y="0"/>
                </a:lnTo>
                <a:lnTo>
                  <a:pt x="1292859" y="0"/>
                </a:lnTo>
                <a:lnTo>
                  <a:pt x="1339323" y="4167"/>
                </a:lnTo>
                <a:lnTo>
                  <a:pt x="1383061" y="16183"/>
                </a:lnTo>
                <a:lnTo>
                  <a:pt x="1423340" y="35315"/>
                </a:lnTo>
                <a:lnTo>
                  <a:pt x="1459431" y="60831"/>
                </a:lnTo>
                <a:lnTo>
                  <a:pt x="1490600" y="92000"/>
                </a:lnTo>
                <a:lnTo>
                  <a:pt x="1516116" y="128091"/>
                </a:lnTo>
                <a:lnTo>
                  <a:pt x="1535248" y="168370"/>
                </a:lnTo>
                <a:lnTo>
                  <a:pt x="1547264" y="212108"/>
                </a:lnTo>
                <a:lnTo>
                  <a:pt x="1551431" y="258572"/>
                </a:lnTo>
                <a:lnTo>
                  <a:pt x="1551431" y="1509268"/>
                </a:lnTo>
                <a:lnTo>
                  <a:pt x="1547264" y="1555731"/>
                </a:lnTo>
                <a:lnTo>
                  <a:pt x="1535248" y="1599469"/>
                </a:lnTo>
                <a:lnTo>
                  <a:pt x="1516116" y="1639748"/>
                </a:lnTo>
                <a:lnTo>
                  <a:pt x="1490600" y="1675839"/>
                </a:lnTo>
                <a:lnTo>
                  <a:pt x="1459431" y="1707008"/>
                </a:lnTo>
                <a:lnTo>
                  <a:pt x="1423340" y="1732524"/>
                </a:lnTo>
                <a:lnTo>
                  <a:pt x="1383061" y="1751656"/>
                </a:lnTo>
                <a:lnTo>
                  <a:pt x="1339323" y="1763672"/>
                </a:lnTo>
                <a:lnTo>
                  <a:pt x="1292859" y="1767840"/>
                </a:lnTo>
                <a:lnTo>
                  <a:pt x="258572" y="1767840"/>
                </a:lnTo>
                <a:lnTo>
                  <a:pt x="212108" y="1763672"/>
                </a:lnTo>
                <a:lnTo>
                  <a:pt x="168370" y="1751656"/>
                </a:lnTo>
                <a:lnTo>
                  <a:pt x="128091" y="1732524"/>
                </a:lnTo>
                <a:lnTo>
                  <a:pt x="92000" y="1707008"/>
                </a:lnTo>
                <a:lnTo>
                  <a:pt x="60831" y="1675839"/>
                </a:lnTo>
                <a:lnTo>
                  <a:pt x="35315" y="1639748"/>
                </a:lnTo>
                <a:lnTo>
                  <a:pt x="16183" y="1599469"/>
                </a:lnTo>
                <a:lnTo>
                  <a:pt x="4167" y="1555731"/>
                </a:lnTo>
                <a:lnTo>
                  <a:pt x="0" y="1509268"/>
                </a:lnTo>
                <a:lnTo>
                  <a:pt x="0" y="25857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497195" y="3901567"/>
            <a:ext cx="1103630" cy="5378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14300" marR="5080" indent="-102235">
              <a:lnSpc>
                <a:spcPts val="1870"/>
              </a:lnSpc>
              <a:spcBef>
                <a:spcPts val="400"/>
              </a:spcBef>
            </a:pPr>
            <a:r>
              <a:rPr sz="1800" b="1" spc="-5" dirty="0">
                <a:latin typeface="Arial"/>
                <a:cs typeface="Arial"/>
              </a:rPr>
              <a:t>Ma</a:t>
            </a:r>
            <a:r>
              <a:rPr sz="1800" b="1" spc="-15" dirty="0">
                <a:latin typeface="Arial"/>
                <a:cs typeface="Arial"/>
              </a:rPr>
              <a:t>r</a:t>
            </a:r>
            <a:r>
              <a:rPr sz="1800" b="1" spc="-5" dirty="0">
                <a:latin typeface="Arial"/>
                <a:cs typeface="Arial"/>
              </a:rPr>
              <a:t>k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ti</a:t>
            </a:r>
            <a:r>
              <a:rPr sz="1800" b="1" spc="5" dirty="0">
                <a:latin typeface="Arial"/>
                <a:cs typeface="Arial"/>
              </a:rPr>
              <a:t>n</a:t>
            </a:r>
            <a:r>
              <a:rPr sz="1800" b="1" dirty="0">
                <a:latin typeface="Arial"/>
                <a:cs typeface="Arial"/>
              </a:rPr>
              <a:t>g  </a:t>
            </a:r>
            <a:r>
              <a:rPr sz="1800" b="1" spc="-5" dirty="0">
                <a:latin typeface="Arial"/>
                <a:cs typeface="Arial"/>
              </a:rPr>
              <a:t>concept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02957" y="3307841"/>
            <a:ext cx="1553210" cy="1767839"/>
          </a:xfrm>
          <a:custGeom>
            <a:avLst/>
            <a:gdLst/>
            <a:ahLst/>
            <a:cxnLst/>
            <a:rect l="l" t="t" r="r" b="b"/>
            <a:pathLst>
              <a:path w="1553209" h="1767839">
                <a:moveTo>
                  <a:pt x="1294130" y="0"/>
                </a:moveTo>
                <a:lnTo>
                  <a:pt x="258825" y="0"/>
                </a:lnTo>
                <a:lnTo>
                  <a:pt x="212286" y="4168"/>
                </a:lnTo>
                <a:lnTo>
                  <a:pt x="168490" y="16186"/>
                </a:lnTo>
                <a:lnTo>
                  <a:pt x="128166" y="35324"/>
                </a:lnTo>
                <a:lnTo>
                  <a:pt x="92044" y="60854"/>
                </a:lnTo>
                <a:lnTo>
                  <a:pt x="60854" y="92044"/>
                </a:lnTo>
                <a:lnTo>
                  <a:pt x="35324" y="128166"/>
                </a:lnTo>
                <a:lnTo>
                  <a:pt x="16186" y="168490"/>
                </a:lnTo>
                <a:lnTo>
                  <a:pt x="4168" y="212286"/>
                </a:lnTo>
                <a:lnTo>
                  <a:pt x="0" y="258825"/>
                </a:lnTo>
                <a:lnTo>
                  <a:pt x="0" y="1509014"/>
                </a:lnTo>
                <a:lnTo>
                  <a:pt x="4168" y="1555553"/>
                </a:lnTo>
                <a:lnTo>
                  <a:pt x="16186" y="1599349"/>
                </a:lnTo>
                <a:lnTo>
                  <a:pt x="35324" y="1639673"/>
                </a:lnTo>
                <a:lnTo>
                  <a:pt x="60854" y="1675795"/>
                </a:lnTo>
                <a:lnTo>
                  <a:pt x="92044" y="1706985"/>
                </a:lnTo>
                <a:lnTo>
                  <a:pt x="128166" y="1732515"/>
                </a:lnTo>
                <a:lnTo>
                  <a:pt x="168490" y="1751653"/>
                </a:lnTo>
                <a:lnTo>
                  <a:pt x="212286" y="1763671"/>
                </a:lnTo>
                <a:lnTo>
                  <a:pt x="258825" y="1767840"/>
                </a:lnTo>
                <a:lnTo>
                  <a:pt x="1294130" y="1767840"/>
                </a:lnTo>
                <a:lnTo>
                  <a:pt x="1340669" y="1763671"/>
                </a:lnTo>
                <a:lnTo>
                  <a:pt x="1384465" y="1751653"/>
                </a:lnTo>
                <a:lnTo>
                  <a:pt x="1424789" y="1732515"/>
                </a:lnTo>
                <a:lnTo>
                  <a:pt x="1460911" y="1706985"/>
                </a:lnTo>
                <a:lnTo>
                  <a:pt x="1492101" y="1675795"/>
                </a:lnTo>
                <a:lnTo>
                  <a:pt x="1517631" y="1639673"/>
                </a:lnTo>
                <a:lnTo>
                  <a:pt x="1536769" y="1599349"/>
                </a:lnTo>
                <a:lnTo>
                  <a:pt x="1548787" y="1555553"/>
                </a:lnTo>
                <a:lnTo>
                  <a:pt x="1552956" y="1509014"/>
                </a:lnTo>
                <a:lnTo>
                  <a:pt x="1552956" y="258825"/>
                </a:lnTo>
                <a:lnTo>
                  <a:pt x="1548787" y="212286"/>
                </a:lnTo>
                <a:lnTo>
                  <a:pt x="1536769" y="168490"/>
                </a:lnTo>
                <a:lnTo>
                  <a:pt x="1517631" y="128166"/>
                </a:lnTo>
                <a:lnTo>
                  <a:pt x="1492101" y="92044"/>
                </a:lnTo>
                <a:lnTo>
                  <a:pt x="1460911" y="60854"/>
                </a:lnTo>
                <a:lnTo>
                  <a:pt x="1424789" y="35324"/>
                </a:lnTo>
                <a:lnTo>
                  <a:pt x="1384465" y="16186"/>
                </a:lnTo>
                <a:lnTo>
                  <a:pt x="1340669" y="4168"/>
                </a:lnTo>
                <a:lnTo>
                  <a:pt x="1294130" y="0"/>
                </a:lnTo>
                <a:close/>
              </a:path>
            </a:pathLst>
          </a:custGeom>
          <a:solidFill>
            <a:srgbClr val="0ED1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02957" y="3307841"/>
            <a:ext cx="1553210" cy="1767839"/>
          </a:xfrm>
          <a:custGeom>
            <a:avLst/>
            <a:gdLst/>
            <a:ahLst/>
            <a:cxnLst/>
            <a:rect l="l" t="t" r="r" b="b"/>
            <a:pathLst>
              <a:path w="1553209" h="1767839">
                <a:moveTo>
                  <a:pt x="0" y="258825"/>
                </a:moveTo>
                <a:lnTo>
                  <a:pt x="4168" y="212286"/>
                </a:lnTo>
                <a:lnTo>
                  <a:pt x="16186" y="168490"/>
                </a:lnTo>
                <a:lnTo>
                  <a:pt x="35324" y="128166"/>
                </a:lnTo>
                <a:lnTo>
                  <a:pt x="60854" y="92044"/>
                </a:lnTo>
                <a:lnTo>
                  <a:pt x="92044" y="60854"/>
                </a:lnTo>
                <a:lnTo>
                  <a:pt x="128166" y="35324"/>
                </a:lnTo>
                <a:lnTo>
                  <a:pt x="168490" y="16186"/>
                </a:lnTo>
                <a:lnTo>
                  <a:pt x="212286" y="4168"/>
                </a:lnTo>
                <a:lnTo>
                  <a:pt x="258825" y="0"/>
                </a:lnTo>
                <a:lnTo>
                  <a:pt x="1294130" y="0"/>
                </a:lnTo>
                <a:lnTo>
                  <a:pt x="1340669" y="4168"/>
                </a:lnTo>
                <a:lnTo>
                  <a:pt x="1384465" y="16186"/>
                </a:lnTo>
                <a:lnTo>
                  <a:pt x="1424789" y="35324"/>
                </a:lnTo>
                <a:lnTo>
                  <a:pt x="1460911" y="60854"/>
                </a:lnTo>
                <a:lnTo>
                  <a:pt x="1492101" y="92044"/>
                </a:lnTo>
                <a:lnTo>
                  <a:pt x="1517631" y="128166"/>
                </a:lnTo>
                <a:lnTo>
                  <a:pt x="1536769" y="168490"/>
                </a:lnTo>
                <a:lnTo>
                  <a:pt x="1548787" y="212286"/>
                </a:lnTo>
                <a:lnTo>
                  <a:pt x="1552956" y="258825"/>
                </a:lnTo>
                <a:lnTo>
                  <a:pt x="1552956" y="1509014"/>
                </a:lnTo>
                <a:lnTo>
                  <a:pt x="1548787" y="1555553"/>
                </a:lnTo>
                <a:lnTo>
                  <a:pt x="1536769" y="1599349"/>
                </a:lnTo>
                <a:lnTo>
                  <a:pt x="1517631" y="1639673"/>
                </a:lnTo>
                <a:lnTo>
                  <a:pt x="1492101" y="1675795"/>
                </a:lnTo>
                <a:lnTo>
                  <a:pt x="1460911" y="1706985"/>
                </a:lnTo>
                <a:lnTo>
                  <a:pt x="1424789" y="1732515"/>
                </a:lnTo>
                <a:lnTo>
                  <a:pt x="1384465" y="1751653"/>
                </a:lnTo>
                <a:lnTo>
                  <a:pt x="1340669" y="1763671"/>
                </a:lnTo>
                <a:lnTo>
                  <a:pt x="1294130" y="1767840"/>
                </a:lnTo>
                <a:lnTo>
                  <a:pt x="258825" y="1767840"/>
                </a:lnTo>
                <a:lnTo>
                  <a:pt x="212286" y="1763671"/>
                </a:lnTo>
                <a:lnTo>
                  <a:pt x="168490" y="1751653"/>
                </a:lnTo>
                <a:lnTo>
                  <a:pt x="128166" y="1732515"/>
                </a:lnTo>
                <a:lnTo>
                  <a:pt x="92044" y="1706985"/>
                </a:lnTo>
                <a:lnTo>
                  <a:pt x="60854" y="1675795"/>
                </a:lnTo>
                <a:lnTo>
                  <a:pt x="35324" y="1639673"/>
                </a:lnTo>
                <a:lnTo>
                  <a:pt x="16186" y="1599349"/>
                </a:lnTo>
                <a:lnTo>
                  <a:pt x="4168" y="1555553"/>
                </a:lnTo>
                <a:lnTo>
                  <a:pt x="0" y="1509014"/>
                </a:lnTo>
                <a:lnTo>
                  <a:pt x="0" y="258825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229347" y="3901567"/>
            <a:ext cx="901700" cy="53784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400"/>
              </a:spcBef>
            </a:pPr>
            <a:r>
              <a:rPr sz="1800" b="1" spc="-5" dirty="0">
                <a:latin typeface="Arial"/>
                <a:cs typeface="Arial"/>
              </a:rPr>
              <a:t>Societ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  </a:t>
            </a:r>
            <a:r>
              <a:rPr sz="1800" b="1" spc="-5" dirty="0">
                <a:latin typeface="Arial"/>
                <a:cs typeface="Arial"/>
              </a:rPr>
              <a:t>conc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10</a:t>
            </a:fld>
            <a:endParaRPr spc="-5" dirty="0"/>
          </a:p>
        </p:txBody>
      </p:sp>
      <p:sp>
        <p:nvSpPr>
          <p:cNvPr id="19" name="object 19"/>
          <p:cNvSpPr txBox="1"/>
          <p:nvPr/>
        </p:nvSpPr>
        <p:spPr>
          <a:xfrm>
            <a:off x="1330833" y="1471624"/>
            <a:ext cx="61760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4607A"/>
                </a:solidFill>
                <a:latin typeface="Arial"/>
                <a:cs typeface="Arial"/>
              </a:rPr>
              <a:t>Marketing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Management</a:t>
            </a:r>
            <a:r>
              <a:rPr sz="2800" b="1" spc="3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4549" y="455421"/>
            <a:ext cx="6454140" cy="10312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169670" marR="5080" indent="-1157605">
              <a:lnSpc>
                <a:spcPts val="3600"/>
              </a:lnSpc>
              <a:spcBef>
                <a:spcPts val="820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11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853311"/>
            <a:ext cx="7203440" cy="2224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308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Marketing Management</a:t>
            </a:r>
            <a:r>
              <a:rPr sz="2800" b="1" spc="7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2430"/>
              </a:spcBef>
            </a:pPr>
            <a:r>
              <a:rPr sz="3200" b="1" dirty="0">
                <a:latin typeface="Arial"/>
                <a:cs typeface="Arial"/>
              </a:rPr>
              <a:t>Production concept </a:t>
            </a:r>
            <a:r>
              <a:rPr sz="3200" dirty="0">
                <a:latin typeface="Arial"/>
                <a:cs typeface="Arial"/>
              </a:rPr>
              <a:t>is the </a:t>
            </a:r>
            <a:r>
              <a:rPr sz="3200" spc="-5" dirty="0">
                <a:latin typeface="Arial"/>
                <a:cs typeface="Arial"/>
              </a:rPr>
              <a:t>idea that  </a:t>
            </a:r>
            <a:r>
              <a:rPr sz="3200" dirty="0">
                <a:latin typeface="Arial"/>
                <a:cs typeface="Arial"/>
              </a:rPr>
              <a:t>consumers will favor </a:t>
            </a:r>
            <a:r>
              <a:rPr sz="3200" spc="-5" dirty="0">
                <a:latin typeface="Arial"/>
                <a:cs typeface="Arial"/>
              </a:rPr>
              <a:t>products </a:t>
            </a:r>
            <a:r>
              <a:rPr sz="3200" dirty="0">
                <a:latin typeface="Arial"/>
                <a:cs typeface="Arial"/>
              </a:rPr>
              <a:t>that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are  available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-5" dirty="0">
                <a:latin typeface="Arial"/>
                <a:cs typeface="Arial"/>
              </a:rPr>
              <a:t>highly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affordable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4549" y="455421"/>
            <a:ext cx="6454140" cy="10312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169670" marR="5080" indent="-1157605">
              <a:lnSpc>
                <a:spcPts val="3600"/>
              </a:lnSpc>
              <a:spcBef>
                <a:spcPts val="820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726829"/>
            <a:ext cx="7428230" cy="3813810"/>
          </a:xfrm>
          <a:prstGeom prst="rect">
            <a:avLst/>
          </a:prstGeom>
        </p:spPr>
        <p:txBody>
          <a:bodyPr vert="horz" wrap="square" lIns="0" tIns="214629" rIns="0" bIns="0" rtlCol="0">
            <a:spAutoFit/>
          </a:bodyPr>
          <a:lstStyle/>
          <a:p>
            <a:pPr marL="730885">
              <a:lnSpc>
                <a:spcPct val="100000"/>
              </a:lnSpc>
              <a:spcBef>
                <a:spcPts val="1689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Marketing Management</a:t>
            </a:r>
            <a:r>
              <a:rPr sz="2800" b="1" spc="7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1830"/>
              </a:spcBef>
              <a:tabLst>
                <a:tab pos="2159000" algn="l"/>
              </a:tabLst>
            </a:pPr>
            <a:r>
              <a:rPr sz="3200" b="1" dirty="0">
                <a:latin typeface="Arial"/>
                <a:cs typeface="Arial"/>
              </a:rPr>
              <a:t>Product concept </a:t>
            </a:r>
            <a:r>
              <a:rPr sz="3200" dirty="0">
                <a:latin typeface="Arial"/>
                <a:cs typeface="Arial"/>
              </a:rPr>
              <a:t>is the idea </a:t>
            </a:r>
            <a:r>
              <a:rPr sz="3200" spc="-5" dirty="0">
                <a:latin typeface="Arial"/>
                <a:cs typeface="Arial"/>
              </a:rPr>
              <a:t>that  </a:t>
            </a:r>
            <a:r>
              <a:rPr sz="3200" dirty="0">
                <a:latin typeface="Arial"/>
                <a:cs typeface="Arial"/>
              </a:rPr>
              <a:t>consumers will favor </a:t>
            </a:r>
            <a:r>
              <a:rPr sz="3200" spc="-5" dirty="0">
                <a:latin typeface="Arial"/>
                <a:cs typeface="Arial"/>
              </a:rPr>
              <a:t>products </a:t>
            </a:r>
            <a:r>
              <a:rPr sz="3200" dirty="0">
                <a:latin typeface="Arial"/>
                <a:cs typeface="Arial"/>
              </a:rPr>
              <a:t>that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offer 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most quality, performance, and  features.	Organizations should  therefore </a:t>
            </a:r>
            <a:r>
              <a:rPr sz="3200" dirty="0">
                <a:latin typeface="Arial"/>
                <a:cs typeface="Arial"/>
              </a:rPr>
              <a:t>devote its </a:t>
            </a:r>
            <a:r>
              <a:rPr sz="3200" spc="-5" dirty="0">
                <a:latin typeface="Arial"/>
                <a:cs typeface="Arial"/>
              </a:rPr>
              <a:t>energy </a:t>
            </a:r>
            <a:r>
              <a:rPr sz="3200" dirty="0">
                <a:latin typeface="Arial"/>
                <a:cs typeface="Arial"/>
              </a:rPr>
              <a:t>to making  </a:t>
            </a:r>
            <a:r>
              <a:rPr sz="3200" spc="-5" dirty="0">
                <a:latin typeface="Arial"/>
                <a:cs typeface="Arial"/>
              </a:rPr>
              <a:t>continuous product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improvements.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471624"/>
            <a:ext cx="7338695" cy="2736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3088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4607A"/>
                </a:solidFill>
                <a:latin typeface="Arial"/>
                <a:cs typeface="Arial"/>
              </a:rPr>
              <a:t>Marketing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Management</a:t>
            </a:r>
            <a:r>
              <a:rPr sz="2800" b="1" spc="4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  <a:p>
            <a:pPr marL="355600" marR="274320" indent="-343535">
              <a:lnSpc>
                <a:spcPct val="100000"/>
              </a:lnSpc>
              <a:spcBef>
                <a:spcPts val="2630"/>
              </a:spcBef>
            </a:pPr>
            <a:r>
              <a:rPr sz="3200" b="1" dirty="0">
                <a:latin typeface="Arial"/>
                <a:cs typeface="Arial"/>
              </a:rPr>
              <a:t>Selling concept </a:t>
            </a:r>
            <a:r>
              <a:rPr sz="3200" dirty="0">
                <a:latin typeface="Arial"/>
                <a:cs typeface="Arial"/>
              </a:rPr>
              <a:t>is the </a:t>
            </a:r>
            <a:r>
              <a:rPr sz="3200" spc="-5" dirty="0">
                <a:latin typeface="Arial"/>
                <a:cs typeface="Arial"/>
              </a:rPr>
              <a:t>idea that  consumers </a:t>
            </a:r>
            <a:r>
              <a:rPr sz="3200" dirty="0">
                <a:latin typeface="Arial"/>
                <a:cs typeface="Arial"/>
              </a:rPr>
              <a:t>will not </a:t>
            </a:r>
            <a:r>
              <a:rPr sz="3200" spc="-5" dirty="0">
                <a:latin typeface="Arial"/>
                <a:cs typeface="Arial"/>
              </a:rPr>
              <a:t>buy enough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5" dirty="0">
                <a:latin typeface="Arial"/>
                <a:cs typeface="Arial"/>
              </a:rPr>
              <a:t>firm’s products unless it undertakes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large </a:t>
            </a:r>
            <a:r>
              <a:rPr sz="3200" dirty="0">
                <a:latin typeface="Arial"/>
                <a:cs typeface="Arial"/>
              </a:rPr>
              <a:t>scale </a:t>
            </a:r>
            <a:r>
              <a:rPr sz="3200" spc="-5" dirty="0">
                <a:latin typeface="Arial"/>
                <a:cs typeface="Arial"/>
              </a:rPr>
              <a:t>selling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promotion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effort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476490" cy="3864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Marketing Management</a:t>
            </a:r>
            <a:r>
              <a:rPr sz="2800" b="1" spc="7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Marketing concept </a:t>
            </a:r>
            <a:r>
              <a:rPr sz="3200" dirty="0">
                <a:latin typeface="Arial"/>
                <a:cs typeface="Arial"/>
              </a:rPr>
              <a:t>is the </a:t>
            </a:r>
            <a:r>
              <a:rPr sz="3200" spc="-5" dirty="0">
                <a:latin typeface="Arial"/>
                <a:cs typeface="Arial"/>
              </a:rPr>
              <a:t>idea that  achieving organizational goals depends  </a:t>
            </a:r>
            <a:r>
              <a:rPr sz="3200" dirty="0">
                <a:latin typeface="Arial"/>
                <a:cs typeface="Arial"/>
              </a:rPr>
              <a:t>on </a:t>
            </a:r>
            <a:r>
              <a:rPr sz="3200" spc="-5" dirty="0">
                <a:latin typeface="Arial"/>
                <a:cs typeface="Arial"/>
              </a:rPr>
              <a:t>knowing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needs and wants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the  target </a:t>
            </a:r>
            <a:r>
              <a:rPr sz="3200" dirty="0">
                <a:latin typeface="Arial"/>
                <a:cs typeface="Arial"/>
              </a:rPr>
              <a:t>markets </a:t>
            </a:r>
            <a:r>
              <a:rPr sz="3200" spc="-5" dirty="0">
                <a:latin typeface="Arial"/>
                <a:cs typeface="Arial"/>
              </a:rPr>
              <a:t>and delivering </a:t>
            </a:r>
            <a:r>
              <a:rPr sz="3200" dirty="0">
                <a:latin typeface="Arial"/>
                <a:cs typeface="Arial"/>
              </a:rPr>
              <a:t>the  desired satisfactions </a:t>
            </a:r>
            <a:r>
              <a:rPr sz="3200" spc="-5" dirty="0">
                <a:latin typeface="Arial"/>
                <a:cs typeface="Arial"/>
              </a:rPr>
              <a:t>better than  competitors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do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131050" cy="4276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Marketing Management</a:t>
            </a:r>
            <a:r>
              <a:rPr sz="2800" b="1" spc="7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Orientations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Societal marketing </a:t>
            </a:r>
            <a:r>
              <a:rPr sz="3200" dirty="0">
                <a:latin typeface="Arial"/>
                <a:cs typeface="Arial"/>
              </a:rPr>
              <a:t>concept is the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idea  that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company should make good  marketing </a:t>
            </a:r>
            <a:r>
              <a:rPr sz="3200" dirty="0">
                <a:latin typeface="Arial"/>
                <a:cs typeface="Arial"/>
              </a:rPr>
              <a:t>decisions by considering  </a:t>
            </a:r>
            <a:r>
              <a:rPr sz="3200" spc="-5" dirty="0">
                <a:latin typeface="Arial"/>
                <a:cs typeface="Arial"/>
              </a:rPr>
              <a:t>consumers’ wants,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company’s  requirements, consumers’ long-term  interests, and </a:t>
            </a:r>
            <a:r>
              <a:rPr sz="3200" dirty="0">
                <a:latin typeface="Arial"/>
                <a:cs typeface="Arial"/>
              </a:rPr>
              <a:t>society’s </a:t>
            </a:r>
            <a:r>
              <a:rPr sz="3200" spc="-5" dirty="0">
                <a:latin typeface="Arial"/>
                <a:cs typeface="Arial"/>
              </a:rPr>
              <a:t>long-run  interests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002663"/>
            <a:ext cx="7520940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8669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The </a:t>
            </a:r>
            <a:r>
              <a:rPr sz="3200" b="1" spc="-5" dirty="0">
                <a:latin typeface="Arial"/>
                <a:cs typeface="Arial"/>
              </a:rPr>
              <a:t>marketing </a:t>
            </a:r>
            <a:r>
              <a:rPr sz="3200" b="1" dirty="0">
                <a:latin typeface="Arial"/>
                <a:cs typeface="Arial"/>
              </a:rPr>
              <a:t>mix </a:t>
            </a:r>
            <a:r>
              <a:rPr sz="3200" dirty="0">
                <a:latin typeface="Arial"/>
                <a:cs typeface="Arial"/>
              </a:rPr>
              <a:t>is the set of </a:t>
            </a:r>
            <a:r>
              <a:rPr sz="3200" spc="-5" dirty="0">
                <a:latin typeface="Arial"/>
                <a:cs typeface="Arial"/>
              </a:rPr>
              <a:t>tools  (four </a:t>
            </a:r>
            <a:r>
              <a:rPr sz="3200" dirty="0">
                <a:latin typeface="Arial"/>
                <a:cs typeface="Arial"/>
              </a:rPr>
              <a:t>Ps)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firm uses to </a:t>
            </a:r>
            <a:r>
              <a:rPr sz="3200" spc="-5" dirty="0">
                <a:latin typeface="Arial"/>
                <a:cs typeface="Arial"/>
              </a:rPr>
              <a:t>implement its  marketing </a:t>
            </a:r>
            <a:r>
              <a:rPr sz="3200" dirty="0">
                <a:latin typeface="Arial"/>
                <a:cs typeface="Arial"/>
              </a:rPr>
              <a:t>strategy. It </a:t>
            </a:r>
            <a:r>
              <a:rPr sz="3200" spc="-5" dirty="0">
                <a:latin typeface="Arial"/>
                <a:cs typeface="Arial"/>
              </a:rPr>
              <a:t>includes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product,  </a:t>
            </a:r>
            <a:r>
              <a:rPr sz="3200" dirty="0">
                <a:latin typeface="Arial"/>
                <a:cs typeface="Arial"/>
              </a:rPr>
              <a:t>price, </a:t>
            </a:r>
            <a:r>
              <a:rPr sz="3200" spc="-5" dirty="0">
                <a:latin typeface="Arial"/>
                <a:cs typeface="Arial"/>
              </a:rPr>
              <a:t>promotion, and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place</a:t>
            </a:r>
            <a:r>
              <a:rPr sz="3200" spc="-5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16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0798" y="607821"/>
            <a:ext cx="744283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5300" marR="5080" indent="-1753235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/>
              <a:t>Marketing MIX</a:t>
            </a:r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2906" y="455421"/>
            <a:ext cx="72377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Building Customer</a:t>
            </a:r>
            <a:r>
              <a:rPr spc="15" dirty="0"/>
              <a:t> </a:t>
            </a:r>
            <a:r>
              <a:rPr spc="-5" dirty="0"/>
              <a:t>Relationships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17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6826250" cy="3270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06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Customer Relationship</a:t>
            </a:r>
            <a:r>
              <a:rPr sz="2800" b="1" spc="5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  <a:p>
            <a:pPr marL="980440" algn="ctr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(CRM)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>
              <a:latin typeface="Times New Roman"/>
              <a:cs typeface="Times New Roman"/>
            </a:endParaRPr>
          </a:p>
          <a:p>
            <a:pPr marL="355600" marR="17018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overall process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building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  maintaining profitable customer  relationships </a:t>
            </a:r>
            <a:r>
              <a:rPr sz="3200" spc="-10" dirty="0">
                <a:latin typeface="Arial"/>
                <a:cs typeface="Arial"/>
              </a:rPr>
              <a:t>by </a:t>
            </a:r>
            <a:r>
              <a:rPr sz="3200" spc="-5" dirty="0">
                <a:latin typeface="Arial"/>
                <a:cs typeface="Arial"/>
              </a:rPr>
              <a:t>delivering superior  </a:t>
            </a:r>
            <a:r>
              <a:rPr sz="3200" dirty="0">
                <a:latin typeface="Arial"/>
                <a:cs typeface="Arial"/>
              </a:rPr>
              <a:t>customer value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satisfaction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074670" marR="5080" indent="-3062605">
              <a:lnSpc>
                <a:spcPts val="3600"/>
              </a:lnSpc>
              <a:spcBef>
                <a:spcPts val="819"/>
              </a:spcBef>
            </a:pPr>
            <a:r>
              <a:rPr dirty="0"/>
              <a:t>Creating </a:t>
            </a:r>
            <a:r>
              <a:rPr spc="-5" dirty="0"/>
              <a:t>and Capturing Customer  Value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282180" cy="4294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07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Topic</a:t>
            </a:r>
            <a:r>
              <a:rPr sz="2800" b="1" spc="1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Outline</a:t>
            </a:r>
            <a:endParaRPr sz="2800">
              <a:latin typeface="Arial"/>
              <a:cs typeface="Arial"/>
            </a:endParaRPr>
          </a:p>
          <a:p>
            <a:pPr marL="355600" marR="641350" indent="-343535">
              <a:lnSpc>
                <a:spcPts val="2400"/>
              </a:lnSpc>
              <a:spcBef>
                <a:spcPts val="2635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Define marketing and outline the steps in the  marketing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process</a:t>
            </a:r>
            <a:endParaRPr sz="2500">
              <a:latin typeface="Arial"/>
              <a:cs typeface="Arial"/>
            </a:endParaRPr>
          </a:p>
          <a:p>
            <a:pPr marL="355600" marR="429895" indent="-343535">
              <a:lnSpc>
                <a:spcPts val="2400"/>
              </a:lnSpc>
              <a:spcBef>
                <a:spcPts val="600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Understanding the Marketplace and Customer  Needs</a:t>
            </a:r>
            <a:endParaRPr sz="25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Designing a Customer-Driven Marketing</a:t>
            </a:r>
            <a:r>
              <a:rPr sz="2500" spc="7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Strategy</a:t>
            </a:r>
            <a:endParaRPr sz="2500">
              <a:latin typeface="Arial"/>
              <a:cs typeface="Arial"/>
            </a:endParaRPr>
          </a:p>
          <a:p>
            <a:pPr marL="355600" marR="763270" indent="-343535">
              <a:lnSpc>
                <a:spcPts val="24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Preparing an Integrated Marketing Plan and  Program</a:t>
            </a:r>
            <a:endParaRPr sz="25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Building Customer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Relationships</a:t>
            </a:r>
            <a:endParaRPr sz="25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Capturing Value from</a:t>
            </a:r>
            <a:r>
              <a:rPr sz="2500" spc="1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Customers</a:t>
            </a:r>
            <a:endParaRPr sz="25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The Changing Marketing</a:t>
            </a:r>
            <a:r>
              <a:rPr sz="2500" spc="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Landscape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614" y="736549"/>
            <a:ext cx="42189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Is</a:t>
            </a:r>
            <a:r>
              <a:rPr spc="-90" dirty="0"/>
              <a:t> </a:t>
            </a:r>
            <a:r>
              <a:rPr dirty="0"/>
              <a:t>Marketing?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42212" y="1774063"/>
            <a:ext cx="714946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Arial"/>
                <a:cs typeface="Arial"/>
              </a:rPr>
              <a:t>Marketing </a:t>
            </a:r>
            <a:r>
              <a:rPr sz="3200" dirty="0">
                <a:latin typeface="Arial"/>
                <a:cs typeface="Arial"/>
              </a:rPr>
              <a:t>is a </a:t>
            </a:r>
            <a:r>
              <a:rPr sz="3200" spc="-5" dirty="0">
                <a:latin typeface="Arial"/>
                <a:cs typeface="Arial"/>
              </a:rPr>
              <a:t>process </a:t>
            </a:r>
            <a:r>
              <a:rPr sz="3200" dirty="0">
                <a:latin typeface="Arial"/>
                <a:cs typeface="Arial"/>
              </a:rPr>
              <a:t>by which  </a:t>
            </a:r>
            <a:r>
              <a:rPr sz="3200" spc="-5" dirty="0">
                <a:latin typeface="Arial"/>
                <a:cs typeface="Arial"/>
              </a:rPr>
              <a:t>companies </a:t>
            </a:r>
            <a:r>
              <a:rPr sz="3200" dirty="0">
                <a:latin typeface="Arial"/>
                <a:cs typeface="Arial"/>
              </a:rPr>
              <a:t>create value for customers  </a:t>
            </a:r>
            <a:r>
              <a:rPr sz="3200" spc="-5" dirty="0">
                <a:latin typeface="Arial"/>
                <a:cs typeface="Arial"/>
              </a:rPr>
              <a:t>and build strong </a:t>
            </a:r>
            <a:r>
              <a:rPr sz="3200" dirty="0">
                <a:latin typeface="Arial"/>
                <a:cs typeface="Arial"/>
              </a:rPr>
              <a:t>customer </a:t>
            </a:r>
            <a:r>
              <a:rPr sz="3200" spc="-5" dirty="0">
                <a:latin typeface="Arial"/>
                <a:cs typeface="Arial"/>
              </a:rPr>
              <a:t>relationships 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capture </a:t>
            </a:r>
            <a:r>
              <a:rPr sz="3200" dirty="0">
                <a:latin typeface="Arial"/>
                <a:cs typeface="Arial"/>
              </a:rPr>
              <a:t>value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customers in  </a:t>
            </a:r>
            <a:r>
              <a:rPr sz="3200" spc="-5" dirty="0">
                <a:latin typeface="Arial"/>
                <a:cs typeface="Arial"/>
              </a:rPr>
              <a:t>return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397635" marR="5080" indent="-1118870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Understanding the Marketplace  and </a:t>
            </a:r>
            <a:r>
              <a:rPr dirty="0"/>
              <a:t>Customer</a:t>
            </a:r>
            <a:r>
              <a:rPr spc="-5" dirty="0"/>
              <a:t> Needs</a:t>
            </a:r>
          </a:p>
        </p:txBody>
      </p:sp>
      <p:sp>
        <p:nvSpPr>
          <p:cNvPr id="3" name="object 3"/>
          <p:cNvSpPr/>
          <p:nvPr/>
        </p:nvSpPr>
        <p:spPr>
          <a:xfrm>
            <a:off x="3332226" y="2192273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797552" y="0"/>
                </a:moveTo>
                <a:lnTo>
                  <a:pt x="0" y="0"/>
                </a:lnTo>
                <a:lnTo>
                  <a:pt x="0" y="1060703"/>
                </a:lnTo>
                <a:lnTo>
                  <a:pt x="4797552" y="1060703"/>
                </a:lnTo>
                <a:lnTo>
                  <a:pt x="4844557" y="1054391"/>
                </a:lnTo>
                <a:lnTo>
                  <a:pt x="4886790" y="1036574"/>
                </a:lnTo>
                <a:lnTo>
                  <a:pt x="4922567" y="1008935"/>
                </a:lnTo>
                <a:lnTo>
                  <a:pt x="4950206" y="973158"/>
                </a:lnTo>
                <a:lnTo>
                  <a:pt x="4968023" y="930925"/>
                </a:lnTo>
                <a:lnTo>
                  <a:pt x="4974335" y="883920"/>
                </a:lnTo>
                <a:lnTo>
                  <a:pt x="4974335" y="176784"/>
                </a:lnTo>
                <a:lnTo>
                  <a:pt x="4968023" y="129778"/>
                </a:lnTo>
                <a:lnTo>
                  <a:pt x="4950206" y="87545"/>
                </a:lnTo>
                <a:lnTo>
                  <a:pt x="4922567" y="51768"/>
                </a:lnTo>
                <a:lnTo>
                  <a:pt x="4886790" y="24129"/>
                </a:lnTo>
                <a:lnTo>
                  <a:pt x="4844557" y="6312"/>
                </a:lnTo>
                <a:lnTo>
                  <a:pt x="4797552" y="0"/>
                </a:lnTo>
                <a:close/>
              </a:path>
            </a:pathLst>
          </a:custGeom>
          <a:solidFill>
            <a:srgbClr val="CADFF0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2226" y="2192273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974335" y="176784"/>
                </a:moveTo>
                <a:lnTo>
                  <a:pt x="4974335" y="883920"/>
                </a:lnTo>
                <a:lnTo>
                  <a:pt x="4968023" y="930925"/>
                </a:lnTo>
                <a:lnTo>
                  <a:pt x="4950206" y="973158"/>
                </a:lnTo>
                <a:lnTo>
                  <a:pt x="4922567" y="1008935"/>
                </a:lnTo>
                <a:lnTo>
                  <a:pt x="4886790" y="1036574"/>
                </a:lnTo>
                <a:lnTo>
                  <a:pt x="4844557" y="1054391"/>
                </a:lnTo>
                <a:lnTo>
                  <a:pt x="4797552" y="1060703"/>
                </a:lnTo>
                <a:lnTo>
                  <a:pt x="0" y="1060703"/>
                </a:lnTo>
                <a:lnTo>
                  <a:pt x="0" y="0"/>
                </a:lnTo>
                <a:lnTo>
                  <a:pt x="4797552" y="0"/>
                </a:lnTo>
                <a:lnTo>
                  <a:pt x="4844557" y="6312"/>
                </a:lnTo>
                <a:lnTo>
                  <a:pt x="4886790" y="24129"/>
                </a:lnTo>
                <a:lnTo>
                  <a:pt x="4922567" y="51768"/>
                </a:lnTo>
                <a:lnTo>
                  <a:pt x="4950206" y="87545"/>
                </a:lnTo>
                <a:lnTo>
                  <a:pt x="4968023" y="129778"/>
                </a:lnTo>
                <a:lnTo>
                  <a:pt x="4974335" y="176784"/>
                </a:lnTo>
                <a:close/>
              </a:path>
            </a:pathLst>
          </a:custGeom>
          <a:ln w="25908">
            <a:solidFill>
              <a:srgbClr val="CADF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76421" y="2233040"/>
            <a:ext cx="416496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9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27635" algn="l"/>
              </a:tabLst>
            </a:pPr>
            <a:r>
              <a:rPr sz="1500" b="1" dirty="0">
                <a:latin typeface="Arial"/>
                <a:cs typeface="Arial"/>
              </a:rPr>
              <a:t>States </a:t>
            </a:r>
            <a:r>
              <a:rPr sz="1500" b="1" spc="-5" dirty="0">
                <a:latin typeface="Arial"/>
                <a:cs typeface="Arial"/>
              </a:rPr>
              <a:t>of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deprivation</a:t>
            </a:r>
            <a:endParaRPr sz="15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935" algn="l"/>
              </a:tabLst>
            </a:pPr>
            <a:r>
              <a:rPr sz="1500" b="1" spc="-5" dirty="0">
                <a:latin typeface="Arial"/>
                <a:cs typeface="Arial"/>
              </a:rPr>
              <a:t>Physical—food, clothing, </a:t>
            </a:r>
            <a:r>
              <a:rPr sz="1500" b="1" dirty="0">
                <a:latin typeface="Arial"/>
                <a:cs typeface="Arial"/>
              </a:rPr>
              <a:t>warmth,</a:t>
            </a:r>
            <a:r>
              <a:rPr sz="1500" b="1" spc="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safety</a:t>
            </a:r>
            <a:endParaRPr sz="15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41935" algn="l"/>
              </a:tabLst>
            </a:pPr>
            <a:r>
              <a:rPr sz="1500" b="1" spc="-5" dirty="0">
                <a:latin typeface="Arial"/>
                <a:cs typeface="Arial"/>
              </a:rPr>
              <a:t>Social—belonging and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affection</a:t>
            </a:r>
            <a:endParaRPr sz="15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241935" algn="l"/>
              </a:tabLst>
            </a:pPr>
            <a:r>
              <a:rPr sz="1500" b="1" spc="-5" dirty="0">
                <a:latin typeface="Arial"/>
                <a:cs typeface="Arial"/>
              </a:rPr>
              <a:t>Individual—knowledge and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self-expression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162" y="2059685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2577084" y="0"/>
                </a:moveTo>
                <a:lnTo>
                  <a:pt x="220979" y="0"/>
                </a:lnTo>
                <a:lnTo>
                  <a:pt x="176443" y="4489"/>
                </a:lnTo>
                <a:lnTo>
                  <a:pt x="134963" y="17365"/>
                </a:lnTo>
                <a:lnTo>
                  <a:pt x="97426" y="37739"/>
                </a:lnTo>
                <a:lnTo>
                  <a:pt x="64722" y="64722"/>
                </a:lnTo>
                <a:lnTo>
                  <a:pt x="37739" y="97426"/>
                </a:lnTo>
                <a:lnTo>
                  <a:pt x="17365" y="134963"/>
                </a:lnTo>
                <a:lnTo>
                  <a:pt x="4489" y="176443"/>
                </a:lnTo>
                <a:lnTo>
                  <a:pt x="0" y="220979"/>
                </a:lnTo>
                <a:lnTo>
                  <a:pt x="0" y="1104900"/>
                </a:lnTo>
                <a:lnTo>
                  <a:pt x="4489" y="1149436"/>
                </a:lnTo>
                <a:lnTo>
                  <a:pt x="17365" y="1190916"/>
                </a:lnTo>
                <a:lnTo>
                  <a:pt x="37739" y="1228453"/>
                </a:lnTo>
                <a:lnTo>
                  <a:pt x="64722" y="1261157"/>
                </a:lnTo>
                <a:lnTo>
                  <a:pt x="97426" y="1288140"/>
                </a:lnTo>
                <a:lnTo>
                  <a:pt x="134963" y="1308514"/>
                </a:lnTo>
                <a:lnTo>
                  <a:pt x="176443" y="1321390"/>
                </a:lnTo>
                <a:lnTo>
                  <a:pt x="220979" y="1325879"/>
                </a:lnTo>
                <a:lnTo>
                  <a:pt x="2577084" y="1325879"/>
                </a:lnTo>
                <a:lnTo>
                  <a:pt x="2621620" y="1321390"/>
                </a:lnTo>
                <a:lnTo>
                  <a:pt x="2663100" y="1308514"/>
                </a:lnTo>
                <a:lnTo>
                  <a:pt x="2700637" y="1288140"/>
                </a:lnTo>
                <a:lnTo>
                  <a:pt x="2733341" y="1261157"/>
                </a:lnTo>
                <a:lnTo>
                  <a:pt x="2760324" y="1228453"/>
                </a:lnTo>
                <a:lnTo>
                  <a:pt x="2780698" y="1190916"/>
                </a:lnTo>
                <a:lnTo>
                  <a:pt x="2793574" y="1149436"/>
                </a:lnTo>
                <a:lnTo>
                  <a:pt x="2798064" y="1104900"/>
                </a:lnTo>
                <a:lnTo>
                  <a:pt x="2798064" y="220979"/>
                </a:lnTo>
                <a:lnTo>
                  <a:pt x="2793574" y="176443"/>
                </a:lnTo>
                <a:lnTo>
                  <a:pt x="2780698" y="134963"/>
                </a:lnTo>
                <a:lnTo>
                  <a:pt x="2760324" y="97426"/>
                </a:lnTo>
                <a:lnTo>
                  <a:pt x="2733341" y="64722"/>
                </a:lnTo>
                <a:lnTo>
                  <a:pt x="2700637" y="37739"/>
                </a:lnTo>
                <a:lnTo>
                  <a:pt x="2663100" y="17365"/>
                </a:lnTo>
                <a:lnTo>
                  <a:pt x="2621620" y="4489"/>
                </a:lnTo>
                <a:lnTo>
                  <a:pt x="2577084" y="0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4162" y="2059685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0" y="220979"/>
                </a:moveTo>
                <a:lnTo>
                  <a:pt x="4489" y="176443"/>
                </a:lnTo>
                <a:lnTo>
                  <a:pt x="17365" y="134963"/>
                </a:lnTo>
                <a:lnTo>
                  <a:pt x="37739" y="97426"/>
                </a:lnTo>
                <a:lnTo>
                  <a:pt x="64722" y="64722"/>
                </a:lnTo>
                <a:lnTo>
                  <a:pt x="97426" y="37739"/>
                </a:lnTo>
                <a:lnTo>
                  <a:pt x="134963" y="17365"/>
                </a:lnTo>
                <a:lnTo>
                  <a:pt x="176443" y="4489"/>
                </a:lnTo>
                <a:lnTo>
                  <a:pt x="220979" y="0"/>
                </a:lnTo>
                <a:lnTo>
                  <a:pt x="2577084" y="0"/>
                </a:lnTo>
                <a:lnTo>
                  <a:pt x="2621620" y="4489"/>
                </a:lnTo>
                <a:lnTo>
                  <a:pt x="2663100" y="17365"/>
                </a:lnTo>
                <a:lnTo>
                  <a:pt x="2700637" y="37739"/>
                </a:lnTo>
                <a:lnTo>
                  <a:pt x="2733341" y="64722"/>
                </a:lnTo>
                <a:lnTo>
                  <a:pt x="2760324" y="97426"/>
                </a:lnTo>
                <a:lnTo>
                  <a:pt x="2780698" y="134963"/>
                </a:lnTo>
                <a:lnTo>
                  <a:pt x="2793574" y="176443"/>
                </a:lnTo>
                <a:lnTo>
                  <a:pt x="2798064" y="220979"/>
                </a:lnTo>
                <a:lnTo>
                  <a:pt x="2798064" y="1104900"/>
                </a:lnTo>
                <a:lnTo>
                  <a:pt x="2793574" y="1149436"/>
                </a:lnTo>
                <a:lnTo>
                  <a:pt x="2780698" y="1190916"/>
                </a:lnTo>
                <a:lnTo>
                  <a:pt x="2760324" y="1228453"/>
                </a:lnTo>
                <a:lnTo>
                  <a:pt x="2733341" y="1261157"/>
                </a:lnTo>
                <a:lnTo>
                  <a:pt x="2700637" y="1288140"/>
                </a:lnTo>
                <a:lnTo>
                  <a:pt x="2663100" y="1308514"/>
                </a:lnTo>
                <a:lnTo>
                  <a:pt x="2621620" y="1321390"/>
                </a:lnTo>
                <a:lnTo>
                  <a:pt x="2577084" y="1325879"/>
                </a:lnTo>
                <a:lnTo>
                  <a:pt x="220979" y="1325879"/>
                </a:lnTo>
                <a:lnTo>
                  <a:pt x="176443" y="1321390"/>
                </a:lnTo>
                <a:lnTo>
                  <a:pt x="134963" y="1308514"/>
                </a:lnTo>
                <a:lnTo>
                  <a:pt x="97426" y="1288140"/>
                </a:lnTo>
                <a:lnTo>
                  <a:pt x="64722" y="1261157"/>
                </a:lnTo>
                <a:lnTo>
                  <a:pt x="37739" y="1228453"/>
                </a:lnTo>
                <a:lnTo>
                  <a:pt x="17365" y="1190916"/>
                </a:lnTo>
                <a:lnTo>
                  <a:pt x="4489" y="1149436"/>
                </a:lnTo>
                <a:lnTo>
                  <a:pt x="0" y="1104900"/>
                </a:lnTo>
                <a:lnTo>
                  <a:pt x="0" y="220979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95222" y="2375407"/>
            <a:ext cx="1475740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dirty="0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endParaRPr sz="3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32226" y="3585209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797552" y="0"/>
                </a:moveTo>
                <a:lnTo>
                  <a:pt x="0" y="0"/>
                </a:lnTo>
                <a:lnTo>
                  <a:pt x="0" y="1060703"/>
                </a:lnTo>
                <a:lnTo>
                  <a:pt x="4797552" y="1060703"/>
                </a:lnTo>
                <a:lnTo>
                  <a:pt x="4844557" y="1054391"/>
                </a:lnTo>
                <a:lnTo>
                  <a:pt x="4886790" y="1036573"/>
                </a:lnTo>
                <a:lnTo>
                  <a:pt x="4922567" y="1008935"/>
                </a:lnTo>
                <a:lnTo>
                  <a:pt x="4950206" y="973158"/>
                </a:lnTo>
                <a:lnTo>
                  <a:pt x="4968023" y="930925"/>
                </a:lnTo>
                <a:lnTo>
                  <a:pt x="4974335" y="883919"/>
                </a:lnTo>
                <a:lnTo>
                  <a:pt x="4974335" y="176783"/>
                </a:lnTo>
                <a:lnTo>
                  <a:pt x="4968023" y="129778"/>
                </a:lnTo>
                <a:lnTo>
                  <a:pt x="4950206" y="87545"/>
                </a:lnTo>
                <a:lnTo>
                  <a:pt x="4922567" y="51768"/>
                </a:lnTo>
                <a:lnTo>
                  <a:pt x="4886790" y="24129"/>
                </a:lnTo>
                <a:lnTo>
                  <a:pt x="4844557" y="6312"/>
                </a:lnTo>
                <a:lnTo>
                  <a:pt x="4797552" y="0"/>
                </a:lnTo>
                <a:close/>
              </a:path>
            </a:pathLst>
          </a:custGeom>
          <a:solidFill>
            <a:srgbClr val="CCEDF0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32226" y="3585209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974335" y="176783"/>
                </a:moveTo>
                <a:lnTo>
                  <a:pt x="4974335" y="883919"/>
                </a:lnTo>
                <a:lnTo>
                  <a:pt x="4968023" y="930925"/>
                </a:lnTo>
                <a:lnTo>
                  <a:pt x="4950206" y="973158"/>
                </a:lnTo>
                <a:lnTo>
                  <a:pt x="4922567" y="1008935"/>
                </a:lnTo>
                <a:lnTo>
                  <a:pt x="4886790" y="1036573"/>
                </a:lnTo>
                <a:lnTo>
                  <a:pt x="4844557" y="1054391"/>
                </a:lnTo>
                <a:lnTo>
                  <a:pt x="4797552" y="1060703"/>
                </a:lnTo>
                <a:lnTo>
                  <a:pt x="0" y="1060703"/>
                </a:lnTo>
                <a:lnTo>
                  <a:pt x="0" y="0"/>
                </a:lnTo>
                <a:lnTo>
                  <a:pt x="4797552" y="0"/>
                </a:lnTo>
                <a:lnTo>
                  <a:pt x="4844557" y="6312"/>
                </a:lnTo>
                <a:lnTo>
                  <a:pt x="4886790" y="24129"/>
                </a:lnTo>
                <a:lnTo>
                  <a:pt x="4922567" y="51768"/>
                </a:lnTo>
                <a:lnTo>
                  <a:pt x="4950206" y="87545"/>
                </a:lnTo>
                <a:lnTo>
                  <a:pt x="4968023" y="129778"/>
                </a:lnTo>
                <a:lnTo>
                  <a:pt x="4974335" y="176783"/>
                </a:lnTo>
                <a:close/>
              </a:path>
            </a:pathLst>
          </a:custGeom>
          <a:ln w="25908">
            <a:solidFill>
              <a:srgbClr val="CCED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76421" y="3872229"/>
            <a:ext cx="4771390" cy="45085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0" marR="5080" indent="-114935">
              <a:lnSpc>
                <a:spcPts val="1550"/>
              </a:lnSpc>
              <a:spcBef>
                <a:spcPts val="359"/>
              </a:spcBef>
              <a:buFont typeface="Arial"/>
              <a:buChar char="•"/>
              <a:tabLst>
                <a:tab pos="127635" algn="l"/>
              </a:tabLst>
            </a:pPr>
            <a:r>
              <a:rPr sz="1500" b="1" spc="-5" dirty="0">
                <a:latin typeface="Arial"/>
                <a:cs typeface="Arial"/>
              </a:rPr>
              <a:t>Form that human needs </a:t>
            </a:r>
            <a:r>
              <a:rPr sz="1500" b="1" dirty="0">
                <a:latin typeface="Arial"/>
                <a:cs typeface="Arial"/>
              </a:rPr>
              <a:t>take </a:t>
            </a:r>
            <a:r>
              <a:rPr sz="1500" b="1" spc="-5" dirty="0">
                <a:latin typeface="Arial"/>
                <a:cs typeface="Arial"/>
              </a:rPr>
              <a:t>as they are shaped by  culture and individual</a:t>
            </a:r>
            <a:r>
              <a:rPr sz="1500" b="1" spc="1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personality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4162" y="3452621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2577084" y="0"/>
                </a:moveTo>
                <a:lnTo>
                  <a:pt x="220979" y="0"/>
                </a:lnTo>
                <a:lnTo>
                  <a:pt x="176443" y="4489"/>
                </a:lnTo>
                <a:lnTo>
                  <a:pt x="134963" y="17365"/>
                </a:lnTo>
                <a:lnTo>
                  <a:pt x="97426" y="37739"/>
                </a:lnTo>
                <a:lnTo>
                  <a:pt x="64722" y="64722"/>
                </a:lnTo>
                <a:lnTo>
                  <a:pt x="37739" y="97426"/>
                </a:lnTo>
                <a:lnTo>
                  <a:pt x="17365" y="134963"/>
                </a:lnTo>
                <a:lnTo>
                  <a:pt x="4489" y="176443"/>
                </a:lnTo>
                <a:lnTo>
                  <a:pt x="0" y="220979"/>
                </a:lnTo>
                <a:lnTo>
                  <a:pt x="0" y="1104900"/>
                </a:lnTo>
                <a:lnTo>
                  <a:pt x="4489" y="1149436"/>
                </a:lnTo>
                <a:lnTo>
                  <a:pt x="17365" y="1190916"/>
                </a:lnTo>
                <a:lnTo>
                  <a:pt x="37739" y="1228453"/>
                </a:lnTo>
                <a:lnTo>
                  <a:pt x="64722" y="1261157"/>
                </a:lnTo>
                <a:lnTo>
                  <a:pt x="97426" y="1288140"/>
                </a:lnTo>
                <a:lnTo>
                  <a:pt x="134963" y="1308514"/>
                </a:lnTo>
                <a:lnTo>
                  <a:pt x="176443" y="1321390"/>
                </a:lnTo>
                <a:lnTo>
                  <a:pt x="220979" y="1325879"/>
                </a:lnTo>
                <a:lnTo>
                  <a:pt x="2577084" y="1325879"/>
                </a:lnTo>
                <a:lnTo>
                  <a:pt x="2621620" y="1321390"/>
                </a:lnTo>
                <a:lnTo>
                  <a:pt x="2663100" y="1308514"/>
                </a:lnTo>
                <a:lnTo>
                  <a:pt x="2700637" y="1288140"/>
                </a:lnTo>
                <a:lnTo>
                  <a:pt x="2733341" y="1261157"/>
                </a:lnTo>
                <a:lnTo>
                  <a:pt x="2760324" y="1228453"/>
                </a:lnTo>
                <a:lnTo>
                  <a:pt x="2780698" y="1190916"/>
                </a:lnTo>
                <a:lnTo>
                  <a:pt x="2793574" y="1149436"/>
                </a:lnTo>
                <a:lnTo>
                  <a:pt x="2798064" y="1104900"/>
                </a:lnTo>
                <a:lnTo>
                  <a:pt x="2798064" y="220979"/>
                </a:lnTo>
                <a:lnTo>
                  <a:pt x="2793574" y="176443"/>
                </a:lnTo>
                <a:lnTo>
                  <a:pt x="2780698" y="134963"/>
                </a:lnTo>
                <a:lnTo>
                  <a:pt x="2760324" y="97426"/>
                </a:lnTo>
                <a:lnTo>
                  <a:pt x="2733341" y="64722"/>
                </a:lnTo>
                <a:lnTo>
                  <a:pt x="2700637" y="37739"/>
                </a:lnTo>
                <a:lnTo>
                  <a:pt x="2663100" y="17365"/>
                </a:lnTo>
                <a:lnTo>
                  <a:pt x="2621620" y="4489"/>
                </a:lnTo>
                <a:lnTo>
                  <a:pt x="2577084" y="0"/>
                </a:lnTo>
                <a:close/>
              </a:path>
            </a:pathLst>
          </a:custGeom>
          <a:solidFill>
            <a:srgbClr val="0AD0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4162" y="3452621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0" y="220979"/>
                </a:moveTo>
                <a:lnTo>
                  <a:pt x="4489" y="176443"/>
                </a:lnTo>
                <a:lnTo>
                  <a:pt x="17365" y="134963"/>
                </a:lnTo>
                <a:lnTo>
                  <a:pt x="37739" y="97426"/>
                </a:lnTo>
                <a:lnTo>
                  <a:pt x="64722" y="64722"/>
                </a:lnTo>
                <a:lnTo>
                  <a:pt x="97426" y="37739"/>
                </a:lnTo>
                <a:lnTo>
                  <a:pt x="134963" y="17365"/>
                </a:lnTo>
                <a:lnTo>
                  <a:pt x="176443" y="4489"/>
                </a:lnTo>
                <a:lnTo>
                  <a:pt x="220979" y="0"/>
                </a:lnTo>
                <a:lnTo>
                  <a:pt x="2577084" y="0"/>
                </a:lnTo>
                <a:lnTo>
                  <a:pt x="2621620" y="4489"/>
                </a:lnTo>
                <a:lnTo>
                  <a:pt x="2663100" y="17365"/>
                </a:lnTo>
                <a:lnTo>
                  <a:pt x="2700637" y="37739"/>
                </a:lnTo>
                <a:lnTo>
                  <a:pt x="2733341" y="64722"/>
                </a:lnTo>
                <a:lnTo>
                  <a:pt x="2760324" y="97426"/>
                </a:lnTo>
                <a:lnTo>
                  <a:pt x="2780698" y="134963"/>
                </a:lnTo>
                <a:lnTo>
                  <a:pt x="2793574" y="176443"/>
                </a:lnTo>
                <a:lnTo>
                  <a:pt x="2798064" y="220979"/>
                </a:lnTo>
                <a:lnTo>
                  <a:pt x="2798064" y="1104900"/>
                </a:lnTo>
                <a:lnTo>
                  <a:pt x="2793574" y="1149436"/>
                </a:lnTo>
                <a:lnTo>
                  <a:pt x="2780698" y="1190916"/>
                </a:lnTo>
                <a:lnTo>
                  <a:pt x="2760324" y="1228453"/>
                </a:lnTo>
                <a:lnTo>
                  <a:pt x="2733341" y="1261157"/>
                </a:lnTo>
                <a:lnTo>
                  <a:pt x="2700637" y="1288140"/>
                </a:lnTo>
                <a:lnTo>
                  <a:pt x="2663100" y="1308514"/>
                </a:lnTo>
                <a:lnTo>
                  <a:pt x="2621620" y="1321390"/>
                </a:lnTo>
                <a:lnTo>
                  <a:pt x="2577084" y="1325879"/>
                </a:lnTo>
                <a:lnTo>
                  <a:pt x="220979" y="1325879"/>
                </a:lnTo>
                <a:lnTo>
                  <a:pt x="176443" y="1321390"/>
                </a:lnTo>
                <a:lnTo>
                  <a:pt x="134963" y="1308514"/>
                </a:lnTo>
                <a:lnTo>
                  <a:pt x="97426" y="1288140"/>
                </a:lnTo>
                <a:lnTo>
                  <a:pt x="64722" y="1261157"/>
                </a:lnTo>
                <a:lnTo>
                  <a:pt x="37739" y="1228453"/>
                </a:lnTo>
                <a:lnTo>
                  <a:pt x="17365" y="1190916"/>
                </a:lnTo>
                <a:lnTo>
                  <a:pt x="4489" y="1149436"/>
                </a:lnTo>
                <a:lnTo>
                  <a:pt x="0" y="1104900"/>
                </a:lnTo>
                <a:lnTo>
                  <a:pt x="0" y="220979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04366" y="3768090"/>
            <a:ext cx="145605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spc="-15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3800" b="1" dirty="0">
                <a:solidFill>
                  <a:srgbClr val="FFFFFF"/>
                </a:solidFill>
                <a:latin typeface="Arial"/>
                <a:cs typeface="Arial"/>
              </a:rPr>
              <a:t>ants</a:t>
            </a:r>
            <a:endParaRPr sz="3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32226" y="4978146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797552" y="0"/>
                </a:moveTo>
                <a:lnTo>
                  <a:pt x="0" y="0"/>
                </a:lnTo>
                <a:lnTo>
                  <a:pt x="0" y="1060703"/>
                </a:lnTo>
                <a:lnTo>
                  <a:pt x="4797552" y="1060703"/>
                </a:lnTo>
                <a:lnTo>
                  <a:pt x="4844557" y="1054389"/>
                </a:lnTo>
                <a:lnTo>
                  <a:pt x="4886790" y="1036568"/>
                </a:lnTo>
                <a:lnTo>
                  <a:pt x="4922567" y="1008926"/>
                </a:lnTo>
                <a:lnTo>
                  <a:pt x="4950206" y="973147"/>
                </a:lnTo>
                <a:lnTo>
                  <a:pt x="4968023" y="930917"/>
                </a:lnTo>
                <a:lnTo>
                  <a:pt x="4974335" y="883919"/>
                </a:lnTo>
                <a:lnTo>
                  <a:pt x="4974335" y="176783"/>
                </a:lnTo>
                <a:lnTo>
                  <a:pt x="4968023" y="129778"/>
                </a:lnTo>
                <a:lnTo>
                  <a:pt x="4950206" y="87545"/>
                </a:lnTo>
                <a:lnTo>
                  <a:pt x="4922567" y="51768"/>
                </a:lnTo>
                <a:lnTo>
                  <a:pt x="4886790" y="24129"/>
                </a:lnTo>
                <a:lnTo>
                  <a:pt x="4844557" y="6312"/>
                </a:lnTo>
                <a:lnTo>
                  <a:pt x="4797552" y="0"/>
                </a:lnTo>
                <a:close/>
              </a:path>
            </a:pathLst>
          </a:custGeom>
          <a:solidFill>
            <a:srgbClr val="CCEDCE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32226" y="4978146"/>
            <a:ext cx="4974590" cy="1061085"/>
          </a:xfrm>
          <a:custGeom>
            <a:avLst/>
            <a:gdLst/>
            <a:ahLst/>
            <a:cxnLst/>
            <a:rect l="l" t="t" r="r" b="b"/>
            <a:pathLst>
              <a:path w="4974590" h="1061085">
                <a:moveTo>
                  <a:pt x="4974335" y="176783"/>
                </a:moveTo>
                <a:lnTo>
                  <a:pt x="4974335" y="883919"/>
                </a:lnTo>
                <a:lnTo>
                  <a:pt x="4968023" y="930917"/>
                </a:lnTo>
                <a:lnTo>
                  <a:pt x="4950206" y="973147"/>
                </a:lnTo>
                <a:lnTo>
                  <a:pt x="4922567" y="1008926"/>
                </a:lnTo>
                <a:lnTo>
                  <a:pt x="4886790" y="1036568"/>
                </a:lnTo>
                <a:lnTo>
                  <a:pt x="4844557" y="1054389"/>
                </a:lnTo>
                <a:lnTo>
                  <a:pt x="4797552" y="1060703"/>
                </a:lnTo>
                <a:lnTo>
                  <a:pt x="0" y="1060703"/>
                </a:lnTo>
                <a:lnTo>
                  <a:pt x="0" y="0"/>
                </a:lnTo>
                <a:lnTo>
                  <a:pt x="4797552" y="0"/>
                </a:lnTo>
                <a:lnTo>
                  <a:pt x="4844557" y="6312"/>
                </a:lnTo>
                <a:lnTo>
                  <a:pt x="4886790" y="24129"/>
                </a:lnTo>
                <a:lnTo>
                  <a:pt x="4922567" y="51768"/>
                </a:lnTo>
                <a:lnTo>
                  <a:pt x="4950206" y="87545"/>
                </a:lnTo>
                <a:lnTo>
                  <a:pt x="4968023" y="129778"/>
                </a:lnTo>
                <a:lnTo>
                  <a:pt x="4974335" y="176783"/>
                </a:lnTo>
                <a:close/>
              </a:path>
            </a:pathLst>
          </a:custGeom>
          <a:ln w="25907">
            <a:solidFill>
              <a:srgbClr val="CCED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376421" y="5363717"/>
            <a:ext cx="36556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9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27635" algn="l"/>
              </a:tabLst>
            </a:pPr>
            <a:r>
              <a:rPr sz="1500" b="1" spc="-5" dirty="0">
                <a:latin typeface="Arial"/>
                <a:cs typeface="Arial"/>
              </a:rPr>
              <a:t>Human </a:t>
            </a:r>
            <a:r>
              <a:rPr sz="1500" b="1" dirty="0">
                <a:latin typeface="Arial"/>
                <a:cs typeface="Arial"/>
              </a:rPr>
              <a:t>wants </a:t>
            </a:r>
            <a:r>
              <a:rPr sz="1500" b="1" spc="-5" dirty="0">
                <a:latin typeface="Arial"/>
                <a:cs typeface="Arial"/>
              </a:rPr>
              <a:t>backed by </a:t>
            </a:r>
            <a:r>
              <a:rPr sz="1500" b="1" spc="-10" dirty="0">
                <a:latin typeface="Arial"/>
                <a:cs typeface="Arial"/>
              </a:rPr>
              <a:t>buying</a:t>
            </a:r>
            <a:r>
              <a:rPr sz="1500" b="1" spc="-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power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4162" y="4845558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2577084" y="0"/>
                </a:moveTo>
                <a:lnTo>
                  <a:pt x="220979" y="0"/>
                </a:lnTo>
                <a:lnTo>
                  <a:pt x="176443" y="4489"/>
                </a:lnTo>
                <a:lnTo>
                  <a:pt x="134963" y="17365"/>
                </a:lnTo>
                <a:lnTo>
                  <a:pt x="97426" y="37739"/>
                </a:lnTo>
                <a:lnTo>
                  <a:pt x="64722" y="64722"/>
                </a:lnTo>
                <a:lnTo>
                  <a:pt x="37739" y="97426"/>
                </a:lnTo>
                <a:lnTo>
                  <a:pt x="17365" y="134963"/>
                </a:lnTo>
                <a:lnTo>
                  <a:pt x="4489" y="176443"/>
                </a:lnTo>
                <a:lnTo>
                  <a:pt x="0" y="220980"/>
                </a:lnTo>
                <a:lnTo>
                  <a:pt x="0" y="1104900"/>
                </a:lnTo>
                <a:lnTo>
                  <a:pt x="4489" y="1149436"/>
                </a:lnTo>
                <a:lnTo>
                  <a:pt x="17365" y="1190916"/>
                </a:lnTo>
                <a:lnTo>
                  <a:pt x="37739" y="1228453"/>
                </a:lnTo>
                <a:lnTo>
                  <a:pt x="64722" y="1261157"/>
                </a:lnTo>
                <a:lnTo>
                  <a:pt x="97426" y="1288140"/>
                </a:lnTo>
                <a:lnTo>
                  <a:pt x="134963" y="1308514"/>
                </a:lnTo>
                <a:lnTo>
                  <a:pt x="176443" y="1321390"/>
                </a:lnTo>
                <a:lnTo>
                  <a:pt x="220979" y="1325880"/>
                </a:lnTo>
                <a:lnTo>
                  <a:pt x="2577084" y="1325880"/>
                </a:lnTo>
                <a:lnTo>
                  <a:pt x="2621620" y="1321390"/>
                </a:lnTo>
                <a:lnTo>
                  <a:pt x="2663100" y="1308514"/>
                </a:lnTo>
                <a:lnTo>
                  <a:pt x="2700637" y="1288140"/>
                </a:lnTo>
                <a:lnTo>
                  <a:pt x="2733341" y="1261157"/>
                </a:lnTo>
                <a:lnTo>
                  <a:pt x="2760324" y="1228453"/>
                </a:lnTo>
                <a:lnTo>
                  <a:pt x="2780698" y="1190916"/>
                </a:lnTo>
                <a:lnTo>
                  <a:pt x="2793574" y="1149436"/>
                </a:lnTo>
                <a:lnTo>
                  <a:pt x="2798064" y="1104900"/>
                </a:lnTo>
                <a:lnTo>
                  <a:pt x="2798064" y="220980"/>
                </a:lnTo>
                <a:lnTo>
                  <a:pt x="2793574" y="176443"/>
                </a:lnTo>
                <a:lnTo>
                  <a:pt x="2780698" y="134963"/>
                </a:lnTo>
                <a:lnTo>
                  <a:pt x="2760324" y="97426"/>
                </a:lnTo>
                <a:lnTo>
                  <a:pt x="2733341" y="64722"/>
                </a:lnTo>
                <a:lnTo>
                  <a:pt x="2700637" y="37739"/>
                </a:lnTo>
                <a:lnTo>
                  <a:pt x="2663100" y="17365"/>
                </a:lnTo>
                <a:lnTo>
                  <a:pt x="2621620" y="4489"/>
                </a:lnTo>
                <a:lnTo>
                  <a:pt x="2577084" y="0"/>
                </a:lnTo>
                <a:close/>
              </a:path>
            </a:pathLst>
          </a:custGeom>
          <a:solidFill>
            <a:srgbClr val="0ED1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4162" y="4845558"/>
            <a:ext cx="2798445" cy="1325880"/>
          </a:xfrm>
          <a:custGeom>
            <a:avLst/>
            <a:gdLst/>
            <a:ahLst/>
            <a:cxnLst/>
            <a:rect l="l" t="t" r="r" b="b"/>
            <a:pathLst>
              <a:path w="2798445" h="1325879">
                <a:moveTo>
                  <a:pt x="0" y="220980"/>
                </a:moveTo>
                <a:lnTo>
                  <a:pt x="4489" y="176443"/>
                </a:lnTo>
                <a:lnTo>
                  <a:pt x="17365" y="134963"/>
                </a:lnTo>
                <a:lnTo>
                  <a:pt x="37739" y="97426"/>
                </a:lnTo>
                <a:lnTo>
                  <a:pt x="64722" y="64722"/>
                </a:lnTo>
                <a:lnTo>
                  <a:pt x="97426" y="37739"/>
                </a:lnTo>
                <a:lnTo>
                  <a:pt x="134963" y="17365"/>
                </a:lnTo>
                <a:lnTo>
                  <a:pt x="176443" y="4489"/>
                </a:lnTo>
                <a:lnTo>
                  <a:pt x="220979" y="0"/>
                </a:lnTo>
                <a:lnTo>
                  <a:pt x="2577084" y="0"/>
                </a:lnTo>
                <a:lnTo>
                  <a:pt x="2621620" y="4489"/>
                </a:lnTo>
                <a:lnTo>
                  <a:pt x="2663100" y="17365"/>
                </a:lnTo>
                <a:lnTo>
                  <a:pt x="2700637" y="37739"/>
                </a:lnTo>
                <a:lnTo>
                  <a:pt x="2733341" y="64722"/>
                </a:lnTo>
                <a:lnTo>
                  <a:pt x="2760324" y="97426"/>
                </a:lnTo>
                <a:lnTo>
                  <a:pt x="2780698" y="134963"/>
                </a:lnTo>
                <a:lnTo>
                  <a:pt x="2793574" y="176443"/>
                </a:lnTo>
                <a:lnTo>
                  <a:pt x="2798064" y="220980"/>
                </a:lnTo>
                <a:lnTo>
                  <a:pt x="2798064" y="1104900"/>
                </a:lnTo>
                <a:lnTo>
                  <a:pt x="2793574" y="1149436"/>
                </a:lnTo>
                <a:lnTo>
                  <a:pt x="2780698" y="1190916"/>
                </a:lnTo>
                <a:lnTo>
                  <a:pt x="2760324" y="1228453"/>
                </a:lnTo>
                <a:lnTo>
                  <a:pt x="2733341" y="1261157"/>
                </a:lnTo>
                <a:lnTo>
                  <a:pt x="2700637" y="1288140"/>
                </a:lnTo>
                <a:lnTo>
                  <a:pt x="2663100" y="1308514"/>
                </a:lnTo>
                <a:lnTo>
                  <a:pt x="2621620" y="1321390"/>
                </a:lnTo>
                <a:lnTo>
                  <a:pt x="2577084" y="1325880"/>
                </a:lnTo>
                <a:lnTo>
                  <a:pt x="220979" y="1325880"/>
                </a:lnTo>
                <a:lnTo>
                  <a:pt x="176443" y="1321390"/>
                </a:lnTo>
                <a:lnTo>
                  <a:pt x="134963" y="1308514"/>
                </a:lnTo>
                <a:lnTo>
                  <a:pt x="97426" y="1288140"/>
                </a:lnTo>
                <a:lnTo>
                  <a:pt x="64722" y="1261157"/>
                </a:lnTo>
                <a:lnTo>
                  <a:pt x="37739" y="1228453"/>
                </a:lnTo>
                <a:lnTo>
                  <a:pt x="17365" y="1190916"/>
                </a:lnTo>
                <a:lnTo>
                  <a:pt x="4489" y="1149436"/>
                </a:lnTo>
                <a:lnTo>
                  <a:pt x="0" y="1104900"/>
                </a:lnTo>
                <a:lnTo>
                  <a:pt x="0" y="22098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32510" y="5160670"/>
            <a:ext cx="220027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dirty="0">
                <a:solidFill>
                  <a:srgbClr val="FFFFFF"/>
                </a:solidFill>
                <a:latin typeface="Arial"/>
                <a:cs typeface="Arial"/>
              </a:rPr>
              <a:t>Demands</a:t>
            </a:r>
            <a:endParaRPr sz="38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4</a:t>
            </a:fld>
            <a:endParaRPr spc="-5" dirty="0"/>
          </a:p>
        </p:txBody>
      </p:sp>
      <p:sp>
        <p:nvSpPr>
          <p:cNvPr id="21" name="object 21"/>
          <p:cNvSpPr txBox="1"/>
          <p:nvPr/>
        </p:nvSpPr>
        <p:spPr>
          <a:xfrm>
            <a:off x="1879473" y="1482598"/>
            <a:ext cx="52292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04607A"/>
                </a:solidFill>
                <a:latin typeface="Arial"/>
                <a:cs typeface="Arial"/>
              </a:rPr>
              <a:t>Customer Needs, Wants, and</a:t>
            </a:r>
            <a:r>
              <a:rPr sz="2200" b="1" spc="5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4607A"/>
                </a:solidFill>
                <a:latin typeface="Arial"/>
                <a:cs typeface="Arial"/>
              </a:rPr>
              <a:t>Demands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002663"/>
            <a:ext cx="7426959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Market offerings </a:t>
            </a:r>
            <a:r>
              <a:rPr sz="3200" dirty="0">
                <a:latin typeface="Arial"/>
                <a:cs typeface="Arial"/>
              </a:rPr>
              <a:t>are some  </a:t>
            </a:r>
            <a:r>
              <a:rPr sz="3200" spc="-5" dirty="0">
                <a:latin typeface="Arial"/>
                <a:cs typeface="Arial"/>
              </a:rPr>
              <a:t>combination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products, </a:t>
            </a:r>
            <a:r>
              <a:rPr sz="3200" dirty="0">
                <a:latin typeface="Arial"/>
                <a:cs typeface="Arial"/>
              </a:rPr>
              <a:t>services,  </a:t>
            </a:r>
            <a:r>
              <a:rPr sz="3200" spc="-5" dirty="0">
                <a:latin typeface="Arial"/>
                <a:cs typeface="Arial"/>
              </a:rPr>
              <a:t>information, or </a:t>
            </a:r>
            <a:r>
              <a:rPr sz="3200" dirty="0">
                <a:latin typeface="Arial"/>
                <a:cs typeface="Arial"/>
              </a:rPr>
              <a:t>experiences </a:t>
            </a:r>
            <a:r>
              <a:rPr sz="3200" spc="-5" dirty="0">
                <a:latin typeface="Arial"/>
                <a:cs typeface="Arial"/>
              </a:rPr>
              <a:t>offered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  market to satisfy a </a:t>
            </a:r>
            <a:r>
              <a:rPr sz="3200" spc="-5" dirty="0">
                <a:latin typeface="Arial"/>
                <a:cs typeface="Arial"/>
              </a:rPr>
              <a:t>need </a:t>
            </a:r>
            <a:r>
              <a:rPr sz="3200">
                <a:latin typeface="Arial"/>
                <a:cs typeface="Arial"/>
              </a:rPr>
              <a:t>or</a:t>
            </a:r>
            <a:r>
              <a:rPr sz="3200" spc="-120">
                <a:latin typeface="Arial"/>
                <a:cs typeface="Arial"/>
              </a:rPr>
              <a:t> </a:t>
            </a:r>
            <a:r>
              <a:rPr sz="3200" smtClean="0">
                <a:latin typeface="Arial"/>
                <a:cs typeface="Arial"/>
              </a:rPr>
              <a:t>want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5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4074" y="607821"/>
            <a:ext cx="68338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935" marR="5080" indent="-11188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Understanding the Marketplace  and </a:t>
            </a:r>
            <a:r>
              <a:rPr dirty="0"/>
              <a:t>Customer</a:t>
            </a:r>
            <a:r>
              <a:rPr spc="-5" dirty="0"/>
              <a:t> Needs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587879"/>
            <a:ext cx="7363459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Markets </a:t>
            </a:r>
            <a:r>
              <a:rPr sz="3200" dirty="0">
                <a:latin typeface="Arial"/>
                <a:cs typeface="Arial"/>
              </a:rPr>
              <a:t>are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set of </a:t>
            </a:r>
            <a:r>
              <a:rPr sz="3200" spc="-5" dirty="0">
                <a:latin typeface="Arial"/>
                <a:cs typeface="Arial"/>
              </a:rPr>
              <a:t>actual and  potential </a:t>
            </a:r>
            <a:r>
              <a:rPr sz="3200" dirty="0">
                <a:latin typeface="Arial"/>
                <a:cs typeface="Arial"/>
              </a:rPr>
              <a:t>buyers of a </a:t>
            </a:r>
            <a:r>
              <a:rPr sz="3200" spc="-5" dirty="0">
                <a:latin typeface="Arial"/>
                <a:cs typeface="Arial"/>
              </a:rPr>
              <a:t>product </a:t>
            </a:r>
            <a:r>
              <a:rPr sz="3200" dirty="0">
                <a:latin typeface="Arial"/>
                <a:cs typeface="Arial"/>
              </a:rPr>
              <a:t>or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service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6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935" marR="5080" indent="-11188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Understanding the Marketplace  and </a:t>
            </a:r>
            <a:r>
              <a:rPr dirty="0"/>
              <a:t>Customer</a:t>
            </a:r>
            <a:r>
              <a:rPr spc="-5" dirty="0"/>
              <a:t> Needs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566025" cy="3931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99695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Selecting Customers to</a:t>
            </a:r>
            <a:r>
              <a:rPr sz="2800" b="1" spc="45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Serve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Market segmentation </a:t>
            </a:r>
            <a:r>
              <a:rPr sz="3200" spc="-5" dirty="0">
                <a:latin typeface="Arial"/>
                <a:cs typeface="Arial"/>
              </a:rPr>
              <a:t>refers to dividing 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markets </a:t>
            </a:r>
            <a:r>
              <a:rPr sz="3200" spc="-5">
                <a:latin typeface="Arial"/>
                <a:cs typeface="Arial"/>
              </a:rPr>
              <a:t>into </a:t>
            </a:r>
            <a:r>
              <a:rPr lang="en-US" sz="3200" spc="-5" dirty="0" smtClean="0">
                <a:latin typeface="Arial"/>
                <a:cs typeface="Arial"/>
              </a:rPr>
              <a:t>several groups of buyers (gender: male and female)</a:t>
            </a:r>
            <a:endParaRPr sz="3200">
              <a:latin typeface="Arial"/>
              <a:cs typeface="Arial"/>
            </a:endParaRPr>
          </a:p>
          <a:p>
            <a:pPr marL="355600" marR="1496695" indent="-343535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Arial"/>
                <a:cs typeface="Arial"/>
              </a:rPr>
              <a:t>Target </a:t>
            </a:r>
            <a:r>
              <a:rPr sz="3200" b="1">
                <a:latin typeface="Arial"/>
                <a:cs typeface="Arial"/>
              </a:rPr>
              <a:t>marketing </a:t>
            </a:r>
            <a:r>
              <a:rPr lang="en-US" sz="3200" dirty="0" smtClean="0">
                <a:latin typeface="Arial"/>
                <a:cs typeface="Arial"/>
              </a:rPr>
              <a:t>Selecting one or more segments to offer product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562215" cy="3169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9525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Selecting Customers to</a:t>
            </a:r>
            <a:r>
              <a:rPr sz="2800" b="1" spc="45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Serve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2470"/>
              </a:spcBef>
            </a:pPr>
            <a:r>
              <a:rPr sz="3200" b="1" dirty="0">
                <a:latin typeface="Arial"/>
                <a:cs typeface="Arial"/>
              </a:rPr>
              <a:t>Demarketing </a:t>
            </a:r>
            <a:r>
              <a:rPr sz="3200" dirty="0">
                <a:latin typeface="Arial"/>
                <a:cs typeface="Arial"/>
              </a:rPr>
              <a:t>is </a:t>
            </a:r>
            <a:r>
              <a:rPr sz="3200" spc="-5" dirty="0">
                <a:latin typeface="Arial"/>
                <a:cs typeface="Arial"/>
              </a:rPr>
              <a:t>marketing </a:t>
            </a:r>
            <a:r>
              <a:rPr sz="3200" dirty="0">
                <a:latin typeface="Arial"/>
                <a:cs typeface="Arial"/>
              </a:rPr>
              <a:t>to reduce  </a:t>
            </a:r>
            <a:r>
              <a:rPr sz="3200" spc="-5" dirty="0">
                <a:latin typeface="Arial"/>
                <a:cs typeface="Arial"/>
              </a:rPr>
              <a:t>demand temporarily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-5" dirty="0">
                <a:latin typeface="Arial"/>
                <a:cs typeface="Arial"/>
              </a:rPr>
              <a:t>permanently;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aim is </a:t>
            </a:r>
            <a:r>
              <a:rPr sz="3200" spc="-5" dirty="0">
                <a:latin typeface="Arial"/>
                <a:cs typeface="Arial"/>
              </a:rPr>
              <a:t>not </a:t>
            </a:r>
            <a:r>
              <a:rPr sz="3200" dirty="0">
                <a:latin typeface="Arial"/>
                <a:cs typeface="Arial"/>
              </a:rPr>
              <a:t>to destroy </a:t>
            </a:r>
            <a:r>
              <a:rPr sz="3200" spc="-5" dirty="0">
                <a:latin typeface="Arial"/>
                <a:cs typeface="Arial"/>
              </a:rPr>
              <a:t>demand but </a:t>
            </a:r>
            <a:r>
              <a:rPr sz="3200" dirty="0">
                <a:latin typeface="Arial"/>
                <a:cs typeface="Arial"/>
              </a:rPr>
              <a:t>to  reduce or </a:t>
            </a:r>
            <a:r>
              <a:rPr sz="3200" spc="-5" dirty="0">
                <a:latin typeface="Arial"/>
                <a:cs typeface="Arial"/>
              </a:rPr>
              <a:t>shift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626235" marR="5080" indent="-1157605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Designing a</a:t>
            </a:r>
            <a:r>
              <a:rPr spc="-45" dirty="0"/>
              <a:t> </a:t>
            </a:r>
            <a:r>
              <a:rPr dirty="0"/>
              <a:t>Customer-Driven  Marketing</a:t>
            </a:r>
            <a:r>
              <a:rPr spc="-25" dirty="0"/>
              <a:t> </a:t>
            </a:r>
            <a:r>
              <a:rPr spc="-5" dirty="0"/>
              <a:t>Strategy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25"/>
              </a:spcBef>
            </a:pPr>
            <a:r>
              <a:rPr spc="-5" dirty="0"/>
              <a:t>Copyright </a:t>
            </a:r>
            <a:r>
              <a:rPr dirty="0"/>
              <a:t>© 2010 Pearson Education,</a:t>
            </a:r>
            <a:r>
              <a:rPr spc="-135" dirty="0"/>
              <a:t> </a:t>
            </a:r>
            <a:r>
              <a:rPr dirty="0"/>
              <a:t>Inc.  Publishing as Prentice</a:t>
            </a:r>
            <a:r>
              <a:rPr spc="-10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1- slide</a:t>
            </a:r>
            <a:r>
              <a:rPr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95729"/>
            <a:ext cx="7407909" cy="2813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069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Choosing a Value</a:t>
            </a:r>
            <a:r>
              <a:rPr sz="2800" b="1" spc="45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Proposition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10" dirty="0">
                <a:latin typeface="Arial"/>
                <a:cs typeface="Arial"/>
              </a:rPr>
              <a:t>The </a:t>
            </a:r>
            <a:r>
              <a:rPr sz="3200" b="1" spc="-5" dirty="0">
                <a:latin typeface="Arial"/>
                <a:cs typeface="Arial"/>
              </a:rPr>
              <a:t>value </a:t>
            </a:r>
            <a:r>
              <a:rPr sz="3200" b="1" dirty="0">
                <a:latin typeface="Arial"/>
                <a:cs typeface="Arial"/>
              </a:rPr>
              <a:t>proposition </a:t>
            </a:r>
            <a:r>
              <a:rPr sz="3200" dirty="0">
                <a:latin typeface="Arial"/>
                <a:cs typeface="Arial"/>
              </a:rPr>
              <a:t>is the set of  </a:t>
            </a:r>
            <a:r>
              <a:rPr sz="3200" spc="-5" dirty="0">
                <a:latin typeface="Arial"/>
                <a:cs typeface="Arial"/>
              </a:rPr>
              <a:t>benefits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-5" dirty="0">
                <a:latin typeface="Arial"/>
                <a:cs typeface="Arial"/>
              </a:rPr>
              <a:t>values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company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promises  to </a:t>
            </a:r>
            <a:r>
              <a:rPr sz="3200" spc="-5" dirty="0">
                <a:latin typeface="Arial"/>
                <a:cs typeface="Arial"/>
              </a:rPr>
              <a:t>deliver </a:t>
            </a:r>
            <a:r>
              <a:rPr sz="3200" dirty="0">
                <a:latin typeface="Arial"/>
                <a:cs typeface="Arial"/>
              </a:rPr>
              <a:t>to customers to satisfy </a:t>
            </a:r>
            <a:r>
              <a:rPr sz="3200" spc="-5" dirty="0">
                <a:latin typeface="Arial"/>
                <a:cs typeface="Arial"/>
              </a:rPr>
              <a:t>their  </a:t>
            </a:r>
            <a:r>
              <a:rPr sz="3200" spc="-10" dirty="0">
                <a:latin typeface="Arial"/>
                <a:cs typeface="Arial"/>
              </a:rPr>
              <a:t>needs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785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Creating and Capturing Customer  Value</vt:lpstr>
      <vt:lpstr>What Is Marketing?</vt:lpstr>
      <vt:lpstr>Understanding the Marketplace  and Customer Needs</vt:lpstr>
      <vt:lpstr>Understanding the Marketplace  and Customer Needs</vt:lpstr>
      <vt:lpstr>Understanding the Marketplace  and Customer Needs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Designing a Customer-Driven  Marketing Strategy</vt:lpstr>
      <vt:lpstr>Marketing MIX</vt:lpstr>
      <vt:lpstr>Building Customer Relationships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USER</cp:lastModifiedBy>
  <cp:revision>2</cp:revision>
  <dcterms:created xsi:type="dcterms:W3CDTF">2020-06-22T13:38:39Z</dcterms:created>
  <dcterms:modified xsi:type="dcterms:W3CDTF">2020-06-28T17:35:12Z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2020-06-22T00:00:00Z</vt:filetime>
  </property>
</Properties>
</file>