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1722100" cy="6388100"/>
  <p:notesSz cx="11722100" cy="6388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80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79633" y="1980311"/>
            <a:ext cx="9969183" cy="13415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59267" y="3577336"/>
            <a:ext cx="8209915" cy="1597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3B3B3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B3B3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86422" y="1469263"/>
            <a:ext cx="5101876" cy="42161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040151" y="1469263"/>
            <a:ext cx="5101876" cy="42161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722735" cy="6383020"/>
          </a:xfrm>
          <a:custGeom>
            <a:avLst/>
            <a:gdLst/>
            <a:ahLst/>
            <a:cxnLst/>
            <a:rect l="l" t="t" r="r" b="b"/>
            <a:pathLst>
              <a:path w="11722735" h="6383020">
                <a:moveTo>
                  <a:pt x="11722608" y="0"/>
                </a:moveTo>
                <a:lnTo>
                  <a:pt x="0" y="0"/>
                </a:lnTo>
                <a:lnTo>
                  <a:pt x="0" y="6382511"/>
                </a:lnTo>
                <a:lnTo>
                  <a:pt x="11722608" y="6382511"/>
                </a:lnTo>
                <a:lnTo>
                  <a:pt x="11722608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0804" y="358267"/>
            <a:ext cx="6175908" cy="596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7560" y="1095248"/>
            <a:ext cx="10533329" cy="4349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3B3B3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87673" y="5940933"/>
            <a:ext cx="3753104" cy="319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6422" y="5940933"/>
            <a:ext cx="2697543" cy="319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44484" y="5940933"/>
            <a:ext cx="2697543" cy="319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656715"/>
            <a:ext cx="82207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72639" algn="l"/>
              </a:tabLst>
            </a:pPr>
            <a:r>
              <a:rPr sz="3600" i="1" spc="130" dirty="0">
                <a:solidFill>
                  <a:srgbClr val="2F5250"/>
                </a:solidFill>
                <a:latin typeface="Arial"/>
                <a:cs typeface="Arial"/>
              </a:rPr>
              <a:t>Iot</a:t>
            </a:r>
            <a:r>
              <a:rPr sz="3600" i="1" spc="-160" dirty="0">
                <a:solidFill>
                  <a:srgbClr val="2F5250"/>
                </a:solidFill>
                <a:latin typeface="Arial"/>
                <a:cs typeface="Arial"/>
              </a:rPr>
              <a:t> </a:t>
            </a:r>
            <a:r>
              <a:rPr sz="3600" i="1" spc="250" dirty="0">
                <a:solidFill>
                  <a:srgbClr val="2F5250"/>
                </a:solidFill>
                <a:latin typeface="Arial"/>
                <a:cs typeface="Arial"/>
              </a:rPr>
              <a:t>Data</a:t>
            </a:r>
            <a:r>
              <a:rPr sz="3600" i="1" dirty="0">
                <a:solidFill>
                  <a:srgbClr val="2F5250"/>
                </a:solidFill>
                <a:latin typeface="Arial"/>
                <a:cs typeface="Arial"/>
              </a:rPr>
              <a:t>	</a:t>
            </a:r>
            <a:r>
              <a:rPr sz="3600" b="0" spc="-120" dirty="0">
                <a:solidFill>
                  <a:srgbClr val="2F5250"/>
                </a:solidFill>
                <a:latin typeface="Arial Black"/>
                <a:cs typeface="Arial Black"/>
              </a:rPr>
              <a:t>Acquisition</a:t>
            </a:r>
            <a:r>
              <a:rPr sz="3600" b="0" spc="-409" dirty="0">
                <a:solidFill>
                  <a:srgbClr val="2F5250"/>
                </a:solidFill>
                <a:latin typeface="Arial Black"/>
                <a:cs typeface="Arial Black"/>
              </a:rPr>
              <a:t> </a:t>
            </a:r>
            <a:r>
              <a:rPr sz="3600" b="0" spc="-35" dirty="0">
                <a:solidFill>
                  <a:srgbClr val="2F5250"/>
                </a:solidFill>
                <a:latin typeface="Arial Black"/>
                <a:cs typeface="Arial Black"/>
              </a:rPr>
              <a:t>And</a:t>
            </a:r>
            <a:r>
              <a:rPr sz="3600" b="0" spc="-375" dirty="0">
                <a:solidFill>
                  <a:srgbClr val="2F5250"/>
                </a:solidFill>
                <a:latin typeface="Arial Black"/>
                <a:cs typeface="Arial Black"/>
              </a:rPr>
              <a:t> </a:t>
            </a:r>
            <a:r>
              <a:rPr sz="3600" b="0" spc="-80" dirty="0">
                <a:solidFill>
                  <a:srgbClr val="2F5250"/>
                </a:solidFill>
                <a:latin typeface="Arial Black"/>
                <a:cs typeface="Arial Black"/>
              </a:rPr>
              <a:t>Platfroms</a:t>
            </a:r>
            <a:endParaRPr sz="3600" dirty="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9916" y="523113"/>
            <a:ext cx="5305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4" dirty="0">
                <a:solidFill>
                  <a:srgbClr val="3B3B3A"/>
                </a:solidFill>
                <a:latin typeface="Verdana"/>
                <a:cs typeface="Verdana"/>
              </a:rPr>
              <a:t>IoT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Management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Platform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for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your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3B3B3A"/>
                </a:solidFill>
                <a:latin typeface="Verdana"/>
                <a:cs typeface="Verdana"/>
              </a:rPr>
              <a:t>business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2322" y="1538478"/>
            <a:ext cx="9911080" cy="19475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99"/>
              </a:lnSpc>
              <a:spcBef>
                <a:spcPts val="95"/>
              </a:spcBef>
            </a:pP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IoT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platforms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provide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3B3B3A"/>
                </a:solidFill>
                <a:latin typeface="Verdana"/>
                <a:cs typeface="Verdana"/>
              </a:rPr>
              <a:t>a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B3B3A"/>
                </a:solidFill>
                <a:latin typeface="Verdana"/>
                <a:cs typeface="Verdana"/>
              </a:rPr>
              <a:t>seamless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experience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to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3B3B3A"/>
                </a:solidFill>
                <a:latin typeface="Verdana"/>
                <a:cs typeface="Verdana"/>
              </a:rPr>
              <a:t>create,</a:t>
            </a:r>
            <a:r>
              <a:rPr sz="1800" spc="-12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manage,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3B3B3A"/>
                </a:solidFill>
                <a:latin typeface="Verdana"/>
                <a:cs typeface="Verdana"/>
              </a:rPr>
              <a:t>and</a:t>
            </a:r>
            <a:r>
              <a:rPr sz="1800" spc="-12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correlate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multiple 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IoT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3B3B3A"/>
                </a:solidFill>
                <a:latin typeface="Verdana"/>
                <a:cs typeface="Verdana"/>
              </a:rPr>
              <a:t>devices.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3B3B3A"/>
                </a:solidFill>
                <a:latin typeface="Verdana"/>
                <a:cs typeface="Verdana"/>
              </a:rPr>
              <a:t>They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are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3B3B3A"/>
                </a:solidFill>
                <a:latin typeface="Verdana"/>
                <a:cs typeface="Verdana"/>
              </a:rPr>
              <a:t>equipped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with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advanced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3B3B3A"/>
                </a:solidFill>
                <a:latin typeface="Verdana"/>
                <a:cs typeface="Verdana"/>
              </a:rPr>
              <a:t>machine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learning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algorithms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3B3B3A"/>
                </a:solidFill>
                <a:latin typeface="Verdana"/>
                <a:cs typeface="Verdana"/>
              </a:rPr>
              <a:t>and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a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cloud-based</a:t>
            </a:r>
            <a:r>
              <a:rPr sz="1800" spc="-4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B3B3A"/>
                </a:solidFill>
                <a:latin typeface="Verdana"/>
                <a:cs typeface="Verdana"/>
              </a:rPr>
              <a:t>analytics</a:t>
            </a:r>
            <a:r>
              <a:rPr sz="1800" spc="-6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B3B3A"/>
                </a:solidFill>
                <a:latin typeface="Verdana"/>
                <a:cs typeface="Verdana"/>
              </a:rPr>
              <a:t>system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that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enable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users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to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get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3B3B3A"/>
                </a:solidFill>
                <a:latin typeface="Verdana"/>
                <a:cs typeface="Verdana"/>
              </a:rPr>
              <a:t>real-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time</a:t>
            </a:r>
            <a:r>
              <a:rPr sz="1800" spc="-4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insights</a:t>
            </a:r>
            <a:r>
              <a:rPr sz="1800" spc="-6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from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their </a:t>
            </a:r>
            <a:r>
              <a:rPr sz="1800" spc="-45" dirty="0">
                <a:solidFill>
                  <a:srgbClr val="3B3B3A"/>
                </a:solidFill>
                <a:latin typeface="Verdana"/>
                <a:cs typeface="Verdana"/>
              </a:rPr>
              <a:t>data.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Freeeway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has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pioneered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in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bringing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world-</a:t>
            </a:r>
            <a:r>
              <a:rPr sz="1800" spc="-30" dirty="0">
                <a:solidFill>
                  <a:srgbClr val="3B3B3A"/>
                </a:solidFill>
                <a:latin typeface="Verdana"/>
                <a:cs typeface="Verdana"/>
              </a:rPr>
              <a:t>class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IoT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platforms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to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life.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3B3B3A"/>
                </a:solidFill>
                <a:latin typeface="Verdana"/>
                <a:cs typeface="Verdana"/>
              </a:rPr>
              <a:t>Whether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you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are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evaluating</a:t>
            </a:r>
            <a:r>
              <a:rPr sz="1800" spc="-12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B3B3A"/>
                </a:solidFill>
                <a:latin typeface="Verdana"/>
                <a:cs typeface="Verdana"/>
              </a:rPr>
              <a:t>your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ideal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IoT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architecture</a:t>
            </a:r>
            <a:r>
              <a:rPr sz="1800" spc="-13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or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you’re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interested</a:t>
            </a:r>
            <a:r>
              <a:rPr sz="1800" spc="-12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in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3B3B3A"/>
                </a:solidFill>
                <a:latin typeface="Verdana"/>
                <a:cs typeface="Verdana"/>
              </a:rPr>
              <a:t>gaining</a:t>
            </a:r>
            <a:r>
              <a:rPr sz="1800" spc="-12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B3B3A"/>
                </a:solidFill>
                <a:latin typeface="Verdana"/>
                <a:cs typeface="Verdana"/>
              </a:rPr>
              <a:t>more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insight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55" dirty="0">
                <a:solidFill>
                  <a:srgbClr val="3B3B3A"/>
                </a:solidFill>
                <a:latin typeface="Verdana"/>
                <a:cs typeface="Verdana"/>
              </a:rPr>
              <a:t>on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70" dirty="0">
                <a:solidFill>
                  <a:srgbClr val="3B3B3A"/>
                </a:solidFill>
                <a:latin typeface="Verdana"/>
                <a:cs typeface="Verdana"/>
              </a:rPr>
              <a:t>how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it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will</a:t>
            </a:r>
            <a:r>
              <a:rPr sz="1800" spc="-4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benefit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B3B3A"/>
                </a:solidFill>
                <a:latin typeface="Verdana"/>
                <a:cs typeface="Verdana"/>
              </a:rPr>
              <a:t>your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3B3B3A"/>
                </a:solidFill>
                <a:latin typeface="Verdana"/>
                <a:cs typeface="Verdana"/>
              </a:rPr>
              <a:t>business,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don’t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miss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opportunity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to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jump</a:t>
            </a:r>
            <a:r>
              <a:rPr sz="1800" spc="-6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right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into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most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prosperous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IoT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train.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6736" y="1638300"/>
            <a:ext cx="8104632" cy="27980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3317" rIns="0" bIns="0" rtlCol="0">
            <a:spAutoFit/>
          </a:bodyPr>
          <a:lstStyle/>
          <a:p>
            <a:pPr marL="66675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Advantages</a:t>
            </a:r>
            <a:r>
              <a:rPr sz="2400" spc="-35" dirty="0"/>
              <a:t> </a:t>
            </a:r>
            <a:r>
              <a:rPr sz="2400" spc="-85" dirty="0"/>
              <a:t>of</a:t>
            </a:r>
            <a:r>
              <a:rPr sz="2400" spc="-60" dirty="0"/>
              <a:t> </a:t>
            </a:r>
            <a:r>
              <a:rPr sz="2400" spc="-345" dirty="0"/>
              <a:t>IoT</a:t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23176" y="1476756"/>
            <a:ext cx="3337560" cy="17145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6209" rIns="0" bIns="0" rtlCol="0">
            <a:spAutoFit/>
          </a:bodyPr>
          <a:lstStyle/>
          <a:p>
            <a:pPr marL="213995">
              <a:lnSpc>
                <a:spcPct val="100000"/>
              </a:lnSpc>
              <a:spcBef>
                <a:spcPts val="95"/>
              </a:spcBef>
            </a:pPr>
            <a:r>
              <a:rPr spc="-35" dirty="0"/>
              <a:t>Disadvantages</a:t>
            </a:r>
            <a:r>
              <a:rPr spc="-135" dirty="0"/>
              <a:t> </a:t>
            </a:r>
            <a:r>
              <a:rPr spc="-90" dirty="0"/>
              <a:t>of</a:t>
            </a:r>
            <a:r>
              <a:rPr spc="-114" dirty="0"/>
              <a:t> </a:t>
            </a:r>
            <a:r>
              <a:rPr spc="-390" dirty="0"/>
              <a:t>IoT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76680" y="1505458"/>
            <a:ext cx="425259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</a:tabLst>
            </a:pPr>
            <a:r>
              <a:rPr sz="1800" spc="-90" dirty="0">
                <a:latin typeface="Verdana"/>
                <a:cs typeface="Verdana"/>
              </a:rPr>
              <a:t>Security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Network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Attacks</a:t>
            </a:r>
            <a:endParaRPr sz="1800">
              <a:latin typeface="Verdana"/>
              <a:cs typeface="Verdana"/>
            </a:endParaRPr>
          </a:p>
          <a:p>
            <a:pPr marL="354965" indent="-342265">
              <a:lnSpc>
                <a:spcPct val="100000"/>
              </a:lnSpc>
              <a:spcBef>
                <a:spcPts val="2160"/>
              </a:spcBef>
              <a:buAutoNum type="arabicPeriod"/>
              <a:tabLst>
                <a:tab pos="354965" algn="l"/>
              </a:tabLst>
            </a:pPr>
            <a:r>
              <a:rPr sz="1800" spc="-10" dirty="0">
                <a:latin typeface="Verdana"/>
                <a:cs typeface="Verdana"/>
              </a:rPr>
              <a:t>Privacy</a:t>
            </a:r>
            <a:endParaRPr sz="1800">
              <a:latin typeface="Verdana"/>
              <a:cs typeface="Verdana"/>
            </a:endParaRPr>
          </a:p>
          <a:p>
            <a:pPr marL="354965" marR="5080" indent="-342900">
              <a:lnSpc>
                <a:spcPct val="100000"/>
              </a:lnSpc>
              <a:spcBef>
                <a:spcPts val="2160"/>
              </a:spcBef>
              <a:buAutoNum type="arabicPeriod"/>
              <a:tabLst>
                <a:tab pos="354965" algn="l"/>
              </a:tabLst>
            </a:pPr>
            <a:r>
              <a:rPr sz="1800" spc="-40" dirty="0">
                <a:latin typeface="Verdana"/>
                <a:cs typeface="Verdana"/>
              </a:rPr>
              <a:t>Complexity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Designing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165" dirty="0">
                <a:latin typeface="Verdana"/>
                <a:cs typeface="Verdana"/>
              </a:rPr>
              <a:t>,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Developing </a:t>
            </a:r>
            <a:r>
              <a:rPr sz="1800" spc="60" dirty="0">
                <a:latin typeface="Verdana"/>
                <a:cs typeface="Verdana"/>
              </a:rPr>
              <a:t>and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Maintaining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5442" y="2081860"/>
            <a:ext cx="427736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i="1" spc="-900" dirty="0">
                <a:latin typeface="Verdana"/>
                <a:cs typeface="Verdana"/>
              </a:rPr>
              <a:t>THANK</a:t>
            </a:r>
            <a:r>
              <a:rPr sz="6000" i="1" spc="-360" dirty="0">
                <a:latin typeface="Verdana"/>
                <a:cs typeface="Verdana"/>
              </a:rPr>
              <a:t> </a:t>
            </a:r>
            <a:r>
              <a:rPr sz="6000" i="1" spc="-655" dirty="0">
                <a:latin typeface="Verdana"/>
                <a:cs typeface="Verdana"/>
              </a:rPr>
              <a:t>YOU</a:t>
            </a:r>
            <a:endParaRPr sz="6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9004" rIns="0" bIns="0" rtlCol="0">
            <a:spAutoFit/>
          </a:bodyPr>
          <a:lstStyle/>
          <a:p>
            <a:pPr marL="238760">
              <a:lnSpc>
                <a:spcPct val="100000"/>
              </a:lnSpc>
              <a:spcBef>
                <a:spcPts val="105"/>
              </a:spcBef>
            </a:pPr>
            <a:r>
              <a:rPr sz="2000" spc="-90" dirty="0"/>
              <a:t>Introduction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817270" y="1481074"/>
            <a:ext cx="8816340" cy="2557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</a:tabLst>
            </a:pPr>
            <a:r>
              <a:rPr sz="1800" dirty="0">
                <a:latin typeface="Segoe UI"/>
                <a:cs typeface="Segoe UI"/>
              </a:rPr>
              <a:t>The</a:t>
            </a:r>
            <a:r>
              <a:rPr sz="1800" spc="-6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Internet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of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Things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(IoT)</a:t>
            </a:r>
            <a:r>
              <a:rPr sz="1800" spc="-6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is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network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of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physical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objects</a:t>
            </a:r>
            <a:r>
              <a:rPr sz="1800" spc="-2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that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are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embedded</a:t>
            </a:r>
            <a:r>
              <a:rPr sz="1800" spc="-15" dirty="0">
                <a:latin typeface="Segoe UI"/>
                <a:cs typeface="Segoe UI"/>
              </a:rPr>
              <a:t> </a:t>
            </a:r>
            <a:r>
              <a:rPr sz="1800" spc="-20" dirty="0">
                <a:latin typeface="Segoe UI"/>
                <a:cs typeface="Segoe UI"/>
              </a:rPr>
              <a:t>with </a:t>
            </a:r>
            <a:r>
              <a:rPr sz="1800" dirty="0">
                <a:latin typeface="Segoe UI"/>
                <a:cs typeface="Segoe UI"/>
              </a:rPr>
              <a:t>sensors,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software,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other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technologies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for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the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purpose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of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connecting</a:t>
            </a:r>
            <a:r>
              <a:rPr sz="1800" spc="-25" dirty="0">
                <a:latin typeface="Segoe UI"/>
                <a:cs typeface="Segoe UI"/>
              </a:rPr>
              <a:t> and </a:t>
            </a:r>
            <a:r>
              <a:rPr sz="1800" dirty="0">
                <a:latin typeface="Segoe UI"/>
                <a:cs typeface="Segoe UI"/>
              </a:rPr>
              <a:t>exchanging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data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with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other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devices</a:t>
            </a:r>
            <a:r>
              <a:rPr sz="1800" spc="-1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systems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over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the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Internet.</a:t>
            </a:r>
            <a:r>
              <a:rPr sz="1800" spc="-55" dirty="0">
                <a:latin typeface="Segoe UI"/>
                <a:cs typeface="Segoe UI"/>
              </a:rPr>
              <a:t> </a:t>
            </a:r>
            <a:endParaRPr lang="en-US" sz="1800" spc="-55" dirty="0">
              <a:latin typeface="Segoe UI"/>
              <a:cs typeface="Segoe UI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</a:tabLst>
            </a:pPr>
            <a:endParaRPr lang="en-US" sz="1800" spc="-55" dirty="0">
              <a:latin typeface="Segoe UI"/>
              <a:cs typeface="Segoe UI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</a:tabLst>
            </a:pPr>
            <a:r>
              <a:rPr sz="1800" dirty="0">
                <a:latin typeface="Segoe UI"/>
                <a:cs typeface="Segoe UI"/>
              </a:rPr>
              <a:t>IoT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devices</a:t>
            </a:r>
            <a:r>
              <a:rPr sz="1800" spc="-15" dirty="0">
                <a:latin typeface="Segoe UI"/>
                <a:cs typeface="Segoe UI"/>
              </a:rPr>
              <a:t> </a:t>
            </a:r>
            <a:r>
              <a:rPr sz="1800" spc="-25" dirty="0">
                <a:latin typeface="Segoe UI"/>
                <a:cs typeface="Segoe UI"/>
              </a:rPr>
              <a:t>can </a:t>
            </a:r>
            <a:r>
              <a:rPr sz="1800" dirty="0">
                <a:latin typeface="Segoe UI"/>
                <a:cs typeface="Segoe UI"/>
              </a:rPr>
              <a:t>collect</a:t>
            </a:r>
            <a:r>
              <a:rPr sz="1800" spc="-1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transmit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data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about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their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environment,</a:t>
            </a:r>
            <a:r>
              <a:rPr sz="1800" spc="-6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such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as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temperature,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spc="-10" dirty="0">
                <a:latin typeface="Segoe UI"/>
                <a:cs typeface="Segoe UI"/>
              </a:rPr>
              <a:t>humidity,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spc="-25" dirty="0">
                <a:latin typeface="Segoe UI"/>
                <a:cs typeface="Segoe UI"/>
              </a:rPr>
              <a:t>air </a:t>
            </a:r>
            <a:r>
              <a:rPr sz="1800" spc="-10" dirty="0">
                <a:latin typeface="Segoe UI"/>
                <a:cs typeface="Segoe UI"/>
              </a:rPr>
              <a:t>quality,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movement.</a:t>
            </a:r>
            <a:r>
              <a:rPr sz="1800" spc="-50" dirty="0">
                <a:latin typeface="Segoe UI"/>
                <a:cs typeface="Segoe UI"/>
              </a:rPr>
              <a:t> </a:t>
            </a:r>
            <a:endParaRPr lang="en-US" sz="1800" spc="-50" dirty="0">
              <a:latin typeface="Segoe UI"/>
              <a:cs typeface="Segoe UI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</a:tabLst>
            </a:pPr>
            <a:endParaRPr lang="en-SG" spc="-50" dirty="0">
              <a:latin typeface="Segoe UI"/>
              <a:cs typeface="Segoe UI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</a:tabLst>
            </a:pPr>
            <a:r>
              <a:rPr sz="1800" dirty="0">
                <a:latin typeface="Segoe UI"/>
                <a:cs typeface="Segoe UI"/>
              </a:rPr>
              <a:t>This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data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can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then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be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used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to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monitor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control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spc="-10" dirty="0">
                <a:latin typeface="Segoe UI"/>
                <a:cs typeface="Segoe UI"/>
              </a:rPr>
              <a:t>physical </a:t>
            </a:r>
            <a:r>
              <a:rPr sz="1800" dirty="0">
                <a:latin typeface="Segoe UI"/>
                <a:cs typeface="Segoe UI"/>
              </a:rPr>
              <a:t>systems,</a:t>
            </a:r>
            <a:r>
              <a:rPr sz="1800" spc="-6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automate</a:t>
            </a:r>
            <a:r>
              <a:rPr sz="1800" spc="-7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tasks,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make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better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spc="-10" dirty="0">
                <a:latin typeface="Segoe UI"/>
                <a:cs typeface="Segoe UI"/>
              </a:rPr>
              <a:t>decisions.</a:t>
            </a:r>
            <a:endParaRPr sz="1800" dirty="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5972" y="540893"/>
            <a:ext cx="5439410" cy="304800"/>
          </a:xfrm>
          <a:prstGeom prst="rect">
            <a:avLst/>
          </a:prstGeom>
          <a:solidFill>
            <a:srgbClr val="C0C0C0"/>
          </a:solidFill>
        </p:spPr>
        <p:txBody>
          <a:bodyPr vert="horz" wrap="square" lIns="0" tIns="241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90"/>
              </a:spcBef>
            </a:pPr>
            <a:r>
              <a:rPr sz="1800" b="1" dirty="0">
                <a:latin typeface="Segoe UI"/>
                <a:cs typeface="Segoe UI"/>
              </a:rPr>
              <a:t>Operating</a:t>
            </a:r>
            <a:r>
              <a:rPr sz="1800" b="1" spc="-55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Systems</a:t>
            </a:r>
            <a:r>
              <a:rPr sz="1800" b="1" spc="-25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and</a:t>
            </a:r>
            <a:r>
              <a:rPr sz="1800" b="1" spc="-25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Drivers</a:t>
            </a:r>
            <a:r>
              <a:rPr sz="1800" b="1" spc="-70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for</a:t>
            </a:r>
            <a:r>
              <a:rPr sz="1800" b="1" spc="-25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IoT</a:t>
            </a:r>
            <a:r>
              <a:rPr sz="1800" b="1" spc="-25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End</a:t>
            </a:r>
            <a:r>
              <a:rPr sz="1800" b="1" spc="-25" dirty="0">
                <a:latin typeface="Segoe UI"/>
                <a:cs typeface="Segoe UI"/>
              </a:rPr>
              <a:t> </a:t>
            </a:r>
            <a:r>
              <a:rPr sz="1800" b="1" spc="-10" dirty="0">
                <a:latin typeface="Segoe UI"/>
                <a:cs typeface="Segoe UI"/>
              </a:rPr>
              <a:t>Devices</a:t>
            </a:r>
            <a:endParaRPr sz="1800">
              <a:latin typeface="Segoe UI"/>
              <a:cs typeface="Segoe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3450" y="1291209"/>
            <a:ext cx="10287000" cy="39292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</a:tabLst>
            </a:pPr>
            <a:r>
              <a:rPr sz="1800" dirty="0">
                <a:latin typeface="Segoe UI"/>
                <a:cs typeface="Segoe UI"/>
              </a:rPr>
              <a:t>The</a:t>
            </a:r>
            <a:r>
              <a:rPr sz="1800" spc="-6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operating</a:t>
            </a:r>
            <a:r>
              <a:rPr sz="1800" spc="-2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system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(OS)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drivers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that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are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used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on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IoT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end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device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play</a:t>
            </a:r>
            <a:r>
              <a:rPr sz="1800" spc="-1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important</a:t>
            </a:r>
            <a:r>
              <a:rPr sz="1800" spc="-2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role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spc="-25" dirty="0">
                <a:latin typeface="Segoe UI"/>
                <a:cs typeface="Segoe UI"/>
              </a:rPr>
              <a:t>in </a:t>
            </a:r>
            <a:r>
              <a:rPr sz="1800" dirty="0">
                <a:latin typeface="Segoe UI"/>
                <a:cs typeface="Segoe UI"/>
              </a:rPr>
              <a:t>data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acquisition.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The</a:t>
            </a:r>
            <a:r>
              <a:rPr sz="1800" spc="-6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OS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is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responsible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for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managing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the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spc="-20" dirty="0">
                <a:latin typeface="Segoe UI"/>
                <a:cs typeface="Segoe UI"/>
              </a:rPr>
              <a:t>device's</a:t>
            </a:r>
            <a:r>
              <a:rPr sz="1800" spc="-1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hardware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resources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spc="-10" dirty="0">
                <a:latin typeface="Segoe UI"/>
                <a:cs typeface="Segoe UI"/>
              </a:rPr>
              <a:t>providing </a:t>
            </a:r>
            <a:r>
              <a:rPr sz="1800" dirty="0">
                <a:latin typeface="Segoe UI"/>
                <a:cs typeface="Segoe UI"/>
              </a:rPr>
              <a:t>a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platform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for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software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spc="-10" dirty="0">
                <a:latin typeface="Segoe UI"/>
                <a:cs typeface="Segoe UI"/>
              </a:rPr>
              <a:t>applications</a:t>
            </a:r>
            <a:r>
              <a:rPr sz="1800" spc="-1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to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run.</a:t>
            </a:r>
            <a:r>
              <a:rPr sz="1800" spc="-50" dirty="0">
                <a:latin typeface="Segoe UI"/>
                <a:cs typeface="Segoe UI"/>
              </a:rPr>
              <a:t> </a:t>
            </a:r>
            <a:endParaRPr lang="en-US" sz="1800" spc="-50" dirty="0">
              <a:latin typeface="Segoe UI"/>
              <a:cs typeface="Segoe UI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</a:tabLst>
            </a:pPr>
            <a:endParaRPr lang="en-US" sz="1800" spc="-50" dirty="0">
              <a:latin typeface="Segoe UI"/>
              <a:cs typeface="Segoe UI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</a:tabLst>
            </a:pPr>
            <a:r>
              <a:rPr sz="1800" dirty="0">
                <a:latin typeface="Segoe UI"/>
                <a:cs typeface="Segoe UI"/>
              </a:rPr>
              <a:t>The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drivers</a:t>
            </a:r>
            <a:r>
              <a:rPr sz="1800" spc="-1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are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responsible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for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interfacing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with</a:t>
            </a:r>
            <a:r>
              <a:rPr sz="1800" spc="-25" dirty="0">
                <a:latin typeface="Segoe UI"/>
                <a:cs typeface="Segoe UI"/>
              </a:rPr>
              <a:t> the </a:t>
            </a:r>
            <a:r>
              <a:rPr sz="1800" spc="-20" dirty="0">
                <a:latin typeface="Segoe UI"/>
                <a:cs typeface="Segoe UI"/>
              </a:rPr>
              <a:t>device's </a:t>
            </a:r>
            <a:r>
              <a:rPr sz="1800" dirty="0">
                <a:latin typeface="Segoe UI"/>
                <a:cs typeface="Segoe UI"/>
              </a:rPr>
              <a:t>hardware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enabling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it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to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communicate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with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other</a:t>
            </a:r>
            <a:r>
              <a:rPr sz="1800" spc="-6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devices</a:t>
            </a:r>
            <a:r>
              <a:rPr sz="1800" spc="-2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spc="-10" dirty="0">
                <a:latin typeface="Segoe UI"/>
                <a:cs typeface="Segoe UI"/>
              </a:rPr>
              <a:t>systems.</a:t>
            </a:r>
            <a:endParaRPr sz="1800" dirty="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 dirty="0">
              <a:latin typeface="Segoe UI"/>
              <a:cs typeface="Segoe UI"/>
            </a:endParaRPr>
          </a:p>
          <a:p>
            <a:pPr marL="304165" marR="77470" indent="-287020" algn="just">
              <a:lnSpc>
                <a:spcPct val="100000"/>
              </a:lnSpc>
              <a:buFont typeface="Arial MT"/>
              <a:buChar char="•"/>
              <a:tabLst>
                <a:tab pos="304165" algn="l"/>
              </a:tabLst>
            </a:pPr>
            <a:r>
              <a:rPr sz="1800" dirty="0">
                <a:latin typeface="Segoe UI"/>
                <a:cs typeface="Segoe UI"/>
              </a:rPr>
              <a:t>A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variety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of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operating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systems</a:t>
            </a:r>
            <a:r>
              <a:rPr sz="1800" spc="-6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drivers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are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available</a:t>
            </a:r>
            <a:r>
              <a:rPr sz="1800" spc="-2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for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IoT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end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devices.</a:t>
            </a:r>
            <a:r>
              <a:rPr sz="1800" spc="-1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The</a:t>
            </a:r>
            <a:r>
              <a:rPr sz="1800" spc="-6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most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spc="-10" dirty="0">
                <a:latin typeface="Segoe UI"/>
                <a:cs typeface="Segoe UI"/>
              </a:rPr>
              <a:t>common </a:t>
            </a:r>
            <a:r>
              <a:rPr sz="1800" dirty="0">
                <a:latin typeface="Segoe UI"/>
                <a:cs typeface="Segoe UI"/>
              </a:rPr>
              <a:t>operating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systems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include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Linux,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spc="-20" dirty="0">
                <a:latin typeface="Segoe UI"/>
                <a:cs typeface="Segoe UI"/>
              </a:rPr>
              <a:t>real-</a:t>
            </a:r>
            <a:r>
              <a:rPr sz="1800" dirty="0">
                <a:latin typeface="Segoe UI"/>
                <a:cs typeface="Segoe UI"/>
              </a:rPr>
              <a:t>time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operating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systems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spc="-20" dirty="0">
                <a:latin typeface="Segoe UI"/>
                <a:cs typeface="Segoe UI"/>
              </a:rPr>
              <a:t>(RTOSs),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embedded</a:t>
            </a:r>
            <a:r>
              <a:rPr sz="1800" spc="-20" dirty="0">
                <a:latin typeface="Segoe UI"/>
                <a:cs typeface="Segoe UI"/>
              </a:rPr>
              <a:t> </a:t>
            </a:r>
            <a:r>
              <a:rPr sz="1800" spc="-10" dirty="0">
                <a:latin typeface="Segoe UI"/>
                <a:cs typeface="Segoe UI"/>
              </a:rPr>
              <a:t>Linux.</a:t>
            </a:r>
            <a:endParaRPr lang="en-US" sz="1800" spc="-10" dirty="0">
              <a:latin typeface="Segoe UI"/>
              <a:cs typeface="Segoe UI"/>
            </a:endParaRPr>
          </a:p>
          <a:p>
            <a:pPr marL="304165" marR="77470" indent="-287020">
              <a:lnSpc>
                <a:spcPct val="100000"/>
              </a:lnSpc>
              <a:buFont typeface="Arial MT"/>
              <a:buChar char="•"/>
              <a:tabLst>
                <a:tab pos="304165" algn="l"/>
              </a:tabLst>
            </a:pPr>
            <a:endParaRPr lang="en-SG" spc="-10" dirty="0">
              <a:latin typeface="Segoe UI"/>
              <a:cs typeface="Segoe UI"/>
            </a:endParaRPr>
          </a:p>
          <a:p>
            <a:pPr marL="304165" marR="77470" indent="-287020" algn="just">
              <a:lnSpc>
                <a:spcPct val="100000"/>
              </a:lnSpc>
              <a:buFont typeface="Arial MT"/>
              <a:buChar char="•"/>
              <a:tabLst>
                <a:tab pos="304165" algn="l"/>
              </a:tabLst>
            </a:pPr>
            <a:r>
              <a:rPr sz="1800" spc="-20" dirty="0">
                <a:latin typeface="Segoe UI"/>
                <a:cs typeface="Segoe UI"/>
              </a:rPr>
              <a:t>RTOSs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are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designed</a:t>
            </a:r>
            <a:r>
              <a:rPr sz="1800" spc="-2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for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spc="-20" dirty="0">
                <a:latin typeface="Segoe UI"/>
                <a:cs typeface="Segoe UI"/>
              </a:rPr>
              <a:t>real-</a:t>
            </a:r>
            <a:r>
              <a:rPr sz="1800" dirty="0">
                <a:latin typeface="Segoe UI"/>
                <a:cs typeface="Segoe UI"/>
              </a:rPr>
              <a:t>time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systems,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which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are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systems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that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must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respond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to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events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within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spc="-50" dirty="0">
                <a:latin typeface="Segoe UI"/>
                <a:cs typeface="Segoe UI"/>
              </a:rPr>
              <a:t>a </a:t>
            </a:r>
            <a:r>
              <a:rPr sz="1800" dirty="0">
                <a:latin typeface="Segoe UI"/>
                <a:cs typeface="Segoe UI"/>
              </a:rPr>
              <a:t>certain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amount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of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time.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Embedded</a:t>
            </a:r>
            <a:r>
              <a:rPr sz="1800" spc="-1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Linux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is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version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of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Linux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that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is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specifically designed</a:t>
            </a:r>
            <a:r>
              <a:rPr sz="1800" spc="-25" dirty="0">
                <a:latin typeface="Segoe UI"/>
                <a:cs typeface="Segoe UI"/>
              </a:rPr>
              <a:t> for </a:t>
            </a:r>
            <a:r>
              <a:rPr sz="1800" dirty="0">
                <a:latin typeface="Segoe UI"/>
                <a:cs typeface="Segoe UI"/>
              </a:rPr>
              <a:t>embedded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systems,</a:t>
            </a:r>
            <a:r>
              <a:rPr sz="1800" spc="-6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which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are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systems</a:t>
            </a:r>
            <a:r>
              <a:rPr sz="1800" spc="-7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that</a:t>
            </a:r>
            <a:r>
              <a:rPr sz="1800" spc="-6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are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typically</a:t>
            </a:r>
            <a:r>
              <a:rPr sz="1800" spc="-2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small,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have</a:t>
            </a:r>
            <a:r>
              <a:rPr sz="1800" spc="-6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limited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resources,</a:t>
            </a:r>
            <a:r>
              <a:rPr sz="1800" spc="-6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must</a:t>
            </a:r>
            <a:r>
              <a:rPr sz="1800" spc="-65" dirty="0">
                <a:latin typeface="Segoe UI"/>
                <a:cs typeface="Segoe UI"/>
              </a:rPr>
              <a:t> </a:t>
            </a:r>
            <a:r>
              <a:rPr sz="1800" spc="-25" dirty="0">
                <a:latin typeface="Segoe UI"/>
                <a:cs typeface="Segoe UI"/>
              </a:rPr>
              <a:t>be </a:t>
            </a:r>
            <a:r>
              <a:rPr sz="1800" spc="-10" dirty="0">
                <a:latin typeface="Segoe UI"/>
                <a:cs typeface="Segoe UI"/>
              </a:rPr>
              <a:t>reliable.</a:t>
            </a:r>
            <a:endParaRPr sz="1800" dirty="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Segoe UI"/>
                <a:cs typeface="Segoe UI"/>
              </a:rPr>
              <a:t>End</a:t>
            </a:r>
            <a:r>
              <a:rPr sz="2000" spc="-30" dirty="0">
                <a:latin typeface="Segoe UI"/>
                <a:cs typeface="Segoe UI"/>
              </a:rPr>
              <a:t> </a:t>
            </a:r>
            <a:r>
              <a:rPr sz="2000" dirty="0">
                <a:latin typeface="Segoe UI"/>
                <a:cs typeface="Segoe UI"/>
              </a:rPr>
              <a:t>Device</a:t>
            </a:r>
            <a:r>
              <a:rPr sz="2000" spc="-30" dirty="0">
                <a:latin typeface="Segoe UI"/>
                <a:cs typeface="Segoe UI"/>
              </a:rPr>
              <a:t> </a:t>
            </a:r>
            <a:r>
              <a:rPr sz="2000" spc="-10" dirty="0">
                <a:latin typeface="Segoe UI"/>
                <a:cs typeface="Segoe UI"/>
              </a:rPr>
              <a:t>Program</a:t>
            </a:r>
            <a:endParaRPr sz="2000">
              <a:latin typeface="Segoe UI"/>
              <a:cs typeface="Segoe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4623" y="1324737"/>
            <a:ext cx="9848215" cy="36291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0495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Segoe UI"/>
                <a:cs typeface="Segoe UI"/>
              </a:rPr>
              <a:t>An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end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device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program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is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program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that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provides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developers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with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the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tools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resources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spc="-20" dirty="0">
                <a:latin typeface="Segoe UI"/>
                <a:cs typeface="Segoe UI"/>
              </a:rPr>
              <a:t>they </a:t>
            </a:r>
            <a:r>
              <a:rPr sz="1800" dirty="0">
                <a:latin typeface="Segoe UI"/>
                <a:cs typeface="Segoe UI"/>
              </a:rPr>
              <a:t>need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to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develop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deploy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IoT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end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devices.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These</a:t>
            </a:r>
            <a:r>
              <a:rPr sz="1800" spc="-6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programs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typically</a:t>
            </a:r>
            <a:r>
              <a:rPr sz="1800" spc="-1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offer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variety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of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spc="-10" dirty="0">
                <a:latin typeface="Segoe UI"/>
                <a:cs typeface="Segoe UI"/>
              </a:rPr>
              <a:t>benefits, </a:t>
            </a:r>
            <a:r>
              <a:rPr sz="1800" dirty="0">
                <a:latin typeface="Segoe UI"/>
                <a:cs typeface="Segoe UI"/>
              </a:rPr>
              <a:t>such</a:t>
            </a:r>
            <a:r>
              <a:rPr sz="1800" spc="-20" dirty="0">
                <a:latin typeface="Segoe UI"/>
                <a:cs typeface="Segoe UI"/>
              </a:rPr>
              <a:t> </a:t>
            </a:r>
            <a:r>
              <a:rPr sz="1800" spc="-25" dirty="0">
                <a:latin typeface="Segoe UI"/>
                <a:cs typeface="Segoe UI"/>
              </a:rPr>
              <a:t>as:</a:t>
            </a:r>
            <a:endParaRPr sz="1800" dirty="0">
              <a:latin typeface="Segoe UI"/>
              <a:cs typeface="Segoe UI"/>
            </a:endParaRPr>
          </a:p>
          <a:p>
            <a:pPr marL="91440" indent="-88900">
              <a:lnSpc>
                <a:spcPct val="100000"/>
              </a:lnSpc>
              <a:spcBef>
                <a:spcPts val="2160"/>
              </a:spcBef>
              <a:buSzPct val="94444"/>
              <a:buFont typeface="Arial MT"/>
              <a:buChar char="•"/>
              <a:tabLst>
                <a:tab pos="91440" algn="l"/>
              </a:tabLst>
            </a:pPr>
            <a:r>
              <a:rPr sz="1800" dirty="0">
                <a:latin typeface="Segoe UI"/>
                <a:cs typeface="Segoe UI"/>
              </a:rPr>
              <a:t>Access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to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spc="-20" dirty="0">
                <a:latin typeface="Segoe UI"/>
                <a:cs typeface="Segoe UI"/>
              </a:rPr>
              <a:t>pre-</a:t>
            </a:r>
            <a:r>
              <a:rPr sz="1800" dirty="0">
                <a:latin typeface="Segoe UI"/>
                <a:cs typeface="Segoe UI"/>
              </a:rPr>
              <a:t>certified hardware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spc="-10" dirty="0">
                <a:latin typeface="Segoe UI"/>
                <a:cs typeface="Segoe UI"/>
              </a:rPr>
              <a:t>softwar</a:t>
            </a:r>
            <a:r>
              <a:rPr lang="en-US" sz="1800" spc="-10" dirty="0">
                <a:latin typeface="Segoe UI"/>
                <a:cs typeface="Segoe UI"/>
              </a:rPr>
              <a:t>e</a:t>
            </a:r>
          </a:p>
          <a:p>
            <a:pPr marL="91440" indent="-88900">
              <a:lnSpc>
                <a:spcPct val="100000"/>
              </a:lnSpc>
              <a:spcBef>
                <a:spcPts val="2160"/>
              </a:spcBef>
              <a:buSzPct val="94444"/>
              <a:buFont typeface="Arial MT"/>
              <a:buChar char="•"/>
              <a:tabLst>
                <a:tab pos="91440" algn="l"/>
              </a:tabLst>
            </a:pPr>
            <a:endParaRPr sz="1800" dirty="0">
              <a:latin typeface="Segoe UI"/>
              <a:cs typeface="Segoe UI"/>
            </a:endParaRPr>
          </a:p>
          <a:p>
            <a:pPr marL="91440" indent="-88900">
              <a:lnSpc>
                <a:spcPct val="100000"/>
              </a:lnSpc>
              <a:buSzPct val="94444"/>
              <a:buFont typeface="Arial MT"/>
              <a:buChar char="•"/>
              <a:tabLst>
                <a:tab pos="91440" algn="l"/>
              </a:tabLst>
            </a:pPr>
            <a:r>
              <a:rPr sz="1800" dirty="0">
                <a:latin typeface="Segoe UI"/>
                <a:cs typeface="Segoe UI"/>
              </a:rPr>
              <a:t>Support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for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developing</a:t>
            </a:r>
            <a:r>
              <a:rPr sz="1800" spc="-2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deploying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spc="-10" dirty="0">
                <a:latin typeface="Segoe UI"/>
                <a:cs typeface="Segoe UI"/>
              </a:rPr>
              <a:t>applications</a:t>
            </a:r>
            <a:endParaRPr lang="en-US" sz="1800" spc="-10" dirty="0">
              <a:latin typeface="Segoe UI"/>
              <a:cs typeface="Segoe UI"/>
            </a:endParaRPr>
          </a:p>
          <a:p>
            <a:pPr marL="91440" indent="-88900">
              <a:lnSpc>
                <a:spcPct val="100000"/>
              </a:lnSpc>
              <a:buSzPct val="94444"/>
              <a:buFont typeface="Arial MT"/>
              <a:buChar char="•"/>
              <a:tabLst>
                <a:tab pos="91440" algn="l"/>
              </a:tabLst>
            </a:pPr>
            <a:endParaRPr sz="1800" dirty="0">
              <a:latin typeface="Segoe UI"/>
              <a:cs typeface="Segoe UI"/>
            </a:endParaRPr>
          </a:p>
          <a:p>
            <a:pPr marL="91440" indent="-88900">
              <a:lnSpc>
                <a:spcPct val="100000"/>
              </a:lnSpc>
              <a:buSzPct val="94444"/>
              <a:buFont typeface="Arial MT"/>
              <a:buChar char="•"/>
              <a:tabLst>
                <a:tab pos="91440" algn="l"/>
              </a:tabLst>
            </a:pPr>
            <a:r>
              <a:rPr sz="1800" spc="-30" dirty="0">
                <a:latin typeface="Segoe UI"/>
                <a:cs typeface="Segoe UI"/>
              </a:rPr>
              <a:t>Tools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for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managing</a:t>
            </a:r>
            <a:r>
              <a:rPr sz="1800" spc="-1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monitoring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IoT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spc="-10" dirty="0">
                <a:latin typeface="Segoe UI"/>
                <a:cs typeface="Segoe UI"/>
              </a:rPr>
              <a:t>devices</a:t>
            </a:r>
            <a:endParaRPr sz="1800" dirty="0">
              <a:latin typeface="Segoe UI"/>
              <a:cs typeface="Segoe UI"/>
            </a:endParaRPr>
          </a:p>
          <a:p>
            <a:pPr marL="12700" algn="just">
              <a:lnSpc>
                <a:spcPct val="100000"/>
              </a:lnSpc>
              <a:spcBef>
                <a:spcPts val="2160"/>
              </a:spcBef>
            </a:pPr>
            <a:r>
              <a:rPr sz="1800" dirty="0">
                <a:latin typeface="Segoe UI"/>
                <a:cs typeface="Segoe UI"/>
              </a:rPr>
              <a:t>End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device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programs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can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be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valuable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resource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for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developers</a:t>
            </a:r>
            <a:r>
              <a:rPr sz="1800" spc="-1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who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are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new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to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IoT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or</a:t>
            </a:r>
            <a:r>
              <a:rPr sz="1800" spc="-3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who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do</a:t>
            </a:r>
            <a:r>
              <a:rPr sz="1800" spc="-25" dirty="0">
                <a:latin typeface="Segoe UI"/>
                <a:cs typeface="Segoe UI"/>
              </a:rPr>
              <a:t> not</a:t>
            </a:r>
            <a:endParaRPr sz="1800" dirty="0">
              <a:latin typeface="Segoe UI"/>
              <a:cs typeface="Segoe UI"/>
            </a:endParaRPr>
          </a:p>
          <a:p>
            <a:pPr marL="12700" algn="just">
              <a:lnSpc>
                <a:spcPct val="100000"/>
              </a:lnSpc>
            </a:pPr>
            <a:r>
              <a:rPr sz="1800" dirty="0">
                <a:latin typeface="Segoe UI"/>
                <a:cs typeface="Segoe UI"/>
              </a:rPr>
              <a:t>have</a:t>
            </a:r>
            <a:r>
              <a:rPr sz="1800" spc="-5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the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resources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to</a:t>
            </a:r>
            <a:r>
              <a:rPr sz="1800" spc="-4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develop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and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deploy</a:t>
            </a:r>
            <a:r>
              <a:rPr sz="1800" spc="-3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their</a:t>
            </a:r>
            <a:r>
              <a:rPr sz="1800" spc="-2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own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IoT</a:t>
            </a:r>
            <a:r>
              <a:rPr sz="1800" spc="-50" dirty="0">
                <a:latin typeface="Segoe UI"/>
                <a:cs typeface="Segoe UI"/>
              </a:rPr>
              <a:t> </a:t>
            </a:r>
            <a:r>
              <a:rPr sz="1800" dirty="0">
                <a:latin typeface="Segoe UI"/>
                <a:cs typeface="Segoe UI"/>
              </a:rPr>
              <a:t>end</a:t>
            </a:r>
            <a:r>
              <a:rPr sz="1800" spc="-45" dirty="0">
                <a:latin typeface="Segoe UI"/>
                <a:cs typeface="Segoe UI"/>
              </a:rPr>
              <a:t> </a:t>
            </a:r>
            <a:r>
              <a:rPr sz="1800" spc="-10" dirty="0">
                <a:latin typeface="Segoe UI"/>
                <a:cs typeface="Segoe UI"/>
              </a:rPr>
              <a:t>devices.</a:t>
            </a:r>
            <a:endParaRPr sz="1800" dirty="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0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90" dirty="0">
                <a:latin typeface="Verdana"/>
                <a:cs typeface="Verdana"/>
              </a:rPr>
              <a:t>The</a:t>
            </a:r>
            <a:r>
              <a:rPr sz="2000" spc="-114" dirty="0">
                <a:latin typeface="Verdana"/>
                <a:cs typeface="Verdana"/>
              </a:rPr>
              <a:t> </a:t>
            </a:r>
            <a:r>
              <a:rPr sz="2000" spc="-65" dirty="0">
                <a:latin typeface="Verdana"/>
                <a:cs typeface="Verdana"/>
              </a:rPr>
              <a:t>4</a:t>
            </a:r>
            <a:r>
              <a:rPr sz="2000" spc="-120" dirty="0">
                <a:latin typeface="Verdana"/>
                <a:cs typeface="Verdana"/>
              </a:rPr>
              <a:t> </a:t>
            </a:r>
            <a:r>
              <a:rPr sz="2000" spc="-80" dirty="0">
                <a:latin typeface="Verdana"/>
                <a:cs typeface="Verdana"/>
              </a:rPr>
              <a:t>stages</a:t>
            </a:r>
            <a:r>
              <a:rPr sz="2000" spc="-120" dirty="0">
                <a:latin typeface="Verdana"/>
                <a:cs typeface="Verdana"/>
              </a:rPr>
              <a:t> </a:t>
            </a:r>
            <a:r>
              <a:rPr sz="2000" spc="-85" dirty="0">
                <a:latin typeface="Verdana"/>
                <a:cs typeface="Verdana"/>
              </a:rPr>
              <a:t>of</a:t>
            </a:r>
            <a:r>
              <a:rPr sz="2000" spc="-110" dirty="0">
                <a:latin typeface="Verdana"/>
                <a:cs typeface="Verdana"/>
              </a:rPr>
              <a:t> </a:t>
            </a:r>
            <a:r>
              <a:rPr sz="2000" spc="-225" dirty="0">
                <a:latin typeface="Verdana"/>
                <a:cs typeface="Verdana"/>
              </a:rPr>
              <a:t>IoT</a:t>
            </a:r>
            <a:r>
              <a:rPr sz="2000" spc="-110" dirty="0">
                <a:latin typeface="Verdana"/>
                <a:cs typeface="Verdana"/>
              </a:rPr>
              <a:t> </a:t>
            </a:r>
            <a:r>
              <a:rPr sz="2000" spc="-55" dirty="0">
                <a:latin typeface="Verdana"/>
                <a:cs typeface="Verdana"/>
              </a:rPr>
              <a:t>architecture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50165" marR="490855" algn="just">
              <a:lnSpc>
                <a:spcPct val="100600"/>
              </a:lnSpc>
              <a:spcBef>
                <a:spcPts val="85"/>
              </a:spcBef>
            </a:pPr>
            <a:r>
              <a:rPr sz="1600" dirty="0">
                <a:solidFill>
                  <a:srgbClr val="252525"/>
                </a:solidFill>
              </a:rPr>
              <a:t>The</a:t>
            </a:r>
            <a:r>
              <a:rPr sz="1600" spc="-80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four</a:t>
            </a:r>
            <a:r>
              <a:rPr sz="1600" spc="-75" dirty="0">
                <a:solidFill>
                  <a:srgbClr val="252525"/>
                </a:solidFill>
              </a:rPr>
              <a:t> </a:t>
            </a:r>
            <a:r>
              <a:rPr sz="1600" spc="-50" dirty="0">
                <a:solidFill>
                  <a:srgbClr val="252525"/>
                </a:solidFill>
              </a:rPr>
              <a:t>layers</a:t>
            </a:r>
            <a:r>
              <a:rPr sz="1600" spc="-80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of</a:t>
            </a:r>
            <a:r>
              <a:rPr sz="1600" spc="-75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an</a:t>
            </a:r>
            <a:r>
              <a:rPr sz="1600" spc="-60" dirty="0">
                <a:solidFill>
                  <a:srgbClr val="252525"/>
                </a:solidFill>
              </a:rPr>
              <a:t> </a:t>
            </a:r>
            <a:r>
              <a:rPr sz="1600" spc="-95" dirty="0">
                <a:solidFill>
                  <a:srgbClr val="252525"/>
                </a:solidFill>
              </a:rPr>
              <a:t>IoT</a:t>
            </a:r>
            <a:r>
              <a:rPr sz="1600" spc="-60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architecture</a:t>
            </a:r>
            <a:r>
              <a:rPr sz="1600" spc="-70" dirty="0">
                <a:solidFill>
                  <a:srgbClr val="252525"/>
                </a:solidFill>
              </a:rPr>
              <a:t> </a:t>
            </a:r>
            <a:r>
              <a:rPr sz="1600" spc="-35" dirty="0">
                <a:solidFill>
                  <a:srgbClr val="252525"/>
                </a:solidFill>
              </a:rPr>
              <a:t>are</a:t>
            </a:r>
            <a:r>
              <a:rPr sz="1600" spc="-65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bifurcated</a:t>
            </a:r>
            <a:r>
              <a:rPr sz="1600" spc="-65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based</a:t>
            </a:r>
            <a:r>
              <a:rPr sz="1600" spc="-50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on</a:t>
            </a:r>
            <a:r>
              <a:rPr sz="1600" spc="-65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the</a:t>
            </a:r>
            <a:r>
              <a:rPr sz="1600" spc="-75" dirty="0">
                <a:solidFill>
                  <a:srgbClr val="252525"/>
                </a:solidFill>
              </a:rPr>
              <a:t> </a:t>
            </a:r>
            <a:r>
              <a:rPr sz="1600" spc="-20" dirty="0">
                <a:solidFill>
                  <a:srgbClr val="252525"/>
                </a:solidFill>
              </a:rPr>
              <a:t>activities</a:t>
            </a:r>
            <a:r>
              <a:rPr sz="1600" spc="-75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performed</a:t>
            </a:r>
            <a:r>
              <a:rPr sz="1600" spc="-50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in</a:t>
            </a:r>
            <a:r>
              <a:rPr sz="1600" spc="-65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that</a:t>
            </a:r>
            <a:r>
              <a:rPr sz="1600" spc="-60" dirty="0">
                <a:solidFill>
                  <a:srgbClr val="252525"/>
                </a:solidFill>
              </a:rPr>
              <a:t> </a:t>
            </a:r>
            <a:r>
              <a:rPr sz="1600" spc="-10" dirty="0">
                <a:solidFill>
                  <a:srgbClr val="252525"/>
                </a:solidFill>
              </a:rPr>
              <a:t>layer. </a:t>
            </a:r>
            <a:r>
              <a:rPr sz="1600" dirty="0">
                <a:solidFill>
                  <a:srgbClr val="252525"/>
                </a:solidFill>
              </a:rPr>
              <a:t>Here</a:t>
            </a:r>
            <a:r>
              <a:rPr sz="1600" spc="-90" dirty="0">
                <a:solidFill>
                  <a:srgbClr val="252525"/>
                </a:solidFill>
              </a:rPr>
              <a:t> </a:t>
            </a:r>
            <a:r>
              <a:rPr sz="1600" spc="-40" dirty="0">
                <a:solidFill>
                  <a:srgbClr val="252525"/>
                </a:solidFill>
              </a:rPr>
              <a:t>is</a:t>
            </a:r>
            <a:r>
              <a:rPr sz="1600" spc="-80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an</a:t>
            </a:r>
            <a:r>
              <a:rPr sz="1600" spc="-70" dirty="0">
                <a:solidFill>
                  <a:srgbClr val="252525"/>
                </a:solidFill>
              </a:rPr>
              <a:t> </a:t>
            </a:r>
            <a:r>
              <a:rPr sz="1600" spc="-25" dirty="0">
                <a:solidFill>
                  <a:srgbClr val="252525"/>
                </a:solidFill>
              </a:rPr>
              <a:t>overview</a:t>
            </a:r>
            <a:r>
              <a:rPr sz="1600" spc="-80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of</a:t>
            </a:r>
            <a:r>
              <a:rPr sz="1600" spc="-90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4</a:t>
            </a:r>
            <a:r>
              <a:rPr sz="1600" spc="-85" dirty="0">
                <a:solidFill>
                  <a:srgbClr val="252525"/>
                </a:solidFill>
              </a:rPr>
              <a:t> </a:t>
            </a:r>
            <a:r>
              <a:rPr sz="1600" spc="-10" dirty="0">
                <a:solidFill>
                  <a:srgbClr val="252525"/>
                </a:solidFill>
              </a:rPr>
              <a:t>stages</a:t>
            </a:r>
            <a:r>
              <a:rPr sz="1600" spc="-40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of</a:t>
            </a:r>
            <a:r>
              <a:rPr sz="1600" spc="-105" dirty="0">
                <a:solidFill>
                  <a:srgbClr val="252525"/>
                </a:solidFill>
              </a:rPr>
              <a:t> </a:t>
            </a:r>
            <a:r>
              <a:rPr sz="1600" spc="-95" dirty="0">
                <a:solidFill>
                  <a:srgbClr val="252525"/>
                </a:solidFill>
              </a:rPr>
              <a:t>IoT</a:t>
            </a:r>
            <a:r>
              <a:rPr sz="1600" spc="-90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architecture</a:t>
            </a:r>
            <a:r>
              <a:rPr sz="1600" spc="-60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in</a:t>
            </a:r>
            <a:r>
              <a:rPr sz="1600" spc="-95" dirty="0">
                <a:solidFill>
                  <a:srgbClr val="252525"/>
                </a:solidFill>
              </a:rPr>
              <a:t> </a:t>
            </a:r>
            <a:r>
              <a:rPr sz="1600" dirty="0">
                <a:solidFill>
                  <a:srgbClr val="252525"/>
                </a:solidFill>
              </a:rPr>
              <a:t>chronological</a:t>
            </a:r>
            <a:r>
              <a:rPr sz="1600" spc="-55" dirty="0">
                <a:solidFill>
                  <a:srgbClr val="252525"/>
                </a:solidFill>
              </a:rPr>
              <a:t> </a:t>
            </a:r>
            <a:r>
              <a:rPr sz="1600" spc="-10" dirty="0">
                <a:solidFill>
                  <a:srgbClr val="252525"/>
                </a:solidFill>
              </a:rPr>
              <a:t>order:</a:t>
            </a:r>
            <a:endParaRPr sz="1600" dirty="0"/>
          </a:p>
          <a:p>
            <a:pPr marL="37465">
              <a:lnSpc>
                <a:spcPct val="100000"/>
              </a:lnSpc>
              <a:spcBef>
                <a:spcPts val="1525"/>
              </a:spcBef>
            </a:pPr>
            <a:endParaRPr sz="1600" dirty="0"/>
          </a:p>
          <a:p>
            <a:pPr marL="473709" indent="-342900">
              <a:lnSpc>
                <a:spcPct val="100000"/>
              </a:lnSpc>
              <a:buAutoNum type="arabicPeriod"/>
              <a:tabLst>
                <a:tab pos="474345" algn="l"/>
              </a:tabLst>
            </a:pPr>
            <a:r>
              <a:rPr b="1" spc="-65" dirty="0">
                <a:latin typeface="Verdana"/>
                <a:cs typeface="Verdana"/>
              </a:rPr>
              <a:t>Actuators</a:t>
            </a:r>
            <a:r>
              <a:rPr b="1" spc="-95" dirty="0">
                <a:latin typeface="Verdana"/>
                <a:cs typeface="Verdana"/>
              </a:rPr>
              <a:t> </a:t>
            </a:r>
            <a:r>
              <a:rPr b="1" spc="-254" dirty="0">
                <a:latin typeface="Verdana"/>
                <a:cs typeface="Verdana"/>
              </a:rPr>
              <a:t>&amp;</a:t>
            </a:r>
            <a:r>
              <a:rPr b="1" spc="-100" dirty="0">
                <a:latin typeface="Verdana"/>
                <a:cs typeface="Verdana"/>
              </a:rPr>
              <a:t> </a:t>
            </a:r>
            <a:r>
              <a:rPr b="1" spc="-10" dirty="0">
                <a:latin typeface="Verdana"/>
                <a:cs typeface="Verdana"/>
              </a:rPr>
              <a:t>sensors</a:t>
            </a:r>
          </a:p>
          <a:p>
            <a:pPr marL="130810" marR="5080" algn="just">
              <a:lnSpc>
                <a:spcPct val="100000"/>
              </a:lnSpc>
              <a:spcBef>
                <a:spcPts val="2160"/>
              </a:spcBef>
            </a:pPr>
            <a:r>
              <a:rPr dirty="0"/>
              <a:t>The</a:t>
            </a:r>
            <a:r>
              <a:rPr spc="-65" dirty="0"/>
              <a:t> </a:t>
            </a:r>
            <a:r>
              <a:rPr spc="-35" dirty="0"/>
              <a:t>first</a:t>
            </a:r>
            <a:r>
              <a:rPr spc="-65" dirty="0"/>
              <a:t> </a:t>
            </a:r>
            <a:r>
              <a:rPr spc="-40" dirty="0"/>
              <a:t>layer</a:t>
            </a:r>
            <a:r>
              <a:rPr spc="-65" dirty="0"/>
              <a:t> </a:t>
            </a:r>
            <a:r>
              <a:rPr dirty="0"/>
              <a:t>of</a:t>
            </a:r>
            <a:r>
              <a:rPr spc="-75" dirty="0"/>
              <a:t> </a:t>
            </a:r>
            <a:r>
              <a:rPr spc="-100" dirty="0"/>
              <a:t>IoT</a:t>
            </a:r>
            <a:r>
              <a:rPr spc="-70" dirty="0"/>
              <a:t> </a:t>
            </a:r>
            <a:r>
              <a:rPr dirty="0"/>
              <a:t>platform</a:t>
            </a:r>
            <a:r>
              <a:rPr spc="-70" dirty="0"/>
              <a:t> </a:t>
            </a:r>
            <a:r>
              <a:rPr dirty="0"/>
              <a:t>architecture</a:t>
            </a:r>
            <a:r>
              <a:rPr spc="-95" dirty="0"/>
              <a:t> </a:t>
            </a:r>
            <a:r>
              <a:rPr dirty="0"/>
              <a:t>includes</a:t>
            </a:r>
            <a:r>
              <a:rPr spc="-75" dirty="0"/>
              <a:t> </a:t>
            </a:r>
            <a:r>
              <a:rPr dirty="0"/>
              <a:t>actuators</a:t>
            </a:r>
            <a:r>
              <a:rPr spc="-100" dirty="0"/>
              <a:t> </a:t>
            </a:r>
            <a:r>
              <a:rPr dirty="0"/>
              <a:t>and</a:t>
            </a:r>
            <a:r>
              <a:rPr spc="-90" dirty="0"/>
              <a:t> </a:t>
            </a:r>
            <a:r>
              <a:rPr spc="-25" dirty="0"/>
              <a:t>sensors</a:t>
            </a:r>
            <a:r>
              <a:rPr spc="-95" dirty="0"/>
              <a:t> </a:t>
            </a:r>
            <a:r>
              <a:rPr dirty="0"/>
              <a:t>that</a:t>
            </a:r>
            <a:r>
              <a:rPr spc="-110" dirty="0"/>
              <a:t> </a:t>
            </a:r>
            <a:r>
              <a:rPr dirty="0"/>
              <a:t>interact</a:t>
            </a:r>
            <a:r>
              <a:rPr spc="-90" dirty="0"/>
              <a:t> </a:t>
            </a:r>
            <a:r>
              <a:rPr spc="-20" dirty="0"/>
              <a:t>with </a:t>
            </a:r>
            <a:r>
              <a:rPr spc="-50" dirty="0"/>
              <a:t>real-</a:t>
            </a:r>
            <a:r>
              <a:rPr dirty="0"/>
              <a:t>world</a:t>
            </a:r>
            <a:r>
              <a:rPr spc="-10" dirty="0"/>
              <a:t> elements.</a:t>
            </a:r>
            <a:r>
              <a:rPr spc="-55" dirty="0"/>
              <a:t> </a:t>
            </a:r>
            <a:r>
              <a:rPr spc="-35" dirty="0"/>
              <a:t>Sensors</a:t>
            </a:r>
            <a:r>
              <a:rPr spc="-40" dirty="0"/>
              <a:t> </a:t>
            </a:r>
            <a:r>
              <a:rPr spc="-25" dirty="0"/>
              <a:t>are</a:t>
            </a:r>
            <a:r>
              <a:rPr spc="-20" dirty="0"/>
              <a:t> </a:t>
            </a:r>
            <a:r>
              <a:rPr dirty="0"/>
              <a:t>responsible</a:t>
            </a:r>
            <a:r>
              <a:rPr spc="-35" dirty="0"/>
              <a:t> </a:t>
            </a:r>
            <a:r>
              <a:rPr spc="-25" dirty="0"/>
              <a:t>for </a:t>
            </a:r>
            <a:r>
              <a:rPr dirty="0"/>
              <a:t>detecting</a:t>
            </a:r>
            <a:r>
              <a:rPr spc="-45" dirty="0"/>
              <a:t> </a:t>
            </a:r>
            <a:r>
              <a:rPr dirty="0"/>
              <a:t>instances</a:t>
            </a:r>
            <a:r>
              <a:rPr spc="-65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capturing</a:t>
            </a:r>
            <a:r>
              <a:rPr spc="-35" dirty="0"/>
              <a:t> </a:t>
            </a:r>
            <a:r>
              <a:rPr spc="-10" dirty="0"/>
              <a:t>real- </a:t>
            </a:r>
            <a:r>
              <a:rPr dirty="0"/>
              <a:t>world</a:t>
            </a:r>
            <a:r>
              <a:rPr spc="-75" dirty="0"/>
              <a:t> </a:t>
            </a:r>
            <a:r>
              <a:rPr dirty="0"/>
              <a:t>data</a:t>
            </a:r>
            <a:r>
              <a:rPr spc="-105" dirty="0"/>
              <a:t> </a:t>
            </a:r>
            <a:r>
              <a:rPr dirty="0"/>
              <a:t>such</a:t>
            </a:r>
            <a:r>
              <a:rPr spc="-90" dirty="0"/>
              <a:t> </a:t>
            </a:r>
            <a:r>
              <a:rPr spc="-50" dirty="0"/>
              <a:t>as</a:t>
            </a:r>
            <a:r>
              <a:rPr spc="-100" dirty="0"/>
              <a:t> </a:t>
            </a:r>
            <a:r>
              <a:rPr spc="-10" dirty="0"/>
              <a:t>temperature,</a:t>
            </a:r>
            <a:r>
              <a:rPr spc="-105" dirty="0"/>
              <a:t> </a:t>
            </a:r>
            <a:r>
              <a:rPr dirty="0"/>
              <a:t>humidity,</a:t>
            </a:r>
            <a:r>
              <a:rPr spc="-70" dirty="0"/>
              <a:t> </a:t>
            </a:r>
            <a:r>
              <a:rPr dirty="0"/>
              <a:t>and</a:t>
            </a:r>
            <a:r>
              <a:rPr spc="-105" dirty="0"/>
              <a:t> </a:t>
            </a:r>
            <a:r>
              <a:rPr dirty="0"/>
              <a:t>many</a:t>
            </a:r>
            <a:r>
              <a:rPr spc="-100" dirty="0"/>
              <a:t> </a:t>
            </a:r>
            <a:r>
              <a:rPr dirty="0"/>
              <a:t>others</a:t>
            </a:r>
            <a:r>
              <a:rPr spc="-114" dirty="0"/>
              <a:t> </a:t>
            </a:r>
            <a:r>
              <a:rPr spc="-25" dirty="0"/>
              <a:t>for</a:t>
            </a:r>
            <a:r>
              <a:rPr spc="-95" dirty="0"/>
              <a:t> </a:t>
            </a:r>
            <a:r>
              <a:rPr spc="-100" dirty="0"/>
              <a:t>IoT</a:t>
            </a:r>
            <a:r>
              <a:rPr spc="-85" dirty="0"/>
              <a:t> </a:t>
            </a:r>
            <a:r>
              <a:rPr spc="-10" dirty="0"/>
              <a:t>systems.</a:t>
            </a:r>
          </a:p>
          <a:p>
            <a:pPr marL="37465">
              <a:lnSpc>
                <a:spcPct val="100000"/>
              </a:lnSpc>
              <a:spcBef>
                <a:spcPts val="770"/>
              </a:spcBef>
            </a:pPr>
            <a:endParaRPr spc="-10" dirty="0"/>
          </a:p>
          <a:p>
            <a:pPr marL="372745" indent="-258445">
              <a:lnSpc>
                <a:spcPct val="100000"/>
              </a:lnSpc>
              <a:buAutoNum type="arabicPeriod" startAt="2"/>
              <a:tabLst>
                <a:tab pos="373380" algn="l"/>
              </a:tabLst>
            </a:pPr>
            <a:r>
              <a:rPr b="1" spc="-110" dirty="0">
                <a:latin typeface="Verdana"/>
                <a:cs typeface="Verdana"/>
              </a:rPr>
              <a:t>Internet</a:t>
            </a:r>
            <a:r>
              <a:rPr b="1" spc="-80" dirty="0">
                <a:latin typeface="Verdana"/>
                <a:cs typeface="Verdana"/>
              </a:rPr>
              <a:t> gateways</a:t>
            </a:r>
            <a:r>
              <a:rPr b="1" spc="-90" dirty="0">
                <a:latin typeface="Verdana"/>
                <a:cs typeface="Verdana"/>
              </a:rPr>
              <a:t> </a:t>
            </a:r>
            <a:r>
              <a:rPr b="1" spc="-65" dirty="0">
                <a:latin typeface="Verdana"/>
                <a:cs typeface="Verdana"/>
              </a:rPr>
              <a:t>and </a:t>
            </a:r>
            <a:r>
              <a:rPr b="1" spc="-70" dirty="0">
                <a:latin typeface="Verdana"/>
                <a:cs typeface="Verdana"/>
              </a:rPr>
              <a:t>data </a:t>
            </a:r>
            <a:r>
              <a:rPr b="1" spc="-65" dirty="0">
                <a:latin typeface="Verdana"/>
                <a:cs typeface="Verdana"/>
              </a:rPr>
              <a:t>acquisition</a:t>
            </a:r>
            <a:r>
              <a:rPr b="1" spc="-90" dirty="0">
                <a:latin typeface="Verdana"/>
                <a:cs typeface="Verdana"/>
              </a:rPr>
              <a:t> </a:t>
            </a:r>
            <a:r>
              <a:rPr b="1" spc="-10" dirty="0">
                <a:latin typeface="Verdana"/>
                <a:cs typeface="Verdana"/>
              </a:rPr>
              <a:t>systems</a:t>
            </a:r>
          </a:p>
          <a:p>
            <a:pPr marL="114300" marR="266065" algn="just">
              <a:lnSpc>
                <a:spcPct val="100000"/>
              </a:lnSpc>
              <a:spcBef>
                <a:spcPts val="2160"/>
              </a:spcBef>
            </a:pPr>
            <a:r>
              <a:rPr spc="-10" dirty="0"/>
              <a:t>As</a:t>
            </a:r>
            <a:r>
              <a:rPr spc="-95" dirty="0"/>
              <a:t> </a:t>
            </a:r>
            <a:r>
              <a:rPr dirty="0"/>
              <a:t>the</a:t>
            </a:r>
            <a:r>
              <a:rPr spc="-105" dirty="0"/>
              <a:t> </a:t>
            </a:r>
            <a:r>
              <a:rPr spc="55" dirty="0"/>
              <a:t>name</a:t>
            </a:r>
            <a:r>
              <a:rPr spc="-85" dirty="0"/>
              <a:t> </a:t>
            </a:r>
            <a:r>
              <a:rPr spc="-25" dirty="0"/>
              <a:t>suggests,</a:t>
            </a:r>
            <a:r>
              <a:rPr spc="-85" dirty="0"/>
              <a:t> </a:t>
            </a:r>
            <a:r>
              <a:rPr dirty="0"/>
              <a:t>this</a:t>
            </a:r>
            <a:r>
              <a:rPr spc="-110" dirty="0"/>
              <a:t> </a:t>
            </a:r>
            <a:r>
              <a:rPr dirty="0"/>
              <a:t>second</a:t>
            </a:r>
            <a:r>
              <a:rPr spc="-85" dirty="0"/>
              <a:t> </a:t>
            </a:r>
            <a:r>
              <a:rPr dirty="0"/>
              <a:t>stage</a:t>
            </a:r>
            <a:r>
              <a:rPr spc="-95" dirty="0"/>
              <a:t> </a:t>
            </a:r>
            <a:r>
              <a:rPr spc="-20" dirty="0"/>
              <a:t>covers</a:t>
            </a:r>
            <a:r>
              <a:rPr spc="-85" dirty="0"/>
              <a:t> </a:t>
            </a:r>
            <a:r>
              <a:rPr dirty="0"/>
              <a:t>data</a:t>
            </a:r>
            <a:r>
              <a:rPr spc="-95" dirty="0"/>
              <a:t> </a:t>
            </a:r>
            <a:r>
              <a:rPr dirty="0"/>
              <a:t>acquisition</a:t>
            </a:r>
            <a:r>
              <a:rPr spc="-85" dirty="0"/>
              <a:t> </a:t>
            </a:r>
            <a:r>
              <a:rPr spc="-30" dirty="0"/>
              <a:t>systems</a:t>
            </a:r>
            <a:r>
              <a:rPr spc="-90" dirty="0"/>
              <a:t> </a:t>
            </a:r>
            <a:r>
              <a:rPr dirty="0"/>
              <a:t>where</a:t>
            </a:r>
            <a:r>
              <a:rPr spc="-85" dirty="0"/>
              <a:t> </a:t>
            </a:r>
            <a:r>
              <a:rPr dirty="0"/>
              <a:t>the</a:t>
            </a:r>
            <a:r>
              <a:rPr spc="-95" dirty="0"/>
              <a:t> </a:t>
            </a:r>
            <a:r>
              <a:rPr spc="-10" dirty="0"/>
              <a:t>real- </a:t>
            </a:r>
            <a:r>
              <a:rPr dirty="0"/>
              <a:t>world</a:t>
            </a:r>
            <a:r>
              <a:rPr spc="-65" dirty="0"/>
              <a:t> </a:t>
            </a:r>
            <a:r>
              <a:rPr dirty="0"/>
              <a:t>data</a:t>
            </a:r>
            <a:r>
              <a:rPr spc="-100" dirty="0"/>
              <a:t> </a:t>
            </a:r>
            <a:r>
              <a:rPr spc="-45" dirty="0"/>
              <a:t>is</a:t>
            </a:r>
            <a:r>
              <a:rPr spc="-90" dirty="0"/>
              <a:t> </a:t>
            </a:r>
            <a:r>
              <a:rPr dirty="0"/>
              <a:t>converted</a:t>
            </a:r>
            <a:r>
              <a:rPr spc="-100" dirty="0"/>
              <a:t> </a:t>
            </a:r>
            <a:r>
              <a:rPr dirty="0"/>
              <a:t>into</a:t>
            </a:r>
            <a:r>
              <a:rPr spc="-95" dirty="0"/>
              <a:t> </a:t>
            </a:r>
            <a:r>
              <a:rPr spc="-30" dirty="0"/>
              <a:t>a</a:t>
            </a:r>
            <a:r>
              <a:rPr spc="-85" dirty="0"/>
              <a:t> </a:t>
            </a:r>
            <a:r>
              <a:rPr dirty="0"/>
              <a:t>digital</a:t>
            </a:r>
            <a:r>
              <a:rPr spc="-80" dirty="0"/>
              <a:t> </a:t>
            </a:r>
            <a:r>
              <a:rPr dirty="0"/>
              <a:t>format</a:t>
            </a:r>
            <a:r>
              <a:rPr spc="-70" dirty="0"/>
              <a:t> </a:t>
            </a:r>
            <a:r>
              <a:rPr spc="-10" dirty="0"/>
              <a:t>for</a:t>
            </a:r>
            <a:r>
              <a:rPr spc="-95" dirty="0"/>
              <a:t> </a:t>
            </a:r>
            <a:r>
              <a:rPr dirty="0"/>
              <a:t>the</a:t>
            </a:r>
            <a:r>
              <a:rPr spc="-95" dirty="0"/>
              <a:t> </a:t>
            </a:r>
            <a:r>
              <a:rPr spc="-100" dirty="0"/>
              <a:t>IoT</a:t>
            </a:r>
            <a:r>
              <a:rPr spc="-90" dirty="0"/>
              <a:t> </a:t>
            </a:r>
            <a:r>
              <a:rPr dirty="0"/>
              <a:t>platform</a:t>
            </a:r>
            <a:r>
              <a:rPr spc="-90" dirty="0"/>
              <a:t> </a:t>
            </a:r>
            <a:r>
              <a:rPr dirty="0"/>
              <a:t>to</a:t>
            </a:r>
            <a:r>
              <a:rPr spc="-95" dirty="0"/>
              <a:t> </a:t>
            </a:r>
            <a:r>
              <a:rPr spc="-10" dirty="0"/>
              <a:t>use</a:t>
            </a:r>
            <a:r>
              <a:rPr spc="-85" dirty="0"/>
              <a:t> </a:t>
            </a:r>
            <a:r>
              <a:rPr spc="-100" dirty="0"/>
              <a:t>it.</a:t>
            </a:r>
            <a:r>
              <a:rPr spc="-75" dirty="0"/>
              <a:t> </a:t>
            </a:r>
            <a:r>
              <a:rPr dirty="0"/>
              <a:t>Such</a:t>
            </a:r>
            <a:r>
              <a:rPr spc="-75" dirty="0"/>
              <a:t> </a:t>
            </a:r>
            <a:r>
              <a:rPr dirty="0"/>
              <a:t>data</a:t>
            </a:r>
            <a:r>
              <a:rPr spc="-100" dirty="0"/>
              <a:t> </a:t>
            </a:r>
            <a:r>
              <a:rPr spc="-25" dirty="0"/>
              <a:t>is </a:t>
            </a:r>
            <a:r>
              <a:rPr dirty="0"/>
              <a:t>then</a:t>
            </a:r>
            <a:r>
              <a:rPr spc="-105" dirty="0"/>
              <a:t> </a:t>
            </a:r>
            <a:r>
              <a:rPr dirty="0"/>
              <a:t>shared</a:t>
            </a:r>
            <a:r>
              <a:rPr spc="-100" dirty="0"/>
              <a:t> </a:t>
            </a:r>
            <a:r>
              <a:rPr dirty="0"/>
              <a:t>to</a:t>
            </a:r>
            <a:r>
              <a:rPr spc="-85" dirty="0"/>
              <a:t> </a:t>
            </a:r>
            <a:r>
              <a:rPr dirty="0"/>
              <a:t>the</a:t>
            </a:r>
            <a:r>
              <a:rPr spc="-110" dirty="0"/>
              <a:t> </a:t>
            </a:r>
            <a:r>
              <a:rPr dirty="0"/>
              <a:t>internet</a:t>
            </a:r>
            <a:r>
              <a:rPr spc="-114" dirty="0"/>
              <a:t> </a:t>
            </a:r>
            <a:r>
              <a:rPr spc="50" dirty="0"/>
              <a:t>through</a:t>
            </a:r>
            <a:r>
              <a:rPr spc="-95" dirty="0"/>
              <a:t> </a:t>
            </a:r>
            <a:r>
              <a:rPr dirty="0"/>
              <a:t>an</a:t>
            </a:r>
            <a:r>
              <a:rPr spc="-100" dirty="0"/>
              <a:t> </a:t>
            </a:r>
            <a:r>
              <a:rPr dirty="0"/>
              <a:t>internet</a:t>
            </a:r>
            <a:r>
              <a:rPr spc="-114" dirty="0"/>
              <a:t> </a:t>
            </a:r>
            <a:r>
              <a:rPr spc="-30" dirty="0"/>
              <a:t>gateway.</a:t>
            </a:r>
            <a:r>
              <a:rPr spc="-105" dirty="0"/>
              <a:t> </a:t>
            </a:r>
            <a:r>
              <a:rPr spc="-25" dirty="0"/>
              <a:t>This</a:t>
            </a:r>
            <a:r>
              <a:rPr spc="-85" dirty="0"/>
              <a:t> </a:t>
            </a:r>
            <a:r>
              <a:rPr dirty="0"/>
              <a:t>internet</a:t>
            </a:r>
            <a:r>
              <a:rPr spc="-110" dirty="0"/>
              <a:t> </a:t>
            </a:r>
            <a:r>
              <a:rPr dirty="0"/>
              <a:t>gateway</a:t>
            </a:r>
            <a:r>
              <a:rPr spc="-110" dirty="0"/>
              <a:t> </a:t>
            </a:r>
            <a:r>
              <a:rPr spc="-10" dirty="0"/>
              <a:t>acts</a:t>
            </a:r>
            <a:r>
              <a:rPr spc="-90" dirty="0"/>
              <a:t> </a:t>
            </a:r>
            <a:r>
              <a:rPr spc="-50" dirty="0"/>
              <a:t>as</a:t>
            </a:r>
            <a:r>
              <a:rPr spc="-90" dirty="0"/>
              <a:t> </a:t>
            </a:r>
            <a:r>
              <a:rPr spc="-50" dirty="0"/>
              <a:t>a </a:t>
            </a:r>
            <a:r>
              <a:rPr dirty="0"/>
              <a:t>bridge</a:t>
            </a:r>
            <a:r>
              <a:rPr spc="-35" dirty="0"/>
              <a:t> </a:t>
            </a:r>
            <a:r>
              <a:rPr dirty="0"/>
              <a:t>allowing</a:t>
            </a:r>
            <a:r>
              <a:rPr spc="-50" dirty="0"/>
              <a:t> </a:t>
            </a:r>
            <a:r>
              <a:rPr spc="-25" dirty="0"/>
              <a:t>sensors</a:t>
            </a:r>
            <a:r>
              <a:rPr spc="-90" dirty="0"/>
              <a:t> </a:t>
            </a:r>
            <a:r>
              <a:rPr dirty="0"/>
              <a:t>and</a:t>
            </a:r>
            <a:r>
              <a:rPr spc="-75" dirty="0"/>
              <a:t> </a:t>
            </a:r>
            <a:r>
              <a:rPr dirty="0"/>
              <a:t>actuators</a:t>
            </a:r>
            <a:r>
              <a:rPr spc="-85" dirty="0"/>
              <a:t> </a:t>
            </a:r>
            <a:r>
              <a:rPr dirty="0"/>
              <a:t>to</a:t>
            </a:r>
            <a:r>
              <a:rPr spc="-65" dirty="0"/>
              <a:t> </a:t>
            </a:r>
            <a:r>
              <a:rPr spc="50" dirty="0"/>
              <a:t>connect</a:t>
            </a:r>
            <a:r>
              <a:rPr spc="-90" dirty="0"/>
              <a:t> </a:t>
            </a:r>
            <a:r>
              <a:rPr dirty="0"/>
              <a:t>to</a:t>
            </a:r>
            <a:r>
              <a:rPr spc="-65" dirty="0"/>
              <a:t> </a:t>
            </a:r>
            <a:r>
              <a:rPr dirty="0"/>
              <a:t>the</a:t>
            </a:r>
            <a:r>
              <a:rPr spc="-75" dirty="0"/>
              <a:t> </a:t>
            </a:r>
            <a:r>
              <a:rPr spc="-10" dirty="0"/>
              <a:t>internet.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568" y="673989"/>
            <a:ext cx="940054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10" dirty="0">
                <a:solidFill>
                  <a:srgbClr val="3B3B3A"/>
                </a:solidFill>
                <a:latin typeface="Verdana"/>
                <a:cs typeface="Verdana"/>
              </a:rPr>
              <a:t>3.</a:t>
            </a:r>
            <a:r>
              <a:rPr sz="1800" b="1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b="1" spc="-25" dirty="0">
                <a:solidFill>
                  <a:srgbClr val="3B3B3A"/>
                </a:solidFill>
                <a:latin typeface="Verdana"/>
                <a:cs typeface="Verdana"/>
              </a:rPr>
              <a:t>Edge</a:t>
            </a:r>
            <a:r>
              <a:rPr sz="1800" b="1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b="1" spc="-270" dirty="0">
                <a:solidFill>
                  <a:srgbClr val="3B3B3A"/>
                </a:solidFill>
                <a:latin typeface="Verdana"/>
                <a:cs typeface="Verdana"/>
              </a:rPr>
              <a:t>IT</a:t>
            </a:r>
            <a:r>
              <a:rPr sz="1800" b="1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b="1" spc="-75" dirty="0">
                <a:solidFill>
                  <a:srgbClr val="3B3B3A"/>
                </a:solidFill>
                <a:latin typeface="Verdana"/>
                <a:cs typeface="Verdana"/>
              </a:rPr>
              <a:t>data</a:t>
            </a:r>
            <a:r>
              <a:rPr sz="1800" b="1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b="1" spc="-10" dirty="0">
                <a:solidFill>
                  <a:srgbClr val="3B3B3A"/>
                </a:solidFill>
                <a:latin typeface="Verdana"/>
                <a:cs typeface="Verdana"/>
              </a:rPr>
              <a:t>processing</a:t>
            </a:r>
            <a:endParaRPr sz="1800" dirty="0">
              <a:latin typeface="Verdana"/>
              <a:cs typeface="Verdana"/>
            </a:endParaRPr>
          </a:p>
          <a:p>
            <a:pPr marL="12700" marR="5080" algn="just">
              <a:lnSpc>
                <a:spcPct val="100000"/>
              </a:lnSpc>
              <a:spcBef>
                <a:spcPts val="2160"/>
              </a:spcBef>
            </a:pPr>
            <a:r>
              <a:rPr sz="1800" spc="65" dirty="0">
                <a:solidFill>
                  <a:srgbClr val="3B3B3A"/>
                </a:solidFill>
                <a:latin typeface="Verdana"/>
                <a:cs typeface="Verdana"/>
              </a:rPr>
              <a:t>Edge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processing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allows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IoT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platform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to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find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useful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data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in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B3B3A"/>
                </a:solidFill>
                <a:latin typeface="Verdana"/>
                <a:cs typeface="Verdana"/>
              </a:rPr>
              <a:t>massive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datasets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and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condense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insights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rather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than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sharing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whole</a:t>
            </a:r>
            <a:r>
              <a:rPr sz="1800" spc="-4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data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from</a:t>
            </a:r>
            <a:r>
              <a:rPr sz="1800" spc="-3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sensors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to</a:t>
            </a:r>
            <a:r>
              <a:rPr sz="1800" spc="-4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the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cloud.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This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eliminates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need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for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B3B3A"/>
                </a:solidFill>
                <a:latin typeface="Verdana"/>
                <a:cs typeface="Verdana"/>
              </a:rPr>
              <a:t>massive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transmission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55" dirty="0">
                <a:solidFill>
                  <a:srgbClr val="3B3B3A"/>
                </a:solidFill>
                <a:latin typeface="Verdana"/>
                <a:cs typeface="Verdana"/>
              </a:rPr>
              <a:t>bandwidth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and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storage capability.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2568" y="3216910"/>
            <a:ext cx="937831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5" dirty="0">
                <a:solidFill>
                  <a:srgbClr val="3B3B3A"/>
                </a:solidFill>
                <a:latin typeface="Verdana"/>
                <a:cs typeface="Verdana"/>
              </a:rPr>
              <a:t>4.</a:t>
            </a:r>
            <a:r>
              <a:rPr sz="1800" b="1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b="1" spc="-50" dirty="0">
                <a:solidFill>
                  <a:srgbClr val="3B3B3A"/>
                </a:solidFill>
                <a:latin typeface="Verdana"/>
                <a:cs typeface="Verdana"/>
              </a:rPr>
              <a:t>Cloud</a:t>
            </a:r>
            <a:r>
              <a:rPr sz="1800" b="1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b="1" spc="-65" dirty="0">
                <a:solidFill>
                  <a:srgbClr val="3B3B3A"/>
                </a:solidFill>
                <a:latin typeface="Verdana"/>
                <a:cs typeface="Verdana"/>
              </a:rPr>
              <a:t>data</a:t>
            </a:r>
            <a:r>
              <a:rPr sz="1800" b="1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b="1" spc="-70" dirty="0">
                <a:solidFill>
                  <a:srgbClr val="3B3B3A"/>
                </a:solidFill>
                <a:latin typeface="Verdana"/>
                <a:cs typeface="Verdana"/>
              </a:rPr>
              <a:t>centers</a:t>
            </a:r>
            <a:r>
              <a:rPr sz="1800" b="1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b="1" spc="-60" dirty="0">
                <a:solidFill>
                  <a:srgbClr val="3B3B3A"/>
                </a:solidFill>
                <a:latin typeface="Verdana"/>
                <a:cs typeface="Verdana"/>
              </a:rPr>
              <a:t>and</a:t>
            </a:r>
            <a:r>
              <a:rPr sz="1800" b="1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b="1" spc="-10" dirty="0">
                <a:solidFill>
                  <a:srgbClr val="3B3B3A"/>
                </a:solidFill>
                <a:latin typeface="Verdana"/>
                <a:cs typeface="Verdana"/>
              </a:rPr>
              <a:t>analysis</a:t>
            </a:r>
            <a:endParaRPr sz="1800" dirty="0">
              <a:latin typeface="Verdana"/>
              <a:cs typeface="Verdana"/>
            </a:endParaRPr>
          </a:p>
          <a:p>
            <a:pPr marL="12700" marR="5080" algn="just">
              <a:lnSpc>
                <a:spcPct val="100000"/>
              </a:lnSpc>
              <a:spcBef>
                <a:spcPts val="2160"/>
              </a:spcBef>
            </a:pP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3B3B3A"/>
                </a:solidFill>
                <a:latin typeface="Verdana"/>
                <a:cs typeface="Verdana"/>
              </a:rPr>
              <a:t>last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stage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of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a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platform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architecture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is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3B3B3A"/>
                </a:solidFill>
                <a:latin typeface="Verdana"/>
                <a:cs typeface="Verdana"/>
              </a:rPr>
              <a:t>cloud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data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center.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3B3B3A"/>
                </a:solidFill>
                <a:latin typeface="Verdana"/>
                <a:cs typeface="Verdana"/>
              </a:rPr>
              <a:t>That’s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where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the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entire</a:t>
            </a:r>
            <a:r>
              <a:rPr sz="1800" spc="-12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IoT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ecosystem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data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is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3B3B3A"/>
                </a:solidFill>
                <a:latin typeface="Verdana"/>
                <a:cs typeface="Verdana"/>
              </a:rPr>
              <a:t>stored,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managed,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and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analyzed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to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B3B3A"/>
                </a:solidFill>
                <a:latin typeface="Verdana"/>
                <a:cs typeface="Verdana"/>
              </a:rPr>
              <a:t>derive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useful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insights.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Through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AI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or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detailed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3B3B3A"/>
                </a:solidFill>
                <a:latin typeface="Verdana"/>
                <a:cs typeface="Verdana"/>
              </a:rPr>
              <a:t>research,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such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data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is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translated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into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actionable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insights.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Based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55" dirty="0">
                <a:solidFill>
                  <a:srgbClr val="3B3B3A"/>
                </a:solidFill>
                <a:latin typeface="Verdana"/>
                <a:cs typeface="Verdana"/>
              </a:rPr>
              <a:t>on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these</a:t>
            </a:r>
            <a:r>
              <a:rPr sz="1800" spc="-12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insights,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actuators</a:t>
            </a:r>
            <a:r>
              <a:rPr sz="1800" spc="-13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can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be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controlled,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or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users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can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be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notified.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1383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05"/>
              </a:spcBef>
            </a:pPr>
            <a:r>
              <a:rPr sz="2000" spc="-40" dirty="0">
                <a:solidFill>
                  <a:srgbClr val="0D0D0D"/>
                </a:solidFill>
                <a:latin typeface="Verdana"/>
                <a:cs typeface="Verdana"/>
              </a:rPr>
              <a:t>Why</a:t>
            </a:r>
            <a:r>
              <a:rPr sz="2000" spc="-1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0D0D0D"/>
                </a:solidFill>
                <a:latin typeface="Verdana"/>
                <a:cs typeface="Verdana"/>
              </a:rPr>
              <a:t>do</a:t>
            </a:r>
            <a:r>
              <a:rPr sz="2000" spc="-1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90" dirty="0">
                <a:solidFill>
                  <a:srgbClr val="0D0D0D"/>
                </a:solidFill>
                <a:latin typeface="Verdana"/>
                <a:cs typeface="Verdana"/>
              </a:rPr>
              <a:t>you</a:t>
            </a:r>
            <a:r>
              <a:rPr sz="2000" spc="-1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5" dirty="0">
                <a:solidFill>
                  <a:srgbClr val="0D0D0D"/>
                </a:solidFill>
                <a:latin typeface="Verdana"/>
                <a:cs typeface="Verdana"/>
              </a:rPr>
              <a:t>need</a:t>
            </a:r>
            <a:r>
              <a:rPr sz="2000" spc="-1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90" dirty="0">
                <a:solidFill>
                  <a:srgbClr val="0D0D0D"/>
                </a:solidFill>
                <a:latin typeface="Verdana"/>
                <a:cs typeface="Verdana"/>
              </a:rPr>
              <a:t>an</a:t>
            </a:r>
            <a:r>
              <a:rPr sz="2000" spc="-114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225" dirty="0">
                <a:solidFill>
                  <a:srgbClr val="0D0D0D"/>
                </a:solidFill>
                <a:latin typeface="Verdana"/>
                <a:cs typeface="Verdana"/>
              </a:rPr>
              <a:t>IoT</a:t>
            </a:r>
            <a:r>
              <a:rPr sz="2000" spc="-1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5" dirty="0">
                <a:solidFill>
                  <a:srgbClr val="0D0D0D"/>
                </a:solidFill>
                <a:latin typeface="Verdana"/>
                <a:cs typeface="Verdana"/>
              </a:rPr>
              <a:t>architecture?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4040" y="1446022"/>
            <a:ext cx="997077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</a:tabLst>
            </a:pPr>
            <a:r>
              <a:rPr sz="1800" b="1" spc="-10" dirty="0">
                <a:solidFill>
                  <a:srgbClr val="3B3B3A"/>
                </a:solidFill>
                <a:latin typeface="Verdana"/>
                <a:cs typeface="Verdana"/>
              </a:rPr>
              <a:t>Scalability</a:t>
            </a:r>
            <a:endParaRPr sz="18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2160"/>
              </a:spcBef>
            </a:pPr>
            <a:r>
              <a:rPr sz="1800" spc="60" dirty="0">
                <a:solidFill>
                  <a:srgbClr val="3B3B3A"/>
                </a:solidFill>
                <a:latin typeface="Verdana"/>
                <a:cs typeface="Verdana"/>
              </a:rPr>
              <a:t>A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large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IoT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platform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can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consist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of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hundreds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of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devices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with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different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applications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and </a:t>
            </a:r>
            <a:r>
              <a:rPr sz="1800" spc="-30" dirty="0">
                <a:solidFill>
                  <a:srgbClr val="3B3B3A"/>
                </a:solidFill>
                <a:latin typeface="Verdana"/>
                <a:cs typeface="Verdana"/>
              </a:rPr>
              <a:t>needs.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It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is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very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important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to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evaluate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hardware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3B3B3A"/>
                </a:solidFill>
                <a:latin typeface="Verdana"/>
                <a:cs typeface="Verdana"/>
              </a:rPr>
              <a:t>&amp;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software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specifications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and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network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infrastructure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to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ensure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that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such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3B3B3A"/>
                </a:solidFill>
                <a:latin typeface="Verdana"/>
                <a:cs typeface="Verdana"/>
              </a:rPr>
              <a:t>a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3B3B3A"/>
                </a:solidFill>
                <a:latin typeface="Verdana"/>
                <a:cs typeface="Verdana"/>
              </a:rPr>
              <a:t>vast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B3B3A"/>
                </a:solidFill>
                <a:latin typeface="Verdana"/>
                <a:cs typeface="Verdana"/>
              </a:rPr>
              <a:t>system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can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grow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and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scale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3B3B3A"/>
                </a:solidFill>
                <a:latin typeface="Verdana"/>
                <a:cs typeface="Verdana"/>
              </a:rPr>
              <a:t>over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time.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6740" y="3522345"/>
            <a:ext cx="814260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740" indent="-78740">
              <a:lnSpc>
                <a:spcPct val="100000"/>
              </a:lnSpc>
              <a:spcBef>
                <a:spcPts val="100"/>
              </a:spcBef>
              <a:buSzPct val="80555"/>
              <a:buFont typeface="Arial MT"/>
              <a:buChar char="•"/>
              <a:tabLst>
                <a:tab pos="78740" algn="l"/>
              </a:tabLst>
            </a:pPr>
            <a:r>
              <a:rPr sz="1800" b="1" spc="-85" dirty="0">
                <a:solidFill>
                  <a:srgbClr val="3B3B3A"/>
                </a:solidFill>
                <a:latin typeface="Verdana"/>
                <a:cs typeface="Verdana"/>
              </a:rPr>
              <a:t>Cost-</a:t>
            </a:r>
            <a:r>
              <a:rPr sz="1800" b="1" spc="-10" dirty="0">
                <a:solidFill>
                  <a:srgbClr val="3B3B3A"/>
                </a:solidFill>
                <a:latin typeface="Verdana"/>
                <a:cs typeface="Verdana"/>
              </a:rPr>
              <a:t>effectiveness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800" spc="-50" dirty="0">
                <a:solidFill>
                  <a:srgbClr val="3B3B3A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r>
              <a:rPr sz="1800" spc="60" dirty="0">
                <a:solidFill>
                  <a:srgbClr val="3B3B3A"/>
                </a:solidFill>
                <a:latin typeface="Verdana"/>
                <a:cs typeface="Verdana"/>
              </a:rPr>
              <a:t>A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proper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IoT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architecture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can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help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reduce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costs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of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system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by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ensuring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that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data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is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captured</a:t>
            </a:r>
            <a:r>
              <a:rPr sz="1800" spc="-4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at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right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intervals,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only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the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essential</a:t>
            </a:r>
            <a:r>
              <a:rPr sz="1800" spc="-12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data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is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sent,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and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right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3B3B3A"/>
                </a:solidFill>
                <a:latin typeface="Verdana"/>
                <a:cs typeface="Verdana"/>
              </a:rPr>
              <a:t>communication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3B3B3A"/>
                </a:solidFill>
                <a:latin typeface="Verdana"/>
                <a:cs typeface="Verdana"/>
              </a:rPr>
              <a:t>layer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is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3B3B3A"/>
                </a:solidFill>
                <a:latin typeface="Verdana"/>
                <a:cs typeface="Verdana"/>
              </a:rPr>
              <a:t>there.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Every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aspect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of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these</a:t>
            </a:r>
            <a:r>
              <a:rPr sz="1800" spc="-13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B3B3A"/>
                </a:solidFill>
                <a:latin typeface="Verdana"/>
                <a:cs typeface="Verdana"/>
              </a:rPr>
              <a:t>system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3B3B3A"/>
                </a:solidFill>
                <a:latin typeface="Verdana"/>
                <a:cs typeface="Verdana"/>
              </a:rPr>
              <a:t>components</a:t>
            </a:r>
            <a:r>
              <a:rPr sz="1800" spc="-14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is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considered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to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be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a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part</a:t>
            </a:r>
            <a:r>
              <a:rPr sz="1800" spc="-10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of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3B3B3A"/>
                </a:solidFill>
                <a:latin typeface="Verdana"/>
                <a:cs typeface="Verdana"/>
              </a:rPr>
              <a:t>IoT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platform</a:t>
            </a:r>
            <a:r>
              <a:rPr sz="1800" spc="4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architecture.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3742" y="682498"/>
            <a:ext cx="985202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</a:tabLst>
            </a:pPr>
            <a:r>
              <a:rPr sz="1800" b="1" spc="-35" dirty="0">
                <a:solidFill>
                  <a:srgbClr val="3B3B3A"/>
                </a:solidFill>
                <a:latin typeface="Verdana"/>
                <a:cs typeface="Verdana"/>
              </a:rPr>
              <a:t>Interoperability</a:t>
            </a:r>
            <a:endParaRPr sz="18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2160"/>
              </a:spcBef>
            </a:pPr>
            <a:r>
              <a:rPr sz="1800" spc="60" dirty="0">
                <a:solidFill>
                  <a:srgbClr val="3B3B3A"/>
                </a:solidFill>
                <a:latin typeface="Verdana"/>
                <a:cs typeface="Verdana"/>
              </a:rPr>
              <a:t>A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great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IoT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platform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architecture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is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aligned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with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existing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resources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and</a:t>
            </a:r>
            <a:r>
              <a:rPr sz="1800" spc="-8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has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foreseen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potential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upgrades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70" dirty="0">
                <a:solidFill>
                  <a:srgbClr val="3B3B3A"/>
                </a:solidFill>
                <a:latin typeface="Verdana"/>
                <a:cs typeface="Verdana"/>
              </a:rPr>
              <a:t>down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3B3B3A"/>
                </a:solidFill>
                <a:latin typeface="Verdana"/>
                <a:cs typeface="Verdana"/>
              </a:rPr>
              <a:t>road.</a:t>
            </a:r>
            <a:r>
              <a:rPr sz="1800" spc="-6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3B3B3A"/>
                </a:solidFill>
                <a:latin typeface="Verdana"/>
                <a:cs typeface="Verdana"/>
              </a:rPr>
              <a:t>It</a:t>
            </a:r>
            <a:r>
              <a:rPr sz="1800" spc="-6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is</a:t>
            </a:r>
            <a:r>
              <a:rPr sz="1800" spc="-6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important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to</a:t>
            </a:r>
            <a:r>
              <a:rPr sz="1800" spc="-5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have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an</a:t>
            </a:r>
            <a:r>
              <a:rPr sz="1800" spc="-6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architecture</a:t>
            </a:r>
            <a:r>
              <a:rPr sz="1800" spc="-6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that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doesn’t </a:t>
            </a:r>
            <a:r>
              <a:rPr sz="1800" spc="50" dirty="0">
                <a:solidFill>
                  <a:srgbClr val="3B3B3A"/>
                </a:solidFill>
                <a:latin typeface="Verdana"/>
                <a:cs typeface="Verdana"/>
              </a:rPr>
              <a:t>need</a:t>
            </a:r>
            <a:r>
              <a:rPr sz="1800" spc="-14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to</a:t>
            </a:r>
            <a:r>
              <a:rPr sz="1800" spc="-13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55" dirty="0">
                <a:solidFill>
                  <a:srgbClr val="3B3B3A"/>
                </a:solidFill>
                <a:latin typeface="Verdana"/>
                <a:cs typeface="Verdana"/>
              </a:rPr>
              <a:t>be</a:t>
            </a:r>
            <a:r>
              <a:rPr sz="1800" spc="-12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60" dirty="0">
                <a:solidFill>
                  <a:srgbClr val="3B3B3A"/>
                </a:solidFill>
                <a:latin typeface="Verdana"/>
                <a:cs typeface="Verdana"/>
              </a:rPr>
              <a:t>changed</a:t>
            </a:r>
            <a:r>
              <a:rPr sz="1800" spc="-15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B3B3A"/>
                </a:solidFill>
                <a:latin typeface="Verdana"/>
                <a:cs typeface="Verdana"/>
              </a:rPr>
              <a:t>drastically</a:t>
            </a:r>
            <a:r>
              <a:rPr sz="1800" spc="-114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at</a:t>
            </a:r>
            <a:r>
              <a:rPr sz="1800" spc="-12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3B3B3A"/>
                </a:solidFill>
                <a:latin typeface="Verdana"/>
                <a:cs typeface="Verdana"/>
              </a:rPr>
              <a:t>every</a:t>
            </a:r>
            <a:r>
              <a:rPr sz="1800" spc="-12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period</a:t>
            </a:r>
            <a:r>
              <a:rPr sz="1800" spc="-12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B3B3A"/>
                </a:solidFill>
                <a:latin typeface="Verdana"/>
                <a:cs typeface="Verdana"/>
              </a:rPr>
              <a:t>of</a:t>
            </a:r>
            <a:r>
              <a:rPr sz="1800" spc="-125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Verdana"/>
                <a:cs typeface="Verdana"/>
              </a:rPr>
              <a:t>time.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3403" rIns="0" bIns="0" rtlCol="0">
            <a:spAutoFit/>
          </a:bodyPr>
          <a:lstStyle/>
          <a:p>
            <a:pPr marL="288925"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The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3B3B3A"/>
                </a:solidFill>
                <a:latin typeface="Verdana"/>
                <a:cs typeface="Verdana"/>
              </a:rPr>
              <a:t>Power</a:t>
            </a:r>
            <a:r>
              <a:rPr sz="1800" spc="-10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of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3B3B3A"/>
                </a:solidFill>
                <a:latin typeface="Verdana"/>
                <a:cs typeface="Verdana"/>
              </a:rPr>
              <a:t>an </a:t>
            </a:r>
            <a:r>
              <a:rPr sz="1800" spc="-204" dirty="0">
                <a:solidFill>
                  <a:srgbClr val="3B3B3A"/>
                </a:solidFill>
                <a:latin typeface="Verdana"/>
                <a:cs typeface="Verdana"/>
              </a:rPr>
              <a:t>IoT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3B3B3A"/>
                </a:solidFill>
                <a:latin typeface="Verdana"/>
                <a:cs typeface="Verdana"/>
              </a:rPr>
              <a:t>Platform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3B3B3A"/>
                </a:solidFill>
                <a:latin typeface="Verdana"/>
                <a:cs typeface="Verdana"/>
              </a:rPr>
              <a:t>for</a:t>
            </a:r>
            <a:r>
              <a:rPr sz="1800" spc="-90" dirty="0">
                <a:solidFill>
                  <a:srgbClr val="3B3B3A"/>
                </a:solidFill>
                <a:latin typeface="Verdana"/>
                <a:cs typeface="Verdana"/>
              </a:rPr>
              <a:t> Smart </a:t>
            </a:r>
            <a:r>
              <a:rPr sz="1800" spc="-40" dirty="0">
                <a:solidFill>
                  <a:srgbClr val="3B3B3A"/>
                </a:solidFill>
                <a:latin typeface="Verdana"/>
                <a:cs typeface="Verdana"/>
              </a:rPr>
              <a:t>Solutions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97560" y="1095248"/>
            <a:ext cx="10533329" cy="3359714"/>
          </a:xfrm>
          <a:prstGeom prst="rect">
            <a:avLst/>
          </a:prstGeom>
        </p:spPr>
        <p:txBody>
          <a:bodyPr vert="horz" wrap="square" lIns="0" tIns="832942" rIns="0" bIns="0" rtlCol="0">
            <a:spAutoFit/>
          </a:bodyPr>
          <a:lstStyle/>
          <a:p>
            <a:pPr marL="568960" marR="5080" indent="-287020">
              <a:lnSpc>
                <a:spcPct val="100099"/>
              </a:lnSpc>
              <a:spcBef>
                <a:spcPts val="100"/>
              </a:spcBef>
              <a:buChar char="•"/>
              <a:tabLst>
                <a:tab pos="568960" algn="l"/>
                <a:tab pos="629920" algn="l"/>
              </a:tabLst>
            </a:pPr>
            <a:r>
              <a:rPr spc="-95" dirty="0"/>
              <a:t>T</a:t>
            </a:r>
            <a:r>
              <a:rPr spc="-290" dirty="0"/>
              <a:t> </a:t>
            </a:r>
            <a:r>
              <a:rPr spc="190" dirty="0"/>
              <a:t>he</a:t>
            </a:r>
            <a:r>
              <a:rPr spc="245" dirty="0"/>
              <a:t> </a:t>
            </a:r>
            <a:r>
              <a:rPr dirty="0"/>
              <a:t>capabilities</a:t>
            </a:r>
            <a:r>
              <a:rPr spc="-70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dirty="0"/>
              <a:t>an</a:t>
            </a:r>
            <a:r>
              <a:rPr spc="-95" dirty="0"/>
              <a:t> </a:t>
            </a:r>
            <a:r>
              <a:rPr spc="-100" dirty="0"/>
              <a:t>IoT</a:t>
            </a:r>
            <a:r>
              <a:rPr spc="-95" dirty="0"/>
              <a:t> </a:t>
            </a:r>
            <a:r>
              <a:rPr dirty="0"/>
              <a:t>platform</a:t>
            </a:r>
            <a:r>
              <a:rPr spc="-90" dirty="0"/>
              <a:t> </a:t>
            </a:r>
            <a:r>
              <a:rPr dirty="0"/>
              <a:t>opens</a:t>
            </a:r>
            <a:r>
              <a:rPr spc="-114" dirty="0"/>
              <a:t> </a:t>
            </a:r>
            <a:r>
              <a:rPr dirty="0"/>
              <a:t>doors</a:t>
            </a:r>
            <a:r>
              <a:rPr spc="-105" dirty="0"/>
              <a:t> </a:t>
            </a:r>
            <a:r>
              <a:rPr dirty="0"/>
              <a:t>to</a:t>
            </a:r>
            <a:r>
              <a:rPr spc="-95" dirty="0"/>
              <a:t> </a:t>
            </a:r>
            <a:r>
              <a:rPr spc="-30" dirty="0"/>
              <a:t>a</a:t>
            </a:r>
            <a:r>
              <a:rPr spc="-95" dirty="0"/>
              <a:t> </a:t>
            </a:r>
            <a:r>
              <a:rPr dirty="0"/>
              <a:t>multitude</a:t>
            </a:r>
            <a:r>
              <a:rPr spc="-70" dirty="0"/>
              <a:t> </a:t>
            </a:r>
            <a:r>
              <a:rPr dirty="0"/>
              <a:t>of</a:t>
            </a:r>
            <a:r>
              <a:rPr spc="-85" dirty="0"/>
              <a:t> </a:t>
            </a:r>
            <a:r>
              <a:rPr spc="-10" dirty="0"/>
              <a:t>possibilities</a:t>
            </a:r>
            <a:r>
              <a:rPr spc="-70" dirty="0"/>
              <a:t> </a:t>
            </a:r>
            <a:r>
              <a:rPr spc="-25" dirty="0"/>
              <a:t>in </a:t>
            </a:r>
            <a:r>
              <a:rPr dirty="0"/>
              <a:t>creating</a:t>
            </a:r>
            <a:r>
              <a:rPr spc="-30" dirty="0"/>
              <a:t> </a:t>
            </a:r>
            <a:r>
              <a:rPr dirty="0"/>
              <a:t>intelligent</a:t>
            </a:r>
            <a:r>
              <a:rPr spc="-55" dirty="0"/>
              <a:t> </a:t>
            </a:r>
            <a:r>
              <a:rPr dirty="0"/>
              <a:t>and</a:t>
            </a:r>
            <a:r>
              <a:rPr spc="-45" dirty="0"/>
              <a:t> </a:t>
            </a:r>
            <a:r>
              <a:rPr spc="50" dirty="0"/>
              <a:t>connected</a:t>
            </a:r>
            <a:r>
              <a:rPr spc="-60" dirty="0"/>
              <a:t> </a:t>
            </a:r>
            <a:r>
              <a:rPr spc="-30" dirty="0"/>
              <a:t>solutions.</a:t>
            </a:r>
            <a:r>
              <a:rPr spc="-35" dirty="0"/>
              <a:t> </a:t>
            </a:r>
            <a:endParaRPr lang="en-US" spc="-35" dirty="0"/>
          </a:p>
          <a:p>
            <a:pPr marL="568960" marR="5080" indent="-287020" algn="just">
              <a:lnSpc>
                <a:spcPct val="100099"/>
              </a:lnSpc>
              <a:spcBef>
                <a:spcPts val="100"/>
              </a:spcBef>
              <a:buChar char="•"/>
              <a:tabLst>
                <a:tab pos="568960" algn="l"/>
                <a:tab pos="629920" algn="l"/>
              </a:tabLst>
            </a:pPr>
            <a:r>
              <a:rPr spc="55" dirty="0"/>
              <a:t>From</a:t>
            </a:r>
            <a:r>
              <a:rPr spc="-30" dirty="0"/>
              <a:t> </a:t>
            </a:r>
            <a:r>
              <a:rPr dirty="0"/>
              <a:t>optimizing</a:t>
            </a:r>
            <a:r>
              <a:rPr spc="-5" dirty="0"/>
              <a:t> </a:t>
            </a:r>
            <a:r>
              <a:rPr dirty="0"/>
              <a:t>industrial</a:t>
            </a:r>
            <a:r>
              <a:rPr spc="-40" dirty="0"/>
              <a:t> </a:t>
            </a:r>
            <a:r>
              <a:rPr spc="-10" dirty="0"/>
              <a:t>processes</a:t>
            </a:r>
            <a:r>
              <a:rPr spc="-25" dirty="0"/>
              <a:t> and </a:t>
            </a:r>
            <a:r>
              <a:rPr spc="50" dirty="0"/>
              <a:t>enhancing</a:t>
            </a:r>
            <a:r>
              <a:rPr spc="-100" dirty="0"/>
              <a:t> </a:t>
            </a:r>
            <a:r>
              <a:rPr dirty="0"/>
              <a:t>smart</a:t>
            </a:r>
            <a:r>
              <a:rPr spc="-80" dirty="0"/>
              <a:t> </a:t>
            </a:r>
            <a:r>
              <a:rPr spc="-10" dirty="0"/>
              <a:t>cities</a:t>
            </a:r>
            <a:r>
              <a:rPr spc="-65" dirty="0"/>
              <a:t> </a:t>
            </a:r>
            <a:r>
              <a:rPr dirty="0"/>
              <a:t>to</a:t>
            </a:r>
            <a:r>
              <a:rPr spc="-80" dirty="0"/>
              <a:t> </a:t>
            </a:r>
            <a:r>
              <a:rPr dirty="0"/>
              <a:t>improving</a:t>
            </a:r>
            <a:r>
              <a:rPr spc="-50" dirty="0"/>
              <a:t> </a:t>
            </a:r>
            <a:r>
              <a:rPr dirty="0"/>
              <a:t>healthcare</a:t>
            </a:r>
            <a:r>
              <a:rPr spc="-105" dirty="0"/>
              <a:t> </a:t>
            </a:r>
            <a:r>
              <a:rPr dirty="0"/>
              <a:t>and</a:t>
            </a:r>
            <a:r>
              <a:rPr spc="-80" dirty="0"/>
              <a:t> </a:t>
            </a:r>
            <a:r>
              <a:rPr spc="-10" dirty="0"/>
              <a:t>agriculture,</a:t>
            </a:r>
            <a:r>
              <a:rPr spc="-50" dirty="0"/>
              <a:t> </a:t>
            </a:r>
            <a:r>
              <a:rPr dirty="0"/>
              <a:t>an</a:t>
            </a:r>
            <a:r>
              <a:rPr spc="-90" dirty="0"/>
              <a:t> </a:t>
            </a:r>
            <a:r>
              <a:rPr spc="-95" dirty="0"/>
              <a:t>IoT</a:t>
            </a:r>
            <a:r>
              <a:rPr spc="-75" dirty="0"/>
              <a:t> </a:t>
            </a:r>
            <a:r>
              <a:rPr dirty="0"/>
              <a:t>platform</a:t>
            </a:r>
            <a:r>
              <a:rPr spc="-75" dirty="0"/>
              <a:t> </a:t>
            </a:r>
            <a:r>
              <a:rPr spc="-10" dirty="0"/>
              <a:t>serves </a:t>
            </a:r>
            <a:r>
              <a:rPr spc="-50" dirty="0"/>
              <a:t>as</a:t>
            </a:r>
            <a:r>
              <a:rPr spc="-70" dirty="0"/>
              <a:t> </a:t>
            </a:r>
            <a:r>
              <a:rPr dirty="0"/>
              <a:t>the</a:t>
            </a:r>
            <a:r>
              <a:rPr spc="-75" dirty="0"/>
              <a:t> </a:t>
            </a:r>
            <a:r>
              <a:rPr dirty="0"/>
              <a:t>foundation</a:t>
            </a:r>
            <a:r>
              <a:rPr spc="-90" dirty="0"/>
              <a:t> </a:t>
            </a:r>
            <a:r>
              <a:rPr spc="-25" dirty="0"/>
              <a:t>for</a:t>
            </a:r>
            <a:r>
              <a:rPr spc="-60" dirty="0"/>
              <a:t> </a:t>
            </a:r>
            <a:r>
              <a:rPr dirty="0"/>
              <a:t>building</a:t>
            </a:r>
            <a:r>
              <a:rPr spc="-30" dirty="0"/>
              <a:t> </a:t>
            </a:r>
            <a:r>
              <a:rPr dirty="0"/>
              <a:t>innovative</a:t>
            </a:r>
            <a:r>
              <a:rPr spc="-80" dirty="0"/>
              <a:t> </a:t>
            </a:r>
            <a:r>
              <a:rPr spc="-95" dirty="0"/>
              <a:t>IoT</a:t>
            </a:r>
            <a:r>
              <a:rPr spc="-55" dirty="0"/>
              <a:t> </a:t>
            </a:r>
            <a:r>
              <a:rPr spc="-10" dirty="0"/>
              <a:t>applications.</a:t>
            </a:r>
            <a:r>
              <a:rPr spc="-60" dirty="0"/>
              <a:t> </a:t>
            </a:r>
            <a:endParaRPr lang="en-US" spc="-60" dirty="0"/>
          </a:p>
          <a:p>
            <a:pPr marL="568960" marR="5080" indent="-287020">
              <a:lnSpc>
                <a:spcPct val="100099"/>
              </a:lnSpc>
              <a:spcBef>
                <a:spcPts val="100"/>
              </a:spcBef>
              <a:buChar char="•"/>
              <a:tabLst>
                <a:tab pos="568960" algn="l"/>
                <a:tab pos="629920" algn="l"/>
              </a:tabLst>
            </a:pPr>
            <a:r>
              <a:rPr spc="70" dirty="0"/>
              <a:t>With</a:t>
            </a:r>
            <a:r>
              <a:rPr spc="-75" dirty="0"/>
              <a:t> </a:t>
            </a:r>
            <a:r>
              <a:rPr dirty="0"/>
              <a:t>the</a:t>
            </a:r>
            <a:r>
              <a:rPr spc="-75" dirty="0"/>
              <a:t> </a:t>
            </a:r>
            <a:r>
              <a:rPr spc="-20" dirty="0"/>
              <a:t>ability</a:t>
            </a:r>
            <a:r>
              <a:rPr spc="-35" dirty="0"/>
              <a:t> </a:t>
            </a:r>
            <a:r>
              <a:rPr spc="-25" dirty="0"/>
              <a:t>to</a:t>
            </a:r>
            <a:r>
              <a:rPr spc="500" dirty="0"/>
              <a:t> </a:t>
            </a:r>
            <a:r>
              <a:rPr spc="-25" dirty="0"/>
              <a:t>seamlessly</a:t>
            </a:r>
            <a:r>
              <a:rPr spc="-60" dirty="0"/>
              <a:t> </a:t>
            </a:r>
            <a:r>
              <a:rPr dirty="0"/>
              <a:t>integrate</a:t>
            </a:r>
            <a:r>
              <a:rPr spc="-80" dirty="0"/>
              <a:t> </a:t>
            </a:r>
            <a:r>
              <a:rPr dirty="0"/>
              <a:t>with</a:t>
            </a:r>
            <a:r>
              <a:rPr spc="-55" dirty="0"/>
              <a:t> </a:t>
            </a:r>
            <a:r>
              <a:rPr spc="-25" dirty="0"/>
              <a:t>various</a:t>
            </a:r>
            <a:r>
              <a:rPr spc="-40" dirty="0"/>
              <a:t> </a:t>
            </a:r>
            <a:r>
              <a:rPr spc="-10" dirty="0"/>
              <a:t>devices</a:t>
            </a:r>
            <a:r>
              <a:rPr spc="-45" dirty="0"/>
              <a:t> </a:t>
            </a:r>
            <a:r>
              <a:rPr dirty="0"/>
              <a:t>and</a:t>
            </a:r>
            <a:r>
              <a:rPr spc="-65" dirty="0"/>
              <a:t> </a:t>
            </a:r>
            <a:r>
              <a:rPr spc="-55" dirty="0"/>
              <a:t>sensors,</a:t>
            </a:r>
            <a:r>
              <a:rPr spc="-75" dirty="0"/>
              <a:t> </a:t>
            </a:r>
            <a:r>
              <a:rPr dirty="0"/>
              <a:t>manage</a:t>
            </a:r>
            <a:r>
              <a:rPr spc="-70" dirty="0"/>
              <a:t> </a:t>
            </a:r>
            <a:r>
              <a:rPr dirty="0"/>
              <a:t>data</a:t>
            </a:r>
            <a:r>
              <a:rPr spc="-65" dirty="0"/>
              <a:t> </a:t>
            </a:r>
            <a:r>
              <a:rPr spc="-35" dirty="0"/>
              <a:t>efficiently,</a:t>
            </a:r>
            <a:r>
              <a:rPr spc="-45" dirty="0"/>
              <a:t> </a:t>
            </a:r>
            <a:r>
              <a:rPr spc="-25" dirty="0"/>
              <a:t>and </a:t>
            </a:r>
            <a:r>
              <a:rPr dirty="0"/>
              <a:t>enable</a:t>
            </a:r>
            <a:r>
              <a:rPr spc="-35" dirty="0"/>
              <a:t> </a:t>
            </a:r>
            <a:r>
              <a:rPr spc="-50" dirty="0"/>
              <a:t>real-</a:t>
            </a:r>
            <a:r>
              <a:rPr dirty="0"/>
              <a:t>time</a:t>
            </a:r>
            <a:r>
              <a:rPr spc="-10" dirty="0"/>
              <a:t> </a:t>
            </a:r>
            <a:r>
              <a:rPr dirty="0"/>
              <a:t>monitoring</a:t>
            </a:r>
            <a:r>
              <a:rPr spc="-20" dirty="0"/>
              <a:t> </a:t>
            </a:r>
            <a:r>
              <a:rPr spc="50" dirty="0"/>
              <a:t>and</a:t>
            </a:r>
            <a:r>
              <a:rPr spc="-35" dirty="0"/>
              <a:t> </a:t>
            </a:r>
            <a:r>
              <a:rPr spc="-25" dirty="0"/>
              <a:t>control,</a:t>
            </a:r>
            <a:r>
              <a:rPr spc="-10" dirty="0"/>
              <a:t> </a:t>
            </a:r>
            <a:r>
              <a:rPr dirty="0"/>
              <a:t>an</a:t>
            </a:r>
            <a:r>
              <a:rPr spc="-35" dirty="0"/>
              <a:t> </a:t>
            </a:r>
            <a:r>
              <a:rPr spc="-95" dirty="0"/>
              <a:t>IoT</a:t>
            </a:r>
            <a:r>
              <a:rPr spc="-25" dirty="0"/>
              <a:t> </a:t>
            </a:r>
            <a:r>
              <a:rPr dirty="0"/>
              <a:t>platform</a:t>
            </a:r>
            <a:r>
              <a:rPr spc="-10" dirty="0"/>
              <a:t> </a:t>
            </a:r>
            <a:r>
              <a:rPr dirty="0"/>
              <a:t>empowers</a:t>
            </a:r>
            <a:r>
              <a:rPr spc="-15" dirty="0"/>
              <a:t> </a:t>
            </a:r>
            <a:r>
              <a:rPr spc="-10" dirty="0"/>
              <a:t>businesses</a:t>
            </a:r>
            <a:r>
              <a:rPr spc="-40" dirty="0"/>
              <a:t> </a:t>
            </a:r>
            <a:r>
              <a:rPr spc="-25" dirty="0"/>
              <a:t>to</a:t>
            </a:r>
            <a:r>
              <a:rPr spc="500" dirty="0"/>
              <a:t> </a:t>
            </a:r>
            <a:r>
              <a:rPr spc="-20" dirty="0"/>
              <a:t>drive</a:t>
            </a:r>
            <a:r>
              <a:rPr spc="-50" dirty="0"/>
              <a:t> </a:t>
            </a:r>
            <a:r>
              <a:rPr dirty="0"/>
              <a:t>digital</a:t>
            </a:r>
            <a:r>
              <a:rPr spc="-70" dirty="0"/>
              <a:t> </a:t>
            </a:r>
            <a:r>
              <a:rPr dirty="0"/>
              <a:t>transformation</a:t>
            </a:r>
            <a:r>
              <a:rPr spc="-100" dirty="0"/>
              <a:t> </a:t>
            </a:r>
            <a:r>
              <a:rPr spc="50" dirty="0"/>
              <a:t>and</a:t>
            </a:r>
            <a:r>
              <a:rPr spc="-85" dirty="0"/>
              <a:t> </a:t>
            </a:r>
            <a:r>
              <a:rPr spc="-45" dirty="0"/>
              <a:t>stay</a:t>
            </a:r>
            <a:r>
              <a:rPr spc="-80" dirty="0"/>
              <a:t> </a:t>
            </a:r>
            <a:r>
              <a:rPr dirty="0"/>
              <a:t>competitive</a:t>
            </a:r>
            <a:r>
              <a:rPr spc="-65" dirty="0"/>
              <a:t> </a:t>
            </a:r>
            <a:r>
              <a:rPr dirty="0"/>
              <a:t>in</a:t>
            </a:r>
            <a:r>
              <a:rPr spc="-70" dirty="0"/>
              <a:t> </a:t>
            </a:r>
            <a:r>
              <a:rPr dirty="0"/>
              <a:t>the</a:t>
            </a:r>
            <a:r>
              <a:rPr spc="-85" dirty="0"/>
              <a:t> </a:t>
            </a:r>
            <a:r>
              <a:rPr dirty="0"/>
              <a:t>rapidly</a:t>
            </a:r>
            <a:r>
              <a:rPr spc="-60" dirty="0"/>
              <a:t> </a:t>
            </a:r>
            <a:r>
              <a:rPr spc="-10" dirty="0"/>
              <a:t>evolving</a:t>
            </a:r>
            <a:r>
              <a:rPr spc="-60" dirty="0"/>
              <a:t> </a:t>
            </a:r>
            <a:r>
              <a:rPr dirty="0"/>
              <a:t>landscape</a:t>
            </a:r>
            <a:r>
              <a:rPr spc="-85" dirty="0"/>
              <a:t> </a:t>
            </a:r>
            <a:r>
              <a:rPr spc="-25" dirty="0"/>
              <a:t>of </a:t>
            </a:r>
            <a:r>
              <a:rPr spc="-95" dirty="0"/>
              <a:t>IoT</a:t>
            </a:r>
            <a:r>
              <a:rPr spc="-145" dirty="0"/>
              <a:t> </a:t>
            </a:r>
            <a:r>
              <a:rPr spc="-10" dirty="0"/>
              <a:t>solutions.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973</Words>
  <Application>Microsoft Office PowerPoint</Application>
  <PresentationFormat>Custom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Arial MT</vt:lpstr>
      <vt:lpstr>Segoe UI</vt:lpstr>
      <vt:lpstr>Tahoma</vt:lpstr>
      <vt:lpstr>Verdana</vt:lpstr>
      <vt:lpstr>Office Theme</vt:lpstr>
      <vt:lpstr>Iot Data Acquisition And Platfroms</vt:lpstr>
      <vt:lpstr>Introduction</vt:lpstr>
      <vt:lpstr>PowerPoint Presentation</vt:lpstr>
      <vt:lpstr>End Device Program</vt:lpstr>
      <vt:lpstr>The 4 stages of IoT architecture</vt:lpstr>
      <vt:lpstr>PowerPoint Presentation</vt:lpstr>
      <vt:lpstr>Why do you need an IoT architecture?</vt:lpstr>
      <vt:lpstr>PowerPoint Presentation</vt:lpstr>
      <vt:lpstr>The Power of an IoT Platform for Smart Solutions</vt:lpstr>
      <vt:lpstr>IoT Management Platform for your business</vt:lpstr>
      <vt:lpstr>Advantages of IoT</vt:lpstr>
      <vt:lpstr>Disadvantages of IoT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Dr. Fizar Ahmed</cp:lastModifiedBy>
  <cp:revision>2</cp:revision>
  <dcterms:created xsi:type="dcterms:W3CDTF">2024-02-24T03:00:29Z</dcterms:created>
  <dcterms:modified xsi:type="dcterms:W3CDTF">2024-02-24T03:04:47Z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2024-02-19T00:00:00Z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2024-02-24T00:00:00Z</vt:filetime>
  </property>
  <property fmtid="{D5CDD505-2E9C-101B-9397-08002B2CF9AE}" pid="5" name="Producer">
    <vt:lpwstr>Microsoft® PowerPoint® LTSC</vt:lpwstr>
  </property>
</Properties>
</file>