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4" r:id="rId3"/>
    <p:sldId id="285" r:id="rId4"/>
    <p:sldId id="257" r:id="rId5"/>
    <p:sldId id="332" r:id="rId6"/>
    <p:sldId id="286" r:id="rId7"/>
    <p:sldId id="259" r:id="rId8"/>
    <p:sldId id="262" r:id="rId9"/>
    <p:sldId id="260" r:id="rId10"/>
    <p:sldId id="263" r:id="rId11"/>
    <p:sldId id="261" r:id="rId12"/>
    <p:sldId id="264" r:id="rId13"/>
    <p:sldId id="265" r:id="rId14"/>
    <p:sldId id="266" r:id="rId15"/>
    <p:sldId id="267" r:id="rId16"/>
    <p:sldId id="269" r:id="rId17"/>
    <p:sldId id="268" r:id="rId18"/>
    <p:sldId id="288" r:id="rId19"/>
    <p:sldId id="338" r:id="rId20"/>
    <p:sldId id="339" r:id="rId21"/>
    <p:sldId id="340" r:id="rId22"/>
    <p:sldId id="341" r:id="rId23"/>
    <p:sldId id="342" r:id="rId24"/>
    <p:sldId id="292" r:id="rId25"/>
    <p:sldId id="294" r:id="rId26"/>
    <p:sldId id="329" r:id="rId27"/>
    <p:sldId id="293" r:id="rId28"/>
    <p:sldId id="274" r:id="rId29"/>
    <p:sldId id="271" r:id="rId30"/>
    <p:sldId id="297" r:id="rId31"/>
    <p:sldId id="289" r:id="rId32"/>
    <p:sldId id="279" r:id="rId33"/>
    <p:sldId id="337" r:id="rId34"/>
    <p:sldId id="295" r:id="rId35"/>
  </p:sldIdLst>
  <p:sldSz cx="10972800" cy="7315200"/>
  <p:notesSz cx="6858000" cy="9144000"/>
  <p:defaultTextStyle>
    <a:defPPr>
      <a:defRPr lang="en-US"/>
    </a:defPPr>
    <a:lvl1pPr marL="0" algn="l" defTabSz="1044924" rtl="0" eaLnBrk="1" latinLnBrk="0" hangingPunct="1">
      <a:defRPr sz="2100" kern="1200">
        <a:solidFill>
          <a:schemeClr val="tx1"/>
        </a:solidFill>
        <a:latin typeface="+mn-lt"/>
        <a:ea typeface="+mn-ea"/>
        <a:cs typeface="+mn-cs"/>
      </a:defRPr>
    </a:lvl1pPr>
    <a:lvl2pPr marL="522462" algn="l" defTabSz="1044924" rtl="0" eaLnBrk="1" latinLnBrk="0" hangingPunct="1">
      <a:defRPr sz="2100" kern="1200">
        <a:solidFill>
          <a:schemeClr val="tx1"/>
        </a:solidFill>
        <a:latin typeface="+mn-lt"/>
        <a:ea typeface="+mn-ea"/>
        <a:cs typeface="+mn-cs"/>
      </a:defRPr>
    </a:lvl2pPr>
    <a:lvl3pPr marL="1044924" algn="l" defTabSz="1044924" rtl="0" eaLnBrk="1" latinLnBrk="0" hangingPunct="1">
      <a:defRPr sz="2100" kern="1200">
        <a:solidFill>
          <a:schemeClr val="tx1"/>
        </a:solidFill>
        <a:latin typeface="+mn-lt"/>
        <a:ea typeface="+mn-ea"/>
        <a:cs typeface="+mn-cs"/>
      </a:defRPr>
    </a:lvl3pPr>
    <a:lvl4pPr marL="1567386" algn="l" defTabSz="1044924" rtl="0" eaLnBrk="1" latinLnBrk="0" hangingPunct="1">
      <a:defRPr sz="2100" kern="1200">
        <a:solidFill>
          <a:schemeClr val="tx1"/>
        </a:solidFill>
        <a:latin typeface="+mn-lt"/>
        <a:ea typeface="+mn-ea"/>
        <a:cs typeface="+mn-cs"/>
      </a:defRPr>
    </a:lvl4pPr>
    <a:lvl5pPr marL="2089849" algn="l" defTabSz="1044924" rtl="0" eaLnBrk="1" latinLnBrk="0" hangingPunct="1">
      <a:defRPr sz="2100" kern="1200">
        <a:solidFill>
          <a:schemeClr val="tx1"/>
        </a:solidFill>
        <a:latin typeface="+mn-lt"/>
        <a:ea typeface="+mn-ea"/>
        <a:cs typeface="+mn-cs"/>
      </a:defRPr>
    </a:lvl5pPr>
    <a:lvl6pPr marL="2612311" algn="l" defTabSz="1044924" rtl="0" eaLnBrk="1" latinLnBrk="0" hangingPunct="1">
      <a:defRPr sz="2100" kern="1200">
        <a:solidFill>
          <a:schemeClr val="tx1"/>
        </a:solidFill>
        <a:latin typeface="+mn-lt"/>
        <a:ea typeface="+mn-ea"/>
        <a:cs typeface="+mn-cs"/>
      </a:defRPr>
    </a:lvl6pPr>
    <a:lvl7pPr marL="3134772" algn="l" defTabSz="1044924" rtl="0" eaLnBrk="1" latinLnBrk="0" hangingPunct="1">
      <a:defRPr sz="2100" kern="1200">
        <a:solidFill>
          <a:schemeClr val="tx1"/>
        </a:solidFill>
        <a:latin typeface="+mn-lt"/>
        <a:ea typeface="+mn-ea"/>
        <a:cs typeface="+mn-cs"/>
      </a:defRPr>
    </a:lvl7pPr>
    <a:lvl8pPr marL="3657234" algn="l" defTabSz="1044924" rtl="0" eaLnBrk="1" latinLnBrk="0" hangingPunct="1">
      <a:defRPr sz="2100" kern="1200">
        <a:solidFill>
          <a:schemeClr val="tx1"/>
        </a:solidFill>
        <a:latin typeface="+mn-lt"/>
        <a:ea typeface="+mn-ea"/>
        <a:cs typeface="+mn-cs"/>
      </a:defRPr>
    </a:lvl8pPr>
    <a:lvl9pPr marL="4179696" algn="l" defTabSz="1044924"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128" y="66"/>
      </p:cViewPr>
      <p:guideLst>
        <p:guide orient="horz" pos="230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Foreign aid received in millions of US dollars (2013)</c:v>
                </c:pt>
              </c:strCache>
            </c:strRef>
          </c:tx>
          <c:spPr>
            <a:solidFill>
              <a:schemeClr val="accent1"/>
            </a:solidFill>
            <a:ln>
              <a:noFill/>
            </a:ln>
            <a:effectLst/>
          </c:spPr>
          <c:invertIfNegative val="0"/>
          <c:cat>
            <c:strRef>
              <c:f>Sheet1!$A$2:$A$25</c:f>
              <c:strCache>
                <c:ptCount val="24"/>
                <c:pt idx="0">
                  <c:v> Afghanistan</c:v>
                </c:pt>
                <c:pt idx="1">
                  <c:v> Vietnam</c:v>
                </c:pt>
                <c:pt idx="2">
                  <c:v> Myanmar</c:v>
                </c:pt>
                <c:pt idx="3">
                  <c:v> Ethiopia</c:v>
                </c:pt>
                <c:pt idx="4">
                  <c:v> Syria</c:v>
                </c:pt>
                <c:pt idx="5">
                  <c:v> Tanzania</c:v>
                </c:pt>
                <c:pt idx="6">
                  <c:v> Kenya</c:v>
                </c:pt>
                <c:pt idx="7">
                  <c:v> Israel</c:v>
                </c:pt>
                <c:pt idx="8">
                  <c:v> Turkey</c:v>
                </c:pt>
                <c:pt idx="9">
                  <c:v> Bangladesh</c:v>
                </c:pt>
                <c:pt idx="10">
                  <c:v> Congo, Dem. Rep.</c:v>
                </c:pt>
                <c:pt idx="11">
                  <c:v> Nigeria</c:v>
                </c:pt>
                <c:pt idx="12">
                  <c:v> India</c:v>
                </c:pt>
                <c:pt idx="13">
                  <c:v> Mozambique</c:v>
                </c:pt>
                <c:pt idx="14">
                  <c:v> Pakistan</c:v>
                </c:pt>
                <c:pt idx="15">
                  <c:v> Morocco</c:v>
                </c:pt>
                <c:pt idx="16">
                  <c:v> Uganda</c:v>
                </c:pt>
                <c:pt idx="17">
                  <c:v> Iraq</c:v>
                </c:pt>
                <c:pt idx="18">
                  <c:v> South Sudan</c:v>
                </c:pt>
                <c:pt idx="19">
                  <c:v> Jordan</c:v>
                </c:pt>
                <c:pt idx="20">
                  <c:v> Mali</c:v>
                </c:pt>
                <c:pt idx="21">
                  <c:v> Ghana</c:v>
                </c:pt>
                <c:pt idx="22">
                  <c:v> South Africa</c:v>
                </c:pt>
                <c:pt idx="23">
                  <c:v> Côte d'Ivoire</c:v>
                </c:pt>
              </c:strCache>
            </c:strRef>
          </c:cat>
          <c:val>
            <c:numRef>
              <c:f>Sheet1!$B$2:$B$25</c:f>
              <c:numCache>
                <c:formatCode>#,##0.00</c:formatCode>
                <c:ptCount val="24"/>
                <c:pt idx="0" formatCode="General">
                  <c:v>5265.95</c:v>
                </c:pt>
                <c:pt idx="1">
                  <c:v>4084.7</c:v>
                </c:pt>
                <c:pt idx="2" formatCode="General">
                  <c:v>3934.8</c:v>
                </c:pt>
                <c:pt idx="3">
                  <c:v>3826.2</c:v>
                </c:pt>
                <c:pt idx="4">
                  <c:v>3626.7</c:v>
                </c:pt>
                <c:pt idx="5">
                  <c:v>3430.2</c:v>
                </c:pt>
                <c:pt idx="6">
                  <c:v>3236.2</c:v>
                </c:pt>
                <c:pt idx="7">
                  <c:v>3150</c:v>
                </c:pt>
                <c:pt idx="8">
                  <c:v>2740.5</c:v>
                </c:pt>
                <c:pt idx="9" formatCode="General">
                  <c:v>2669.1</c:v>
                </c:pt>
                <c:pt idx="10" formatCode="General">
                  <c:v>2572.1999999999998</c:v>
                </c:pt>
                <c:pt idx="11">
                  <c:v>2529.4</c:v>
                </c:pt>
                <c:pt idx="12" formatCode="General">
                  <c:v>2435.6799999999998</c:v>
                </c:pt>
                <c:pt idx="13">
                  <c:v>2314.1</c:v>
                </c:pt>
                <c:pt idx="14" formatCode="General">
                  <c:v>2174.1</c:v>
                </c:pt>
                <c:pt idx="15">
                  <c:v>1966.1</c:v>
                </c:pt>
                <c:pt idx="16">
                  <c:v>1692.5</c:v>
                </c:pt>
                <c:pt idx="17">
                  <c:v>1541.4</c:v>
                </c:pt>
                <c:pt idx="18">
                  <c:v>1447.4</c:v>
                </c:pt>
                <c:pt idx="19">
                  <c:v>1407.9</c:v>
                </c:pt>
                <c:pt idx="20">
                  <c:v>1391.3</c:v>
                </c:pt>
                <c:pt idx="21">
                  <c:v>1330.5</c:v>
                </c:pt>
                <c:pt idx="22">
                  <c:v>1292.9000000000001</c:v>
                </c:pt>
                <c:pt idx="23" formatCode="General">
                  <c:v>1262</c:v>
                </c:pt>
              </c:numCache>
            </c:numRef>
          </c:val>
        </c:ser>
        <c:dLbls>
          <c:showLegendKey val="0"/>
          <c:showVal val="0"/>
          <c:showCatName val="0"/>
          <c:showSerName val="0"/>
          <c:showPercent val="0"/>
          <c:showBubbleSize val="0"/>
        </c:dLbls>
        <c:gapWidth val="219"/>
        <c:overlap val="-27"/>
        <c:axId val="-582561744"/>
        <c:axId val="-582561200"/>
      </c:barChart>
      <c:catAx>
        <c:axId val="-58256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2561200"/>
        <c:crosses val="autoZero"/>
        <c:auto val="1"/>
        <c:lblAlgn val="ctr"/>
        <c:lblOffset val="100"/>
        <c:noMultiLvlLbl val="0"/>
      </c:catAx>
      <c:valAx>
        <c:axId val="-582561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2561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5"/>
            <a:ext cx="9326880" cy="1568027"/>
          </a:xfrm>
        </p:spPr>
        <p:txBody>
          <a:bodyPr/>
          <a:lstStyle/>
          <a:p>
            <a:r>
              <a:rPr lang="en-US"/>
              <a:t>Click to edit Master title style</a:t>
            </a:r>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522462" indent="0" algn="ctr">
              <a:buNone/>
              <a:defRPr>
                <a:solidFill>
                  <a:schemeClr val="tx1">
                    <a:tint val="75000"/>
                  </a:schemeClr>
                </a:solidFill>
              </a:defRPr>
            </a:lvl2pPr>
            <a:lvl3pPr marL="1044924" indent="0" algn="ctr">
              <a:buNone/>
              <a:defRPr>
                <a:solidFill>
                  <a:schemeClr val="tx1">
                    <a:tint val="75000"/>
                  </a:schemeClr>
                </a:solidFill>
              </a:defRPr>
            </a:lvl3pPr>
            <a:lvl4pPr marL="1567386" indent="0" algn="ctr">
              <a:buNone/>
              <a:defRPr>
                <a:solidFill>
                  <a:schemeClr val="tx1">
                    <a:tint val="75000"/>
                  </a:schemeClr>
                </a:solidFill>
              </a:defRPr>
            </a:lvl4pPr>
            <a:lvl5pPr marL="2089849" indent="0" algn="ctr">
              <a:buNone/>
              <a:defRPr>
                <a:solidFill>
                  <a:schemeClr val="tx1">
                    <a:tint val="75000"/>
                  </a:schemeClr>
                </a:solidFill>
              </a:defRPr>
            </a:lvl5pPr>
            <a:lvl6pPr marL="2612311" indent="0" algn="ctr">
              <a:buNone/>
              <a:defRPr>
                <a:solidFill>
                  <a:schemeClr val="tx1">
                    <a:tint val="75000"/>
                  </a:schemeClr>
                </a:solidFill>
              </a:defRPr>
            </a:lvl6pPr>
            <a:lvl7pPr marL="3134772" indent="0" algn="ctr">
              <a:buNone/>
              <a:defRPr>
                <a:solidFill>
                  <a:schemeClr val="tx1">
                    <a:tint val="75000"/>
                  </a:schemeClr>
                </a:solidFill>
              </a:defRPr>
            </a:lvl7pPr>
            <a:lvl8pPr marL="3657234" indent="0" algn="ctr">
              <a:buNone/>
              <a:defRPr>
                <a:solidFill>
                  <a:schemeClr val="tx1">
                    <a:tint val="75000"/>
                  </a:schemeClr>
                </a:solidFill>
              </a:defRPr>
            </a:lvl8pPr>
            <a:lvl9pPr marL="41796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909B5D-BEDF-4AAB-AAC0-5B3F11C65550}" type="datetimeFigureOut">
              <a:rPr lang="en-US" smtClean="0"/>
              <a:pPr/>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286674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09B5D-BEDF-4AAB-AAC0-5B3F11C65550}" type="datetimeFigureOut">
              <a:rPr lang="en-US" smtClean="0"/>
              <a:pPr/>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10924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9"/>
            <a:ext cx="24688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92949"/>
            <a:ext cx="722376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09B5D-BEDF-4AAB-AAC0-5B3F11C65550}" type="datetimeFigureOut">
              <a:rPr lang="en-US" smtClean="0"/>
              <a:pPr/>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19808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909B5D-BEDF-4AAB-AAC0-5B3F11C65550}" type="datetimeFigureOut">
              <a:rPr lang="en-US" smtClean="0"/>
              <a:pPr/>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240663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5"/>
            <a:ext cx="9326880" cy="1452880"/>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866776" y="3100496"/>
            <a:ext cx="9326880" cy="1600199"/>
          </a:xfrm>
        </p:spPr>
        <p:txBody>
          <a:bodyPr anchor="b"/>
          <a:lstStyle>
            <a:lvl1pPr marL="0" indent="0">
              <a:buNone/>
              <a:defRPr sz="2300">
                <a:solidFill>
                  <a:schemeClr val="tx1">
                    <a:tint val="75000"/>
                  </a:schemeClr>
                </a:solidFill>
              </a:defRPr>
            </a:lvl1pPr>
            <a:lvl2pPr marL="522462" indent="0">
              <a:buNone/>
              <a:defRPr sz="2100">
                <a:solidFill>
                  <a:schemeClr val="tx1">
                    <a:tint val="75000"/>
                  </a:schemeClr>
                </a:solidFill>
              </a:defRPr>
            </a:lvl2pPr>
            <a:lvl3pPr marL="1044924" indent="0">
              <a:buNone/>
              <a:defRPr sz="1800">
                <a:solidFill>
                  <a:schemeClr val="tx1">
                    <a:tint val="75000"/>
                  </a:schemeClr>
                </a:solidFill>
              </a:defRPr>
            </a:lvl3pPr>
            <a:lvl4pPr marL="1567386" indent="0">
              <a:buNone/>
              <a:defRPr sz="1600">
                <a:solidFill>
                  <a:schemeClr val="tx1">
                    <a:tint val="75000"/>
                  </a:schemeClr>
                </a:solidFill>
              </a:defRPr>
            </a:lvl4pPr>
            <a:lvl5pPr marL="2089849" indent="0">
              <a:buNone/>
              <a:defRPr sz="1600">
                <a:solidFill>
                  <a:schemeClr val="tx1">
                    <a:tint val="75000"/>
                  </a:schemeClr>
                </a:solidFill>
              </a:defRPr>
            </a:lvl5pPr>
            <a:lvl6pPr marL="2612311" indent="0">
              <a:buNone/>
              <a:defRPr sz="1600">
                <a:solidFill>
                  <a:schemeClr val="tx1">
                    <a:tint val="75000"/>
                  </a:schemeClr>
                </a:solidFill>
              </a:defRPr>
            </a:lvl6pPr>
            <a:lvl7pPr marL="3134772" indent="0">
              <a:buNone/>
              <a:defRPr sz="1600">
                <a:solidFill>
                  <a:schemeClr val="tx1">
                    <a:tint val="75000"/>
                  </a:schemeClr>
                </a:solidFill>
              </a:defRPr>
            </a:lvl7pPr>
            <a:lvl8pPr marL="3657234" indent="0">
              <a:buNone/>
              <a:defRPr sz="1600">
                <a:solidFill>
                  <a:schemeClr val="tx1">
                    <a:tint val="75000"/>
                  </a:schemeClr>
                </a:solidFill>
              </a:defRPr>
            </a:lvl8pPr>
            <a:lvl9pPr marL="417969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909B5D-BEDF-4AAB-AAC0-5B3F11C65550}" type="datetimeFigureOut">
              <a:rPr lang="en-US" smtClean="0"/>
              <a:pPr/>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236958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909B5D-BEDF-4AAB-AAC0-5B3F11C65550}" type="datetimeFigureOut">
              <a:rPr lang="en-US" smtClean="0"/>
              <a:pPr/>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268062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637455"/>
            <a:ext cx="4848226" cy="682413"/>
          </a:xfrm>
        </p:spPr>
        <p:txBody>
          <a:bodyPr anchor="b"/>
          <a:lstStyle>
            <a:lvl1pPr marL="0" indent="0">
              <a:buNone/>
              <a:defRPr sz="2700" b="1"/>
            </a:lvl1pPr>
            <a:lvl2pPr marL="522462" indent="0">
              <a:buNone/>
              <a:defRPr sz="2300" b="1"/>
            </a:lvl2pPr>
            <a:lvl3pPr marL="1044924" indent="0">
              <a:buNone/>
              <a:defRPr sz="2100" b="1"/>
            </a:lvl3pPr>
            <a:lvl4pPr marL="1567386" indent="0">
              <a:buNone/>
              <a:defRPr sz="1800" b="1"/>
            </a:lvl4pPr>
            <a:lvl5pPr marL="2089849" indent="0">
              <a:buNone/>
              <a:defRPr sz="1800" b="1"/>
            </a:lvl5pPr>
            <a:lvl6pPr marL="2612311" indent="0">
              <a:buNone/>
              <a:defRPr sz="1800" b="1"/>
            </a:lvl6pPr>
            <a:lvl7pPr marL="3134772" indent="0">
              <a:buNone/>
              <a:defRPr sz="1800" b="1"/>
            </a:lvl7pPr>
            <a:lvl8pPr marL="3657234" indent="0">
              <a:buNone/>
              <a:defRPr sz="1800" b="1"/>
            </a:lvl8pPr>
            <a:lvl9pPr marL="4179696" indent="0">
              <a:buNone/>
              <a:defRPr sz="1800" b="1"/>
            </a:lvl9pPr>
          </a:lstStyle>
          <a:p>
            <a:pPr lvl="0"/>
            <a:r>
              <a:rPr lang="en-US"/>
              <a:t>Click to edit Master text styles</a:t>
            </a:r>
          </a:p>
        </p:txBody>
      </p:sp>
      <p:sp>
        <p:nvSpPr>
          <p:cNvPr id="4" name="Content Placeholder 3"/>
          <p:cNvSpPr>
            <a:spLocks noGrp="1"/>
          </p:cNvSpPr>
          <p:nvPr>
            <p:ph sz="half" idx="2"/>
          </p:nvPr>
        </p:nvSpPr>
        <p:spPr>
          <a:xfrm>
            <a:off x="548640" y="2319868"/>
            <a:ext cx="4848226" cy="421470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637455"/>
            <a:ext cx="4850130" cy="682413"/>
          </a:xfrm>
        </p:spPr>
        <p:txBody>
          <a:bodyPr anchor="b"/>
          <a:lstStyle>
            <a:lvl1pPr marL="0" indent="0">
              <a:buNone/>
              <a:defRPr sz="2700" b="1"/>
            </a:lvl1pPr>
            <a:lvl2pPr marL="522462" indent="0">
              <a:buNone/>
              <a:defRPr sz="2300" b="1"/>
            </a:lvl2pPr>
            <a:lvl3pPr marL="1044924" indent="0">
              <a:buNone/>
              <a:defRPr sz="2100" b="1"/>
            </a:lvl3pPr>
            <a:lvl4pPr marL="1567386" indent="0">
              <a:buNone/>
              <a:defRPr sz="1800" b="1"/>
            </a:lvl4pPr>
            <a:lvl5pPr marL="2089849" indent="0">
              <a:buNone/>
              <a:defRPr sz="1800" b="1"/>
            </a:lvl5pPr>
            <a:lvl6pPr marL="2612311" indent="0">
              <a:buNone/>
              <a:defRPr sz="1800" b="1"/>
            </a:lvl6pPr>
            <a:lvl7pPr marL="3134772" indent="0">
              <a:buNone/>
              <a:defRPr sz="1800" b="1"/>
            </a:lvl7pPr>
            <a:lvl8pPr marL="3657234" indent="0">
              <a:buNone/>
              <a:defRPr sz="1800" b="1"/>
            </a:lvl8pPr>
            <a:lvl9pPr marL="417969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574032" y="2319868"/>
            <a:ext cx="4850130" cy="421470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909B5D-BEDF-4AAB-AAC0-5B3F11C65550}" type="datetimeFigureOut">
              <a:rPr lang="en-US" smtClean="0"/>
              <a:pPr/>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247327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909B5D-BEDF-4AAB-AAC0-5B3F11C65550}" type="datetimeFigureOut">
              <a:rPr lang="en-US" smtClean="0"/>
              <a:pPr/>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364194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09B5D-BEDF-4AAB-AAC0-5B3F11C65550}" type="datetimeFigureOut">
              <a:rPr lang="en-US" smtClean="0"/>
              <a:pPr/>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21694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1253"/>
            <a:ext cx="3609976" cy="1239520"/>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4290060" y="291255"/>
            <a:ext cx="6134100" cy="62433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530775"/>
            <a:ext cx="3609976" cy="5003801"/>
          </a:xfrm>
        </p:spPr>
        <p:txBody>
          <a:bodyPr/>
          <a:lstStyle>
            <a:lvl1pPr marL="0" indent="0">
              <a:buNone/>
              <a:defRPr sz="1600"/>
            </a:lvl1pPr>
            <a:lvl2pPr marL="522462" indent="0">
              <a:buNone/>
              <a:defRPr sz="1400"/>
            </a:lvl2pPr>
            <a:lvl3pPr marL="1044924" indent="0">
              <a:buNone/>
              <a:defRPr sz="1100"/>
            </a:lvl3pPr>
            <a:lvl4pPr marL="1567386" indent="0">
              <a:buNone/>
              <a:defRPr sz="1000"/>
            </a:lvl4pPr>
            <a:lvl5pPr marL="2089849" indent="0">
              <a:buNone/>
              <a:defRPr sz="1000"/>
            </a:lvl5pPr>
            <a:lvl6pPr marL="2612311" indent="0">
              <a:buNone/>
              <a:defRPr sz="1000"/>
            </a:lvl6pPr>
            <a:lvl7pPr marL="3134772" indent="0">
              <a:buNone/>
              <a:defRPr sz="1000"/>
            </a:lvl7pPr>
            <a:lvl8pPr marL="3657234" indent="0">
              <a:buNone/>
              <a:defRPr sz="1000"/>
            </a:lvl8pPr>
            <a:lvl9pPr marL="417969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909B5D-BEDF-4AAB-AAC0-5B3F11C65550}" type="datetimeFigureOut">
              <a:rPr lang="en-US" smtClean="0"/>
              <a:pPr/>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132548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1"/>
            <a:ext cx="6583680" cy="604521"/>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2150746" y="653627"/>
            <a:ext cx="6583680" cy="4389120"/>
          </a:xfrm>
        </p:spPr>
        <p:txBody>
          <a:bodyPr/>
          <a:lstStyle>
            <a:lvl1pPr marL="0" indent="0">
              <a:buNone/>
              <a:defRPr sz="3700"/>
            </a:lvl1pPr>
            <a:lvl2pPr marL="522462" indent="0">
              <a:buNone/>
              <a:defRPr sz="3200"/>
            </a:lvl2pPr>
            <a:lvl3pPr marL="1044924" indent="0">
              <a:buNone/>
              <a:defRPr sz="2700"/>
            </a:lvl3pPr>
            <a:lvl4pPr marL="1567386" indent="0">
              <a:buNone/>
              <a:defRPr sz="2300"/>
            </a:lvl4pPr>
            <a:lvl5pPr marL="2089849" indent="0">
              <a:buNone/>
              <a:defRPr sz="2300"/>
            </a:lvl5pPr>
            <a:lvl6pPr marL="2612311" indent="0">
              <a:buNone/>
              <a:defRPr sz="2300"/>
            </a:lvl6pPr>
            <a:lvl7pPr marL="3134772" indent="0">
              <a:buNone/>
              <a:defRPr sz="2300"/>
            </a:lvl7pPr>
            <a:lvl8pPr marL="3657234" indent="0">
              <a:buNone/>
              <a:defRPr sz="2300"/>
            </a:lvl8pPr>
            <a:lvl9pPr marL="4179696" indent="0">
              <a:buNone/>
              <a:defRPr sz="2300"/>
            </a:lvl9pPr>
          </a:lstStyle>
          <a:p>
            <a:endParaRPr lang="en-US"/>
          </a:p>
        </p:txBody>
      </p:sp>
      <p:sp>
        <p:nvSpPr>
          <p:cNvPr id="4" name="Text Placeholder 3"/>
          <p:cNvSpPr>
            <a:spLocks noGrp="1"/>
          </p:cNvSpPr>
          <p:nvPr>
            <p:ph type="body" sz="half" idx="2"/>
          </p:nvPr>
        </p:nvSpPr>
        <p:spPr>
          <a:xfrm>
            <a:off x="2150746" y="5725162"/>
            <a:ext cx="6583680" cy="858519"/>
          </a:xfrm>
        </p:spPr>
        <p:txBody>
          <a:bodyPr/>
          <a:lstStyle>
            <a:lvl1pPr marL="0" indent="0">
              <a:buNone/>
              <a:defRPr sz="1600"/>
            </a:lvl1pPr>
            <a:lvl2pPr marL="522462" indent="0">
              <a:buNone/>
              <a:defRPr sz="1400"/>
            </a:lvl2pPr>
            <a:lvl3pPr marL="1044924" indent="0">
              <a:buNone/>
              <a:defRPr sz="1100"/>
            </a:lvl3pPr>
            <a:lvl4pPr marL="1567386" indent="0">
              <a:buNone/>
              <a:defRPr sz="1000"/>
            </a:lvl4pPr>
            <a:lvl5pPr marL="2089849" indent="0">
              <a:buNone/>
              <a:defRPr sz="1000"/>
            </a:lvl5pPr>
            <a:lvl6pPr marL="2612311" indent="0">
              <a:buNone/>
              <a:defRPr sz="1000"/>
            </a:lvl6pPr>
            <a:lvl7pPr marL="3134772" indent="0">
              <a:buNone/>
              <a:defRPr sz="1000"/>
            </a:lvl7pPr>
            <a:lvl8pPr marL="3657234" indent="0">
              <a:buNone/>
              <a:defRPr sz="1000"/>
            </a:lvl8pPr>
            <a:lvl9pPr marL="417969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909B5D-BEDF-4AAB-AAC0-5B3F11C65550}" type="datetimeFigureOut">
              <a:rPr lang="en-US" smtClean="0"/>
              <a:pPr/>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80028-C343-4D07-8C30-32A21933544B}" type="slidenum">
              <a:rPr lang="en-US" smtClean="0"/>
              <a:pPr/>
              <a:t>‹#›</a:t>
            </a:fld>
            <a:endParaRPr lang="en-US"/>
          </a:p>
        </p:txBody>
      </p:sp>
    </p:spTree>
    <p:extLst>
      <p:ext uri="{BB962C8B-B14F-4D97-AF65-F5344CB8AC3E}">
        <p14:creationId xmlns:p14="http://schemas.microsoft.com/office/powerpoint/2010/main" val="394739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104493" tIns="52247" rIns="104493" bIns="52247" rtlCol="0" anchor="ctr">
            <a:normAutofit/>
          </a:bodyPr>
          <a:lstStyle/>
          <a:p>
            <a:r>
              <a:rPr lang="en-US"/>
              <a:t>Click to edit Master title style</a:t>
            </a:r>
          </a:p>
        </p:txBody>
      </p:sp>
      <p:sp>
        <p:nvSpPr>
          <p:cNvPr id="3" name="Text Placeholder 2"/>
          <p:cNvSpPr>
            <a:spLocks noGrp="1"/>
          </p:cNvSpPr>
          <p:nvPr>
            <p:ph type="body" idx="1"/>
          </p:nvPr>
        </p:nvSpPr>
        <p:spPr>
          <a:xfrm>
            <a:off x="548640" y="1706880"/>
            <a:ext cx="9875520" cy="4827694"/>
          </a:xfrm>
          <a:prstGeom prst="rect">
            <a:avLst/>
          </a:prstGeom>
        </p:spPr>
        <p:txBody>
          <a:bodyPr vert="horz" lIns="104493" tIns="52247" rIns="104493" bIns="522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780108"/>
            <a:ext cx="2560320" cy="389467"/>
          </a:xfrm>
          <a:prstGeom prst="rect">
            <a:avLst/>
          </a:prstGeom>
        </p:spPr>
        <p:txBody>
          <a:bodyPr vert="horz" lIns="104493" tIns="52247" rIns="104493" bIns="52247" rtlCol="0" anchor="ctr"/>
          <a:lstStyle>
            <a:lvl1pPr algn="l">
              <a:defRPr sz="1400">
                <a:solidFill>
                  <a:schemeClr val="tx1">
                    <a:tint val="75000"/>
                  </a:schemeClr>
                </a:solidFill>
              </a:defRPr>
            </a:lvl1pPr>
          </a:lstStyle>
          <a:p>
            <a:fld id="{90909B5D-BEDF-4AAB-AAC0-5B3F11C65550}" type="datetimeFigureOut">
              <a:rPr lang="en-US" smtClean="0"/>
              <a:pPr/>
              <a:t>5/8/2024</a:t>
            </a:fld>
            <a:endParaRPr lang="en-US"/>
          </a:p>
        </p:txBody>
      </p:sp>
      <p:sp>
        <p:nvSpPr>
          <p:cNvPr id="5" name="Footer Placeholder 4"/>
          <p:cNvSpPr>
            <a:spLocks noGrp="1"/>
          </p:cNvSpPr>
          <p:nvPr>
            <p:ph type="ftr" sz="quarter" idx="3"/>
          </p:nvPr>
        </p:nvSpPr>
        <p:spPr>
          <a:xfrm>
            <a:off x="3749040" y="6780108"/>
            <a:ext cx="3474720" cy="389467"/>
          </a:xfrm>
          <a:prstGeom prst="rect">
            <a:avLst/>
          </a:prstGeom>
        </p:spPr>
        <p:txBody>
          <a:bodyPr vert="horz" lIns="104493" tIns="52247" rIns="104493" bIns="52247"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780108"/>
            <a:ext cx="2560320" cy="389467"/>
          </a:xfrm>
          <a:prstGeom prst="rect">
            <a:avLst/>
          </a:prstGeom>
        </p:spPr>
        <p:txBody>
          <a:bodyPr vert="horz" lIns="104493" tIns="52247" rIns="104493" bIns="52247" rtlCol="0" anchor="ctr"/>
          <a:lstStyle>
            <a:lvl1pPr algn="r">
              <a:defRPr sz="1400">
                <a:solidFill>
                  <a:schemeClr val="tx1">
                    <a:tint val="75000"/>
                  </a:schemeClr>
                </a:solidFill>
              </a:defRPr>
            </a:lvl1pPr>
          </a:lstStyle>
          <a:p>
            <a:fld id="{33480028-C343-4D07-8C30-32A21933544B}" type="slidenum">
              <a:rPr lang="en-US" smtClean="0"/>
              <a:pPr/>
              <a:t>‹#›</a:t>
            </a:fld>
            <a:endParaRPr lang="en-US"/>
          </a:p>
        </p:txBody>
      </p:sp>
    </p:spTree>
    <p:extLst>
      <p:ext uri="{BB962C8B-B14F-4D97-AF65-F5344CB8AC3E}">
        <p14:creationId xmlns:p14="http://schemas.microsoft.com/office/powerpoint/2010/main" val="542309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4924" rtl="0" eaLnBrk="1" latinLnBrk="0" hangingPunct="1">
        <a:spcBef>
          <a:spcPct val="0"/>
        </a:spcBef>
        <a:buNone/>
        <a:defRPr sz="5000" kern="1200">
          <a:solidFill>
            <a:schemeClr val="tx1"/>
          </a:solidFill>
          <a:latin typeface="+mj-lt"/>
          <a:ea typeface="+mj-ea"/>
          <a:cs typeface="+mj-cs"/>
        </a:defRPr>
      </a:lvl1pPr>
    </p:titleStyle>
    <p:bodyStyle>
      <a:lvl1pPr marL="391847" indent="-391847" algn="l" defTabSz="1044924"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9001" indent="-326539" algn="l" defTabSz="1044924"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6155" indent="-261232" algn="l" defTabSz="10449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8617" indent="-261232" algn="l" defTabSz="1044924"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51079" indent="-261232" algn="l" defTabSz="1044924"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73541" indent="-261232" algn="l" defTabSz="1044924"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6003" indent="-261232" algn="l" defTabSz="1044924"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8465" indent="-261232" algn="l" defTabSz="1044924"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40927" indent="-261232" algn="l" defTabSz="1044924"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4924" rtl="0" eaLnBrk="1" latinLnBrk="0" hangingPunct="1">
        <a:defRPr sz="2100" kern="1200">
          <a:solidFill>
            <a:schemeClr val="tx1"/>
          </a:solidFill>
          <a:latin typeface="+mn-lt"/>
          <a:ea typeface="+mn-ea"/>
          <a:cs typeface="+mn-cs"/>
        </a:defRPr>
      </a:lvl1pPr>
      <a:lvl2pPr marL="522462" algn="l" defTabSz="1044924" rtl="0" eaLnBrk="1" latinLnBrk="0" hangingPunct="1">
        <a:defRPr sz="2100" kern="1200">
          <a:solidFill>
            <a:schemeClr val="tx1"/>
          </a:solidFill>
          <a:latin typeface="+mn-lt"/>
          <a:ea typeface="+mn-ea"/>
          <a:cs typeface="+mn-cs"/>
        </a:defRPr>
      </a:lvl2pPr>
      <a:lvl3pPr marL="1044924" algn="l" defTabSz="1044924" rtl="0" eaLnBrk="1" latinLnBrk="0" hangingPunct="1">
        <a:defRPr sz="2100" kern="1200">
          <a:solidFill>
            <a:schemeClr val="tx1"/>
          </a:solidFill>
          <a:latin typeface="+mn-lt"/>
          <a:ea typeface="+mn-ea"/>
          <a:cs typeface="+mn-cs"/>
        </a:defRPr>
      </a:lvl3pPr>
      <a:lvl4pPr marL="1567386" algn="l" defTabSz="1044924" rtl="0" eaLnBrk="1" latinLnBrk="0" hangingPunct="1">
        <a:defRPr sz="2100" kern="1200">
          <a:solidFill>
            <a:schemeClr val="tx1"/>
          </a:solidFill>
          <a:latin typeface="+mn-lt"/>
          <a:ea typeface="+mn-ea"/>
          <a:cs typeface="+mn-cs"/>
        </a:defRPr>
      </a:lvl4pPr>
      <a:lvl5pPr marL="2089849" algn="l" defTabSz="1044924" rtl="0" eaLnBrk="1" latinLnBrk="0" hangingPunct="1">
        <a:defRPr sz="2100" kern="1200">
          <a:solidFill>
            <a:schemeClr val="tx1"/>
          </a:solidFill>
          <a:latin typeface="+mn-lt"/>
          <a:ea typeface="+mn-ea"/>
          <a:cs typeface="+mn-cs"/>
        </a:defRPr>
      </a:lvl5pPr>
      <a:lvl6pPr marL="2612311" algn="l" defTabSz="1044924" rtl="0" eaLnBrk="1" latinLnBrk="0" hangingPunct="1">
        <a:defRPr sz="2100" kern="1200">
          <a:solidFill>
            <a:schemeClr val="tx1"/>
          </a:solidFill>
          <a:latin typeface="+mn-lt"/>
          <a:ea typeface="+mn-ea"/>
          <a:cs typeface="+mn-cs"/>
        </a:defRPr>
      </a:lvl6pPr>
      <a:lvl7pPr marL="3134772" algn="l" defTabSz="1044924" rtl="0" eaLnBrk="1" latinLnBrk="0" hangingPunct="1">
        <a:defRPr sz="2100" kern="1200">
          <a:solidFill>
            <a:schemeClr val="tx1"/>
          </a:solidFill>
          <a:latin typeface="+mn-lt"/>
          <a:ea typeface="+mn-ea"/>
          <a:cs typeface="+mn-cs"/>
        </a:defRPr>
      </a:lvl7pPr>
      <a:lvl8pPr marL="3657234" algn="l" defTabSz="1044924" rtl="0" eaLnBrk="1" latinLnBrk="0" hangingPunct="1">
        <a:defRPr sz="2100" kern="1200">
          <a:solidFill>
            <a:schemeClr val="tx1"/>
          </a:solidFill>
          <a:latin typeface="+mn-lt"/>
          <a:ea typeface="+mn-ea"/>
          <a:cs typeface="+mn-cs"/>
        </a:defRPr>
      </a:lvl8pPr>
      <a:lvl9pPr marL="4179696" algn="l" defTabSz="104492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1981200"/>
            <a:ext cx="9326880" cy="1676401"/>
          </a:xfrm>
          <a:prstGeom prst="rect">
            <a:avLst/>
          </a:prstGeom>
          <a:solidFill>
            <a:srgbClr val="292929"/>
          </a:solidFill>
        </p:spPr>
        <p:txBody>
          <a:bodyPr vert="horz" lIns="104487" tIns="52244" rIns="104487" bIns="52244" rtlCol="0" anchor="ctr">
            <a:noAutofit/>
          </a:bodyPr>
          <a:lstStyle/>
          <a:p>
            <a:pPr lvl="0" algn="ctr">
              <a:spcBef>
                <a:spcPct val="0"/>
              </a:spcBef>
            </a:pPr>
            <a:r>
              <a:rPr lang="en-US" sz="6100" b="1" dirty="0">
                <a:solidFill>
                  <a:srgbClr val="92D050"/>
                </a:solidFill>
                <a:effectLst>
                  <a:outerShdw blurRad="38100" dist="38100" dir="2700000" algn="tl">
                    <a:srgbClr val="000000">
                      <a:alpha val="43137"/>
                    </a:srgbClr>
                  </a:outerShdw>
                </a:effectLst>
                <a:latin typeface="Cambria" pitchFamily="18" charset="0"/>
              </a:rPr>
              <a:t>NGOs and the Aid System</a:t>
            </a:r>
            <a:endParaRPr lang="en-US" sz="5700" b="1" dirty="0">
              <a:solidFill>
                <a:srgbClr val="92D050"/>
              </a:solidFill>
              <a:effectLst>
                <a:outerShdw blurRad="38100" dist="38100" dir="2700000" algn="tl">
                  <a:srgbClr val="000000">
                    <a:alpha val="43137"/>
                  </a:srgbClr>
                </a:outerShdw>
              </a:effectLst>
              <a:latin typeface="Cambria" pitchFamily="18" charset="0"/>
              <a:ea typeface="Cambria" pitchFamily="18" charset="0"/>
              <a:cs typeface="+mj-cs"/>
            </a:endParaRPr>
          </a:p>
        </p:txBody>
      </p:sp>
      <p:sp>
        <p:nvSpPr>
          <p:cNvPr id="8" name="Subtitle 2"/>
          <p:cNvSpPr>
            <a:spLocks noGrp="1"/>
          </p:cNvSpPr>
          <p:nvPr>
            <p:ph type="subTitle" idx="1"/>
          </p:nvPr>
        </p:nvSpPr>
        <p:spPr>
          <a:xfrm>
            <a:off x="1645920" y="4800600"/>
            <a:ext cx="7680960" cy="2331721"/>
          </a:xfrm>
        </p:spPr>
        <p:style>
          <a:lnRef idx="1">
            <a:schemeClr val="accent1"/>
          </a:lnRef>
          <a:fillRef idx="2">
            <a:schemeClr val="accent1"/>
          </a:fillRef>
          <a:effectRef idx="1">
            <a:schemeClr val="accent1"/>
          </a:effectRef>
          <a:fontRef idx="minor">
            <a:schemeClr val="dk1"/>
          </a:fontRef>
        </p:style>
        <p:txBody>
          <a:bodyPr>
            <a:noAutofit/>
          </a:bodyPr>
          <a:lstStyle/>
          <a:p>
            <a:r>
              <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rPr>
              <a:t>Mohammad Faisal </a:t>
            </a:r>
            <a:r>
              <a:rPr lang="en-US" sz="3000" b="1" dirty="0" err="1">
                <a:solidFill>
                  <a:srgbClr val="FF0000"/>
                </a:solidFill>
                <a:effectLst>
                  <a:outerShdw blurRad="38100" dist="38100" dir="2700000" algn="tl">
                    <a:srgbClr val="000000">
                      <a:alpha val="43137"/>
                    </a:srgbClr>
                  </a:outerShdw>
                </a:effectLst>
                <a:latin typeface="Cambria" pitchFamily="18" charset="0"/>
                <a:ea typeface="Cambria" pitchFamily="18" charset="0"/>
              </a:rPr>
              <a:t>Akber</a:t>
            </a:r>
            <a:endPar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a:p>
            <a:r>
              <a:rPr lang="en-US" sz="3000" dirty="0" smtClean="0">
                <a:solidFill>
                  <a:srgbClr val="0070C0"/>
                </a:solidFill>
                <a:latin typeface="Cambria" pitchFamily="18" charset="0"/>
                <a:ea typeface="Cambria" pitchFamily="18" charset="0"/>
              </a:rPr>
              <a:t>Assistant Professor</a:t>
            </a:r>
            <a:endParaRPr lang="en-US" sz="3000" dirty="0">
              <a:solidFill>
                <a:srgbClr val="0070C0"/>
              </a:solidFill>
              <a:latin typeface="Cambria" pitchFamily="18" charset="0"/>
              <a:ea typeface="Cambria" pitchFamily="18" charset="0"/>
            </a:endParaRPr>
          </a:p>
          <a:p>
            <a:r>
              <a:rPr lang="en-US" sz="3000" dirty="0">
                <a:solidFill>
                  <a:srgbClr val="0070C0"/>
                </a:solidFill>
                <a:latin typeface="Cambria" pitchFamily="18" charset="0"/>
                <a:ea typeface="Cambria" pitchFamily="18" charset="0"/>
              </a:rPr>
              <a:t>Department of Development Studies</a:t>
            </a:r>
          </a:p>
          <a:p>
            <a:r>
              <a:rPr lang="en-US" sz="3000" dirty="0">
                <a:solidFill>
                  <a:srgbClr val="0070C0"/>
                </a:solidFill>
                <a:latin typeface="Cambria" pitchFamily="18" charset="0"/>
                <a:ea typeface="Cambria" pitchFamily="18" charset="0"/>
              </a:rPr>
              <a:t>Daffodil International University  </a:t>
            </a:r>
          </a:p>
        </p:txBody>
      </p:sp>
    </p:spTree>
    <p:extLst>
      <p:ext uri="{BB962C8B-B14F-4D97-AF65-F5344CB8AC3E}">
        <p14:creationId xmlns:p14="http://schemas.microsoft.com/office/powerpoint/2010/main" val="2072493547"/>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89560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rPr>
              <a:t>Poverty Reduction Strategy</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360538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10591800" cy="6162041"/>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274306" indent="-274306" algn="just">
              <a:lnSpc>
                <a:spcPct val="120000"/>
              </a:lnSpc>
              <a:spcBef>
                <a:spcPts val="0"/>
              </a:spcBef>
              <a:buFont typeface="Wingdings" pitchFamily="2" charset="2"/>
              <a:buChar char="§"/>
            </a:pPr>
            <a:r>
              <a:rPr lang="en-US" sz="3000" dirty="0">
                <a:latin typeface="Cambria" pitchFamily="18" charset="0"/>
                <a:ea typeface="Cambria" pitchFamily="18" charset="0"/>
              </a:rPr>
              <a:t>Poverty Reduction Strategies (PRSs) were introduced in the late 1990s as mechanisms which aimed to provide coherent and coordinated donor support to developing-country governments in their efforts to tackle poverty. It provides a framework for low-income countries to articulate their development priorities and to specify the policies, programs, and resources needed to meet their goals. </a:t>
            </a:r>
          </a:p>
          <a:p>
            <a:pPr marL="274306" indent="-274306" algn="just">
              <a:lnSpc>
                <a:spcPct val="120000"/>
              </a:lnSpc>
              <a:spcBef>
                <a:spcPts val="0"/>
              </a:spcBef>
              <a:buFont typeface="Wingdings" pitchFamily="2" charset="2"/>
              <a:buChar char="§"/>
            </a:pPr>
            <a:r>
              <a:rPr lang="en-US" sz="3000" dirty="0">
                <a:latin typeface="Cambria" pitchFamily="18" charset="0"/>
                <a:ea typeface="Cambria" pitchFamily="18" charset="0"/>
              </a:rPr>
              <a:t>A process was created at the national level across ministries, the private sector and civil society which aimed to generate a single plan that could then be ‘owned’ by the recipient government and its citizens rather than imposed by donors.</a:t>
            </a:r>
          </a:p>
          <a:p>
            <a:pPr marL="274306" indent="-274306" algn="just">
              <a:lnSpc>
                <a:spcPct val="120000"/>
              </a:lnSpc>
              <a:spcBef>
                <a:spcPts val="0"/>
              </a:spcBef>
              <a:buFont typeface="Wingdings" pitchFamily="2" charset="2"/>
              <a:buChar char="§"/>
            </a:pPr>
            <a:r>
              <a:rPr lang="en-US" sz="3000" dirty="0">
                <a:latin typeface="Cambria" pitchFamily="18" charset="0"/>
                <a:ea typeface="Cambria" pitchFamily="18" charset="0"/>
              </a:rPr>
              <a:t>From late 1999 to 2005, 49 countries prepared national poverty reduction strategies. Just over half of these countries are in sub-Saharan Africa; a similar proportion is heavily-indebted poor countries. Countries have been implementing their strategies, on average, for just over two and a half years. </a:t>
            </a:r>
          </a:p>
        </p:txBody>
      </p:sp>
      <p:sp>
        <p:nvSpPr>
          <p:cNvPr id="5"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Aid in Historical Perspective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37720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89560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solidFill>
                  <a:schemeClr val="bg1"/>
                </a:solidFill>
                <a:effectLst>
                  <a:outerShdw blurRad="38100" dist="38100" dir="2700000" algn="tl">
                    <a:srgbClr val="000000">
                      <a:alpha val="43137"/>
                    </a:srgbClr>
                  </a:outerShdw>
                </a:effectLst>
                <a:latin typeface="Cambria" pitchFamily="18" charset="0"/>
              </a:rPr>
              <a:t>Sector Wide Approaches</a:t>
            </a:r>
            <a:endParaRPr lang="en-US" sz="5000" b="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410126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10668000" cy="6162041"/>
          </a:xfrm>
        </p:spPr>
        <p:style>
          <a:lnRef idx="2">
            <a:schemeClr val="accent5"/>
          </a:lnRef>
          <a:fillRef idx="1">
            <a:schemeClr val="lt1"/>
          </a:fillRef>
          <a:effectRef idx="0">
            <a:schemeClr val="accent5"/>
          </a:effectRef>
          <a:fontRef idx="minor">
            <a:schemeClr val="dk1"/>
          </a:fontRef>
        </p:style>
        <p:txBody>
          <a:bodyPr>
            <a:noAutofit/>
          </a:bodyPr>
          <a:lstStyle/>
          <a:p>
            <a:pPr marL="274306" indent="-274306" algn="just">
              <a:spcBef>
                <a:spcPts val="0"/>
              </a:spcBef>
              <a:buFont typeface="Wingdings" pitchFamily="2" charset="2"/>
              <a:buChar char="§"/>
            </a:pPr>
            <a:r>
              <a:rPr lang="en-US" sz="3000" dirty="0">
                <a:latin typeface="Cambria" pitchFamily="18" charset="0"/>
                <a:ea typeface="Cambria" pitchFamily="18" charset="0"/>
              </a:rPr>
              <a:t>The introduction of ‘Sector-Wide Approaches’ (known as SWAPs) was designed to bring donors together in support of national health or education policies in ways that could provide both resources and consistency throughout the policy-making process. It had long been a criticism of the way in which donors work that they found it difficult to coordinate their efforts effectively. </a:t>
            </a:r>
          </a:p>
          <a:p>
            <a:pPr marL="274306" indent="-274306" algn="just">
              <a:spcBef>
                <a:spcPts val="0"/>
              </a:spcBef>
              <a:buNone/>
            </a:pPr>
            <a:endParaRPr lang="en-US" sz="1000" dirty="0">
              <a:latin typeface="Cambria" pitchFamily="18" charset="0"/>
              <a:ea typeface="Cambria" pitchFamily="18" charset="0"/>
            </a:endParaRPr>
          </a:p>
          <a:p>
            <a:pPr marL="274306" indent="-274306" algn="just">
              <a:spcBef>
                <a:spcPts val="0"/>
              </a:spcBef>
              <a:buFont typeface="Wingdings" pitchFamily="2" charset="2"/>
              <a:buChar char="§"/>
            </a:pPr>
            <a:r>
              <a:rPr lang="en-US" sz="3000" dirty="0">
                <a:latin typeface="Cambria" pitchFamily="18" charset="0"/>
                <a:ea typeface="Cambria" pitchFamily="18" charset="0"/>
              </a:rPr>
              <a:t>In 2005, the Paris Declaration on Aid Effectiveness created an international agreement which committed the DAC (Development Assistance Committee) countries to a renewed effort to increase harmonization, alignment and ‘managing aid for results’, setting out actions and indicators which could be monitored.</a:t>
            </a:r>
          </a:p>
        </p:txBody>
      </p:sp>
      <p:sp>
        <p:nvSpPr>
          <p:cNvPr id="5"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Aid in Historical Perspective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3542568048"/>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590801"/>
            <a:ext cx="10972800" cy="16764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algn="ctr"/>
            <a:r>
              <a:rPr lang="en-US" sz="5000" b="1" dirty="0">
                <a:solidFill>
                  <a:schemeClr val="bg1"/>
                </a:solidFill>
                <a:effectLst>
                  <a:outerShdw blurRad="38100" dist="38100" dir="2700000" algn="tl">
                    <a:srgbClr val="000000">
                      <a:alpha val="43137"/>
                    </a:srgbClr>
                  </a:outerShdw>
                </a:effectLst>
                <a:latin typeface="Cambria" pitchFamily="18" charset="0"/>
              </a:rPr>
              <a:t>Emergence of Non-DAC Countries </a:t>
            </a:r>
          </a:p>
          <a:p>
            <a:pPr algn="ctr"/>
            <a:r>
              <a:rPr lang="en-US" sz="5000" b="1" dirty="0">
                <a:solidFill>
                  <a:schemeClr val="bg1"/>
                </a:solidFill>
                <a:effectLst>
                  <a:outerShdw blurRad="38100" dist="38100" dir="2700000" algn="tl">
                    <a:srgbClr val="000000">
                      <a:alpha val="43137"/>
                    </a:srgbClr>
                  </a:outerShdw>
                </a:effectLst>
                <a:latin typeface="Cambria" pitchFamily="18" charset="0"/>
              </a:rPr>
              <a:t>in the Aid Regime</a:t>
            </a:r>
          </a:p>
        </p:txBody>
      </p:sp>
    </p:spTree>
    <p:extLst>
      <p:ext uri="{BB962C8B-B14F-4D97-AF65-F5344CB8AC3E}">
        <p14:creationId xmlns:p14="http://schemas.microsoft.com/office/powerpoint/2010/main" val="404586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10591800" cy="6080761"/>
          </a:xfrm>
        </p:spPr>
        <p:style>
          <a:lnRef idx="2">
            <a:schemeClr val="accent5"/>
          </a:lnRef>
          <a:fillRef idx="1">
            <a:schemeClr val="lt1"/>
          </a:fillRef>
          <a:effectRef idx="0">
            <a:schemeClr val="accent5"/>
          </a:effectRef>
          <a:fontRef idx="minor">
            <a:schemeClr val="dk1"/>
          </a:fontRef>
        </p:style>
        <p:txBody>
          <a:bodyPr>
            <a:normAutofit/>
          </a:bodyPr>
          <a:lstStyle/>
          <a:p>
            <a:pPr marL="274306" indent="-274306" algn="just">
              <a:lnSpc>
                <a:spcPct val="110000"/>
              </a:lnSpc>
              <a:spcBef>
                <a:spcPts val="0"/>
              </a:spcBef>
              <a:buFont typeface="Wingdings" pitchFamily="2" charset="2"/>
              <a:buChar char="§"/>
            </a:pPr>
            <a:r>
              <a:rPr lang="en-US" sz="3000" dirty="0">
                <a:latin typeface="Cambria" pitchFamily="18" charset="0"/>
                <a:ea typeface="Cambria" pitchFamily="18" charset="0"/>
              </a:rPr>
              <a:t>Aid is now also provided, and has become more visible, through a range of ‘non-DAC’ nations that includes China, the Gulf states, areas of Central Asia and Central Europe, India, South Africa and some Latin American countries.</a:t>
            </a:r>
          </a:p>
          <a:p>
            <a:pPr marL="274306" indent="-274306" algn="just">
              <a:lnSpc>
                <a:spcPct val="110000"/>
              </a:lnSpc>
              <a:spcBef>
                <a:spcPts val="0"/>
              </a:spcBef>
              <a:buNone/>
            </a:pPr>
            <a:endParaRPr lang="en-US" sz="3000" dirty="0">
              <a:latin typeface="Cambria" pitchFamily="18" charset="0"/>
              <a:ea typeface="Cambria" pitchFamily="18" charset="0"/>
            </a:endParaRPr>
          </a:p>
          <a:p>
            <a:pPr marL="274306" indent="-274306" algn="just">
              <a:lnSpc>
                <a:spcPct val="110000"/>
              </a:lnSpc>
              <a:spcBef>
                <a:spcPts val="0"/>
              </a:spcBef>
              <a:buFont typeface="Wingdings" pitchFamily="2" charset="2"/>
              <a:buChar char="§"/>
            </a:pPr>
            <a:r>
              <a:rPr lang="en-US" sz="3000" dirty="0">
                <a:latin typeface="Cambria" pitchFamily="18" charset="0"/>
                <a:ea typeface="Cambria" pitchFamily="18" charset="0"/>
              </a:rPr>
              <a:t>There is a realization among Western donors that regional groups of donors such as League of Arab States, the Association of South-East Asian Nations (ASEAN) and the African Union are playing important roles and that previous policy dialogue between the DAC, the UN and the EU needs to be substantially widened.</a:t>
            </a:r>
          </a:p>
        </p:txBody>
      </p:sp>
      <p:sp>
        <p:nvSpPr>
          <p:cNvPr id="5"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Aid in Historical Perspective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58105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89560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solidFill>
                  <a:schemeClr val="bg1"/>
                </a:solidFill>
                <a:effectLst>
                  <a:outerShdw blurRad="38100" dist="38100" dir="2700000" algn="tl">
                    <a:srgbClr val="000000">
                      <a:alpha val="43137"/>
                    </a:srgbClr>
                  </a:outerShdw>
                </a:effectLst>
                <a:latin typeface="Cambria" pitchFamily="18" charset="0"/>
              </a:rPr>
              <a:t>Securitization of Aid </a:t>
            </a:r>
            <a:endParaRPr lang="en-US" sz="5000" b="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91083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1"/>
            <a:ext cx="10591800" cy="6096000"/>
          </a:xfrm>
        </p:spPr>
        <p:style>
          <a:lnRef idx="2">
            <a:schemeClr val="accent5"/>
          </a:lnRef>
          <a:fillRef idx="1">
            <a:schemeClr val="lt1"/>
          </a:fillRef>
          <a:effectRef idx="0">
            <a:schemeClr val="accent5"/>
          </a:effectRef>
          <a:fontRef idx="minor">
            <a:schemeClr val="dk1"/>
          </a:fontRef>
        </p:style>
        <p:txBody>
          <a:bodyPr>
            <a:noAutofit/>
          </a:bodyPr>
          <a:lstStyle/>
          <a:p>
            <a:pPr marL="274306" indent="-274306" algn="just">
              <a:spcBef>
                <a:spcPts val="0"/>
              </a:spcBef>
              <a:buFont typeface="Wingdings" pitchFamily="2" charset="2"/>
              <a:buChar char="§"/>
            </a:pPr>
            <a:r>
              <a:rPr lang="en-US" sz="3000" dirty="0">
                <a:latin typeface="Cambria" pitchFamily="18" charset="0"/>
                <a:ea typeface="Cambria" pitchFamily="18" charset="0"/>
              </a:rPr>
              <a:t>9/11 Attacks on the US  and “War on Terror”</a:t>
            </a:r>
          </a:p>
          <a:p>
            <a:pPr marL="274306" indent="-274306" algn="just">
              <a:spcBef>
                <a:spcPts val="0"/>
              </a:spcBef>
              <a:buFont typeface="Wingdings" pitchFamily="2" charset="2"/>
              <a:buChar char="§"/>
            </a:pPr>
            <a:r>
              <a:rPr lang="en-US" sz="3000" dirty="0">
                <a:latin typeface="Cambria" pitchFamily="18" charset="0"/>
                <a:ea typeface="Cambria" pitchFamily="18" charset="0"/>
              </a:rPr>
              <a:t>Securitization of Aid refers to the renewed engagement by Western donors with ‘failed states’ in order to reduce security threats, as opposed to the </a:t>
            </a:r>
            <a:r>
              <a:rPr lang="en-US" sz="3000" i="1" dirty="0">
                <a:latin typeface="Cambria" pitchFamily="18" charset="0"/>
                <a:ea typeface="Cambria" pitchFamily="18" charset="0"/>
              </a:rPr>
              <a:t>previous selective approach of investing in those states that were willing to embrace reform.</a:t>
            </a:r>
          </a:p>
          <a:p>
            <a:pPr marL="274306" indent="-274306" algn="just">
              <a:spcBef>
                <a:spcPts val="0"/>
              </a:spcBef>
              <a:buNone/>
            </a:pPr>
            <a:endParaRPr lang="en-US" sz="3000" i="1" dirty="0">
              <a:latin typeface="Cambria" pitchFamily="18" charset="0"/>
              <a:ea typeface="Cambria" pitchFamily="18" charset="0"/>
            </a:endParaRPr>
          </a:p>
          <a:p>
            <a:pPr marL="274306" indent="-274306" algn="just">
              <a:spcBef>
                <a:spcPts val="0"/>
              </a:spcBef>
              <a:buFont typeface="Wingdings" pitchFamily="2" charset="2"/>
              <a:buChar char="§"/>
            </a:pPr>
            <a:r>
              <a:rPr lang="en-US" sz="3000" dirty="0">
                <a:latin typeface="Cambria" pitchFamily="18" charset="0"/>
                <a:ea typeface="Cambria" pitchFamily="18" charset="0"/>
              </a:rPr>
              <a:t>It has also meant an increased linking up of military, political and humanitarian responses to instability. In Iraq, for example, food aid has come to be seen as an integral part of the reconstruction and stabilization process, requiring arrangements to be made by the agencies involved in distribution, including NGOs, to engage with occupation forces.</a:t>
            </a:r>
          </a:p>
        </p:txBody>
      </p:sp>
      <p:sp>
        <p:nvSpPr>
          <p:cNvPr id="5"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Aid in Historical Perspective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171726464"/>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solidFill>
                  <a:schemeClr val="bg1"/>
                </a:solidFill>
                <a:effectLst>
                  <a:outerShdw blurRad="38100" dist="38100" dir="2700000" algn="tl">
                    <a:srgbClr val="000000">
                      <a:alpha val="43137"/>
                    </a:srgbClr>
                  </a:outerShdw>
                </a:effectLst>
                <a:latin typeface="Cambria" pitchFamily="18" charset="0"/>
              </a:rPr>
              <a:t>Aid Flows to NGOs</a:t>
            </a:r>
            <a:endParaRPr lang="en-US" sz="5000" b="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4" name="Content Placeholder 2"/>
          <p:cNvSpPr txBox="1">
            <a:spLocks/>
          </p:cNvSpPr>
          <p:nvPr/>
        </p:nvSpPr>
        <p:spPr>
          <a:xfrm>
            <a:off x="152400" y="990601"/>
            <a:ext cx="10591800" cy="6096000"/>
          </a:xfrm>
          <a:prstGeom prst="rect">
            <a:avLst/>
          </a:prstGeom>
        </p:spPr>
        <p:style>
          <a:lnRef idx="2">
            <a:schemeClr val="accent5"/>
          </a:lnRef>
          <a:fillRef idx="1">
            <a:schemeClr val="lt1"/>
          </a:fillRef>
          <a:effectRef idx="0">
            <a:schemeClr val="accent5"/>
          </a:effectRef>
          <a:fontRef idx="minor">
            <a:schemeClr val="dk1"/>
          </a:fontRef>
        </p:style>
        <p:txBody>
          <a:bodyPr lIns="91435" tIns="45718" rIns="91435" bIns="45718">
            <a:noAutofit/>
          </a:bodyPr>
          <a:lstStyle/>
          <a:p>
            <a:pPr marL="274306" indent="-274306" algn="just">
              <a:buFont typeface="Wingdings" pitchFamily="2" charset="2"/>
              <a:buChar char="§"/>
            </a:pPr>
            <a:r>
              <a:rPr lang="en-US" sz="3000" dirty="0">
                <a:latin typeface="Cambria" pitchFamily="18" charset="0"/>
                <a:ea typeface="Cambria" pitchFamily="18" charset="0"/>
              </a:rPr>
              <a:t>OECD figures showed that by the second half of the 1990s about 5 percent of all official aid was being channeled through NGOs. The proportion of total NGO funds in a country that is drawn from official sources varies vary greatly, from 85 percent in Sweden to about 10 percent in Britain.</a:t>
            </a:r>
          </a:p>
          <a:p>
            <a:pPr marL="274306" indent="-274306" algn="just"/>
            <a:endParaRPr lang="en-US" sz="3000" dirty="0">
              <a:latin typeface="Cambria" pitchFamily="18" charset="0"/>
              <a:ea typeface="Cambria" pitchFamily="18" charset="0"/>
            </a:endParaRPr>
          </a:p>
          <a:p>
            <a:pPr marL="274306" indent="-274306" algn="just">
              <a:buFont typeface="Wingdings" pitchFamily="2" charset="2"/>
              <a:buChar char="§"/>
            </a:pPr>
            <a:r>
              <a:rPr lang="en-US" sz="3000" dirty="0">
                <a:latin typeface="Cambria" pitchFamily="18" charset="0"/>
                <a:ea typeface="Cambria" pitchFamily="18" charset="0"/>
              </a:rPr>
              <a:t>The rate of increase of official aid flowing to NGOs grew dramatically during the later years of the twentieth century.</a:t>
            </a:r>
          </a:p>
          <a:p>
            <a:pPr marL="274306" indent="-274306" algn="just">
              <a:buFont typeface="Wingdings" pitchFamily="2" charset="2"/>
              <a:buChar char="§"/>
            </a:pPr>
            <a:endParaRPr lang="en-US" sz="3000" dirty="0">
              <a:latin typeface="Cambria" pitchFamily="18" charset="0"/>
              <a:ea typeface="Cambria" pitchFamily="18" charset="0"/>
            </a:endParaRPr>
          </a:p>
          <a:p>
            <a:pPr marL="274306" indent="-274306" algn="just">
              <a:buFont typeface="Wingdings" pitchFamily="2" charset="2"/>
              <a:buChar char="§"/>
            </a:pPr>
            <a:r>
              <a:rPr lang="en-US" sz="3000" dirty="0">
                <a:latin typeface="Cambria" pitchFamily="18" charset="0"/>
                <a:ea typeface="Cambria" pitchFamily="18" charset="0"/>
              </a:rPr>
              <a:t>NGOs received about $23 billion in aid money in 2004, constituting </a:t>
            </a:r>
            <a:r>
              <a:rPr lang="en-US" sz="3000" b="1" dirty="0">
                <a:latin typeface="Cambria" pitchFamily="18" charset="0"/>
                <a:ea typeface="Cambria" pitchFamily="18" charset="0"/>
              </a:rPr>
              <a:t>30 percent of all overseas development assistance.</a:t>
            </a:r>
          </a:p>
        </p:txBody>
      </p:sp>
    </p:spTree>
    <p:extLst>
      <p:ext uri="{BB962C8B-B14F-4D97-AF65-F5344CB8AC3E}">
        <p14:creationId xmlns:p14="http://schemas.microsoft.com/office/powerpoint/2010/main" val="1910835460"/>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10668000" cy="59436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274320" algn="just">
              <a:spcBef>
                <a:spcPts val="0"/>
              </a:spcBef>
              <a:buNone/>
            </a:pPr>
            <a:r>
              <a:rPr lang="en-US" sz="2800" dirty="0">
                <a:latin typeface="Cambria" pitchFamily="18" charset="0"/>
                <a:ea typeface="Cambria" pitchFamily="18" charset="0"/>
              </a:rPr>
              <a:t>In addressing the needs of the population, NGOs are identified as possible alternative institutions to the public sectors (Brown and </a:t>
            </a:r>
            <a:r>
              <a:rPr lang="en-US" sz="2800" dirty="0" err="1">
                <a:latin typeface="Cambria" pitchFamily="18" charset="0"/>
                <a:ea typeface="Cambria" pitchFamily="18" charset="0"/>
              </a:rPr>
              <a:t>Korten</a:t>
            </a:r>
            <a:r>
              <a:rPr lang="en-US" sz="2800" dirty="0">
                <a:latin typeface="Cambria" pitchFamily="18" charset="0"/>
                <a:ea typeface="Cambria" pitchFamily="18" charset="0"/>
              </a:rPr>
              <a:t>, 1991). The following factors have contributed to the rapid growth of the NGOs all over the world in the last decade. </a:t>
            </a:r>
          </a:p>
          <a:p>
            <a:pPr marL="0" indent="-274320" algn="just">
              <a:spcBef>
                <a:spcPts val="0"/>
              </a:spcBef>
              <a:buNone/>
            </a:pPr>
            <a:r>
              <a:rPr lang="en-US" sz="2800" b="1" dirty="0">
                <a:latin typeface="Cambria" pitchFamily="18" charset="0"/>
                <a:ea typeface="Cambria" pitchFamily="18" charset="0"/>
              </a:rPr>
              <a:t>Changed Global Environment: </a:t>
            </a:r>
            <a:r>
              <a:rPr lang="en-US" sz="2800" dirty="0">
                <a:latin typeface="Cambria" pitchFamily="18" charset="0"/>
                <a:ea typeface="Cambria" pitchFamily="18" charset="0"/>
              </a:rPr>
              <a:t>The traditional dominant realist approach has lost a great deal of its explanatory power with the development of political economy based on internationalization of trade, production and finance. The transformation of the world environment have enabled the emergence of  the notion of “international non-state actor”. [</a:t>
            </a:r>
            <a:r>
              <a:rPr lang="en-US" sz="2800" dirty="0" err="1">
                <a:latin typeface="Cambria" pitchFamily="18" charset="0"/>
                <a:ea typeface="Cambria" pitchFamily="18" charset="0"/>
              </a:rPr>
              <a:t>Mansbach</a:t>
            </a:r>
            <a:r>
              <a:rPr lang="en-US" sz="2800" dirty="0">
                <a:latin typeface="Cambria" pitchFamily="18" charset="0"/>
                <a:ea typeface="Cambria" pitchFamily="18" charset="0"/>
              </a:rPr>
              <a:t> 1976; Taylor 1984]   </a:t>
            </a:r>
          </a:p>
          <a:p>
            <a:pPr marL="0" indent="-274320" algn="just">
              <a:spcBef>
                <a:spcPts val="0"/>
              </a:spcBef>
              <a:buNone/>
            </a:pPr>
            <a:r>
              <a:rPr lang="en-US" sz="2800" b="1" dirty="0">
                <a:latin typeface="Cambria" pitchFamily="18" charset="0"/>
                <a:ea typeface="Cambria" pitchFamily="18" charset="0"/>
              </a:rPr>
              <a:t>Changed International Political Philosophy: </a:t>
            </a:r>
            <a:r>
              <a:rPr lang="en-US" sz="2800" dirty="0">
                <a:latin typeface="Cambria" pitchFamily="18" charset="0"/>
                <a:ea typeface="Cambria" pitchFamily="18" charset="0"/>
              </a:rPr>
              <a:t>Economist Milton who was an advisor to the U.S. President Regan Administration, advocated to give up emphasize on less-government concept, which encouraged the flourishing of non-governmental sector. The same philosophy was fostered by the British Prime Minister M. Thatcher.   </a:t>
            </a:r>
          </a:p>
        </p:txBody>
      </p:sp>
      <p:sp>
        <p:nvSpPr>
          <p:cNvPr id="4" name="Title 1"/>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8" tIns="52249" rIns="104498" bIns="52249" rtlCol="0" anchor="ctr">
            <a:noAutofit/>
          </a:bodyPr>
          <a:lstStyle/>
          <a:p>
            <a:pPr lvl="0" algn="ctr">
              <a:spcBef>
                <a:spcPct val="0"/>
              </a:spcBef>
            </a:pPr>
            <a:r>
              <a:rPr lang="en-US" sz="5000" b="1" dirty="0">
                <a:solidFill>
                  <a:srgbClr val="FF0000"/>
                </a:solidFill>
                <a:effectLst>
                  <a:outerShdw blurRad="38100" dist="38100" dir="2700000" algn="tl">
                    <a:srgbClr val="000000">
                      <a:alpha val="43137"/>
                    </a:srgbClr>
                  </a:outerShdw>
                </a:effectLst>
                <a:latin typeface="Cambria" pitchFamily="18" charset="0"/>
              </a:rPr>
              <a:t>Aid Flows to </a:t>
            </a:r>
            <a:r>
              <a:rPr lang="en-US" sz="5000" b="1" dirty="0" smtClean="0">
                <a:solidFill>
                  <a:srgbClr val="FF0000"/>
                </a:solidFill>
                <a:effectLst>
                  <a:outerShdw blurRad="38100" dist="38100" dir="2700000" algn="tl">
                    <a:srgbClr val="000000">
                      <a:alpha val="43137"/>
                    </a:srgbClr>
                  </a:outerShdw>
                </a:effectLst>
                <a:latin typeface="Cambria" pitchFamily="18" charset="0"/>
              </a:rPr>
              <a:t>NGOs: WHY</a:t>
            </a:r>
            <a:endParaRPr lang="en-US" sz="5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51543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15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10668000" cy="6096000"/>
          </a:xfrm>
        </p:spPr>
        <p:style>
          <a:lnRef idx="2">
            <a:schemeClr val="accent1"/>
          </a:lnRef>
          <a:fillRef idx="1">
            <a:schemeClr val="lt1"/>
          </a:fillRef>
          <a:effectRef idx="0">
            <a:schemeClr val="accent1"/>
          </a:effectRef>
          <a:fontRef idx="minor">
            <a:schemeClr val="dk1"/>
          </a:fontRef>
        </p:style>
        <p:txBody>
          <a:bodyPr>
            <a:normAutofit/>
          </a:bodyPr>
          <a:lstStyle/>
          <a:p>
            <a:pPr marL="0" indent="-274320" algn="just">
              <a:spcBef>
                <a:spcPts val="0"/>
              </a:spcBef>
              <a:buNone/>
            </a:pPr>
            <a:r>
              <a:rPr lang="en-US" sz="3000" b="1" dirty="0">
                <a:latin typeface="Cambria" pitchFamily="18" charset="0"/>
                <a:ea typeface="Cambria" pitchFamily="18" charset="0"/>
              </a:rPr>
              <a:t>Attraction and Trust of major donor agencies: </a:t>
            </a:r>
            <a:r>
              <a:rPr lang="en-US" sz="3000" dirty="0">
                <a:latin typeface="Cambria" pitchFamily="18" charset="0"/>
                <a:ea typeface="Cambria" pitchFamily="18" charset="0"/>
              </a:rPr>
              <a:t>As a result of changed global Political and economic environment, the policies of the major donor agencies gradually changed. In that situation the NGO sector was able to attract the attention of bilateral and multi-lateral donor agencies, who in the past, were little concerned with such local organizations. [World Bank, 1992] </a:t>
            </a:r>
            <a:endParaRPr lang="en-US" sz="3000" b="1" dirty="0">
              <a:latin typeface="Cambria" pitchFamily="18" charset="0"/>
              <a:ea typeface="Cambria" pitchFamily="18" charset="0"/>
            </a:endParaRPr>
          </a:p>
          <a:p>
            <a:pPr marL="0" indent="-274320" algn="just">
              <a:spcBef>
                <a:spcPts val="0"/>
              </a:spcBef>
              <a:buNone/>
            </a:pPr>
            <a:endParaRPr lang="en-US" sz="3000" dirty="0">
              <a:latin typeface="Cambria" pitchFamily="18" charset="0"/>
              <a:ea typeface="Cambria" pitchFamily="18" charset="0"/>
            </a:endParaRPr>
          </a:p>
          <a:p>
            <a:pPr marL="0" indent="-274320" algn="just">
              <a:spcBef>
                <a:spcPts val="0"/>
              </a:spcBef>
              <a:buNone/>
            </a:pPr>
            <a:r>
              <a:rPr lang="en-US" sz="3000" b="1" dirty="0">
                <a:latin typeface="Cambria" pitchFamily="18" charset="0"/>
                <a:ea typeface="Cambria" pitchFamily="18" charset="0"/>
              </a:rPr>
              <a:t>Failure of Governments and Search for Alternative Model: </a:t>
            </a:r>
            <a:r>
              <a:rPr lang="en-US" sz="3000" dirty="0">
                <a:latin typeface="Cambria" pitchFamily="18" charset="0"/>
                <a:ea typeface="Cambria" pitchFamily="18" charset="0"/>
              </a:rPr>
              <a:t>In the situation of the inappropriateness of governmental efforts led to search for alternative models and approaches to development in the context of frustration at the failure of conventional approaches to achieve the goals set by development planners and policy makers. [Peggy, 1987] </a:t>
            </a:r>
          </a:p>
          <a:p>
            <a:pPr marL="0" indent="-274320" algn="just">
              <a:spcBef>
                <a:spcPts val="0"/>
              </a:spcBef>
              <a:buNone/>
            </a:pPr>
            <a:endParaRPr lang="en-US" sz="3000" dirty="0">
              <a:latin typeface="Cambria" pitchFamily="18" charset="0"/>
              <a:ea typeface="Cambria" pitchFamily="18" charset="0"/>
            </a:endParaRPr>
          </a:p>
          <a:p>
            <a:pPr marL="0" indent="-274320" algn="just">
              <a:spcBef>
                <a:spcPts val="0"/>
              </a:spcBef>
              <a:buNone/>
            </a:pPr>
            <a:endParaRPr lang="en-US" sz="3000" dirty="0">
              <a:latin typeface="Cambria" pitchFamily="18" charset="0"/>
              <a:ea typeface="Cambria" pitchFamily="18" charset="0"/>
            </a:endParaRPr>
          </a:p>
        </p:txBody>
      </p:sp>
      <p:sp>
        <p:nvSpPr>
          <p:cNvPr id="4" name="Title 1"/>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8" tIns="52249" rIns="104498" bIns="52249" rtlCol="0" anchor="ctr">
            <a:noAutofit/>
          </a:bodyPr>
          <a:lstStyle/>
          <a:p>
            <a:pPr lvl="0" algn="ctr">
              <a:spcBef>
                <a:spcPct val="0"/>
              </a:spcBef>
            </a:pPr>
            <a:r>
              <a:rPr lang="en-US" sz="5000" b="1" dirty="0">
                <a:solidFill>
                  <a:srgbClr val="FF0000"/>
                </a:solidFill>
                <a:effectLst>
                  <a:outerShdw blurRad="38100" dist="38100" dir="2700000" algn="tl">
                    <a:srgbClr val="000000">
                      <a:alpha val="43137"/>
                    </a:srgbClr>
                  </a:outerShdw>
                </a:effectLst>
                <a:latin typeface="Cambria" pitchFamily="18" charset="0"/>
              </a:rPr>
              <a:t>Aid Flows to NGOs: WHY</a:t>
            </a:r>
            <a:endParaRPr lang="en-US" sz="5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3211654912"/>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10668000" cy="6248400"/>
          </a:xfrm>
        </p:spPr>
        <p:style>
          <a:lnRef idx="2">
            <a:schemeClr val="accent1"/>
          </a:lnRef>
          <a:fillRef idx="1">
            <a:schemeClr val="lt1"/>
          </a:fillRef>
          <a:effectRef idx="0">
            <a:schemeClr val="accent1"/>
          </a:effectRef>
          <a:fontRef idx="minor">
            <a:schemeClr val="dk1"/>
          </a:fontRef>
        </p:style>
        <p:txBody>
          <a:bodyPr>
            <a:noAutofit/>
          </a:bodyPr>
          <a:lstStyle/>
          <a:p>
            <a:pPr marL="0" indent="-274320" algn="just">
              <a:spcBef>
                <a:spcPts val="0"/>
              </a:spcBef>
              <a:buNone/>
            </a:pPr>
            <a:r>
              <a:rPr lang="en-US" sz="2900" dirty="0">
                <a:latin typeface="Cambria" pitchFamily="18" charset="0"/>
                <a:ea typeface="Cambria" pitchFamily="18" charset="0"/>
              </a:rPr>
              <a:t>In the present world, the NGOs are treated as promoters of alternative development strategies [</a:t>
            </a:r>
            <a:r>
              <a:rPr lang="en-US" sz="2900" dirty="0" err="1">
                <a:latin typeface="Cambria" pitchFamily="18" charset="0"/>
                <a:ea typeface="Cambria" pitchFamily="18" charset="0"/>
              </a:rPr>
              <a:t>Drabek</a:t>
            </a:r>
            <a:r>
              <a:rPr lang="en-US" sz="2900" dirty="0">
                <a:latin typeface="Cambria" pitchFamily="18" charset="0"/>
                <a:ea typeface="Cambria" pitchFamily="18" charset="0"/>
              </a:rPr>
              <a:t>: 1987]. </a:t>
            </a:r>
          </a:p>
          <a:p>
            <a:pPr marL="0" indent="-274320" algn="just">
              <a:spcBef>
                <a:spcPts val="0"/>
              </a:spcBef>
              <a:buNone/>
            </a:pPr>
            <a:r>
              <a:rPr lang="en-US" sz="2900" dirty="0">
                <a:latin typeface="Cambria" pitchFamily="18" charset="0"/>
                <a:ea typeface="Cambria" pitchFamily="18" charset="0"/>
              </a:rPr>
              <a:t>The strengths of NGOs are:</a:t>
            </a:r>
          </a:p>
          <a:p>
            <a:pPr marL="0" indent="-274320" algn="just">
              <a:spcBef>
                <a:spcPts val="0"/>
              </a:spcBef>
              <a:buNone/>
            </a:pPr>
            <a:r>
              <a:rPr lang="en-US" sz="2900" b="1" dirty="0">
                <a:latin typeface="Cambria" pitchFamily="18" charset="0"/>
                <a:ea typeface="Cambria" pitchFamily="18" charset="0"/>
              </a:rPr>
              <a:t>Capacity to reach the poor and the remote areas: </a:t>
            </a:r>
            <a:r>
              <a:rPr lang="en-US" sz="2900" dirty="0">
                <a:latin typeface="Cambria" pitchFamily="18" charset="0"/>
                <a:ea typeface="Cambria" pitchFamily="18" charset="0"/>
              </a:rPr>
              <a:t>The NGOs focus on the poor segment of the society which in many cases don’t benefit from governmental services. </a:t>
            </a:r>
          </a:p>
          <a:p>
            <a:pPr marL="0" indent="-274320" algn="just">
              <a:spcBef>
                <a:spcPts val="0"/>
              </a:spcBef>
              <a:buNone/>
            </a:pPr>
            <a:r>
              <a:rPr lang="en-US" sz="2800" b="1" dirty="0">
                <a:latin typeface="Cambria" pitchFamily="18" charset="0"/>
                <a:ea typeface="Cambria" pitchFamily="18" charset="0"/>
              </a:rPr>
              <a:t>Capacity to promote local participation: </a:t>
            </a:r>
            <a:r>
              <a:rPr lang="en-US" sz="2800" dirty="0">
                <a:latin typeface="Cambria" pitchFamily="18" charset="0"/>
                <a:ea typeface="Cambria" pitchFamily="18" charset="0"/>
              </a:rPr>
              <a:t>The prime purpose of the NGOs is to encourage and develop local potentials. [Wilson, 1983].</a:t>
            </a:r>
          </a:p>
          <a:p>
            <a:pPr marL="0" indent="-274320" algn="just">
              <a:spcBef>
                <a:spcPts val="0"/>
              </a:spcBef>
              <a:buNone/>
            </a:pPr>
            <a:r>
              <a:rPr lang="en-US" sz="2900" b="1" dirty="0">
                <a:latin typeface="Cambria" pitchFamily="18" charset="0"/>
                <a:ea typeface="Cambria" pitchFamily="18" charset="0"/>
              </a:rPr>
              <a:t>Capacity to work with other agencies: </a:t>
            </a:r>
            <a:r>
              <a:rPr lang="en-US" sz="2900" dirty="0">
                <a:latin typeface="Cambria" pitchFamily="18" charset="0"/>
                <a:ea typeface="Cambria" pitchFamily="18" charset="0"/>
              </a:rPr>
              <a:t>Many NGOs are ready and able to assist governments, local government departments and local agencies. </a:t>
            </a:r>
            <a:r>
              <a:rPr lang="en-US" sz="2900" b="1" dirty="0">
                <a:latin typeface="Cambria" pitchFamily="18" charset="0"/>
                <a:ea typeface="Cambria" pitchFamily="18" charset="0"/>
              </a:rPr>
              <a:t> </a:t>
            </a:r>
          </a:p>
          <a:p>
            <a:pPr marL="0" indent="-274320" algn="just">
              <a:spcBef>
                <a:spcPts val="0"/>
              </a:spcBef>
              <a:buNone/>
            </a:pPr>
            <a:r>
              <a:rPr lang="en-US" sz="2900" b="1" dirty="0">
                <a:latin typeface="Cambria" pitchFamily="18" charset="0"/>
                <a:ea typeface="Cambria" pitchFamily="18" charset="0"/>
              </a:rPr>
              <a:t>Capacity to act quickly: </a:t>
            </a:r>
            <a:r>
              <a:rPr lang="en-US" sz="2900" dirty="0">
                <a:latin typeface="Cambria" pitchFamily="18" charset="0"/>
                <a:ea typeface="Cambria" pitchFamily="18" charset="0"/>
              </a:rPr>
              <a:t>Speed of action and a minimum of bureaucratic tangle is one of the greatest assets of Development NGOs. </a:t>
            </a:r>
          </a:p>
          <a:p>
            <a:pPr marL="0" indent="-274320" algn="just">
              <a:spcBef>
                <a:spcPts val="0"/>
              </a:spcBef>
              <a:buNone/>
            </a:pPr>
            <a:endParaRPr lang="en-US" sz="2900" b="1" dirty="0">
              <a:latin typeface="Cambria" pitchFamily="18" charset="0"/>
              <a:ea typeface="Cambria" pitchFamily="18" charset="0"/>
            </a:endParaRPr>
          </a:p>
        </p:txBody>
      </p:sp>
      <p:sp>
        <p:nvSpPr>
          <p:cNvPr id="4" name="Title 1"/>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8" tIns="52249" rIns="104498" bIns="52249" rtlCol="0" anchor="ctr">
            <a:noAutofit/>
          </a:bodyPr>
          <a:lstStyle/>
          <a:p>
            <a:pPr marL="0" marR="0" lvl="0" indent="0" algn="ctr" defTabSz="1044976" rtl="0" eaLnBrk="1" fontAlgn="auto" latinLnBrk="0" hangingPunct="1">
              <a:lnSpc>
                <a:spcPct val="100000"/>
              </a:lnSpc>
              <a:spcBef>
                <a:spcPct val="0"/>
              </a:spcBef>
              <a:spcAft>
                <a:spcPts val="0"/>
              </a:spcAft>
              <a:buClrTx/>
              <a:buSzTx/>
              <a:buFontTx/>
              <a:buNone/>
              <a:tabLst/>
              <a:defRPr/>
            </a:pPr>
            <a:r>
              <a:rPr lang="en-US" sz="5000" b="1" dirty="0">
                <a:solidFill>
                  <a:srgbClr val="0066FF"/>
                </a:solidFill>
                <a:latin typeface="Cambria" pitchFamily="18" charset="0"/>
                <a:ea typeface="Cambria" pitchFamily="18" charset="0"/>
              </a:rPr>
              <a:t>Strengths of NGOs </a:t>
            </a:r>
            <a:endParaRPr kumimoji="0" lang="en-US" sz="5000" b="1" i="0" u="none" strike="noStrike" kern="1200" cap="none" spc="0" normalizeH="0" baseline="0" noProof="0" dirty="0">
              <a:ln>
                <a:noFill/>
              </a:ln>
              <a:solidFill>
                <a:srgbClr val="0066FF"/>
              </a:solidFill>
              <a:effectLst/>
              <a:uLnTx/>
              <a:uFillTx/>
              <a:latin typeface="Cambria" pitchFamily="18" charset="0"/>
              <a:ea typeface="Cambria" pitchFamily="18" charset="0"/>
              <a:cs typeface="+mn-cs"/>
            </a:endParaRPr>
          </a:p>
        </p:txBody>
      </p:sp>
    </p:spTree>
    <p:extLst>
      <p:ext uri="{BB962C8B-B14F-4D97-AF65-F5344CB8AC3E}">
        <p14:creationId xmlns:p14="http://schemas.microsoft.com/office/powerpoint/2010/main" val="3974728658"/>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248400"/>
          </a:xfrm>
        </p:spPr>
        <p:style>
          <a:lnRef idx="2">
            <a:schemeClr val="accent1"/>
          </a:lnRef>
          <a:fillRef idx="1">
            <a:schemeClr val="lt1"/>
          </a:fillRef>
          <a:effectRef idx="0">
            <a:schemeClr val="accent1"/>
          </a:effectRef>
          <a:fontRef idx="minor">
            <a:schemeClr val="dk1"/>
          </a:fontRef>
        </p:style>
        <p:txBody>
          <a:bodyPr>
            <a:normAutofit/>
          </a:bodyPr>
          <a:lstStyle/>
          <a:p>
            <a:pPr marL="0" indent="-274320" algn="just">
              <a:spcBef>
                <a:spcPts val="0"/>
              </a:spcBef>
              <a:buNone/>
            </a:pPr>
            <a:r>
              <a:rPr lang="en-US" sz="3000" b="1" dirty="0">
                <a:latin typeface="Cambria" pitchFamily="18" charset="0"/>
                <a:ea typeface="Cambria" pitchFamily="18" charset="0"/>
              </a:rPr>
              <a:t>Capacity to work  with flexibility: </a:t>
            </a:r>
            <a:r>
              <a:rPr lang="en-US" sz="3000" dirty="0">
                <a:latin typeface="Cambria" pitchFamily="18" charset="0"/>
                <a:ea typeface="Cambria" pitchFamily="18" charset="0"/>
              </a:rPr>
              <a:t>Due to their small size the NGOs tend to be more flexible than government programs or local government programs.</a:t>
            </a:r>
          </a:p>
          <a:p>
            <a:pPr marL="0" indent="-274320" algn="just">
              <a:spcBef>
                <a:spcPts val="0"/>
              </a:spcBef>
              <a:buNone/>
            </a:pPr>
            <a:r>
              <a:rPr lang="en-US" sz="3000" b="1" dirty="0">
                <a:latin typeface="Cambria" pitchFamily="18" charset="0"/>
                <a:ea typeface="Cambria" pitchFamily="18" charset="0"/>
              </a:rPr>
              <a:t>Capacity to take risks and experiments: </a:t>
            </a:r>
            <a:r>
              <a:rPr lang="en-US" sz="3000" dirty="0">
                <a:latin typeface="Cambria" pitchFamily="18" charset="0"/>
                <a:ea typeface="Cambria" pitchFamily="18" charset="0"/>
              </a:rPr>
              <a:t>NGOs normally undertake pilot projects in order to experiment or act as a catalyst. To attain their objectives they take risk much more readily than government agencies. </a:t>
            </a:r>
          </a:p>
          <a:p>
            <a:pPr marL="0" indent="-274320" algn="just">
              <a:spcBef>
                <a:spcPts val="0"/>
              </a:spcBef>
              <a:buNone/>
            </a:pPr>
            <a:r>
              <a:rPr lang="en-US" sz="3000" b="1" dirty="0">
                <a:latin typeface="Cambria" pitchFamily="18" charset="0"/>
                <a:ea typeface="Cambria" pitchFamily="18" charset="0"/>
              </a:rPr>
              <a:t>Capacity of innovate and adopt: </a:t>
            </a:r>
            <a:r>
              <a:rPr lang="en-US" sz="3000" dirty="0">
                <a:latin typeface="Cambria" pitchFamily="18" charset="0"/>
                <a:ea typeface="Cambria" pitchFamily="18" charset="0"/>
              </a:rPr>
              <a:t>Through their continuous search for new approaches and experimentation the NGOs become creative and experienced especially in micro level planning of development activities. [Sultan, 1990]</a:t>
            </a:r>
          </a:p>
          <a:p>
            <a:pPr marL="0" indent="-274320" algn="just">
              <a:spcBef>
                <a:spcPts val="0"/>
              </a:spcBef>
              <a:buNone/>
            </a:pPr>
            <a:r>
              <a:rPr lang="en-US" sz="3000" b="1" dirty="0">
                <a:latin typeface="Cambria" pitchFamily="18" charset="0"/>
                <a:ea typeface="Cambria" pitchFamily="18" charset="0"/>
              </a:rPr>
              <a:t>Capacity to operate on low costs: </a:t>
            </a:r>
            <a:r>
              <a:rPr lang="en-US" sz="3000" dirty="0">
                <a:latin typeface="Cambria" pitchFamily="18" charset="0"/>
                <a:ea typeface="Cambria" pitchFamily="18" charset="0"/>
              </a:rPr>
              <a:t>Some large NGOs are able to implement national programs that are cost effective. </a:t>
            </a:r>
          </a:p>
        </p:txBody>
      </p:sp>
      <p:sp>
        <p:nvSpPr>
          <p:cNvPr id="4" name="Title 1"/>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8" tIns="52249" rIns="104498" bIns="52249" rtlCol="0" anchor="ctr">
            <a:noAutofit/>
          </a:bodyPr>
          <a:lstStyle/>
          <a:p>
            <a:pPr marL="0" marR="0" lvl="0" indent="0" algn="ctr" defTabSz="1044976" rtl="0" eaLnBrk="1" fontAlgn="auto" latinLnBrk="0" hangingPunct="1">
              <a:lnSpc>
                <a:spcPct val="100000"/>
              </a:lnSpc>
              <a:spcBef>
                <a:spcPct val="0"/>
              </a:spcBef>
              <a:spcAft>
                <a:spcPts val="0"/>
              </a:spcAft>
              <a:buClrTx/>
              <a:buSzTx/>
              <a:buFontTx/>
              <a:buNone/>
              <a:tabLst/>
              <a:defRPr/>
            </a:pPr>
            <a:r>
              <a:rPr lang="en-US" sz="5000" b="1" dirty="0">
                <a:solidFill>
                  <a:srgbClr val="0066FF"/>
                </a:solidFill>
                <a:latin typeface="Cambria" pitchFamily="18" charset="0"/>
                <a:ea typeface="Cambria" pitchFamily="18" charset="0"/>
              </a:rPr>
              <a:t>Strengths of NGOs </a:t>
            </a:r>
            <a:endParaRPr kumimoji="0" lang="en-US" sz="5000" b="1" i="0" u="none" strike="noStrike" kern="1200" cap="none" spc="0" normalizeH="0" baseline="0" noProof="0" dirty="0">
              <a:ln>
                <a:noFill/>
              </a:ln>
              <a:solidFill>
                <a:srgbClr val="0066FF"/>
              </a:solidFill>
              <a:effectLst/>
              <a:uLnTx/>
              <a:uFillTx/>
              <a:latin typeface="Cambria" pitchFamily="18" charset="0"/>
              <a:ea typeface="Cambria" pitchFamily="18" charset="0"/>
              <a:cs typeface="+mn-cs"/>
            </a:endParaRPr>
          </a:p>
        </p:txBody>
      </p:sp>
    </p:spTree>
    <p:extLst>
      <p:ext uri="{BB962C8B-B14F-4D97-AF65-F5344CB8AC3E}">
        <p14:creationId xmlns:p14="http://schemas.microsoft.com/office/powerpoint/2010/main" val="3449627541"/>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2484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274320" algn="just">
              <a:spcBef>
                <a:spcPts val="0"/>
              </a:spcBef>
              <a:buNone/>
            </a:pPr>
            <a:r>
              <a:rPr lang="en-US" sz="3000" b="1" dirty="0">
                <a:latin typeface="Cambria" pitchFamily="18" charset="0"/>
                <a:ea typeface="Cambria" pitchFamily="18" charset="0"/>
              </a:rPr>
              <a:t>Capacity to facilitate local resource mobilization and ensure local development: </a:t>
            </a:r>
            <a:r>
              <a:rPr lang="en-US" sz="3000" dirty="0">
                <a:latin typeface="Cambria" pitchFamily="18" charset="0"/>
                <a:ea typeface="Cambria" pitchFamily="18" charset="0"/>
              </a:rPr>
              <a:t>The NGOs have demonstrated their ability  to facilitate resource mobilization by promoting local participation and their willingness to adapt to local need and conditions in the support hey provide to these groups. </a:t>
            </a:r>
          </a:p>
          <a:p>
            <a:pPr marL="0" indent="-274320" algn="just">
              <a:spcBef>
                <a:spcPts val="0"/>
              </a:spcBef>
              <a:buNone/>
            </a:pPr>
            <a:r>
              <a:rPr lang="en-US" sz="3000" b="1" dirty="0">
                <a:latin typeface="Cambria" pitchFamily="18" charset="0"/>
                <a:ea typeface="Cambria" pitchFamily="18" charset="0"/>
              </a:rPr>
              <a:t>Capacity to advocacy: </a:t>
            </a:r>
            <a:r>
              <a:rPr lang="en-US" sz="3000" dirty="0">
                <a:latin typeface="Cambria" pitchFamily="18" charset="0"/>
                <a:ea typeface="Cambria" pitchFamily="18" charset="0"/>
              </a:rPr>
              <a:t>The NGOs have the capacity to press the public sector to be more responsive. Their successful initiatives make them able to influence national policies and give them the advocacy power to governmental organizations.</a:t>
            </a:r>
          </a:p>
          <a:p>
            <a:pPr marL="0" indent="-274320" algn="just">
              <a:spcBef>
                <a:spcPts val="0"/>
              </a:spcBef>
              <a:buNone/>
            </a:pPr>
            <a:r>
              <a:rPr lang="en-US" sz="3000" dirty="0">
                <a:latin typeface="Cambria" pitchFamily="18" charset="0"/>
                <a:ea typeface="Cambria" pitchFamily="18" charset="0"/>
              </a:rPr>
              <a:t/>
            </a:r>
            <a:br>
              <a:rPr lang="en-US" sz="3000" dirty="0">
                <a:latin typeface="Cambria" pitchFamily="18" charset="0"/>
                <a:ea typeface="Cambria" pitchFamily="18" charset="0"/>
              </a:rPr>
            </a:br>
            <a:r>
              <a:rPr lang="en-US" sz="3000" b="1" dirty="0">
                <a:latin typeface="Cambria" pitchFamily="18" charset="0"/>
                <a:ea typeface="Cambria" pitchFamily="18" charset="0"/>
              </a:rPr>
              <a:t>Besides-</a:t>
            </a:r>
          </a:p>
          <a:p>
            <a:pPr marL="0" indent="-274320" algn="just">
              <a:spcBef>
                <a:spcPts val="0"/>
              </a:spcBef>
            </a:pPr>
            <a:r>
              <a:rPr lang="en-US" sz="2800" dirty="0">
                <a:latin typeface="Cambria" pitchFamily="18" charset="0"/>
                <a:ea typeface="Cambria" pitchFamily="18" charset="0"/>
              </a:rPr>
              <a:t>NGOs have capacity to developing a sound management System</a:t>
            </a:r>
          </a:p>
          <a:p>
            <a:pPr marL="0" indent="-274320" algn="just">
              <a:spcBef>
                <a:spcPts val="0"/>
              </a:spcBef>
            </a:pPr>
            <a:r>
              <a:rPr lang="en-US" sz="2800" dirty="0">
                <a:latin typeface="Cambria" pitchFamily="18" charset="0"/>
                <a:ea typeface="Cambria" pitchFamily="18" charset="0"/>
              </a:rPr>
              <a:t>NGO sector uses bottom-up planning approaches. </a:t>
            </a:r>
          </a:p>
          <a:p>
            <a:pPr marL="0" indent="-274320" algn="just">
              <a:spcBef>
                <a:spcPts val="0"/>
              </a:spcBef>
            </a:pPr>
            <a:r>
              <a:rPr lang="en-US" sz="2800" dirty="0">
                <a:latin typeface="Cambria" pitchFamily="18" charset="0"/>
                <a:ea typeface="Cambria" pitchFamily="18" charset="0"/>
              </a:rPr>
              <a:t>NGOs provide an effective alternative to public agencies.</a:t>
            </a:r>
          </a:p>
          <a:p>
            <a:pPr marL="0" indent="-274320" algn="just">
              <a:spcBef>
                <a:spcPts val="0"/>
              </a:spcBef>
            </a:pPr>
            <a:r>
              <a:rPr lang="en-US" sz="2800" dirty="0">
                <a:latin typeface="Cambria" pitchFamily="18" charset="0"/>
                <a:ea typeface="Cambria" pitchFamily="18" charset="0"/>
              </a:rPr>
              <a:t>NGOs are administratively and fiscally stronger than a weak govt. </a:t>
            </a:r>
            <a:endParaRPr lang="en-US" sz="3000" b="1" dirty="0">
              <a:latin typeface="Cambria" pitchFamily="18" charset="0"/>
              <a:ea typeface="Cambria" pitchFamily="18" charset="0"/>
            </a:endParaRPr>
          </a:p>
        </p:txBody>
      </p:sp>
      <p:sp>
        <p:nvSpPr>
          <p:cNvPr id="4" name="Title 1"/>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8" tIns="52249" rIns="104498" bIns="52249" rtlCol="0" anchor="ctr">
            <a:noAutofit/>
          </a:bodyPr>
          <a:lstStyle/>
          <a:p>
            <a:pPr marL="0" marR="0" lvl="0" indent="0" algn="ctr" defTabSz="1044976" rtl="0" eaLnBrk="1" fontAlgn="auto" latinLnBrk="0" hangingPunct="1">
              <a:lnSpc>
                <a:spcPct val="100000"/>
              </a:lnSpc>
              <a:spcBef>
                <a:spcPct val="0"/>
              </a:spcBef>
              <a:spcAft>
                <a:spcPts val="0"/>
              </a:spcAft>
              <a:buClrTx/>
              <a:buSzTx/>
              <a:buFontTx/>
              <a:buNone/>
              <a:tabLst/>
              <a:defRPr/>
            </a:pPr>
            <a:r>
              <a:rPr lang="en-US" sz="5000" b="1" dirty="0">
                <a:solidFill>
                  <a:srgbClr val="0066FF"/>
                </a:solidFill>
                <a:latin typeface="Cambria" pitchFamily="18" charset="0"/>
                <a:ea typeface="Cambria" pitchFamily="18" charset="0"/>
              </a:rPr>
              <a:t>Strengths of NGOs </a:t>
            </a:r>
            <a:endParaRPr kumimoji="0" lang="en-US" sz="5000" b="1" i="0" u="none" strike="noStrike" kern="1200" cap="none" spc="0" normalizeH="0" baseline="0" noProof="0" dirty="0">
              <a:ln>
                <a:noFill/>
              </a:ln>
              <a:solidFill>
                <a:srgbClr val="0066FF"/>
              </a:solidFill>
              <a:effectLst/>
              <a:uLnTx/>
              <a:uFillTx/>
              <a:latin typeface="Cambria" pitchFamily="18" charset="0"/>
              <a:ea typeface="Cambria" pitchFamily="18" charset="0"/>
              <a:cs typeface="+mn-cs"/>
            </a:endParaRPr>
          </a:p>
        </p:txBody>
      </p:sp>
    </p:spTree>
    <p:extLst>
      <p:ext uri="{BB962C8B-B14F-4D97-AF65-F5344CB8AC3E}">
        <p14:creationId xmlns:p14="http://schemas.microsoft.com/office/powerpoint/2010/main" val="371478891"/>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solidFill>
                  <a:schemeClr val="bg1"/>
                </a:solidFill>
                <a:effectLst>
                  <a:outerShdw blurRad="38100" dist="38100" dir="2700000" algn="tl">
                    <a:srgbClr val="000000">
                      <a:alpha val="43137"/>
                    </a:srgbClr>
                  </a:outerShdw>
                </a:effectLst>
                <a:latin typeface="Cambria" pitchFamily="18" charset="0"/>
              </a:rPr>
              <a:t>Types of Aids</a:t>
            </a:r>
            <a:endParaRPr lang="en-US" sz="5000" b="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4" name="Content Placeholder 2"/>
          <p:cNvSpPr txBox="1">
            <a:spLocks/>
          </p:cNvSpPr>
          <p:nvPr/>
        </p:nvSpPr>
        <p:spPr>
          <a:xfrm>
            <a:off x="152400" y="990601"/>
            <a:ext cx="10591800" cy="6096000"/>
          </a:xfrm>
          <a:prstGeom prst="rect">
            <a:avLst/>
          </a:prstGeom>
        </p:spPr>
        <p:style>
          <a:lnRef idx="2">
            <a:schemeClr val="accent5"/>
          </a:lnRef>
          <a:fillRef idx="1">
            <a:schemeClr val="lt1"/>
          </a:fillRef>
          <a:effectRef idx="0">
            <a:schemeClr val="accent5"/>
          </a:effectRef>
          <a:fontRef idx="minor">
            <a:schemeClr val="dk1"/>
          </a:fontRef>
        </p:style>
        <p:txBody>
          <a:bodyPr lIns="91435" tIns="45718" rIns="91435" bIns="45718">
            <a:noAutofit/>
          </a:bodyPr>
          <a:lstStyle/>
          <a:p>
            <a:pPr lvl="0" algn="just"/>
            <a:r>
              <a:rPr lang="en-US" sz="2600" dirty="0">
                <a:latin typeface="Cambria" pitchFamily="18" charset="0"/>
                <a:ea typeface="Cambria" pitchFamily="18" charset="0"/>
              </a:rPr>
              <a:t>The type of aid given may be classified according to various factors, including its intended purpose, the terms or conditions under which it is given, its source, and its level of urgency. </a:t>
            </a:r>
          </a:p>
          <a:p>
            <a:pPr lvl="0" algn="just"/>
            <a:endParaRPr lang="en-US" sz="2600" dirty="0">
              <a:latin typeface="Cambria" pitchFamily="18" charset="0"/>
              <a:ea typeface="Cambria" pitchFamily="18" charset="0"/>
            </a:endParaRPr>
          </a:p>
          <a:p>
            <a:pPr lvl="0" algn="just"/>
            <a:r>
              <a:rPr lang="en-US" sz="2600" b="1" dirty="0">
                <a:latin typeface="Cambria" pitchFamily="18" charset="0"/>
                <a:ea typeface="Cambria" pitchFamily="18" charset="0"/>
              </a:rPr>
              <a:t>Intended purpose: </a:t>
            </a:r>
            <a:r>
              <a:rPr lang="en-US" sz="2600" dirty="0">
                <a:latin typeface="Cambria" pitchFamily="18" charset="0"/>
                <a:ea typeface="Cambria" pitchFamily="18" charset="0"/>
              </a:rPr>
              <a:t>Aid is given generally intended for use by a specific end. From this perspective it may be called:</a:t>
            </a:r>
          </a:p>
          <a:p>
            <a:pPr lvl="0" algn="just"/>
            <a:r>
              <a:rPr lang="en-US" sz="2600" b="1" dirty="0">
                <a:solidFill>
                  <a:srgbClr val="00B050"/>
                </a:solidFill>
                <a:latin typeface="Cambria" pitchFamily="18" charset="0"/>
                <a:ea typeface="Cambria" pitchFamily="18" charset="0"/>
              </a:rPr>
              <a:t>Project aid: </a:t>
            </a:r>
            <a:r>
              <a:rPr lang="en-US" sz="2600" dirty="0">
                <a:latin typeface="Cambria" pitchFamily="18" charset="0"/>
                <a:ea typeface="Cambria" pitchFamily="18" charset="0"/>
              </a:rPr>
              <a:t>Aid is given for a specific purpose</a:t>
            </a:r>
          </a:p>
          <a:p>
            <a:pPr lvl="0" algn="just"/>
            <a:r>
              <a:rPr lang="en-US" sz="2600" b="1" dirty="0">
                <a:solidFill>
                  <a:srgbClr val="00B050"/>
                </a:solidFill>
                <a:latin typeface="Cambria" pitchFamily="18" charset="0"/>
                <a:ea typeface="Cambria" pitchFamily="18" charset="0"/>
              </a:rPr>
              <a:t>Program aid: </a:t>
            </a:r>
            <a:r>
              <a:rPr lang="en-US" sz="2600" dirty="0">
                <a:latin typeface="Cambria" pitchFamily="18" charset="0"/>
                <a:ea typeface="Cambria" pitchFamily="18" charset="0"/>
              </a:rPr>
              <a:t>Aid is given for a specific sector</a:t>
            </a:r>
          </a:p>
          <a:p>
            <a:pPr lvl="0" algn="just"/>
            <a:r>
              <a:rPr lang="en-US" sz="2600" b="1" dirty="0">
                <a:solidFill>
                  <a:srgbClr val="00B050"/>
                </a:solidFill>
                <a:latin typeface="Cambria" pitchFamily="18" charset="0"/>
                <a:ea typeface="Cambria" pitchFamily="18" charset="0"/>
              </a:rPr>
              <a:t>Budget support:  </a:t>
            </a:r>
            <a:r>
              <a:rPr lang="en-US" sz="2600" dirty="0">
                <a:latin typeface="Cambria" pitchFamily="18" charset="0"/>
                <a:ea typeface="Cambria" pitchFamily="18" charset="0"/>
              </a:rPr>
              <a:t>The financial system of the recipient country.</a:t>
            </a:r>
          </a:p>
          <a:p>
            <a:pPr lvl="0" algn="just"/>
            <a:r>
              <a:rPr lang="en-US" sz="2600" b="1" dirty="0">
                <a:solidFill>
                  <a:srgbClr val="00B050"/>
                </a:solidFill>
                <a:latin typeface="Cambria" pitchFamily="18" charset="0"/>
                <a:ea typeface="Cambria" pitchFamily="18" charset="0"/>
              </a:rPr>
              <a:t>Sector-wide Approaches : </a:t>
            </a:r>
            <a:r>
              <a:rPr lang="en-US" sz="2600" dirty="0">
                <a:latin typeface="Cambria" pitchFamily="18" charset="0"/>
                <a:ea typeface="Cambria" pitchFamily="18" charset="0"/>
              </a:rPr>
              <a:t>A combination</a:t>
            </a:r>
          </a:p>
          <a:p>
            <a:pPr lvl="0" algn="just"/>
            <a:r>
              <a:rPr lang="en-US" sz="2600" b="1" dirty="0">
                <a:solidFill>
                  <a:srgbClr val="00B050"/>
                </a:solidFill>
                <a:latin typeface="Cambria" pitchFamily="18" charset="0"/>
                <a:ea typeface="Cambria" pitchFamily="18" charset="0"/>
              </a:rPr>
              <a:t>Technical assistance: </a:t>
            </a:r>
            <a:r>
              <a:rPr lang="en-US" sz="2600" dirty="0">
                <a:solidFill>
                  <a:schemeClr val="tx1"/>
                </a:solidFill>
                <a:latin typeface="Cambria" pitchFamily="18" charset="0"/>
                <a:ea typeface="Cambria" pitchFamily="18" charset="0"/>
              </a:rPr>
              <a:t>Technical Support </a:t>
            </a:r>
            <a:endParaRPr lang="en-US" sz="2600" dirty="0">
              <a:solidFill>
                <a:srgbClr val="00B050"/>
              </a:solidFill>
              <a:latin typeface="Cambria" pitchFamily="18" charset="0"/>
              <a:ea typeface="Cambria" pitchFamily="18" charset="0"/>
            </a:endParaRPr>
          </a:p>
          <a:p>
            <a:pPr lvl="0" algn="just"/>
            <a:r>
              <a:rPr lang="en-US" sz="2600" b="1" dirty="0">
                <a:solidFill>
                  <a:srgbClr val="00B050"/>
                </a:solidFill>
                <a:latin typeface="Cambria" pitchFamily="18" charset="0"/>
                <a:ea typeface="Cambria" pitchFamily="18" charset="0"/>
              </a:rPr>
              <a:t>Food aid: </a:t>
            </a:r>
            <a:r>
              <a:rPr lang="en-US" sz="2600" dirty="0">
                <a:latin typeface="Cambria" pitchFamily="18" charset="0"/>
                <a:ea typeface="Cambria" pitchFamily="18" charset="0"/>
              </a:rPr>
              <a:t>Food is given to countries in urgent need of food supplies.</a:t>
            </a:r>
          </a:p>
          <a:p>
            <a:pPr algn="just"/>
            <a:r>
              <a:rPr lang="en-US" sz="2600" b="1" dirty="0">
                <a:latin typeface="Cambria" pitchFamily="18" charset="0"/>
                <a:ea typeface="Cambria" pitchFamily="18" charset="0"/>
              </a:rPr>
              <a:t>Terms or conditions of receipt: </a:t>
            </a:r>
            <a:r>
              <a:rPr lang="en-US" sz="2600" dirty="0">
                <a:latin typeface="Cambria" pitchFamily="18" charset="0"/>
                <a:ea typeface="Cambria" pitchFamily="18" charset="0"/>
              </a:rPr>
              <a:t>Aid can also be classified according to the terms agreed upon by the donor and receiving countries. Aid can be a gift, a grant, a low or no interest loan. </a:t>
            </a:r>
          </a:p>
        </p:txBody>
      </p:sp>
    </p:spTree>
    <p:extLst>
      <p:ext uri="{BB962C8B-B14F-4D97-AF65-F5344CB8AC3E}">
        <p14:creationId xmlns:p14="http://schemas.microsoft.com/office/powerpoint/2010/main" val="1910835460"/>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solidFill>
                  <a:schemeClr val="bg1"/>
                </a:solidFill>
                <a:effectLst>
                  <a:outerShdw blurRad="38100" dist="38100" dir="2700000" algn="tl">
                    <a:srgbClr val="000000">
                      <a:alpha val="43137"/>
                    </a:srgbClr>
                  </a:outerShdw>
                </a:effectLst>
                <a:latin typeface="Cambria" pitchFamily="18" charset="0"/>
              </a:rPr>
              <a:t>Types of Aids</a:t>
            </a:r>
            <a:endParaRPr lang="en-US" sz="5000" b="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4" name="Content Placeholder 2"/>
          <p:cNvSpPr txBox="1">
            <a:spLocks/>
          </p:cNvSpPr>
          <p:nvPr/>
        </p:nvSpPr>
        <p:spPr>
          <a:xfrm>
            <a:off x="152400" y="990601"/>
            <a:ext cx="10591800" cy="6096000"/>
          </a:xfrm>
          <a:prstGeom prst="rect">
            <a:avLst/>
          </a:prstGeom>
        </p:spPr>
        <p:style>
          <a:lnRef idx="2">
            <a:schemeClr val="accent5"/>
          </a:lnRef>
          <a:fillRef idx="1">
            <a:schemeClr val="lt1"/>
          </a:fillRef>
          <a:effectRef idx="0">
            <a:schemeClr val="accent5"/>
          </a:effectRef>
          <a:fontRef idx="minor">
            <a:schemeClr val="dk1"/>
          </a:fontRef>
        </p:style>
        <p:txBody>
          <a:bodyPr lIns="91435" tIns="45718" rIns="91435" bIns="45718">
            <a:noAutofit/>
          </a:bodyPr>
          <a:lstStyle/>
          <a:p>
            <a:pPr lvl="0" algn="just"/>
            <a:r>
              <a:rPr lang="en-US" sz="2900" b="1" dirty="0">
                <a:latin typeface="Cambria" pitchFamily="18" charset="0"/>
                <a:ea typeface="Cambria" pitchFamily="18" charset="0"/>
              </a:rPr>
              <a:t>Sources: </a:t>
            </a:r>
            <a:r>
              <a:rPr lang="en-US" sz="2900" dirty="0">
                <a:latin typeface="Cambria" pitchFamily="18" charset="0"/>
                <a:ea typeface="Cambria" pitchFamily="18" charset="0"/>
              </a:rPr>
              <a:t>Aid can be classified according to its source. While govt. aid is generally called foreign aid, aid that originates in institutions of a religious nature is often termed faith-based foreign aid.</a:t>
            </a:r>
          </a:p>
          <a:p>
            <a:pPr lvl="0" algn="just"/>
            <a:r>
              <a:rPr lang="en-US" sz="2900" b="1" dirty="0" smtClean="0">
                <a:latin typeface="Cambria" pitchFamily="18" charset="0"/>
                <a:ea typeface="Cambria" pitchFamily="18" charset="0"/>
              </a:rPr>
              <a:t>Urgency </a:t>
            </a:r>
            <a:r>
              <a:rPr lang="en-US" sz="2900" b="1" dirty="0">
                <a:latin typeface="Cambria" pitchFamily="18" charset="0"/>
                <a:ea typeface="Cambria" pitchFamily="18" charset="0"/>
              </a:rPr>
              <a:t>or Emergency:  </a:t>
            </a:r>
            <a:r>
              <a:rPr lang="en-US" sz="2900" dirty="0">
                <a:latin typeface="Cambria" pitchFamily="18" charset="0"/>
                <a:ea typeface="Cambria" pitchFamily="18" charset="0"/>
              </a:rPr>
              <a:t>Aid may be classified based on urgency into emergency aid and development aid. Emergency aid is rapid assistance given to a people in immediate distress by individuals, organizations, or governments to relieve suffering, during and after man-made emergencies (like wars) and natural disasters. </a:t>
            </a:r>
          </a:p>
          <a:p>
            <a:pPr lvl="0" algn="just"/>
            <a:r>
              <a:rPr lang="en-US" sz="2900" b="1" dirty="0" smtClean="0">
                <a:latin typeface="Cambria" pitchFamily="18" charset="0"/>
                <a:ea typeface="Cambria" pitchFamily="18" charset="0"/>
              </a:rPr>
              <a:t>Development </a:t>
            </a:r>
            <a:r>
              <a:rPr lang="en-US" sz="2900" b="1" dirty="0">
                <a:latin typeface="Cambria" pitchFamily="18" charset="0"/>
                <a:ea typeface="Cambria" pitchFamily="18" charset="0"/>
              </a:rPr>
              <a:t>aid: </a:t>
            </a:r>
            <a:r>
              <a:rPr lang="en-US" sz="2900" dirty="0">
                <a:latin typeface="Cambria" pitchFamily="18" charset="0"/>
                <a:ea typeface="Cambria" pitchFamily="18" charset="0"/>
              </a:rPr>
              <a:t>Development aid is given by governments through individual countries' international aid agencies and through multilateral institutions such as the World Bank, and by individuals through development charities.</a:t>
            </a:r>
          </a:p>
        </p:txBody>
      </p:sp>
    </p:spTree>
    <p:extLst>
      <p:ext uri="{BB962C8B-B14F-4D97-AF65-F5344CB8AC3E}">
        <p14:creationId xmlns:p14="http://schemas.microsoft.com/office/powerpoint/2010/main" val="191083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hart 29"/>
          <p:cNvGraphicFramePr/>
          <p:nvPr>
            <p:extLst>
              <p:ext uri="{D42A27DB-BD31-4B8C-83A1-F6EECF244321}">
                <p14:modId xmlns:p14="http://schemas.microsoft.com/office/powerpoint/2010/main" val="516068290"/>
              </p:ext>
            </p:extLst>
          </p:nvPr>
        </p:nvGraphicFramePr>
        <p:xfrm>
          <a:off x="1828800" y="767644"/>
          <a:ext cx="8844488" cy="6239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4875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000" b="1" dirty="0">
                <a:solidFill>
                  <a:schemeClr val="bg1"/>
                </a:solidFill>
                <a:effectLst>
                  <a:outerShdw blurRad="38100" dist="38100" dir="2700000" algn="tl">
                    <a:srgbClr val="000000">
                      <a:alpha val="43137"/>
                    </a:srgbClr>
                  </a:outerShdw>
                </a:effectLst>
                <a:latin typeface="Cambria" pitchFamily="18" charset="0"/>
              </a:rPr>
              <a:t>Extent of Aids</a:t>
            </a:r>
            <a:endParaRPr lang="en-US" sz="5000" b="1" dirty="0">
              <a:solidFill>
                <a:schemeClr val="bg1"/>
              </a:solidFill>
              <a:effectLst>
                <a:outerShdw blurRad="38100" dist="38100" dir="2700000" algn="tl">
                  <a:srgbClr val="000000">
                    <a:alpha val="43137"/>
                  </a:srgbClr>
                </a:outerShdw>
              </a:effectLst>
              <a:latin typeface="Cambria" pitchFamily="18" charset="0"/>
              <a:ea typeface="Cambria" pitchFamily="18" charset="0"/>
            </a:endParaRPr>
          </a:p>
        </p:txBody>
      </p:sp>
      <p:sp>
        <p:nvSpPr>
          <p:cNvPr id="4" name="Content Placeholder 2"/>
          <p:cNvSpPr txBox="1">
            <a:spLocks/>
          </p:cNvSpPr>
          <p:nvPr/>
        </p:nvSpPr>
        <p:spPr>
          <a:xfrm>
            <a:off x="228600" y="914401"/>
            <a:ext cx="10515600" cy="1066800"/>
          </a:xfrm>
          <a:prstGeom prst="rect">
            <a:avLst/>
          </a:prstGeom>
        </p:spPr>
        <p:style>
          <a:lnRef idx="2">
            <a:schemeClr val="accent5"/>
          </a:lnRef>
          <a:fillRef idx="1">
            <a:schemeClr val="lt1"/>
          </a:fillRef>
          <a:effectRef idx="0">
            <a:schemeClr val="accent5"/>
          </a:effectRef>
          <a:fontRef idx="minor">
            <a:schemeClr val="dk1"/>
          </a:fontRef>
        </p:style>
        <p:txBody>
          <a:bodyPr lIns="91435" tIns="45718" rIns="91435" bIns="45718">
            <a:noAutofit/>
          </a:bodyPr>
          <a:lstStyle/>
          <a:p>
            <a:pPr lvl="0" algn="just"/>
            <a:r>
              <a:rPr lang="en-US" sz="3000" dirty="0">
                <a:latin typeface="Cambria" pitchFamily="18" charset="0"/>
                <a:ea typeface="Cambria" pitchFamily="18" charset="0"/>
              </a:rPr>
              <a:t>Most official development assistance comes from the 30 members of the Development Assistance Committee (DAC). </a:t>
            </a:r>
          </a:p>
          <a:p>
            <a:pPr lvl="0" algn="just"/>
            <a:endParaRPr lang="en-US" sz="3000" dirty="0">
              <a:latin typeface="Cambria" pitchFamily="18" charset="0"/>
              <a:ea typeface="Cambria" pitchFamily="18" charset="0"/>
            </a:endParaRPr>
          </a:p>
          <a:p>
            <a:pPr lvl="0" algn="just"/>
            <a:endParaRPr lang="en-US" sz="3000" dirty="0">
              <a:latin typeface="Cambria" pitchFamily="18" charset="0"/>
              <a:ea typeface="Cambria" pitchFamily="18" charset="0"/>
            </a:endParaRPr>
          </a:p>
        </p:txBody>
      </p:sp>
      <p:graphicFrame>
        <p:nvGraphicFramePr>
          <p:cNvPr id="7" name="Table 6"/>
          <p:cNvGraphicFramePr>
            <a:graphicFrameLocks noGrp="1"/>
          </p:cNvGraphicFramePr>
          <p:nvPr/>
        </p:nvGraphicFramePr>
        <p:xfrm>
          <a:off x="228600" y="2712720"/>
          <a:ext cx="5181600" cy="4582171"/>
        </p:xfrm>
        <a:graphic>
          <a:graphicData uri="http://schemas.openxmlformats.org/drawingml/2006/table">
            <a:tbl>
              <a:tblPr firstRow="1" bandRow="1">
                <a:tableStyleId>{5C22544A-7EE6-4342-B048-85BDC9FD1C3A}</a:tableStyleId>
              </a:tblPr>
              <a:tblGrid>
                <a:gridCol w="2590800">
                  <a:extLst>
                    <a:ext uri="{9D8B030D-6E8A-4147-A177-3AD203B41FA5}">
                      <a16:colId xmlns="" xmlns:a16="http://schemas.microsoft.com/office/drawing/2014/main" val="20000"/>
                    </a:ext>
                  </a:extLst>
                </a:gridCol>
                <a:gridCol w="2590800">
                  <a:extLst>
                    <a:ext uri="{9D8B030D-6E8A-4147-A177-3AD203B41FA5}">
                      <a16:colId xmlns="" xmlns:a16="http://schemas.microsoft.com/office/drawing/2014/main" val="20001"/>
                    </a:ext>
                  </a:extLst>
                </a:gridCol>
              </a:tblGrid>
              <a:tr h="416561">
                <a:tc>
                  <a:txBody>
                    <a:bodyPr/>
                    <a:lstStyle/>
                    <a:p>
                      <a:pPr algn="ctr"/>
                      <a:r>
                        <a:rPr lang="en-US" sz="2100" dirty="0"/>
                        <a:t>Country </a:t>
                      </a:r>
                    </a:p>
                  </a:txBody>
                  <a:tcPr marT="45721" marB="45721"/>
                </a:tc>
                <a:tc>
                  <a:txBody>
                    <a:bodyPr/>
                    <a:lstStyle/>
                    <a:p>
                      <a:pPr algn="ctr"/>
                      <a:r>
                        <a:rPr lang="en-US" sz="2100" dirty="0"/>
                        <a:t>Billion USD </a:t>
                      </a:r>
                    </a:p>
                  </a:txBody>
                  <a:tcPr marT="45721" marB="45721"/>
                </a:tc>
                <a:extLst>
                  <a:ext uri="{0D108BD9-81ED-4DB2-BD59-A6C34878D82A}">
                    <a16:rowId xmlns="" xmlns:a16="http://schemas.microsoft.com/office/drawing/2014/main" val="10000"/>
                  </a:ext>
                </a:extLst>
              </a:tr>
              <a:tr h="416561">
                <a:tc>
                  <a:txBody>
                    <a:bodyPr/>
                    <a:lstStyle/>
                    <a:p>
                      <a:pPr algn="ctr"/>
                      <a:r>
                        <a:rPr lang="en-US" sz="2100" dirty="0"/>
                        <a:t>Afghanistan </a:t>
                      </a:r>
                    </a:p>
                  </a:txBody>
                  <a:tcPr marT="45721" marB="45721"/>
                </a:tc>
                <a:tc>
                  <a:txBody>
                    <a:bodyPr/>
                    <a:lstStyle/>
                    <a:p>
                      <a:pPr algn="ctr"/>
                      <a:r>
                        <a:rPr lang="en-US" sz="2100" dirty="0"/>
                        <a:t>6.72</a:t>
                      </a:r>
                    </a:p>
                  </a:txBody>
                  <a:tcPr marT="45721" marB="45721"/>
                </a:tc>
                <a:extLst>
                  <a:ext uri="{0D108BD9-81ED-4DB2-BD59-A6C34878D82A}">
                    <a16:rowId xmlns="" xmlns:a16="http://schemas.microsoft.com/office/drawing/2014/main" val="10001"/>
                  </a:ext>
                </a:extLst>
              </a:tr>
              <a:tr h="416561">
                <a:tc>
                  <a:txBody>
                    <a:bodyPr/>
                    <a:lstStyle/>
                    <a:p>
                      <a:pPr algn="ctr"/>
                      <a:r>
                        <a:rPr lang="en-US" sz="2100" dirty="0"/>
                        <a:t>Vietnam</a:t>
                      </a:r>
                    </a:p>
                  </a:txBody>
                  <a:tcPr marT="45721" marB="45721"/>
                </a:tc>
                <a:tc>
                  <a:txBody>
                    <a:bodyPr/>
                    <a:lstStyle/>
                    <a:p>
                      <a:pPr algn="ctr"/>
                      <a:r>
                        <a:rPr lang="en-US" sz="2100" dirty="0"/>
                        <a:t>4.11</a:t>
                      </a:r>
                    </a:p>
                  </a:txBody>
                  <a:tcPr marT="45721" marB="45721"/>
                </a:tc>
                <a:extLst>
                  <a:ext uri="{0D108BD9-81ED-4DB2-BD59-A6C34878D82A}">
                    <a16:rowId xmlns="" xmlns:a16="http://schemas.microsoft.com/office/drawing/2014/main" val="10002"/>
                  </a:ext>
                </a:extLst>
              </a:tr>
              <a:tr h="416561">
                <a:tc>
                  <a:txBody>
                    <a:bodyPr/>
                    <a:lstStyle/>
                    <a:p>
                      <a:pPr algn="ctr"/>
                      <a:r>
                        <a:rPr lang="en-US" sz="2100" dirty="0" err="1"/>
                        <a:t>Ethopia</a:t>
                      </a:r>
                      <a:endParaRPr lang="en-US" sz="2100" dirty="0"/>
                    </a:p>
                  </a:txBody>
                  <a:tcPr marT="45721" marB="45721"/>
                </a:tc>
                <a:tc>
                  <a:txBody>
                    <a:bodyPr/>
                    <a:lstStyle/>
                    <a:p>
                      <a:pPr algn="ctr"/>
                      <a:r>
                        <a:rPr lang="en-US" sz="2100" dirty="0"/>
                        <a:t>3.26</a:t>
                      </a:r>
                    </a:p>
                  </a:txBody>
                  <a:tcPr marT="45721" marB="45721"/>
                </a:tc>
                <a:extLst>
                  <a:ext uri="{0D108BD9-81ED-4DB2-BD59-A6C34878D82A}">
                    <a16:rowId xmlns="" xmlns:a16="http://schemas.microsoft.com/office/drawing/2014/main" val="10003"/>
                  </a:ext>
                </a:extLst>
              </a:tr>
              <a:tr h="416561">
                <a:tc>
                  <a:txBody>
                    <a:bodyPr/>
                    <a:lstStyle/>
                    <a:p>
                      <a:pPr algn="ctr"/>
                      <a:r>
                        <a:rPr lang="en-US" sz="2100" dirty="0"/>
                        <a:t>Turkey</a:t>
                      </a:r>
                    </a:p>
                  </a:txBody>
                  <a:tcPr marT="45721" marB="45721"/>
                </a:tc>
                <a:tc>
                  <a:txBody>
                    <a:bodyPr/>
                    <a:lstStyle/>
                    <a:p>
                      <a:pPr algn="ctr"/>
                      <a:r>
                        <a:rPr lang="en-US" sz="2100" dirty="0"/>
                        <a:t>3.03</a:t>
                      </a:r>
                    </a:p>
                  </a:txBody>
                  <a:tcPr marT="45721" marB="45721"/>
                </a:tc>
                <a:extLst>
                  <a:ext uri="{0D108BD9-81ED-4DB2-BD59-A6C34878D82A}">
                    <a16:rowId xmlns="" xmlns:a16="http://schemas.microsoft.com/office/drawing/2014/main" val="10004"/>
                  </a:ext>
                </a:extLst>
              </a:tr>
              <a:tr h="416561">
                <a:tc>
                  <a:txBody>
                    <a:bodyPr/>
                    <a:lstStyle/>
                    <a:p>
                      <a:pPr algn="ctr"/>
                      <a:r>
                        <a:rPr lang="en-US" sz="2100" dirty="0"/>
                        <a:t>Congo</a:t>
                      </a:r>
                      <a:r>
                        <a:rPr lang="en-US" sz="2100" baseline="0" dirty="0"/>
                        <a:t> </a:t>
                      </a:r>
                      <a:endParaRPr lang="en-US" sz="2100" dirty="0"/>
                    </a:p>
                  </a:txBody>
                  <a:tcPr marT="45721" marB="45721"/>
                </a:tc>
                <a:tc>
                  <a:txBody>
                    <a:bodyPr/>
                    <a:lstStyle/>
                    <a:p>
                      <a:pPr algn="ctr"/>
                      <a:r>
                        <a:rPr lang="en-US" sz="2100" dirty="0"/>
                        <a:t>2.85</a:t>
                      </a:r>
                    </a:p>
                  </a:txBody>
                  <a:tcPr marT="45721" marB="45721"/>
                </a:tc>
                <a:extLst>
                  <a:ext uri="{0D108BD9-81ED-4DB2-BD59-A6C34878D82A}">
                    <a16:rowId xmlns="" xmlns:a16="http://schemas.microsoft.com/office/drawing/2014/main" val="10005"/>
                  </a:ext>
                </a:extLst>
              </a:tr>
              <a:tr h="416561">
                <a:tc>
                  <a:txBody>
                    <a:bodyPr/>
                    <a:lstStyle/>
                    <a:p>
                      <a:pPr algn="ctr"/>
                      <a:r>
                        <a:rPr lang="en-US" sz="2100" dirty="0"/>
                        <a:t>Tanzania </a:t>
                      </a:r>
                    </a:p>
                  </a:txBody>
                  <a:tcPr marT="45721" marB="45721"/>
                </a:tc>
                <a:tc>
                  <a:txBody>
                    <a:bodyPr/>
                    <a:lstStyle/>
                    <a:p>
                      <a:pPr algn="ctr"/>
                      <a:r>
                        <a:rPr lang="en-US" sz="2100" dirty="0"/>
                        <a:t>2.83</a:t>
                      </a:r>
                    </a:p>
                  </a:txBody>
                  <a:tcPr marT="45721" marB="45721"/>
                </a:tc>
                <a:extLst>
                  <a:ext uri="{0D108BD9-81ED-4DB2-BD59-A6C34878D82A}">
                    <a16:rowId xmlns="" xmlns:a16="http://schemas.microsoft.com/office/drawing/2014/main" val="10006"/>
                  </a:ext>
                </a:extLst>
              </a:tr>
              <a:tr h="416561">
                <a:tc>
                  <a:txBody>
                    <a:bodyPr/>
                    <a:lstStyle/>
                    <a:p>
                      <a:pPr algn="ctr"/>
                      <a:r>
                        <a:rPr lang="en-US" sz="2100" dirty="0"/>
                        <a:t>Kenya </a:t>
                      </a:r>
                    </a:p>
                  </a:txBody>
                  <a:tcPr marT="45721" marB="45721"/>
                </a:tc>
                <a:tc>
                  <a:txBody>
                    <a:bodyPr/>
                    <a:lstStyle/>
                    <a:p>
                      <a:pPr algn="ctr"/>
                      <a:r>
                        <a:rPr lang="en-US" sz="2100" dirty="0"/>
                        <a:t>2.65</a:t>
                      </a:r>
                    </a:p>
                  </a:txBody>
                  <a:tcPr marT="45721" marB="45721"/>
                </a:tc>
                <a:extLst>
                  <a:ext uri="{0D108BD9-81ED-4DB2-BD59-A6C34878D82A}">
                    <a16:rowId xmlns="" xmlns:a16="http://schemas.microsoft.com/office/drawing/2014/main" val="10007"/>
                  </a:ext>
                </a:extLst>
              </a:tr>
              <a:tr h="416561">
                <a:tc>
                  <a:txBody>
                    <a:bodyPr/>
                    <a:lstStyle/>
                    <a:p>
                      <a:pPr algn="ctr"/>
                      <a:r>
                        <a:rPr lang="en-US" sz="2100" dirty="0"/>
                        <a:t>Côte d'Ivoire</a:t>
                      </a:r>
                    </a:p>
                  </a:txBody>
                  <a:tcPr marT="45721" marB="45721"/>
                </a:tc>
                <a:tc>
                  <a:txBody>
                    <a:bodyPr/>
                    <a:lstStyle/>
                    <a:p>
                      <a:pPr algn="ctr"/>
                      <a:r>
                        <a:rPr lang="en-US" sz="2100" dirty="0"/>
                        <a:t>2.63</a:t>
                      </a:r>
                    </a:p>
                  </a:txBody>
                  <a:tcPr marT="45721" marB="45721"/>
                </a:tc>
                <a:extLst>
                  <a:ext uri="{0D108BD9-81ED-4DB2-BD59-A6C34878D82A}">
                    <a16:rowId xmlns="" xmlns:a16="http://schemas.microsoft.com/office/drawing/2014/main" val="10008"/>
                  </a:ext>
                </a:extLst>
              </a:tr>
              <a:tr h="416561">
                <a:tc>
                  <a:txBody>
                    <a:bodyPr/>
                    <a:lstStyle/>
                    <a:p>
                      <a:pPr algn="ctr"/>
                      <a:r>
                        <a:rPr lang="en-US" sz="2100" dirty="0"/>
                        <a:t>Bangladesh </a:t>
                      </a:r>
                    </a:p>
                  </a:txBody>
                  <a:tcPr marT="45721" marB="45721"/>
                </a:tc>
                <a:tc>
                  <a:txBody>
                    <a:bodyPr/>
                    <a:lstStyle/>
                    <a:p>
                      <a:pPr algn="ctr"/>
                      <a:r>
                        <a:rPr lang="en-US" sz="2100" dirty="0"/>
                        <a:t>2.15</a:t>
                      </a:r>
                    </a:p>
                  </a:txBody>
                  <a:tcPr marT="45721" marB="45721"/>
                </a:tc>
                <a:extLst>
                  <a:ext uri="{0D108BD9-81ED-4DB2-BD59-A6C34878D82A}">
                    <a16:rowId xmlns="" xmlns:a16="http://schemas.microsoft.com/office/drawing/2014/main" val="10009"/>
                  </a:ext>
                </a:extLst>
              </a:tr>
              <a:tr h="416561">
                <a:tc>
                  <a:txBody>
                    <a:bodyPr/>
                    <a:lstStyle/>
                    <a:p>
                      <a:pPr algn="ctr"/>
                      <a:r>
                        <a:rPr lang="en-US" sz="2100" dirty="0"/>
                        <a:t> Mozambique </a:t>
                      </a:r>
                    </a:p>
                  </a:txBody>
                  <a:tcPr marT="45721" marB="45721"/>
                </a:tc>
                <a:tc>
                  <a:txBody>
                    <a:bodyPr/>
                    <a:lstStyle/>
                    <a:p>
                      <a:pPr algn="ctr"/>
                      <a:r>
                        <a:rPr lang="en-US" sz="2100" dirty="0"/>
                        <a:t>2.09</a:t>
                      </a:r>
                    </a:p>
                  </a:txBody>
                  <a:tcPr marT="45721" marB="45721"/>
                </a:tc>
                <a:extLst>
                  <a:ext uri="{0D108BD9-81ED-4DB2-BD59-A6C34878D82A}">
                    <a16:rowId xmlns="" xmlns:a16="http://schemas.microsoft.com/office/drawing/2014/main" val="10010"/>
                  </a:ext>
                </a:extLst>
              </a:tr>
            </a:tbl>
          </a:graphicData>
        </a:graphic>
      </p:graphicFrame>
      <p:graphicFrame>
        <p:nvGraphicFramePr>
          <p:cNvPr id="10" name="Table 9"/>
          <p:cNvGraphicFramePr>
            <a:graphicFrameLocks noGrp="1"/>
          </p:cNvGraphicFramePr>
          <p:nvPr/>
        </p:nvGraphicFramePr>
        <p:xfrm>
          <a:off x="5715000" y="2712720"/>
          <a:ext cx="5029200" cy="4582171"/>
        </p:xfrm>
        <a:graphic>
          <a:graphicData uri="http://schemas.openxmlformats.org/drawingml/2006/table">
            <a:tbl>
              <a:tblPr firstRow="1" bandRow="1">
                <a:tableStyleId>{5C22544A-7EE6-4342-B048-85BDC9FD1C3A}</a:tableStyleId>
              </a:tblPr>
              <a:tblGrid>
                <a:gridCol w="2514600">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tblGrid>
              <a:tr h="416561">
                <a:tc>
                  <a:txBody>
                    <a:bodyPr/>
                    <a:lstStyle/>
                    <a:p>
                      <a:pPr algn="ctr"/>
                      <a:r>
                        <a:rPr lang="en-US" sz="2100" dirty="0"/>
                        <a:t>Country </a:t>
                      </a:r>
                    </a:p>
                  </a:txBody>
                  <a:tcPr marT="45721" marB="45721"/>
                </a:tc>
                <a:tc>
                  <a:txBody>
                    <a:bodyPr/>
                    <a:lstStyle/>
                    <a:p>
                      <a:pPr algn="ctr"/>
                      <a:r>
                        <a:rPr lang="en-US" sz="2100" dirty="0"/>
                        <a:t>Billion USD </a:t>
                      </a:r>
                    </a:p>
                  </a:txBody>
                  <a:tcPr marT="45721" marB="45721"/>
                </a:tc>
                <a:extLst>
                  <a:ext uri="{0D108BD9-81ED-4DB2-BD59-A6C34878D82A}">
                    <a16:rowId xmlns="" xmlns:a16="http://schemas.microsoft.com/office/drawing/2014/main" val="10000"/>
                  </a:ext>
                </a:extLst>
              </a:tr>
              <a:tr h="416561">
                <a:tc>
                  <a:txBody>
                    <a:bodyPr/>
                    <a:lstStyle/>
                    <a:p>
                      <a:pPr algn="ctr"/>
                      <a:r>
                        <a:rPr lang="en-US" sz="2100" dirty="0"/>
                        <a:t>U.S</a:t>
                      </a:r>
                    </a:p>
                  </a:txBody>
                  <a:tcPr marT="45721" marB="45721"/>
                </a:tc>
                <a:tc>
                  <a:txBody>
                    <a:bodyPr/>
                    <a:lstStyle/>
                    <a:p>
                      <a:r>
                        <a:rPr lang="en-US" sz="2100" b="0" i="0" kern="1200" dirty="0">
                          <a:solidFill>
                            <a:schemeClr val="dk1"/>
                          </a:solidFill>
                          <a:latin typeface="+mn-lt"/>
                          <a:ea typeface="+mn-ea"/>
                          <a:cs typeface="+mn-cs"/>
                        </a:rPr>
                        <a:t>31.55</a:t>
                      </a:r>
                      <a:endParaRPr lang="en-US" sz="2100" dirty="0"/>
                    </a:p>
                  </a:txBody>
                  <a:tcPr marT="45721" marB="45721"/>
                </a:tc>
                <a:extLst>
                  <a:ext uri="{0D108BD9-81ED-4DB2-BD59-A6C34878D82A}">
                    <a16:rowId xmlns="" xmlns:a16="http://schemas.microsoft.com/office/drawing/2014/main" val="10001"/>
                  </a:ext>
                </a:extLst>
              </a:tr>
              <a:tr h="416561">
                <a:tc>
                  <a:txBody>
                    <a:bodyPr/>
                    <a:lstStyle/>
                    <a:p>
                      <a:pPr algn="ctr"/>
                      <a:r>
                        <a:rPr lang="en-US" sz="2100" dirty="0"/>
                        <a:t>U.K</a:t>
                      </a:r>
                    </a:p>
                  </a:txBody>
                  <a:tcPr marT="45721" marB="45721"/>
                </a:tc>
                <a:tc>
                  <a:txBody>
                    <a:bodyPr/>
                    <a:lstStyle/>
                    <a:p>
                      <a:r>
                        <a:rPr lang="en-US" sz="2100" b="0" i="0" kern="1200" dirty="0">
                          <a:solidFill>
                            <a:schemeClr val="dk1"/>
                          </a:solidFill>
                          <a:latin typeface="+mn-lt"/>
                          <a:ea typeface="+mn-ea"/>
                          <a:cs typeface="+mn-cs"/>
                        </a:rPr>
                        <a:t>17.88</a:t>
                      </a:r>
                      <a:endParaRPr lang="en-US" sz="2100" dirty="0"/>
                    </a:p>
                  </a:txBody>
                  <a:tcPr marT="45721" marB="45721"/>
                </a:tc>
                <a:extLst>
                  <a:ext uri="{0D108BD9-81ED-4DB2-BD59-A6C34878D82A}">
                    <a16:rowId xmlns="" xmlns:a16="http://schemas.microsoft.com/office/drawing/2014/main" val="10002"/>
                  </a:ext>
                </a:extLst>
              </a:tr>
              <a:tr h="416561">
                <a:tc>
                  <a:txBody>
                    <a:bodyPr/>
                    <a:lstStyle/>
                    <a:p>
                      <a:pPr algn="ctr"/>
                      <a:r>
                        <a:rPr lang="en-US" sz="2100" dirty="0"/>
                        <a:t>Germany </a:t>
                      </a:r>
                    </a:p>
                  </a:txBody>
                  <a:tcPr marT="45721" marB="45721"/>
                </a:tc>
                <a:tc>
                  <a:txBody>
                    <a:bodyPr/>
                    <a:lstStyle/>
                    <a:p>
                      <a:r>
                        <a:rPr lang="en-US" sz="2100" b="0" i="0" kern="1200" dirty="0">
                          <a:solidFill>
                            <a:schemeClr val="dk1"/>
                          </a:solidFill>
                          <a:latin typeface="+mn-lt"/>
                          <a:ea typeface="+mn-ea"/>
                          <a:cs typeface="+mn-cs"/>
                        </a:rPr>
                        <a:t>14.06 </a:t>
                      </a:r>
                      <a:endParaRPr lang="en-US" sz="2100" dirty="0"/>
                    </a:p>
                  </a:txBody>
                  <a:tcPr marT="45721" marB="45721"/>
                </a:tc>
                <a:extLst>
                  <a:ext uri="{0D108BD9-81ED-4DB2-BD59-A6C34878D82A}">
                    <a16:rowId xmlns="" xmlns:a16="http://schemas.microsoft.com/office/drawing/2014/main" val="10003"/>
                  </a:ext>
                </a:extLst>
              </a:tr>
              <a:tr h="416561">
                <a:tc>
                  <a:txBody>
                    <a:bodyPr/>
                    <a:lstStyle/>
                    <a:p>
                      <a:pPr algn="ctr"/>
                      <a:r>
                        <a:rPr lang="en-US" sz="2100" dirty="0"/>
                        <a:t>Japan </a:t>
                      </a:r>
                    </a:p>
                  </a:txBody>
                  <a:tcPr marT="45721" marB="45721"/>
                </a:tc>
                <a:tc>
                  <a:txBody>
                    <a:bodyPr/>
                    <a:lstStyle/>
                    <a:p>
                      <a:r>
                        <a:rPr lang="en-US" sz="2100" b="0" i="0" kern="1200" dirty="0">
                          <a:solidFill>
                            <a:schemeClr val="dk1"/>
                          </a:solidFill>
                          <a:latin typeface="+mn-lt"/>
                          <a:ea typeface="+mn-ea"/>
                          <a:cs typeface="+mn-cs"/>
                        </a:rPr>
                        <a:t>11.79</a:t>
                      </a:r>
                      <a:endParaRPr lang="en-US" sz="2100" dirty="0"/>
                    </a:p>
                  </a:txBody>
                  <a:tcPr marT="45721" marB="45721"/>
                </a:tc>
                <a:extLst>
                  <a:ext uri="{0D108BD9-81ED-4DB2-BD59-A6C34878D82A}">
                    <a16:rowId xmlns="" xmlns:a16="http://schemas.microsoft.com/office/drawing/2014/main" val="10004"/>
                  </a:ext>
                </a:extLst>
              </a:tr>
              <a:tr h="416561">
                <a:tc>
                  <a:txBody>
                    <a:bodyPr/>
                    <a:lstStyle/>
                    <a:p>
                      <a:pPr algn="ctr"/>
                      <a:r>
                        <a:rPr lang="en-US" sz="2100" dirty="0"/>
                        <a:t>France </a:t>
                      </a:r>
                    </a:p>
                  </a:txBody>
                  <a:tcPr marT="45721" marB="45721"/>
                </a:tc>
                <a:tc>
                  <a:txBody>
                    <a:bodyPr/>
                    <a:lstStyle/>
                    <a:p>
                      <a:r>
                        <a:rPr lang="en-US" sz="2100" b="0" i="0" kern="1200" dirty="0">
                          <a:solidFill>
                            <a:schemeClr val="dk1"/>
                          </a:solidFill>
                          <a:latin typeface="+mn-lt"/>
                          <a:ea typeface="+mn-ea"/>
                          <a:cs typeface="+mn-cs"/>
                        </a:rPr>
                        <a:t>11.38 </a:t>
                      </a:r>
                      <a:endParaRPr lang="en-US" sz="2100" dirty="0"/>
                    </a:p>
                  </a:txBody>
                  <a:tcPr marT="45721" marB="45721"/>
                </a:tc>
                <a:extLst>
                  <a:ext uri="{0D108BD9-81ED-4DB2-BD59-A6C34878D82A}">
                    <a16:rowId xmlns="" xmlns:a16="http://schemas.microsoft.com/office/drawing/2014/main" val="10005"/>
                  </a:ext>
                </a:extLst>
              </a:tr>
              <a:tr h="416561">
                <a:tc>
                  <a:txBody>
                    <a:bodyPr/>
                    <a:lstStyle/>
                    <a:p>
                      <a:pPr algn="ctr"/>
                      <a:r>
                        <a:rPr lang="en-US" sz="2100" dirty="0"/>
                        <a:t>Sweden </a:t>
                      </a:r>
                    </a:p>
                  </a:txBody>
                  <a:tcPr marT="45721" marB="45721"/>
                </a:tc>
                <a:tc>
                  <a:txBody>
                    <a:bodyPr/>
                    <a:lstStyle/>
                    <a:p>
                      <a:r>
                        <a:rPr lang="en-US" sz="2100" b="0" i="0" kern="1200" dirty="0">
                          <a:solidFill>
                            <a:schemeClr val="dk1"/>
                          </a:solidFill>
                          <a:latin typeface="+mn-lt"/>
                          <a:ea typeface="+mn-ea"/>
                          <a:cs typeface="+mn-cs"/>
                        </a:rPr>
                        <a:t>5.83</a:t>
                      </a:r>
                      <a:endParaRPr lang="en-US" sz="2100" dirty="0"/>
                    </a:p>
                  </a:txBody>
                  <a:tcPr marT="45721" marB="45721"/>
                </a:tc>
                <a:extLst>
                  <a:ext uri="{0D108BD9-81ED-4DB2-BD59-A6C34878D82A}">
                    <a16:rowId xmlns="" xmlns:a16="http://schemas.microsoft.com/office/drawing/2014/main" val="10006"/>
                  </a:ext>
                </a:extLst>
              </a:tr>
              <a:tr h="416561">
                <a:tc>
                  <a:txBody>
                    <a:bodyPr/>
                    <a:lstStyle/>
                    <a:p>
                      <a:pPr algn="ctr"/>
                      <a:r>
                        <a:rPr lang="en-US" sz="2100" dirty="0"/>
                        <a:t>Norway </a:t>
                      </a:r>
                    </a:p>
                  </a:txBody>
                  <a:tcPr marT="45721" marB="45721"/>
                </a:tc>
                <a:tc>
                  <a:txBody>
                    <a:bodyPr/>
                    <a:lstStyle/>
                    <a:p>
                      <a:r>
                        <a:rPr lang="en-US" sz="2100" b="0" i="0" kern="1200" dirty="0">
                          <a:solidFill>
                            <a:schemeClr val="dk1"/>
                          </a:solidFill>
                          <a:latin typeface="+mn-lt"/>
                          <a:ea typeface="+mn-ea"/>
                          <a:cs typeface="+mn-cs"/>
                        </a:rPr>
                        <a:t>5.58</a:t>
                      </a:r>
                      <a:endParaRPr lang="en-US" sz="2100" dirty="0"/>
                    </a:p>
                  </a:txBody>
                  <a:tcPr marT="45721" marB="45721"/>
                </a:tc>
                <a:extLst>
                  <a:ext uri="{0D108BD9-81ED-4DB2-BD59-A6C34878D82A}">
                    <a16:rowId xmlns="" xmlns:a16="http://schemas.microsoft.com/office/drawing/2014/main" val="10007"/>
                  </a:ext>
                </a:extLst>
              </a:tr>
              <a:tr h="416561">
                <a:tc>
                  <a:txBody>
                    <a:bodyPr/>
                    <a:lstStyle/>
                    <a:p>
                      <a:pPr algn="ctr"/>
                      <a:r>
                        <a:rPr lang="en-US" sz="2100" dirty="0" err="1"/>
                        <a:t>Netharlands</a:t>
                      </a:r>
                      <a:r>
                        <a:rPr lang="en-US" sz="2100" dirty="0"/>
                        <a:t> </a:t>
                      </a:r>
                    </a:p>
                  </a:txBody>
                  <a:tcPr marT="45721" marB="45721"/>
                </a:tc>
                <a:tc>
                  <a:txBody>
                    <a:bodyPr/>
                    <a:lstStyle/>
                    <a:p>
                      <a:r>
                        <a:rPr lang="en-US" sz="2100" b="0" i="0" kern="1200" dirty="0">
                          <a:solidFill>
                            <a:schemeClr val="dk1"/>
                          </a:solidFill>
                          <a:latin typeface="+mn-lt"/>
                          <a:ea typeface="+mn-ea"/>
                          <a:cs typeface="+mn-cs"/>
                        </a:rPr>
                        <a:t>5.44  </a:t>
                      </a:r>
                      <a:endParaRPr lang="en-US" sz="2100" dirty="0"/>
                    </a:p>
                  </a:txBody>
                  <a:tcPr marT="45721" marB="45721"/>
                </a:tc>
                <a:extLst>
                  <a:ext uri="{0D108BD9-81ED-4DB2-BD59-A6C34878D82A}">
                    <a16:rowId xmlns="" xmlns:a16="http://schemas.microsoft.com/office/drawing/2014/main" val="10008"/>
                  </a:ext>
                </a:extLst>
              </a:tr>
              <a:tr h="416561">
                <a:tc>
                  <a:txBody>
                    <a:bodyPr/>
                    <a:lstStyle/>
                    <a:p>
                      <a:pPr algn="ctr"/>
                      <a:r>
                        <a:rPr lang="en-US" sz="2100" dirty="0"/>
                        <a:t>Canada </a:t>
                      </a:r>
                    </a:p>
                  </a:txBody>
                  <a:tcPr marT="45721" marB="45721"/>
                </a:tc>
                <a:tc>
                  <a:txBody>
                    <a:bodyPr/>
                    <a:lstStyle/>
                    <a:p>
                      <a:r>
                        <a:rPr lang="en-US" sz="2100" dirty="0"/>
                        <a:t>4.91</a:t>
                      </a:r>
                    </a:p>
                  </a:txBody>
                  <a:tcPr marT="45721" marB="45721"/>
                </a:tc>
                <a:extLst>
                  <a:ext uri="{0D108BD9-81ED-4DB2-BD59-A6C34878D82A}">
                    <a16:rowId xmlns="" xmlns:a16="http://schemas.microsoft.com/office/drawing/2014/main" val="10009"/>
                  </a:ext>
                </a:extLst>
              </a:tr>
              <a:tr h="416561">
                <a:tc>
                  <a:txBody>
                    <a:bodyPr/>
                    <a:lstStyle/>
                    <a:p>
                      <a:pPr algn="ctr"/>
                      <a:r>
                        <a:rPr lang="en-US" sz="2100" dirty="0"/>
                        <a:t>Australia </a:t>
                      </a:r>
                    </a:p>
                  </a:txBody>
                  <a:tcPr marT="45721" marB="45721"/>
                </a:tc>
                <a:tc>
                  <a:txBody>
                    <a:bodyPr/>
                    <a:lstStyle/>
                    <a:p>
                      <a:r>
                        <a:rPr lang="en-US" sz="2100" dirty="0"/>
                        <a:t>4.85</a:t>
                      </a:r>
                    </a:p>
                  </a:txBody>
                  <a:tcPr marT="45721" marB="45721"/>
                </a:tc>
                <a:extLst>
                  <a:ext uri="{0D108BD9-81ED-4DB2-BD59-A6C34878D82A}">
                    <a16:rowId xmlns="" xmlns:a16="http://schemas.microsoft.com/office/drawing/2014/main" val="10010"/>
                  </a:ext>
                </a:extLst>
              </a:tr>
            </a:tbl>
          </a:graphicData>
        </a:graphic>
      </p:graphicFrame>
      <p:sp>
        <p:nvSpPr>
          <p:cNvPr id="11" name="Content Placeholder 2"/>
          <p:cNvSpPr txBox="1">
            <a:spLocks/>
          </p:cNvSpPr>
          <p:nvPr/>
        </p:nvSpPr>
        <p:spPr>
          <a:xfrm>
            <a:off x="228600" y="2057401"/>
            <a:ext cx="5181600" cy="609600"/>
          </a:xfrm>
          <a:prstGeom prst="rect">
            <a:avLst/>
          </a:prstGeom>
        </p:spPr>
        <p:style>
          <a:lnRef idx="2">
            <a:schemeClr val="accent5"/>
          </a:lnRef>
          <a:fillRef idx="1">
            <a:schemeClr val="lt1"/>
          </a:fillRef>
          <a:effectRef idx="0">
            <a:schemeClr val="accent5"/>
          </a:effectRef>
          <a:fontRef idx="minor">
            <a:schemeClr val="dk1"/>
          </a:fontRef>
        </p:style>
        <p:txBody>
          <a:bodyPr lIns="91435" tIns="45718" rIns="91435" bIns="45718">
            <a:noAutofit/>
          </a:bodyPr>
          <a:lstStyle/>
          <a:p>
            <a:pPr lvl="0" algn="ctr"/>
            <a:r>
              <a:rPr lang="en-US" sz="2200" b="1" dirty="0">
                <a:solidFill>
                  <a:srgbClr val="FF0000"/>
                </a:solidFill>
                <a:latin typeface="Cambria" pitchFamily="18" charset="0"/>
                <a:ea typeface="Cambria" pitchFamily="18" charset="0"/>
              </a:rPr>
              <a:t>Top 10 Aid Recipient Countries (2012)</a:t>
            </a:r>
          </a:p>
        </p:txBody>
      </p:sp>
      <p:sp>
        <p:nvSpPr>
          <p:cNvPr id="12" name="Content Placeholder 2"/>
          <p:cNvSpPr txBox="1">
            <a:spLocks/>
          </p:cNvSpPr>
          <p:nvPr/>
        </p:nvSpPr>
        <p:spPr>
          <a:xfrm>
            <a:off x="5715000" y="2057401"/>
            <a:ext cx="5029200" cy="609600"/>
          </a:xfrm>
          <a:prstGeom prst="rect">
            <a:avLst/>
          </a:prstGeom>
        </p:spPr>
        <p:style>
          <a:lnRef idx="2">
            <a:schemeClr val="accent5"/>
          </a:lnRef>
          <a:fillRef idx="1">
            <a:schemeClr val="lt1"/>
          </a:fillRef>
          <a:effectRef idx="0">
            <a:schemeClr val="accent5"/>
          </a:effectRef>
          <a:fontRef idx="minor">
            <a:schemeClr val="dk1"/>
          </a:fontRef>
        </p:style>
        <p:txBody>
          <a:bodyPr lIns="91435" tIns="45718" rIns="91435" bIns="45718">
            <a:noAutofit/>
          </a:bodyPr>
          <a:lstStyle/>
          <a:p>
            <a:pPr lvl="0" algn="ctr"/>
            <a:r>
              <a:rPr lang="en-US" sz="2200" b="1" dirty="0">
                <a:solidFill>
                  <a:srgbClr val="FF0000"/>
                </a:solidFill>
                <a:latin typeface="Cambria" pitchFamily="18" charset="0"/>
                <a:ea typeface="Cambria" pitchFamily="18" charset="0"/>
              </a:rPr>
              <a:t>Top 10 Aid Donor Countries (2012)</a:t>
            </a:r>
          </a:p>
        </p:txBody>
      </p:sp>
    </p:spTree>
    <p:extLst>
      <p:ext uri="{BB962C8B-B14F-4D97-AF65-F5344CB8AC3E}">
        <p14:creationId xmlns:p14="http://schemas.microsoft.com/office/powerpoint/2010/main" val="1910835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1"/>
          <p:cNvSpPr txBox="1">
            <a:spLocks/>
          </p:cNvSpPr>
          <p:nvPr/>
        </p:nvSpPr>
        <p:spPr>
          <a:xfrm>
            <a:off x="0" y="312420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5400" b="1" dirty="0">
                <a:effectLst>
                  <a:outerShdw blurRad="38100" dist="38100" dir="2700000" algn="tl">
                    <a:srgbClr val="000000">
                      <a:alpha val="43137"/>
                    </a:srgbClr>
                  </a:outerShdw>
                </a:effectLst>
                <a:latin typeface="+mj-lt"/>
              </a:rPr>
              <a:t>Mechanisms</a:t>
            </a:r>
            <a:endParaRPr lang="en-US" sz="5000" b="1" dirty="0">
              <a:solidFill>
                <a:schemeClr val="bg1"/>
              </a:solidFill>
              <a:effectLst>
                <a:outerShdw blurRad="38100" dist="38100" dir="2700000" algn="tl">
                  <a:srgbClr val="000000">
                    <a:alpha val="43137"/>
                  </a:srgbClr>
                </a:outerShdw>
              </a:effectLst>
              <a:latin typeface="+mj-lt"/>
              <a:ea typeface="Cambria" pitchFamily="18" charset="0"/>
            </a:endParaRPr>
          </a:p>
        </p:txBody>
      </p:sp>
      <p:pic>
        <p:nvPicPr>
          <p:cNvPr id="9218" name="Picture 2" descr="https://upload.wikimedia.org/wikipedia/commons/thumb/9/9a/Flag_of_Afghanistan.svg/23px-Flag_of_Afghanistan.svg.png"/>
          <p:cNvPicPr>
            <a:picLocks noChangeAspect="1" noChangeArrowheads="1"/>
          </p:cNvPicPr>
          <p:nvPr/>
        </p:nvPicPr>
        <p:blipFill>
          <a:blip r:embed="rId2"/>
          <a:srcRect/>
          <a:stretch>
            <a:fillRect/>
          </a:stretch>
        </p:blipFill>
        <p:spPr bwMode="auto">
          <a:xfrm>
            <a:off x="0" y="1"/>
            <a:ext cx="219076" cy="142875"/>
          </a:xfrm>
          <a:prstGeom prst="rect">
            <a:avLst/>
          </a:prstGeom>
          <a:noFill/>
        </p:spPr>
      </p:pic>
      <p:pic>
        <p:nvPicPr>
          <p:cNvPr id="9219" name="Picture 3" descr="https://upload.wikimedia.org/wikipedia/commons/thumb/2/21/Flag_of_Vietnam.svg/23px-Flag_of_Vietnam.svg.png"/>
          <p:cNvPicPr>
            <a:picLocks noChangeAspect="1" noChangeArrowheads="1"/>
          </p:cNvPicPr>
          <p:nvPr/>
        </p:nvPicPr>
        <p:blipFill>
          <a:blip r:embed="rId3"/>
          <a:srcRect/>
          <a:stretch>
            <a:fillRect/>
          </a:stretch>
        </p:blipFill>
        <p:spPr bwMode="auto">
          <a:xfrm>
            <a:off x="0" y="1"/>
            <a:ext cx="219076" cy="142875"/>
          </a:xfrm>
          <a:prstGeom prst="rect">
            <a:avLst/>
          </a:prstGeom>
          <a:noFill/>
        </p:spPr>
      </p:pic>
      <p:pic>
        <p:nvPicPr>
          <p:cNvPr id="9220" name="Picture 4" descr="https://upload.wikimedia.org/wikipedia/commons/thumb/7/71/Flag_of_Ethiopia.svg/23px-Flag_of_Ethiopia.svg.png"/>
          <p:cNvPicPr>
            <a:picLocks noChangeAspect="1" noChangeArrowheads="1"/>
          </p:cNvPicPr>
          <p:nvPr/>
        </p:nvPicPr>
        <p:blipFill>
          <a:blip r:embed="rId4"/>
          <a:srcRect/>
          <a:stretch>
            <a:fillRect/>
          </a:stretch>
        </p:blipFill>
        <p:spPr bwMode="auto">
          <a:xfrm>
            <a:off x="0" y="0"/>
            <a:ext cx="219076" cy="114300"/>
          </a:xfrm>
          <a:prstGeom prst="rect">
            <a:avLst/>
          </a:prstGeom>
          <a:noFill/>
        </p:spPr>
      </p:pic>
      <p:pic>
        <p:nvPicPr>
          <p:cNvPr id="9221" name="Picture 5" descr="https://upload.wikimedia.org/wikipedia/commons/thumb/b/b4/Flag_of_Turkey.svg/23px-Flag_of_Turkey.svg.png"/>
          <p:cNvPicPr>
            <a:picLocks noChangeAspect="1" noChangeArrowheads="1"/>
          </p:cNvPicPr>
          <p:nvPr/>
        </p:nvPicPr>
        <p:blipFill>
          <a:blip r:embed="rId5"/>
          <a:srcRect/>
          <a:stretch>
            <a:fillRect/>
          </a:stretch>
        </p:blipFill>
        <p:spPr bwMode="auto">
          <a:xfrm>
            <a:off x="0" y="1"/>
            <a:ext cx="219076" cy="142875"/>
          </a:xfrm>
          <a:prstGeom prst="rect">
            <a:avLst/>
          </a:prstGeom>
          <a:noFill/>
        </p:spPr>
      </p:pic>
      <p:pic>
        <p:nvPicPr>
          <p:cNvPr id="9222" name="Picture 6" descr="https://upload.wikimedia.org/wikipedia/commons/thumb/6/6f/Flag_of_the_Democratic_Republic_of_the_Congo.svg/20px-Flag_of_the_Democratic_Republic_of_the_Congo.svg.png"/>
          <p:cNvPicPr>
            <a:picLocks noChangeAspect="1" noChangeArrowheads="1"/>
          </p:cNvPicPr>
          <p:nvPr/>
        </p:nvPicPr>
        <p:blipFill>
          <a:blip r:embed="rId6"/>
          <a:srcRect/>
          <a:stretch>
            <a:fillRect/>
          </a:stretch>
        </p:blipFill>
        <p:spPr bwMode="auto">
          <a:xfrm>
            <a:off x="0" y="1"/>
            <a:ext cx="190500" cy="142875"/>
          </a:xfrm>
          <a:prstGeom prst="rect">
            <a:avLst/>
          </a:prstGeom>
          <a:noFill/>
        </p:spPr>
      </p:pic>
      <p:pic>
        <p:nvPicPr>
          <p:cNvPr id="9223" name="Picture 7" descr="https://upload.wikimedia.org/wikipedia/commons/thumb/3/38/Flag_of_Tanzania.svg/23px-Flag_of_Tanzania.svg.png"/>
          <p:cNvPicPr>
            <a:picLocks noChangeAspect="1" noChangeArrowheads="1"/>
          </p:cNvPicPr>
          <p:nvPr/>
        </p:nvPicPr>
        <p:blipFill>
          <a:blip r:embed="rId7"/>
          <a:srcRect/>
          <a:stretch>
            <a:fillRect/>
          </a:stretch>
        </p:blipFill>
        <p:spPr bwMode="auto">
          <a:xfrm>
            <a:off x="0" y="1"/>
            <a:ext cx="219076" cy="142875"/>
          </a:xfrm>
          <a:prstGeom prst="rect">
            <a:avLst/>
          </a:prstGeom>
          <a:noFill/>
        </p:spPr>
      </p:pic>
      <p:pic>
        <p:nvPicPr>
          <p:cNvPr id="9224" name="Picture 8" descr="https://upload.wikimedia.org/wikipedia/commons/thumb/4/49/Flag_of_Kenya.svg/23px-Flag_of_Kenya.svg.png"/>
          <p:cNvPicPr>
            <a:picLocks noChangeAspect="1" noChangeArrowheads="1"/>
          </p:cNvPicPr>
          <p:nvPr/>
        </p:nvPicPr>
        <p:blipFill>
          <a:blip r:embed="rId8"/>
          <a:srcRect/>
          <a:stretch>
            <a:fillRect/>
          </a:stretch>
        </p:blipFill>
        <p:spPr bwMode="auto">
          <a:xfrm>
            <a:off x="0" y="1"/>
            <a:ext cx="219076" cy="142875"/>
          </a:xfrm>
          <a:prstGeom prst="rect">
            <a:avLst/>
          </a:prstGeom>
          <a:noFill/>
        </p:spPr>
      </p:pic>
      <p:pic>
        <p:nvPicPr>
          <p:cNvPr id="9225" name="Picture 9" descr="https://upload.wikimedia.org/wikipedia/commons/thumb/f/fe/Flag_of_C%C3%B4te_d%27Ivoire.svg/23px-Flag_of_C%C3%B4te_d%27Ivoire.svg.png"/>
          <p:cNvPicPr>
            <a:picLocks noChangeAspect="1" noChangeArrowheads="1"/>
          </p:cNvPicPr>
          <p:nvPr/>
        </p:nvPicPr>
        <p:blipFill>
          <a:blip r:embed="rId9"/>
          <a:srcRect/>
          <a:stretch>
            <a:fillRect/>
          </a:stretch>
        </p:blipFill>
        <p:spPr bwMode="auto">
          <a:xfrm>
            <a:off x="0" y="1"/>
            <a:ext cx="219076" cy="142875"/>
          </a:xfrm>
          <a:prstGeom prst="rect">
            <a:avLst/>
          </a:prstGeom>
          <a:noFill/>
        </p:spPr>
      </p:pic>
      <p:pic>
        <p:nvPicPr>
          <p:cNvPr id="9226" name="Picture 10" descr="https://upload.wikimedia.org/wikipedia/commons/thumb/f/f9/Flag_of_Bangladesh.svg/23px-Flag_of_Bangladesh.svg.png"/>
          <p:cNvPicPr>
            <a:picLocks noChangeAspect="1" noChangeArrowheads="1"/>
          </p:cNvPicPr>
          <p:nvPr/>
        </p:nvPicPr>
        <p:blipFill>
          <a:blip r:embed="rId10"/>
          <a:srcRect/>
          <a:stretch>
            <a:fillRect/>
          </a:stretch>
        </p:blipFill>
        <p:spPr bwMode="auto">
          <a:xfrm>
            <a:off x="0" y="0"/>
            <a:ext cx="219076" cy="133350"/>
          </a:xfrm>
          <a:prstGeom prst="rect">
            <a:avLst/>
          </a:prstGeom>
          <a:noFill/>
        </p:spPr>
      </p:pic>
      <p:pic>
        <p:nvPicPr>
          <p:cNvPr id="9227" name="Picture 11" descr="https://upload.wikimedia.org/wikipedia/commons/thumb/d/d0/Flag_of_Mozambique.svg/23px-Flag_of_Mozambique.svg.png"/>
          <p:cNvPicPr>
            <a:picLocks noChangeAspect="1" noChangeArrowheads="1"/>
          </p:cNvPicPr>
          <p:nvPr/>
        </p:nvPicPr>
        <p:blipFill>
          <a:blip r:embed="rId11"/>
          <a:srcRect/>
          <a:stretch>
            <a:fillRect/>
          </a:stretch>
        </p:blipFill>
        <p:spPr bwMode="auto">
          <a:xfrm>
            <a:off x="0" y="1"/>
            <a:ext cx="219076" cy="142875"/>
          </a:xfrm>
          <a:prstGeom prst="rect">
            <a:avLst/>
          </a:prstGeom>
          <a:noFill/>
        </p:spPr>
      </p:pic>
    </p:spTree>
    <p:extLst>
      <p:ext uri="{BB962C8B-B14F-4D97-AF65-F5344CB8AC3E}">
        <p14:creationId xmlns:p14="http://schemas.microsoft.com/office/powerpoint/2010/main" val="89444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172201"/>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274306" indent="-274306" algn="just">
              <a:lnSpc>
                <a:spcPct val="110000"/>
              </a:lnSpc>
              <a:spcBef>
                <a:spcPts val="0"/>
              </a:spcBef>
              <a:buFont typeface="Wingdings" pitchFamily="2" charset="2"/>
              <a:buChar char="§"/>
            </a:pPr>
            <a:r>
              <a:rPr lang="en-US" sz="3000" dirty="0">
                <a:latin typeface="Cambria" pitchFamily="18" charset="0"/>
                <a:ea typeface="Cambria" pitchFamily="18" charset="0"/>
              </a:rPr>
              <a:t>Official funding for NGO projects and programs can follow several different routes. </a:t>
            </a:r>
          </a:p>
          <a:p>
            <a:pPr marL="274306" indent="-274306" algn="just">
              <a:lnSpc>
                <a:spcPct val="110000"/>
              </a:lnSpc>
              <a:spcBef>
                <a:spcPts val="0"/>
              </a:spcBef>
              <a:buFont typeface="Wingdings" pitchFamily="2" charset="2"/>
              <a:buChar char="§"/>
            </a:pPr>
            <a:r>
              <a:rPr lang="en-US" sz="3000" dirty="0">
                <a:latin typeface="Cambria" pitchFamily="18" charset="0"/>
                <a:ea typeface="Cambria" pitchFamily="18" charset="0"/>
              </a:rPr>
              <a:t>One is the </a:t>
            </a:r>
            <a:r>
              <a:rPr lang="en-US" sz="3000" b="1" dirty="0">
                <a:latin typeface="Cambria" pitchFamily="18" charset="0"/>
                <a:ea typeface="Cambria" pitchFamily="18" charset="0"/>
              </a:rPr>
              <a:t>‘grant’ model. </a:t>
            </a:r>
            <a:r>
              <a:rPr lang="en-US" sz="3000" dirty="0">
                <a:latin typeface="Cambria" pitchFamily="18" charset="0"/>
                <a:ea typeface="Cambria" pitchFamily="18" charset="0"/>
              </a:rPr>
              <a:t>NGOs propose projects and programs and receive funding from donors. </a:t>
            </a:r>
          </a:p>
          <a:p>
            <a:pPr marL="274306" indent="-274306" algn="just">
              <a:lnSpc>
                <a:spcPct val="110000"/>
              </a:lnSpc>
              <a:spcBef>
                <a:spcPts val="0"/>
              </a:spcBef>
              <a:buFont typeface="Wingdings" pitchFamily="2" charset="2"/>
              <a:buChar char="§"/>
            </a:pPr>
            <a:r>
              <a:rPr lang="en-US" sz="3000" dirty="0">
                <a:latin typeface="Cambria" pitchFamily="18" charset="0"/>
                <a:ea typeface="Cambria" pitchFamily="18" charset="0"/>
              </a:rPr>
              <a:t>The second is through </a:t>
            </a:r>
            <a:r>
              <a:rPr lang="en-US" sz="3000" b="1" dirty="0">
                <a:latin typeface="Cambria" pitchFamily="18" charset="0"/>
                <a:ea typeface="Cambria" pitchFamily="18" charset="0"/>
              </a:rPr>
              <a:t>‘contracting’, </a:t>
            </a:r>
            <a:r>
              <a:rPr lang="en-US" sz="3000" dirty="0">
                <a:latin typeface="Cambria" pitchFamily="18" charset="0"/>
                <a:ea typeface="Cambria" pitchFamily="18" charset="0"/>
              </a:rPr>
              <a:t>in which NGOs are engaged by bilateral donors to undertake specific roles and tasks in particular contexts, within donors’ or governments’ own projects and programs.</a:t>
            </a:r>
          </a:p>
          <a:p>
            <a:pPr marL="274306" indent="-274306" algn="just">
              <a:lnSpc>
                <a:spcPct val="110000"/>
              </a:lnSpc>
              <a:spcBef>
                <a:spcPts val="0"/>
              </a:spcBef>
              <a:buFont typeface="Wingdings" pitchFamily="2" charset="2"/>
              <a:buChar char="§"/>
            </a:pPr>
            <a:r>
              <a:rPr lang="en-US" sz="3200" dirty="0">
                <a:latin typeface="Cambria" pitchFamily="18" charset="0"/>
                <a:ea typeface="Cambria" pitchFamily="18" charset="0"/>
              </a:rPr>
              <a:t>One popular model with the DFID is the </a:t>
            </a:r>
            <a:r>
              <a:rPr lang="en-US" sz="3200" b="1" dirty="0">
                <a:latin typeface="Cambria" pitchFamily="18" charset="0"/>
                <a:ea typeface="Cambria" pitchFamily="18" charset="0"/>
              </a:rPr>
              <a:t>‘local fund’, </a:t>
            </a:r>
            <a:r>
              <a:rPr lang="en-US" sz="3200" dirty="0">
                <a:latin typeface="Cambria" pitchFamily="18" charset="0"/>
                <a:ea typeface="Cambria" pitchFamily="18" charset="0"/>
              </a:rPr>
              <a:t>in which an NGO or a mixed consortium of organizations ‘manages’ a fund on behalf of donors, allowing other organizations to compete for funding on specified work themes. </a:t>
            </a:r>
          </a:p>
          <a:p>
            <a:pPr marL="274306" indent="-274306" algn="just">
              <a:lnSpc>
                <a:spcPct val="110000"/>
              </a:lnSpc>
              <a:spcBef>
                <a:spcPts val="0"/>
              </a:spcBef>
              <a:buFont typeface="Wingdings" pitchFamily="2" charset="2"/>
              <a:buChar char="§"/>
            </a:pPr>
            <a:r>
              <a:rPr lang="en-US" sz="3200" dirty="0">
                <a:latin typeface="Cambria" pitchFamily="18" charset="0"/>
                <a:ea typeface="Cambria" pitchFamily="18" charset="0"/>
              </a:rPr>
              <a:t>Another is the </a:t>
            </a:r>
            <a:r>
              <a:rPr lang="en-US" sz="3200" b="1" dirty="0">
                <a:latin typeface="Cambria" pitchFamily="18" charset="0"/>
                <a:ea typeface="Cambria" pitchFamily="18" charset="0"/>
              </a:rPr>
              <a:t>Program Partnership Agreement (PPA</a:t>
            </a:r>
            <a:r>
              <a:rPr lang="en-US" sz="3200" dirty="0">
                <a:latin typeface="Cambria" pitchFamily="18" charset="0"/>
                <a:ea typeface="Cambria" pitchFamily="18" charset="0"/>
              </a:rPr>
              <a:t>), introduced in 1999 in which an NGO is given responsibility for a set of tasks that contribute to the DFID’s overall objectives in a particular country or sector for a specific time period.</a:t>
            </a:r>
          </a:p>
        </p:txBody>
      </p:sp>
      <p:sp>
        <p:nvSpPr>
          <p:cNvPr id="4"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Mechanisms of NGO Funding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3167727506"/>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972800" cy="7307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41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400800"/>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spcBef>
                <a:spcPts val="0"/>
              </a:spcBef>
              <a:buNone/>
            </a:pPr>
            <a:r>
              <a:rPr lang="en-US" sz="2600" dirty="0">
                <a:latin typeface="Cambria" pitchFamily="18" charset="0"/>
                <a:ea typeface="Cambria" pitchFamily="18" charset="0"/>
              </a:rPr>
              <a:t>NGOs rely on a variety of sources for funding projects, operations, salaries and other overhead costs. Because the annual budget of an NGO can be in the hundreds of millions of dollars, fundraising efforts are important for the NGO's existence and success. Funding sources include membership dues, the sale of goods and services, philanthropic foundations, grants from local, state agencies, and private donations.</a:t>
            </a:r>
          </a:p>
          <a:p>
            <a:pPr marL="274306" indent="-274306" algn="just">
              <a:spcBef>
                <a:spcPts val="0"/>
              </a:spcBef>
              <a:buFont typeface="Wingdings" pitchFamily="2" charset="2"/>
              <a:buChar char="§"/>
            </a:pPr>
            <a:r>
              <a:rPr lang="en-US" sz="2600" dirty="0">
                <a:latin typeface="Cambria" pitchFamily="18" charset="0"/>
                <a:ea typeface="Cambria" pitchFamily="18" charset="0"/>
              </a:rPr>
              <a:t>Individual private donors comprise a significant portion of NGO funding. Some of these donations come from wealthy individuals. </a:t>
            </a:r>
          </a:p>
          <a:p>
            <a:pPr marL="274306" indent="-274306" algn="just">
              <a:spcBef>
                <a:spcPts val="0"/>
              </a:spcBef>
              <a:buFont typeface="Wingdings" pitchFamily="2" charset="2"/>
              <a:buChar char="§"/>
            </a:pPr>
            <a:r>
              <a:rPr lang="en-US" sz="2600" dirty="0">
                <a:latin typeface="Cambria" pitchFamily="18" charset="0"/>
                <a:ea typeface="Cambria" pitchFamily="18" charset="0"/>
              </a:rPr>
              <a:t>Many NGOs rely heavily on government funding to function. Some governmental NGO funding may be viewed as controversial because the funding may support certain political goals.</a:t>
            </a:r>
          </a:p>
          <a:p>
            <a:pPr marL="0" indent="-274306" algn="just">
              <a:spcBef>
                <a:spcPts val="0"/>
              </a:spcBef>
              <a:buNone/>
            </a:pPr>
            <a:r>
              <a:rPr lang="en-US" sz="2500" b="1" dirty="0">
                <a:solidFill>
                  <a:srgbClr val="FF0000"/>
                </a:solidFill>
                <a:latin typeface="Cambria" pitchFamily="18" charset="0"/>
                <a:ea typeface="Cambria" pitchFamily="18" charset="0"/>
              </a:rPr>
              <a:t>As non-profits, NGOs rely on a variety of sources for funding, including:</a:t>
            </a:r>
          </a:p>
          <a:p>
            <a:pPr marL="0" indent="-274306" algn="just">
              <a:spcBef>
                <a:spcPts val="0"/>
              </a:spcBef>
              <a:buFontTx/>
              <a:buChar char="-"/>
            </a:pPr>
            <a:r>
              <a:rPr lang="en-US" sz="2600" b="1" dirty="0">
                <a:latin typeface="Cambria" pitchFamily="18" charset="0"/>
                <a:ea typeface="Cambria" pitchFamily="18" charset="0"/>
              </a:rPr>
              <a:t>Membership dues 	- Private donations  - Government funding</a:t>
            </a:r>
          </a:p>
          <a:p>
            <a:pPr marL="0" indent="-274306" algn="just">
              <a:spcBef>
                <a:spcPts val="0"/>
              </a:spcBef>
              <a:buFontTx/>
              <a:buChar char="-"/>
            </a:pPr>
            <a:r>
              <a:rPr lang="en-US" sz="2600" b="1" dirty="0">
                <a:latin typeface="Cambria" pitchFamily="18" charset="0"/>
                <a:ea typeface="Cambria" pitchFamily="18" charset="0"/>
              </a:rPr>
              <a:t>the sale of goods and services - Grants from other non-profits</a:t>
            </a:r>
          </a:p>
          <a:p>
            <a:pPr marL="0" indent="-274306" algn="just">
              <a:spcBef>
                <a:spcPts val="0"/>
              </a:spcBef>
              <a:buNone/>
            </a:pPr>
            <a:r>
              <a:rPr lang="en-US" sz="2600" dirty="0">
                <a:latin typeface="Cambria" pitchFamily="18" charset="0"/>
                <a:ea typeface="Cambria" pitchFamily="18" charset="0"/>
              </a:rPr>
              <a:t>Despite their independence from government, some NGOs rely significantly on government funding. </a:t>
            </a:r>
          </a:p>
        </p:txBody>
      </p:sp>
      <p:sp>
        <p:nvSpPr>
          <p:cNvPr id="4"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marL="274306" indent="-274306" algn="ctr">
              <a:lnSpc>
                <a:spcPct val="110000"/>
              </a:lnSpc>
            </a:pPr>
            <a:r>
              <a:rPr lang="en-US" sz="5000" b="1" dirty="0">
                <a:effectLst>
                  <a:outerShdw blurRad="38100" dist="38100" dir="2700000" algn="tl">
                    <a:srgbClr val="000000">
                      <a:alpha val="43137"/>
                    </a:srgbClr>
                  </a:outerShdw>
                </a:effectLst>
                <a:latin typeface="Cambria" pitchFamily="18" charset="0"/>
                <a:ea typeface="Cambria" pitchFamily="18" charset="0"/>
              </a:rPr>
              <a:t>How NGOs Are Funded</a:t>
            </a:r>
          </a:p>
        </p:txBody>
      </p:sp>
    </p:spTree>
    <p:extLst>
      <p:ext uri="{BB962C8B-B14F-4D97-AF65-F5344CB8AC3E}">
        <p14:creationId xmlns:p14="http://schemas.microsoft.com/office/powerpoint/2010/main" val="3167727506"/>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838"/>
            <a:ext cx="10972800" cy="7310363"/>
          </a:xfrm>
          <a:prstGeom prst="rect">
            <a:avLst/>
          </a:prstGeom>
          <a:noFill/>
          <a:ln w="9525">
            <a:noFill/>
            <a:miter lim="800000"/>
            <a:headEnd/>
            <a:tailEnd/>
          </a:ln>
          <a:effectLst/>
        </p:spPr>
      </p:pic>
    </p:spTree>
    <p:extLst>
      <p:ext uri="{BB962C8B-B14F-4D97-AF65-F5344CB8AC3E}">
        <p14:creationId xmlns:p14="http://schemas.microsoft.com/office/powerpoint/2010/main" val="1633628809"/>
      </p:ext>
    </p:extLst>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63506"/>
            <a:ext cx="10668000" cy="6199294"/>
          </a:xfrm>
        </p:spPr>
        <p:style>
          <a:lnRef idx="2">
            <a:schemeClr val="accent1"/>
          </a:lnRef>
          <a:fillRef idx="1">
            <a:schemeClr val="lt1"/>
          </a:fillRef>
          <a:effectRef idx="0">
            <a:schemeClr val="accent1"/>
          </a:effectRef>
          <a:fontRef idx="minor">
            <a:schemeClr val="dk1"/>
          </a:fontRef>
        </p:style>
        <p:txBody>
          <a:bodyPr>
            <a:noAutofit/>
          </a:bodyPr>
          <a:lstStyle/>
          <a:p>
            <a:pPr marL="274306" indent="-274306" algn="just">
              <a:spcBef>
                <a:spcPts val="0"/>
              </a:spcBef>
              <a:buFont typeface="Wingdings" pitchFamily="2" charset="2"/>
              <a:buChar char="§"/>
            </a:pPr>
            <a:r>
              <a:rPr lang="en-US" sz="3000" dirty="0">
                <a:latin typeface="Cambria" pitchFamily="18" charset="0"/>
              </a:rPr>
              <a:t>Donor support for NGOs to work on policy development should include support to NGOs’ role </a:t>
            </a:r>
            <a:r>
              <a:rPr lang="en-US" sz="3000" b="1" dirty="0">
                <a:latin typeface="Cambria" pitchFamily="18" charset="0"/>
              </a:rPr>
              <a:t>in building policy influence from the grassroots.</a:t>
            </a:r>
          </a:p>
          <a:p>
            <a:pPr marL="274306" indent="-274306" algn="just">
              <a:spcBef>
                <a:spcPts val="0"/>
              </a:spcBef>
              <a:buFont typeface="Wingdings" pitchFamily="2" charset="2"/>
              <a:buChar char="§"/>
            </a:pPr>
            <a:r>
              <a:rPr lang="en-US" sz="3000" dirty="0">
                <a:latin typeface="Cambria" pitchFamily="18" charset="0"/>
              </a:rPr>
              <a:t>Donor funding for advocacy work </a:t>
            </a:r>
            <a:r>
              <a:rPr lang="en-US" sz="3000" b="1" dirty="0">
                <a:latin typeface="Cambria" pitchFamily="18" charset="0"/>
              </a:rPr>
              <a:t>should have longer timeframes</a:t>
            </a:r>
            <a:r>
              <a:rPr lang="en-US" sz="3000" dirty="0">
                <a:latin typeface="Cambria" pitchFamily="18" charset="0"/>
              </a:rPr>
              <a:t>, and expectations of what can be achieved should be realistic and context-specific.</a:t>
            </a:r>
          </a:p>
          <a:p>
            <a:pPr marL="274306" indent="-274306" algn="just">
              <a:spcBef>
                <a:spcPts val="0"/>
              </a:spcBef>
              <a:buFont typeface="Wingdings" pitchFamily="2" charset="2"/>
              <a:buChar char="§"/>
            </a:pPr>
            <a:r>
              <a:rPr lang="en-US" sz="3000" dirty="0">
                <a:latin typeface="Cambria" pitchFamily="18" charset="0"/>
              </a:rPr>
              <a:t>Donors should consider </a:t>
            </a:r>
            <a:r>
              <a:rPr lang="en-US" sz="3000" b="1" dirty="0">
                <a:latin typeface="Cambria" pitchFamily="18" charset="0"/>
              </a:rPr>
              <a:t>funding NGOs core staff and administration costs to decrease staff stress.</a:t>
            </a:r>
          </a:p>
          <a:p>
            <a:pPr marL="274306" indent="-274306" algn="just">
              <a:spcBef>
                <a:spcPts val="0"/>
              </a:spcBef>
              <a:buFont typeface="Wingdings" pitchFamily="2" charset="2"/>
              <a:buChar char="§"/>
            </a:pPr>
            <a:r>
              <a:rPr lang="en-US" sz="3000" dirty="0">
                <a:latin typeface="Cambria" pitchFamily="18" charset="0"/>
              </a:rPr>
              <a:t>Impact assessments funded by </a:t>
            </a:r>
            <a:r>
              <a:rPr lang="en-US" sz="3000" b="1" dirty="0">
                <a:latin typeface="Cambria" pitchFamily="18" charset="0"/>
              </a:rPr>
              <a:t>donors should maximize learning and not be directly tied to funding cycles.</a:t>
            </a:r>
          </a:p>
          <a:p>
            <a:pPr marL="274306" indent="-274306" algn="just">
              <a:spcBef>
                <a:spcPts val="0"/>
              </a:spcBef>
              <a:buFont typeface="Wingdings" pitchFamily="2" charset="2"/>
              <a:buChar char="§"/>
            </a:pPr>
            <a:r>
              <a:rPr lang="en-US" sz="3000" dirty="0">
                <a:latin typeface="Cambria" pitchFamily="18" charset="0"/>
              </a:rPr>
              <a:t>Qualitative assessments of advocacy work, using simple frameworks and informed by local political realities, </a:t>
            </a:r>
            <a:r>
              <a:rPr lang="en-US" sz="2900" b="1" dirty="0">
                <a:latin typeface="Cambria" pitchFamily="18" charset="0"/>
              </a:rPr>
              <a:t>should supplement more quantitative output-oriented assessment.</a:t>
            </a:r>
          </a:p>
        </p:txBody>
      </p:sp>
      <p:sp>
        <p:nvSpPr>
          <p:cNvPr id="4"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rPr>
              <a:t>NGOs- Donors Relationships</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011526047"/>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0972800" cy="3352799"/>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6000" b="1" dirty="0" smtClean="0">
                <a:effectLst>
                  <a:outerShdw blurRad="38100" dist="38100" dir="2700000" algn="tl">
                    <a:srgbClr val="000000">
                      <a:alpha val="43137"/>
                    </a:srgbClr>
                  </a:outerShdw>
                </a:effectLst>
                <a:latin typeface="Cambria" pitchFamily="18" charset="0"/>
              </a:rPr>
              <a:t>Foreign Aid by NGOs: Trap or Helpful?</a:t>
            </a:r>
            <a:endParaRPr lang="en-US" sz="6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1643291423"/>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1"/>
            <a:ext cx="10515600" cy="3352800"/>
          </a:xfrm>
        </p:spPr>
        <p:txBody>
          <a:bodyPr>
            <a:noAutofit/>
          </a:bodyPr>
          <a:lstStyle/>
          <a:p>
            <a:pPr marL="274306" indent="-274306" algn="just">
              <a:spcBef>
                <a:spcPts val="0"/>
              </a:spcBef>
              <a:buFont typeface="Wingdings" pitchFamily="2" charset="2"/>
              <a:buChar char="§"/>
            </a:pPr>
            <a:r>
              <a:rPr lang="en-US" sz="3200" dirty="0">
                <a:solidFill>
                  <a:srgbClr val="222222"/>
                </a:solidFill>
                <a:latin typeface="Cambria" pitchFamily="18" charset="0"/>
                <a:ea typeface="Cambria" pitchFamily="18" charset="0"/>
              </a:rPr>
              <a:t>Lewis, D., &amp; Kanji, N. (2009). </a:t>
            </a:r>
            <a:r>
              <a:rPr lang="en-US" sz="3200" i="1" dirty="0">
                <a:solidFill>
                  <a:srgbClr val="222222"/>
                </a:solidFill>
                <a:latin typeface="Cambria" pitchFamily="18" charset="0"/>
                <a:ea typeface="Cambria" pitchFamily="18" charset="0"/>
              </a:rPr>
              <a:t>Non-governmental organizations and development</a:t>
            </a:r>
            <a:r>
              <a:rPr lang="en-US" sz="3200" dirty="0">
                <a:solidFill>
                  <a:srgbClr val="222222"/>
                </a:solidFill>
                <a:latin typeface="Cambria" pitchFamily="18" charset="0"/>
                <a:ea typeface="Cambria" pitchFamily="18" charset="0"/>
              </a:rPr>
              <a:t>. </a:t>
            </a:r>
            <a:r>
              <a:rPr lang="en-US" sz="3200" dirty="0" err="1">
                <a:solidFill>
                  <a:srgbClr val="222222"/>
                </a:solidFill>
                <a:latin typeface="Cambria" pitchFamily="18" charset="0"/>
                <a:ea typeface="Cambria" pitchFamily="18" charset="0"/>
              </a:rPr>
              <a:t>Routledge</a:t>
            </a:r>
            <a:r>
              <a:rPr lang="en-US" sz="3200" dirty="0">
                <a:solidFill>
                  <a:srgbClr val="222222"/>
                </a:solidFill>
                <a:latin typeface="Cambria" pitchFamily="18" charset="0"/>
                <a:ea typeface="Cambria" pitchFamily="18" charset="0"/>
              </a:rPr>
              <a:t>. </a:t>
            </a:r>
          </a:p>
          <a:p>
            <a:pPr marL="274306" indent="-274306" algn="just">
              <a:spcBef>
                <a:spcPts val="0"/>
              </a:spcBef>
              <a:buFont typeface="Wingdings" pitchFamily="2" charset="2"/>
              <a:buChar char="§"/>
            </a:pPr>
            <a:r>
              <a:rPr lang="en-US" sz="3200" dirty="0">
                <a:latin typeface="Cambria" pitchFamily="18" charset="0"/>
              </a:rPr>
              <a:t>Kothari, U. (2005) </a:t>
            </a:r>
            <a:r>
              <a:rPr lang="en-US" sz="3200" i="1" dirty="0">
                <a:latin typeface="Cambria" pitchFamily="18" charset="0"/>
              </a:rPr>
              <a:t>‘From colonialism to development: oral histories, life geographies, and traveling cultures’. </a:t>
            </a:r>
          </a:p>
          <a:p>
            <a:pPr marL="274306" indent="-274306" algn="just">
              <a:spcBef>
                <a:spcPts val="0"/>
              </a:spcBef>
              <a:buFont typeface="Wingdings" pitchFamily="2" charset="2"/>
              <a:buChar char="§"/>
            </a:pPr>
            <a:r>
              <a:rPr lang="en-US" sz="3200" dirty="0">
                <a:latin typeface="Cambria" pitchFamily="18" charset="0"/>
              </a:rPr>
              <a:t> "Net official development assistance and official aid received (current US$) - Data". data.worldbank.org. </a:t>
            </a: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5000" b="1" dirty="0">
                <a:solidFill>
                  <a:srgbClr val="FF0000"/>
                </a:solidFill>
                <a:latin typeface="Cambria" pitchFamily="18" charset="0"/>
                <a:ea typeface="Cambria" pitchFamily="18" charset="0"/>
              </a:rPr>
              <a:t>References</a:t>
            </a:r>
          </a:p>
        </p:txBody>
      </p:sp>
      <p:sp>
        <p:nvSpPr>
          <p:cNvPr id="4" name="Content Placeholder 2"/>
          <p:cNvSpPr txBox="1">
            <a:spLocks/>
          </p:cNvSpPr>
          <p:nvPr/>
        </p:nvSpPr>
        <p:spPr>
          <a:xfrm>
            <a:off x="228600" y="4648201"/>
            <a:ext cx="10515600" cy="2133600"/>
          </a:xfrm>
          <a:prstGeom prst="rect">
            <a:avLst/>
          </a:prstGeom>
        </p:spPr>
        <p:txBody>
          <a:bodyPr lIns="91435" tIns="45718" rIns="91435" bIns="45718">
            <a:normAutofit/>
          </a:bodyPr>
          <a:lstStyle/>
          <a:p>
            <a:pPr marL="274306" indent="-274306" algn="ctr">
              <a:lnSpc>
                <a:spcPct val="120000"/>
              </a:lnSpc>
              <a:spcBef>
                <a:spcPts val="600"/>
              </a:spcBef>
              <a:defRPr/>
            </a:pPr>
            <a:r>
              <a:rPr lang="en-US" sz="8000" b="1" dirty="0">
                <a:solidFill>
                  <a:srgbClr val="FF0000"/>
                </a:solidFill>
                <a:effectLst>
                  <a:outerShdw blurRad="38100" dist="38100" dir="2700000" algn="tl">
                    <a:srgbClr val="000000">
                      <a:alpha val="43137"/>
                    </a:srgbClr>
                  </a:outerShdw>
                </a:effectLst>
                <a:latin typeface="Cambria" pitchFamily="18" charset="0"/>
              </a:rPr>
              <a:t>Any Question?</a:t>
            </a:r>
          </a:p>
        </p:txBody>
      </p:sp>
    </p:spTree>
    <p:extLst>
      <p:ext uri="{BB962C8B-B14F-4D97-AF65-F5344CB8AC3E}">
        <p14:creationId xmlns:p14="http://schemas.microsoft.com/office/powerpoint/2010/main" val="1692174409"/>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599"/>
            <a:ext cx="10515600" cy="6172201"/>
          </a:xfrm>
        </p:spPr>
        <p:style>
          <a:lnRef idx="2">
            <a:schemeClr val="accent3"/>
          </a:lnRef>
          <a:fillRef idx="1">
            <a:schemeClr val="lt1"/>
          </a:fillRef>
          <a:effectRef idx="0">
            <a:schemeClr val="accent3"/>
          </a:effectRef>
          <a:fontRef idx="minor">
            <a:schemeClr val="dk1"/>
          </a:fontRef>
        </p:style>
        <p:txBody>
          <a:bodyPr>
            <a:noAutofit/>
          </a:bodyPr>
          <a:lstStyle/>
          <a:p>
            <a:pPr marL="274306" indent="-274306" algn="just">
              <a:spcBef>
                <a:spcPts val="0"/>
              </a:spcBef>
              <a:buFont typeface="Wingdings" pitchFamily="2" charset="2"/>
              <a:buChar char="§"/>
            </a:pPr>
            <a:r>
              <a:rPr lang="en-US" sz="3000" dirty="0">
                <a:latin typeface="Cambria" pitchFamily="18" charset="0"/>
                <a:ea typeface="Cambria" pitchFamily="18" charset="0"/>
              </a:rPr>
              <a:t>The International Development System includes multilateral institutions such as the World Bank, the European Union and the United Nations and the bilateral donors such as the UK Department for International Development (DFID) or the United States Agency for International Development (USAID) are also part of the International Development System. </a:t>
            </a:r>
          </a:p>
          <a:p>
            <a:pPr marL="274306" indent="-274306" algn="just">
              <a:spcBef>
                <a:spcPts val="0"/>
              </a:spcBef>
              <a:buFont typeface="Wingdings" pitchFamily="2" charset="2"/>
              <a:buChar char="§"/>
            </a:pPr>
            <a:r>
              <a:rPr lang="en-US" sz="3000" b="1" dirty="0">
                <a:solidFill>
                  <a:schemeClr val="tx1"/>
                </a:solidFill>
                <a:latin typeface="Cambria" pitchFamily="18" charset="0"/>
                <a:ea typeface="Cambria" pitchFamily="18" charset="0"/>
              </a:rPr>
              <a:t>Many NGOs receive funds from development donors, while others try to operate under the system. </a:t>
            </a:r>
          </a:p>
          <a:p>
            <a:pPr marL="274306" indent="-274306" algn="just">
              <a:spcBef>
                <a:spcPts val="0"/>
              </a:spcBef>
              <a:buFont typeface="Wingdings" pitchFamily="2" charset="2"/>
              <a:buChar char="§"/>
            </a:pPr>
            <a:r>
              <a:rPr lang="en-US" sz="3000" dirty="0">
                <a:solidFill>
                  <a:schemeClr val="tx1"/>
                </a:solidFill>
                <a:latin typeface="Cambria" pitchFamily="18" charset="0"/>
                <a:ea typeface="Cambria" pitchFamily="18" charset="0"/>
              </a:rPr>
              <a:t>Both types of organizations may seek to influence the way in which the international aid system operates.</a:t>
            </a:r>
          </a:p>
          <a:p>
            <a:pPr marL="274306" indent="-274306" algn="just">
              <a:spcBef>
                <a:spcPts val="0"/>
              </a:spcBef>
              <a:buNone/>
            </a:pPr>
            <a:endParaRPr lang="en-US" sz="1500" dirty="0">
              <a:solidFill>
                <a:schemeClr val="tx1"/>
              </a:solidFill>
              <a:latin typeface="Cambria" pitchFamily="18" charset="0"/>
              <a:ea typeface="Cambria" pitchFamily="18" charset="0"/>
            </a:endParaRPr>
          </a:p>
          <a:p>
            <a:pPr marL="274306" indent="-274306" algn="just">
              <a:spcBef>
                <a:spcPts val="0"/>
              </a:spcBef>
              <a:buFont typeface="Wingdings" pitchFamily="2" charset="2"/>
              <a:buChar char="§"/>
            </a:pPr>
            <a:r>
              <a:rPr lang="en-US" sz="3000" b="1" dirty="0">
                <a:solidFill>
                  <a:srgbClr val="C00000"/>
                </a:solidFill>
                <a:latin typeface="Cambria" pitchFamily="18" charset="0"/>
                <a:ea typeface="Cambria" pitchFamily="18" charset="0"/>
              </a:rPr>
              <a:t>The precise relationship of NGOs to the aid system is therefore complex and highly contested. </a:t>
            </a:r>
          </a:p>
        </p:txBody>
      </p:sp>
      <p:sp>
        <p:nvSpPr>
          <p:cNvPr id="4"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International Development System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
        <p:nvSpPr>
          <p:cNvPr id="5" name="TextBox 4"/>
          <p:cNvSpPr txBox="1"/>
          <p:nvPr/>
        </p:nvSpPr>
        <p:spPr>
          <a:xfrm>
            <a:off x="1386840" y="6827521"/>
            <a:ext cx="9509760" cy="351736"/>
          </a:xfrm>
          <a:prstGeom prst="rect">
            <a:avLst/>
          </a:prstGeom>
          <a:noFill/>
        </p:spPr>
        <p:txBody>
          <a:bodyPr wrap="square" lIns="104493" tIns="52247" rIns="104493" bIns="52247" rtlCol="0">
            <a:spAutoFit/>
          </a:bodyPr>
          <a:lstStyle/>
          <a:p>
            <a:pPr algn="ctr"/>
            <a:r>
              <a:rPr lang="en-US" sz="1600" b="1" dirty="0">
                <a:latin typeface="Cambria" pitchFamily="18" charset="0"/>
              </a:rPr>
              <a:t>Source: Lewis, D., &amp; Kanji, N. (2009). </a:t>
            </a:r>
            <a:r>
              <a:rPr lang="en-US" sz="1600" b="1" i="1" dirty="0">
                <a:latin typeface="Cambria" pitchFamily="18" charset="0"/>
              </a:rPr>
              <a:t>Non-governmental organizations and development</a:t>
            </a:r>
            <a:r>
              <a:rPr lang="en-US" sz="1600" b="1" dirty="0">
                <a:latin typeface="Cambria" pitchFamily="18" charset="0"/>
              </a:rPr>
              <a:t>. </a:t>
            </a:r>
            <a:r>
              <a:rPr lang="en-US" sz="1600" b="1" dirty="0" err="1">
                <a:latin typeface="Cambria" pitchFamily="18" charset="0"/>
              </a:rPr>
              <a:t>Routledge</a:t>
            </a:r>
            <a:r>
              <a:rPr lang="en-US" sz="1600" b="1" dirty="0">
                <a:latin typeface="Cambria" pitchFamily="18" charset="0"/>
              </a:rPr>
              <a:t>.</a:t>
            </a:r>
          </a:p>
        </p:txBody>
      </p:sp>
    </p:spTree>
    <p:extLst>
      <p:ext uri="{BB962C8B-B14F-4D97-AF65-F5344CB8AC3E}">
        <p14:creationId xmlns:p14="http://schemas.microsoft.com/office/powerpoint/2010/main" val="88709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1"/>
            <a:ext cx="10134600" cy="6248400"/>
          </a:xfrm>
        </p:spPr>
        <p:txBody>
          <a:bodyPr>
            <a:noAutofit/>
          </a:bodyPr>
          <a:lstStyle/>
          <a:p>
            <a:pPr marL="0" indent="0" algn="just">
              <a:buNone/>
            </a:pPr>
            <a:r>
              <a:rPr lang="en-GB" sz="2600" b="1" dirty="0">
                <a:latin typeface="Cambria" pitchFamily="18" charset="0"/>
              </a:rPr>
              <a:t>Development </a:t>
            </a:r>
            <a:r>
              <a:rPr lang="en-GB" sz="2600" b="1" dirty="0" smtClean="0">
                <a:latin typeface="Cambria" pitchFamily="18" charset="0"/>
              </a:rPr>
              <a:t>Aid</a:t>
            </a:r>
          </a:p>
          <a:p>
            <a:pPr marL="0" indent="0" algn="just">
              <a:buNone/>
            </a:pPr>
            <a:r>
              <a:rPr lang="en-GB" sz="2600" dirty="0" smtClean="0">
                <a:latin typeface="Cambria" pitchFamily="18" charset="0"/>
              </a:rPr>
              <a:t>(development </a:t>
            </a:r>
            <a:r>
              <a:rPr lang="en-GB" sz="2600" dirty="0">
                <a:latin typeface="Cambria" pitchFamily="18" charset="0"/>
              </a:rPr>
              <a:t>assistance, technical assistance, international aid, overseas aid, official development assistance (ODA), foreign aid)</a:t>
            </a:r>
            <a:endParaRPr lang="en-GB" sz="2600" dirty="0" smtClean="0">
              <a:latin typeface="Cambria" pitchFamily="18" charset="0"/>
            </a:endParaRPr>
          </a:p>
          <a:p>
            <a:pPr algn="just"/>
            <a:r>
              <a:rPr lang="en-GB" sz="2600" dirty="0" smtClean="0">
                <a:latin typeface="Cambria" pitchFamily="18" charset="0"/>
              </a:rPr>
              <a:t>Financial </a:t>
            </a:r>
            <a:r>
              <a:rPr lang="en-GB" sz="2600" dirty="0">
                <a:latin typeface="Cambria" pitchFamily="18" charset="0"/>
              </a:rPr>
              <a:t>aid given by governments and other agencies to support the economic, environmental, social, and political development of developing </a:t>
            </a:r>
            <a:r>
              <a:rPr lang="en-GB" sz="2600" dirty="0" smtClean="0">
                <a:latin typeface="Cambria" pitchFamily="18" charset="0"/>
              </a:rPr>
              <a:t>countries</a:t>
            </a:r>
            <a:endParaRPr lang="en-GB" sz="2600" dirty="0">
              <a:latin typeface="Cambria" pitchFamily="18" charset="0"/>
            </a:endParaRPr>
          </a:p>
          <a:p>
            <a:pPr algn="just"/>
            <a:r>
              <a:rPr lang="en-GB" sz="2600" dirty="0">
                <a:latin typeface="Cambria" pitchFamily="18" charset="0"/>
              </a:rPr>
              <a:t>Distinguished from humanitarian aid by focusing on alleviating poverty in the </a:t>
            </a:r>
            <a:r>
              <a:rPr lang="en-GB" sz="2600" dirty="0" smtClean="0">
                <a:latin typeface="Cambria" pitchFamily="18" charset="0"/>
              </a:rPr>
              <a:t>long-term</a:t>
            </a:r>
            <a:endParaRPr lang="en-GB" sz="2600" dirty="0">
              <a:latin typeface="Cambria" pitchFamily="18" charset="0"/>
            </a:endParaRPr>
          </a:p>
          <a:p>
            <a:pPr algn="just"/>
            <a:r>
              <a:rPr lang="en-GB" sz="2600" dirty="0" smtClean="0">
                <a:latin typeface="Cambria" pitchFamily="18" charset="0"/>
              </a:rPr>
              <a:t>Bilateral </a:t>
            </a:r>
            <a:r>
              <a:rPr lang="en-GB" sz="2600" dirty="0">
                <a:latin typeface="Cambria" pitchFamily="18" charset="0"/>
              </a:rPr>
              <a:t>(70%) and Multilateral (30%)</a:t>
            </a:r>
          </a:p>
          <a:p>
            <a:pPr algn="just"/>
            <a:r>
              <a:rPr lang="en-GB" sz="2600" dirty="0" smtClean="0">
                <a:latin typeface="Cambria" pitchFamily="18" charset="0"/>
              </a:rPr>
              <a:t>80-85</a:t>
            </a:r>
            <a:r>
              <a:rPr lang="en-GB" sz="2600" dirty="0">
                <a:latin typeface="Cambria" pitchFamily="18" charset="0"/>
              </a:rPr>
              <a:t>% of global development aid comes from governments as official development assistance (ODA</a:t>
            </a:r>
            <a:r>
              <a:rPr lang="en-GB" sz="2600" dirty="0" smtClean="0">
                <a:latin typeface="Cambria" pitchFamily="18" charset="0"/>
              </a:rPr>
              <a:t>). $135 billion total ODA in 2014</a:t>
            </a:r>
            <a:endParaRPr lang="en-GB" sz="2600" dirty="0">
              <a:latin typeface="Cambria" pitchFamily="18" charset="0"/>
            </a:endParaRPr>
          </a:p>
          <a:p>
            <a:pPr algn="just"/>
            <a:r>
              <a:rPr lang="en-GB" sz="2600" dirty="0" smtClean="0">
                <a:latin typeface="Cambria" pitchFamily="18" charset="0"/>
              </a:rPr>
              <a:t>Remaining </a:t>
            </a:r>
            <a:r>
              <a:rPr lang="en-GB" sz="2600" dirty="0">
                <a:latin typeface="Cambria" pitchFamily="18" charset="0"/>
              </a:rPr>
              <a:t>15-20% comes from private sources: </a:t>
            </a:r>
            <a:r>
              <a:rPr lang="en-GB" sz="2600" dirty="0" smtClean="0">
                <a:latin typeface="Cambria" pitchFamily="18" charset="0"/>
              </a:rPr>
              <a:t>non-governmental organisations (NGOs), </a:t>
            </a:r>
            <a:r>
              <a:rPr lang="en-GB" sz="2600" dirty="0">
                <a:latin typeface="Cambria" pitchFamily="18" charset="0"/>
              </a:rPr>
              <a:t>foundations, remittances, etc</a:t>
            </a:r>
            <a:r>
              <a:rPr lang="en-GB" sz="2600" dirty="0" smtClean="0">
                <a:latin typeface="Cambria" pitchFamily="18" charset="0"/>
              </a:rPr>
              <a:t>.</a:t>
            </a:r>
            <a:endParaRPr lang="en-GB" sz="2600" dirty="0">
              <a:latin typeface="Cambria" pitchFamily="18" charset="0"/>
            </a:endParaRPr>
          </a:p>
        </p:txBody>
      </p:sp>
      <p:sp>
        <p:nvSpPr>
          <p:cNvPr id="4"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smtClean="0">
                <a:effectLst>
                  <a:outerShdw blurRad="38100" dist="38100" dir="2700000" algn="tl">
                    <a:srgbClr val="000000">
                      <a:alpha val="43137"/>
                    </a:srgbClr>
                  </a:outerShdw>
                </a:effectLst>
                <a:latin typeface="Cambria" pitchFamily="18" charset="0"/>
                <a:ea typeface="Cambria" pitchFamily="18" charset="0"/>
              </a:rPr>
              <a:t>Development </a:t>
            </a:r>
            <a:r>
              <a:rPr lang="en-US" sz="5000" b="1" dirty="0" smtClean="0">
                <a:effectLst>
                  <a:outerShdw blurRad="38100" dist="38100" dir="2700000" algn="tl">
                    <a:srgbClr val="000000">
                      <a:alpha val="43137"/>
                    </a:srgbClr>
                  </a:outerShdw>
                </a:effectLst>
                <a:latin typeface="Cambria" pitchFamily="18" charset="0"/>
                <a:ea typeface="Cambria" pitchFamily="18" charset="0"/>
              </a:rPr>
              <a:t>Aid/Foreign Aid</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256027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713" y="1219200"/>
            <a:ext cx="796568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Harsh Reality!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204764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1"/>
            <a:ext cx="10515600" cy="6248400"/>
          </a:xfrm>
        </p:spPr>
        <p:style>
          <a:lnRef idx="2">
            <a:schemeClr val="accent2"/>
          </a:lnRef>
          <a:fillRef idx="1">
            <a:schemeClr val="lt1"/>
          </a:fillRef>
          <a:effectRef idx="0">
            <a:schemeClr val="accent2"/>
          </a:effectRef>
          <a:fontRef idx="minor">
            <a:schemeClr val="dk1"/>
          </a:fontRef>
        </p:style>
        <p:txBody>
          <a:bodyPr>
            <a:noAutofit/>
          </a:bodyPr>
          <a:lstStyle/>
          <a:p>
            <a:pPr marL="274306" indent="-274306" algn="just">
              <a:spcBef>
                <a:spcPts val="0"/>
              </a:spcBef>
              <a:buFont typeface="Wingdings" pitchFamily="2" charset="2"/>
              <a:buChar char="§"/>
            </a:pPr>
            <a:r>
              <a:rPr lang="en-US" sz="3000" dirty="0">
                <a:latin typeface="Cambria" pitchFamily="18" charset="0"/>
                <a:ea typeface="Cambria" pitchFamily="18" charset="0"/>
              </a:rPr>
              <a:t>The history of development assistance can be traced back to the colonial period. [</a:t>
            </a:r>
            <a:r>
              <a:rPr lang="en-US" sz="3000" dirty="0">
                <a:latin typeface="Cambria" pitchFamily="18" charset="0"/>
              </a:rPr>
              <a:t>Kothari 2005</a:t>
            </a:r>
            <a:r>
              <a:rPr lang="en-US" sz="3000" dirty="0">
                <a:latin typeface="Cambria" pitchFamily="18" charset="0"/>
                <a:ea typeface="Cambria" pitchFamily="18" charset="0"/>
              </a:rPr>
              <a:t>]</a:t>
            </a:r>
          </a:p>
          <a:p>
            <a:pPr marL="274306" indent="-274306" algn="just">
              <a:spcBef>
                <a:spcPts val="0"/>
              </a:spcBef>
              <a:buFont typeface="Wingdings" pitchFamily="2" charset="2"/>
              <a:buChar char="§"/>
            </a:pPr>
            <a:r>
              <a:rPr lang="en-US" sz="3000" b="1" dirty="0">
                <a:latin typeface="Cambria" pitchFamily="18" charset="0"/>
                <a:ea typeface="Cambria" pitchFamily="18" charset="0"/>
              </a:rPr>
              <a:t>After the Second World War, </a:t>
            </a:r>
            <a:r>
              <a:rPr lang="en-US" sz="3000" dirty="0">
                <a:latin typeface="Cambria" pitchFamily="18" charset="0"/>
                <a:ea typeface="Cambria" pitchFamily="18" charset="0"/>
              </a:rPr>
              <a:t>international aid became a prominent part of international relations, mainly based around a set of bilateral and multilateral relationships between governments.</a:t>
            </a:r>
          </a:p>
          <a:p>
            <a:pPr marL="274306" indent="-274306" algn="just">
              <a:spcBef>
                <a:spcPts val="0"/>
              </a:spcBef>
              <a:buNone/>
            </a:pPr>
            <a:endParaRPr lang="en-US" sz="3000" dirty="0">
              <a:latin typeface="Cambria" pitchFamily="18" charset="0"/>
              <a:ea typeface="Cambria" pitchFamily="18" charset="0"/>
            </a:endParaRPr>
          </a:p>
          <a:p>
            <a:pPr marL="274306" indent="-274306" algn="just">
              <a:spcBef>
                <a:spcPts val="0"/>
              </a:spcBef>
              <a:buFont typeface="Wingdings" pitchFamily="2" charset="2"/>
              <a:buChar char="§"/>
            </a:pPr>
            <a:r>
              <a:rPr lang="en-US" sz="3000" b="1" dirty="0">
                <a:solidFill>
                  <a:srgbClr val="C00000"/>
                </a:solidFill>
                <a:latin typeface="Cambria" pitchFamily="18" charset="0"/>
                <a:ea typeface="Cambria" pitchFamily="18" charset="0"/>
              </a:rPr>
              <a:t>Financial Assistance </a:t>
            </a:r>
            <a:r>
              <a:rPr lang="en-US" sz="3000" dirty="0">
                <a:latin typeface="Cambria" pitchFamily="18" charset="0"/>
                <a:ea typeface="Cambria" pitchFamily="18" charset="0"/>
              </a:rPr>
              <a:t>and </a:t>
            </a:r>
            <a:r>
              <a:rPr lang="en-US" sz="3000" b="1" dirty="0">
                <a:solidFill>
                  <a:srgbClr val="002060"/>
                </a:solidFill>
                <a:latin typeface="Cambria" pitchFamily="18" charset="0"/>
                <a:ea typeface="Cambria" pitchFamily="18" charset="0"/>
              </a:rPr>
              <a:t>Technology Transfers </a:t>
            </a:r>
            <a:r>
              <a:rPr lang="en-US" sz="3000" dirty="0">
                <a:latin typeface="Cambria" pitchFamily="18" charset="0"/>
                <a:ea typeface="Cambria" pitchFamily="18" charset="0"/>
              </a:rPr>
              <a:t>were the disguises of Aid back then. </a:t>
            </a:r>
          </a:p>
          <a:p>
            <a:pPr marL="274306" indent="-274306" algn="just">
              <a:spcBef>
                <a:spcPts val="0"/>
              </a:spcBef>
              <a:buFont typeface="Wingdings" pitchFamily="2" charset="2"/>
              <a:buChar char="§"/>
            </a:pPr>
            <a:r>
              <a:rPr lang="en-US" sz="3000" dirty="0">
                <a:latin typeface="Cambria" pitchFamily="18" charset="0"/>
                <a:ea typeface="Cambria" pitchFamily="18" charset="0"/>
              </a:rPr>
              <a:t>Aid was channeled into large-scale, government-organized projects around the developing world following the Cold War political priorities. </a:t>
            </a:r>
          </a:p>
        </p:txBody>
      </p:sp>
      <p:sp>
        <p:nvSpPr>
          <p:cNvPr id="4"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Aid in Historical Perspective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
        <p:nvSpPr>
          <p:cNvPr id="5" name="TextBox 4"/>
          <p:cNvSpPr txBox="1"/>
          <p:nvPr/>
        </p:nvSpPr>
        <p:spPr>
          <a:xfrm>
            <a:off x="152400" y="6827521"/>
            <a:ext cx="10744200" cy="336347"/>
          </a:xfrm>
          <a:prstGeom prst="rect">
            <a:avLst/>
          </a:prstGeom>
          <a:noFill/>
        </p:spPr>
        <p:txBody>
          <a:bodyPr wrap="square" lIns="104493" tIns="52247" rIns="104493" bIns="52247" rtlCol="0">
            <a:spAutoFit/>
          </a:bodyPr>
          <a:lstStyle/>
          <a:p>
            <a:pPr algn="r"/>
            <a:r>
              <a:rPr lang="en-US" sz="1500" b="1" dirty="0">
                <a:latin typeface="Cambria" pitchFamily="18" charset="0"/>
              </a:rPr>
              <a:t>Source: Kothari, U. (2005) ‘From colonialism to development: oral histories, life geographies, and traveling cultures’. </a:t>
            </a:r>
          </a:p>
        </p:txBody>
      </p:sp>
    </p:spTree>
    <p:extLst>
      <p:ext uri="{BB962C8B-B14F-4D97-AF65-F5344CB8AC3E}">
        <p14:creationId xmlns:p14="http://schemas.microsoft.com/office/powerpoint/2010/main" val="365265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3048001"/>
            <a:ext cx="10972800" cy="762000"/>
          </a:xfrm>
          <a:prstGeom prst="rect">
            <a:avLst/>
          </a:prstGeom>
        </p:spPr>
        <p:style>
          <a:lnRef idx="1">
            <a:schemeClr val="accent2"/>
          </a:lnRef>
          <a:fillRef idx="3">
            <a:schemeClr val="accent2"/>
          </a:fillRef>
          <a:effectRef idx="2">
            <a:schemeClr val="accent2"/>
          </a:effectRef>
          <a:fontRef idx="minor">
            <a:schemeClr val="lt1"/>
          </a:fontRef>
        </p:style>
        <p:txBody>
          <a:bodyPr vert="horz" lIns="104487" tIns="52244" rIns="104487" bIns="52244" rtlCol="0" anchor="ctr">
            <a:noAutofit/>
          </a:bodyPr>
          <a:lstStyle/>
          <a:p>
            <a:pPr lvl="0" algn="ctr">
              <a:spcBef>
                <a:spcPct val="0"/>
              </a:spcBef>
            </a:pPr>
            <a:r>
              <a:rPr lang="en-US" sz="4700" b="1" dirty="0">
                <a:effectLst>
                  <a:outerShdw blurRad="38100" dist="38100" dir="2700000" algn="tl">
                    <a:srgbClr val="000000">
                      <a:alpha val="43137"/>
                    </a:srgbClr>
                  </a:outerShdw>
                </a:effectLst>
                <a:latin typeface="Cambria" pitchFamily="18" charset="0"/>
              </a:rPr>
              <a:t>Neo-liberalism: Emergence and Failure</a:t>
            </a:r>
            <a:endParaRPr lang="en-US" sz="47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258355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1"/>
            <a:ext cx="10515600" cy="6096000"/>
          </a:xfrm>
        </p:spPr>
        <p:style>
          <a:lnRef idx="2">
            <a:schemeClr val="accent5"/>
          </a:lnRef>
          <a:fillRef idx="1">
            <a:schemeClr val="lt1"/>
          </a:fillRef>
          <a:effectRef idx="0">
            <a:schemeClr val="accent5"/>
          </a:effectRef>
          <a:fontRef idx="minor">
            <a:schemeClr val="dk1"/>
          </a:fontRef>
        </p:style>
        <p:txBody>
          <a:bodyPr>
            <a:noAutofit/>
          </a:bodyPr>
          <a:lstStyle/>
          <a:p>
            <a:pPr marL="274306" indent="-274306" algn="just">
              <a:spcBef>
                <a:spcPts val="0"/>
              </a:spcBef>
              <a:buFont typeface="Wingdings" pitchFamily="2" charset="2"/>
              <a:buChar char="§"/>
            </a:pPr>
            <a:r>
              <a:rPr lang="en-US" sz="2800" dirty="0">
                <a:solidFill>
                  <a:schemeClr val="tx1"/>
                </a:solidFill>
                <a:latin typeface="Cambria" pitchFamily="18" charset="0"/>
                <a:ea typeface="Cambria" pitchFamily="18" charset="0"/>
              </a:rPr>
              <a:t>In the 1980s, neoliberalism emerged in the world canvas.  It is </a:t>
            </a:r>
            <a:r>
              <a:rPr lang="en-US" sz="2800" b="1" dirty="0">
                <a:solidFill>
                  <a:schemeClr val="tx1"/>
                </a:solidFill>
                <a:latin typeface="Cambria" pitchFamily="18" charset="0"/>
                <a:ea typeface="Cambria" pitchFamily="18" charset="0"/>
              </a:rPr>
              <a:t>characterized by free-market trade</a:t>
            </a:r>
            <a:r>
              <a:rPr lang="en-US" sz="2800" dirty="0">
                <a:solidFill>
                  <a:schemeClr val="tx1"/>
                </a:solidFill>
                <a:latin typeface="Cambria" pitchFamily="18" charset="0"/>
                <a:ea typeface="Cambria" pitchFamily="18" charset="0"/>
              </a:rPr>
              <a:t>, deregulation of financial markets, privatization, individualization, and the shift away from state welfare provision. "Neo-liberalism" is contemporarily used to refer to market-oriented reform policies such as "eliminating price controls, deregulating markets, lowering trade barriers" and reducing state influence in the economy, especially through.</a:t>
            </a:r>
          </a:p>
          <a:p>
            <a:pPr marL="274306" indent="-274306" algn="just">
              <a:spcBef>
                <a:spcPts val="0"/>
              </a:spcBef>
              <a:buFont typeface="Wingdings" pitchFamily="2" charset="2"/>
              <a:buChar char="§"/>
            </a:pPr>
            <a:r>
              <a:rPr lang="en-US" sz="2800" dirty="0">
                <a:solidFill>
                  <a:schemeClr val="tx1"/>
                </a:solidFill>
                <a:latin typeface="Cambria" pitchFamily="18" charset="0"/>
                <a:ea typeface="Cambria" pitchFamily="18" charset="0"/>
              </a:rPr>
              <a:t>Critics have argued that neoliberal policies have increased economic inequality and exacerbated global poverty. It encourages or covers for imperialism. </a:t>
            </a:r>
          </a:p>
          <a:p>
            <a:pPr marL="274306" indent="-274306" algn="ctr">
              <a:spcBef>
                <a:spcPts val="0"/>
              </a:spcBef>
              <a:buNone/>
            </a:pPr>
            <a:r>
              <a:rPr lang="en-US" sz="2800" b="1" dirty="0">
                <a:solidFill>
                  <a:srgbClr val="C00000"/>
                </a:solidFill>
                <a:latin typeface="Cambria" pitchFamily="18" charset="0"/>
                <a:ea typeface="Cambria" pitchFamily="18" charset="0"/>
              </a:rPr>
              <a:t>State’s role was reduced and competitive markets were encouraged to function. That too resulted in drastic failure. The donors then decided to help strengthen the role of the developing country governments by giving aid. </a:t>
            </a:r>
            <a:endParaRPr lang="en-US" sz="2800" dirty="0">
              <a:solidFill>
                <a:schemeClr val="tx1"/>
              </a:solidFill>
              <a:latin typeface="Cambria" pitchFamily="18" charset="0"/>
              <a:ea typeface="Cambria" pitchFamily="18" charset="0"/>
            </a:endParaRPr>
          </a:p>
        </p:txBody>
      </p:sp>
      <p:sp>
        <p:nvSpPr>
          <p:cNvPr id="5" name="Title 1"/>
          <p:cNvSpPr txBox="1">
            <a:spLocks/>
          </p:cNvSpPr>
          <p:nvPr/>
        </p:nvSpPr>
        <p:spPr>
          <a:xfrm>
            <a:off x="0" y="1"/>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87" tIns="52244" rIns="104487" bIns="52244"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itchFamily="18" charset="0"/>
                <a:ea typeface="Cambria" pitchFamily="18" charset="0"/>
              </a:rPr>
              <a:t>Aid in Historical Perspective </a:t>
            </a:r>
            <a:endParaRPr lang="en-US" sz="5000" b="1" dirty="0">
              <a:solidFill>
                <a:schemeClr val="tx1"/>
              </a:solidFill>
              <a:effectLst>
                <a:outerShdw blurRad="38100" dist="38100" dir="2700000" algn="tl">
                  <a:srgbClr val="000000">
                    <a:alpha val="43137"/>
                  </a:srgbClr>
                </a:outerShdw>
              </a:effectLst>
              <a:latin typeface="Cambria" pitchFamily="18" charset="0"/>
              <a:ea typeface="Cambria" pitchFamily="18" charset="0"/>
            </a:endParaRPr>
          </a:p>
        </p:txBody>
      </p:sp>
    </p:spTree>
    <p:extLst>
      <p:ext uri="{BB962C8B-B14F-4D97-AF65-F5344CB8AC3E}">
        <p14:creationId xmlns:p14="http://schemas.microsoft.com/office/powerpoint/2010/main" val="2295808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2572</Words>
  <Application>Microsoft Office PowerPoint</Application>
  <PresentationFormat>Custom</PresentationFormat>
  <Paragraphs>180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diu</dc:creator>
  <cp:lastModifiedBy>su</cp:lastModifiedBy>
  <cp:revision>118</cp:revision>
  <dcterms:created xsi:type="dcterms:W3CDTF">2018-11-01T09:05:10Z</dcterms:created>
  <dcterms:modified xsi:type="dcterms:W3CDTF">2024-05-08T12:46:26Z</dcterms:modified>
</cp:coreProperties>
</file>