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4" r:id="rId2"/>
    <p:sldId id="365" r:id="rId3"/>
    <p:sldId id="366" r:id="rId4"/>
    <p:sldId id="367" r:id="rId5"/>
    <p:sldId id="368" r:id="rId6"/>
    <p:sldId id="369" r:id="rId7"/>
    <p:sldId id="385" r:id="rId8"/>
    <p:sldId id="258" r:id="rId9"/>
    <p:sldId id="260" r:id="rId10"/>
    <p:sldId id="266" r:id="rId11"/>
    <p:sldId id="383" r:id="rId12"/>
    <p:sldId id="257" r:id="rId13"/>
    <p:sldId id="259" r:id="rId14"/>
    <p:sldId id="261" r:id="rId15"/>
    <p:sldId id="262" r:id="rId16"/>
    <p:sldId id="263" r:id="rId17"/>
    <p:sldId id="264" r:id="rId18"/>
    <p:sldId id="388" r:id="rId19"/>
    <p:sldId id="380" r:id="rId20"/>
    <p:sldId id="386" r:id="rId21"/>
    <p:sldId id="361" r:id="rId22"/>
    <p:sldId id="3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F30604-3F70-4CAF-99C8-6F132227891D}" v="6" dt="2023-05-09T02:18:58.3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696C1-7F86-4FC7-91BA-822DC798A02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7FBDD8B-A0F9-4501-B43D-0C00CD7D71D2}">
      <dgm:prSet/>
      <dgm:spPr/>
      <dgm:t>
        <a:bodyPr/>
        <a:lstStyle/>
        <a:p>
          <a:r>
            <a:rPr lang="en-US"/>
            <a:t>Fast developing industry </a:t>
          </a:r>
        </a:p>
      </dgm:t>
    </dgm:pt>
    <dgm:pt modelId="{B83BF925-7C2C-485F-810E-36F76D82330A}" type="parTrans" cxnId="{6837CC3C-4500-41B3-8220-DF6DBCEB6870}">
      <dgm:prSet/>
      <dgm:spPr/>
      <dgm:t>
        <a:bodyPr/>
        <a:lstStyle/>
        <a:p>
          <a:endParaRPr lang="en-US"/>
        </a:p>
      </dgm:t>
    </dgm:pt>
    <dgm:pt modelId="{4BE957D9-3B20-46F9-BF1B-E405915CF4B9}" type="sibTrans" cxnId="{6837CC3C-4500-41B3-8220-DF6DBCEB6870}">
      <dgm:prSet/>
      <dgm:spPr/>
      <dgm:t>
        <a:bodyPr/>
        <a:lstStyle/>
        <a:p>
          <a:endParaRPr lang="en-US"/>
        </a:p>
      </dgm:t>
    </dgm:pt>
    <dgm:pt modelId="{B1D8516A-0DF5-438F-B9F2-142B37375DD3}">
      <dgm:prSet/>
      <dgm:spPr/>
      <dgm:t>
        <a:bodyPr/>
        <a:lstStyle/>
        <a:p>
          <a:r>
            <a:rPr lang="en-US"/>
            <a:t>Complete government support </a:t>
          </a:r>
        </a:p>
      </dgm:t>
    </dgm:pt>
    <dgm:pt modelId="{C4552ED8-A393-4AF2-B607-3EB8EA38BADB}" type="parTrans" cxnId="{B361C3EC-46B1-4E14-B59A-4863F50E11AA}">
      <dgm:prSet/>
      <dgm:spPr/>
      <dgm:t>
        <a:bodyPr/>
        <a:lstStyle/>
        <a:p>
          <a:endParaRPr lang="en-US"/>
        </a:p>
      </dgm:t>
    </dgm:pt>
    <dgm:pt modelId="{AB1FA21E-3EBC-4B77-B0F3-16E305CBDA22}" type="sibTrans" cxnId="{B361C3EC-46B1-4E14-B59A-4863F50E11AA}">
      <dgm:prSet/>
      <dgm:spPr/>
      <dgm:t>
        <a:bodyPr/>
        <a:lstStyle/>
        <a:p>
          <a:endParaRPr lang="en-US"/>
        </a:p>
      </dgm:t>
    </dgm:pt>
    <dgm:pt modelId="{3FAE1493-125B-4E22-A3BB-E44F5DE8EB51}">
      <dgm:prSet/>
      <dgm:spPr/>
      <dgm:t>
        <a:bodyPr/>
        <a:lstStyle/>
        <a:p>
          <a:r>
            <a:rPr lang="en-US"/>
            <a:t>Huge availability of labour force </a:t>
          </a:r>
        </a:p>
      </dgm:t>
    </dgm:pt>
    <dgm:pt modelId="{850B475F-D3E8-4A66-9001-E25E30AF808D}" type="parTrans" cxnId="{9D4161A7-8199-4CBD-B1CD-075BC49AD51C}">
      <dgm:prSet/>
      <dgm:spPr/>
      <dgm:t>
        <a:bodyPr/>
        <a:lstStyle/>
        <a:p>
          <a:endParaRPr lang="en-US"/>
        </a:p>
      </dgm:t>
    </dgm:pt>
    <dgm:pt modelId="{039DE54C-A681-450F-A975-F0AD4DFB78F0}" type="sibTrans" cxnId="{9D4161A7-8199-4CBD-B1CD-075BC49AD51C}">
      <dgm:prSet/>
      <dgm:spPr/>
      <dgm:t>
        <a:bodyPr/>
        <a:lstStyle/>
        <a:p>
          <a:endParaRPr lang="en-US"/>
        </a:p>
      </dgm:t>
    </dgm:pt>
    <dgm:pt modelId="{01385615-97BE-4651-A05C-E12FDCABD477}">
      <dgm:prSet/>
      <dgm:spPr/>
      <dgm:t>
        <a:bodyPr/>
        <a:lstStyle/>
        <a:p>
          <a:r>
            <a:rPr lang="en-US"/>
            <a:t>Densely populated country </a:t>
          </a:r>
        </a:p>
      </dgm:t>
    </dgm:pt>
    <dgm:pt modelId="{F767B07B-BEB7-43B6-BF37-CB69663B7DBC}" type="parTrans" cxnId="{1280379D-7D41-4E6A-8B3E-91A0320F9894}">
      <dgm:prSet/>
      <dgm:spPr/>
      <dgm:t>
        <a:bodyPr/>
        <a:lstStyle/>
        <a:p>
          <a:endParaRPr lang="en-US"/>
        </a:p>
      </dgm:t>
    </dgm:pt>
    <dgm:pt modelId="{8E92D5C4-0487-4492-8210-3B73134CEF01}" type="sibTrans" cxnId="{1280379D-7D41-4E6A-8B3E-91A0320F9894}">
      <dgm:prSet/>
      <dgm:spPr/>
      <dgm:t>
        <a:bodyPr/>
        <a:lstStyle/>
        <a:p>
          <a:endParaRPr lang="en-US"/>
        </a:p>
      </dgm:t>
    </dgm:pt>
    <dgm:pt modelId="{B2AB84E9-CB86-4334-8F68-A84A9657E002}">
      <dgm:prSet/>
      <dgm:spPr/>
      <dgm:t>
        <a:bodyPr/>
        <a:lstStyle/>
        <a:p>
          <a:r>
            <a:rPr lang="en-US"/>
            <a:t>Availability of products by mass distribution throughout the nation Easy-going legal system </a:t>
          </a:r>
        </a:p>
      </dgm:t>
    </dgm:pt>
    <dgm:pt modelId="{4456693E-7F5A-409B-B864-D46D6067FCD3}" type="parTrans" cxnId="{B1416AD0-F36A-4114-B471-B40A285943B8}">
      <dgm:prSet/>
      <dgm:spPr/>
      <dgm:t>
        <a:bodyPr/>
        <a:lstStyle/>
        <a:p>
          <a:endParaRPr lang="en-US"/>
        </a:p>
      </dgm:t>
    </dgm:pt>
    <dgm:pt modelId="{7AD3626D-18A4-4311-B710-8F364D10A305}" type="sibTrans" cxnId="{B1416AD0-F36A-4114-B471-B40A285943B8}">
      <dgm:prSet/>
      <dgm:spPr/>
      <dgm:t>
        <a:bodyPr/>
        <a:lstStyle/>
        <a:p>
          <a:endParaRPr lang="en-US"/>
        </a:p>
      </dgm:t>
    </dgm:pt>
    <dgm:pt modelId="{93B299D6-010B-484A-B167-D2FBAFECAFF6}">
      <dgm:prSet/>
      <dgm:spPr/>
      <dgm:t>
        <a:bodyPr/>
        <a:lstStyle/>
        <a:p>
          <a:r>
            <a:rPr lang="en-US"/>
            <a:t>Unique advertisement ideas </a:t>
          </a:r>
        </a:p>
      </dgm:t>
    </dgm:pt>
    <dgm:pt modelId="{6E97504F-7C7A-4FB4-B6E8-A6678E2553ED}" type="parTrans" cxnId="{B1AC640C-67AB-4187-8EFE-7926121F0E1A}">
      <dgm:prSet/>
      <dgm:spPr/>
      <dgm:t>
        <a:bodyPr/>
        <a:lstStyle/>
        <a:p>
          <a:endParaRPr lang="en-US"/>
        </a:p>
      </dgm:t>
    </dgm:pt>
    <dgm:pt modelId="{998038F1-CD90-412A-A6ED-8F4A6BFCCD7D}" type="sibTrans" cxnId="{B1AC640C-67AB-4187-8EFE-7926121F0E1A}">
      <dgm:prSet/>
      <dgm:spPr/>
      <dgm:t>
        <a:bodyPr/>
        <a:lstStyle/>
        <a:p>
          <a:endParaRPr lang="en-US"/>
        </a:p>
      </dgm:t>
    </dgm:pt>
    <dgm:pt modelId="{4338177C-4A53-4366-8376-53CA17B7EC2A}" type="pres">
      <dgm:prSet presAssocID="{912696C1-7F86-4FC7-91BA-822DC798A027}" presName="diagram" presStyleCnt="0">
        <dgm:presLayoutVars>
          <dgm:dir/>
          <dgm:resizeHandles val="exact"/>
        </dgm:presLayoutVars>
      </dgm:prSet>
      <dgm:spPr/>
    </dgm:pt>
    <dgm:pt modelId="{F8E1508C-09AA-487B-B2C6-7F9924A8291A}" type="pres">
      <dgm:prSet presAssocID="{47FBDD8B-A0F9-4501-B43D-0C00CD7D71D2}" presName="node" presStyleLbl="node1" presStyleIdx="0" presStyleCnt="6">
        <dgm:presLayoutVars>
          <dgm:bulletEnabled val="1"/>
        </dgm:presLayoutVars>
      </dgm:prSet>
      <dgm:spPr/>
    </dgm:pt>
    <dgm:pt modelId="{9A7CAECD-97A6-4B6C-9A12-A6D065973ACE}" type="pres">
      <dgm:prSet presAssocID="{4BE957D9-3B20-46F9-BF1B-E405915CF4B9}" presName="sibTrans" presStyleCnt="0"/>
      <dgm:spPr/>
    </dgm:pt>
    <dgm:pt modelId="{F819CE04-3D6D-4866-8E3D-BF1338E7AA9D}" type="pres">
      <dgm:prSet presAssocID="{B1D8516A-0DF5-438F-B9F2-142B37375DD3}" presName="node" presStyleLbl="node1" presStyleIdx="1" presStyleCnt="6">
        <dgm:presLayoutVars>
          <dgm:bulletEnabled val="1"/>
        </dgm:presLayoutVars>
      </dgm:prSet>
      <dgm:spPr/>
    </dgm:pt>
    <dgm:pt modelId="{A7DA588F-8CF7-4350-B4A2-4B84575B774A}" type="pres">
      <dgm:prSet presAssocID="{AB1FA21E-3EBC-4B77-B0F3-16E305CBDA22}" presName="sibTrans" presStyleCnt="0"/>
      <dgm:spPr/>
    </dgm:pt>
    <dgm:pt modelId="{A523204E-1CF6-4914-A387-0F5229A12149}" type="pres">
      <dgm:prSet presAssocID="{3FAE1493-125B-4E22-A3BB-E44F5DE8EB51}" presName="node" presStyleLbl="node1" presStyleIdx="2" presStyleCnt="6">
        <dgm:presLayoutVars>
          <dgm:bulletEnabled val="1"/>
        </dgm:presLayoutVars>
      </dgm:prSet>
      <dgm:spPr/>
    </dgm:pt>
    <dgm:pt modelId="{4DDA5C78-F479-4237-934F-87BAF4AC0197}" type="pres">
      <dgm:prSet presAssocID="{039DE54C-A681-450F-A975-F0AD4DFB78F0}" presName="sibTrans" presStyleCnt="0"/>
      <dgm:spPr/>
    </dgm:pt>
    <dgm:pt modelId="{A1B57119-964E-46D7-A6D8-A9CD474EA04E}" type="pres">
      <dgm:prSet presAssocID="{01385615-97BE-4651-A05C-E12FDCABD477}" presName="node" presStyleLbl="node1" presStyleIdx="3" presStyleCnt="6">
        <dgm:presLayoutVars>
          <dgm:bulletEnabled val="1"/>
        </dgm:presLayoutVars>
      </dgm:prSet>
      <dgm:spPr/>
    </dgm:pt>
    <dgm:pt modelId="{27ED0A2F-F3C5-4F29-A964-351BB5EC8116}" type="pres">
      <dgm:prSet presAssocID="{8E92D5C4-0487-4492-8210-3B73134CEF01}" presName="sibTrans" presStyleCnt="0"/>
      <dgm:spPr/>
    </dgm:pt>
    <dgm:pt modelId="{35CD7099-41AE-4E8F-A09C-3551FD62E951}" type="pres">
      <dgm:prSet presAssocID="{B2AB84E9-CB86-4334-8F68-A84A9657E002}" presName="node" presStyleLbl="node1" presStyleIdx="4" presStyleCnt="6">
        <dgm:presLayoutVars>
          <dgm:bulletEnabled val="1"/>
        </dgm:presLayoutVars>
      </dgm:prSet>
      <dgm:spPr/>
    </dgm:pt>
    <dgm:pt modelId="{1A40048E-B425-4CF1-9DB2-42821C3ADCC1}" type="pres">
      <dgm:prSet presAssocID="{7AD3626D-18A4-4311-B710-8F364D10A305}" presName="sibTrans" presStyleCnt="0"/>
      <dgm:spPr/>
    </dgm:pt>
    <dgm:pt modelId="{9FA89037-4A57-4556-AE43-9BBE94796792}" type="pres">
      <dgm:prSet presAssocID="{93B299D6-010B-484A-B167-D2FBAFECAFF6}" presName="node" presStyleLbl="node1" presStyleIdx="5" presStyleCnt="6">
        <dgm:presLayoutVars>
          <dgm:bulletEnabled val="1"/>
        </dgm:presLayoutVars>
      </dgm:prSet>
      <dgm:spPr/>
    </dgm:pt>
  </dgm:ptLst>
  <dgm:cxnLst>
    <dgm:cxn modelId="{B1AC640C-67AB-4187-8EFE-7926121F0E1A}" srcId="{912696C1-7F86-4FC7-91BA-822DC798A027}" destId="{93B299D6-010B-484A-B167-D2FBAFECAFF6}" srcOrd="5" destOrd="0" parTransId="{6E97504F-7C7A-4FB4-B6E8-A6678E2553ED}" sibTransId="{998038F1-CD90-412A-A6ED-8F4A6BFCCD7D}"/>
    <dgm:cxn modelId="{9E24BA16-87D1-46C8-93CB-CCCFCD2007F3}" type="presOf" srcId="{912696C1-7F86-4FC7-91BA-822DC798A027}" destId="{4338177C-4A53-4366-8376-53CA17B7EC2A}" srcOrd="0" destOrd="0" presId="urn:microsoft.com/office/officeart/2005/8/layout/default"/>
    <dgm:cxn modelId="{6837CC3C-4500-41B3-8220-DF6DBCEB6870}" srcId="{912696C1-7F86-4FC7-91BA-822DC798A027}" destId="{47FBDD8B-A0F9-4501-B43D-0C00CD7D71D2}" srcOrd="0" destOrd="0" parTransId="{B83BF925-7C2C-485F-810E-36F76D82330A}" sibTransId="{4BE957D9-3B20-46F9-BF1B-E405915CF4B9}"/>
    <dgm:cxn modelId="{02018843-4BC5-4202-9658-11A78D29EDD0}" type="presOf" srcId="{3FAE1493-125B-4E22-A3BB-E44F5DE8EB51}" destId="{A523204E-1CF6-4914-A387-0F5229A12149}" srcOrd="0" destOrd="0" presId="urn:microsoft.com/office/officeart/2005/8/layout/default"/>
    <dgm:cxn modelId="{FD8B1866-4B1B-4F15-91E8-D01A49531F05}" type="presOf" srcId="{47FBDD8B-A0F9-4501-B43D-0C00CD7D71D2}" destId="{F8E1508C-09AA-487B-B2C6-7F9924A8291A}" srcOrd="0" destOrd="0" presId="urn:microsoft.com/office/officeart/2005/8/layout/default"/>
    <dgm:cxn modelId="{E813318B-09A2-477B-AE91-6B6204814E66}" type="presOf" srcId="{01385615-97BE-4651-A05C-E12FDCABD477}" destId="{A1B57119-964E-46D7-A6D8-A9CD474EA04E}" srcOrd="0" destOrd="0" presId="urn:microsoft.com/office/officeart/2005/8/layout/default"/>
    <dgm:cxn modelId="{C65D9E8E-F84B-4AB3-BD3A-ED474AE43723}" type="presOf" srcId="{B2AB84E9-CB86-4334-8F68-A84A9657E002}" destId="{35CD7099-41AE-4E8F-A09C-3551FD62E951}" srcOrd="0" destOrd="0" presId="urn:microsoft.com/office/officeart/2005/8/layout/default"/>
    <dgm:cxn modelId="{1280379D-7D41-4E6A-8B3E-91A0320F9894}" srcId="{912696C1-7F86-4FC7-91BA-822DC798A027}" destId="{01385615-97BE-4651-A05C-E12FDCABD477}" srcOrd="3" destOrd="0" parTransId="{F767B07B-BEB7-43B6-BF37-CB69663B7DBC}" sibTransId="{8E92D5C4-0487-4492-8210-3B73134CEF01}"/>
    <dgm:cxn modelId="{9D4161A7-8199-4CBD-B1CD-075BC49AD51C}" srcId="{912696C1-7F86-4FC7-91BA-822DC798A027}" destId="{3FAE1493-125B-4E22-A3BB-E44F5DE8EB51}" srcOrd="2" destOrd="0" parTransId="{850B475F-D3E8-4A66-9001-E25E30AF808D}" sibTransId="{039DE54C-A681-450F-A975-F0AD4DFB78F0}"/>
    <dgm:cxn modelId="{280D01AB-1C9A-4B0C-9589-7366218A3C8C}" type="presOf" srcId="{B1D8516A-0DF5-438F-B9F2-142B37375DD3}" destId="{F819CE04-3D6D-4866-8E3D-BF1338E7AA9D}" srcOrd="0" destOrd="0" presId="urn:microsoft.com/office/officeart/2005/8/layout/default"/>
    <dgm:cxn modelId="{377DC2CE-66CF-4995-865A-E2B5C1275AB2}" type="presOf" srcId="{93B299D6-010B-484A-B167-D2FBAFECAFF6}" destId="{9FA89037-4A57-4556-AE43-9BBE94796792}" srcOrd="0" destOrd="0" presId="urn:microsoft.com/office/officeart/2005/8/layout/default"/>
    <dgm:cxn modelId="{B1416AD0-F36A-4114-B471-B40A285943B8}" srcId="{912696C1-7F86-4FC7-91BA-822DC798A027}" destId="{B2AB84E9-CB86-4334-8F68-A84A9657E002}" srcOrd="4" destOrd="0" parTransId="{4456693E-7F5A-409B-B864-D46D6067FCD3}" sibTransId="{7AD3626D-18A4-4311-B710-8F364D10A305}"/>
    <dgm:cxn modelId="{B361C3EC-46B1-4E14-B59A-4863F50E11AA}" srcId="{912696C1-7F86-4FC7-91BA-822DC798A027}" destId="{B1D8516A-0DF5-438F-B9F2-142B37375DD3}" srcOrd="1" destOrd="0" parTransId="{C4552ED8-A393-4AF2-B607-3EB8EA38BADB}" sibTransId="{AB1FA21E-3EBC-4B77-B0F3-16E305CBDA22}"/>
    <dgm:cxn modelId="{0CF27896-F3BF-4E43-97FD-8D96B71AA72B}" type="presParOf" srcId="{4338177C-4A53-4366-8376-53CA17B7EC2A}" destId="{F8E1508C-09AA-487B-B2C6-7F9924A8291A}" srcOrd="0" destOrd="0" presId="urn:microsoft.com/office/officeart/2005/8/layout/default"/>
    <dgm:cxn modelId="{73791C7B-DD04-4038-94CC-9F4854CA74DD}" type="presParOf" srcId="{4338177C-4A53-4366-8376-53CA17B7EC2A}" destId="{9A7CAECD-97A6-4B6C-9A12-A6D065973ACE}" srcOrd="1" destOrd="0" presId="urn:microsoft.com/office/officeart/2005/8/layout/default"/>
    <dgm:cxn modelId="{3F572D24-FFED-4434-89A7-2A6EB90F2686}" type="presParOf" srcId="{4338177C-4A53-4366-8376-53CA17B7EC2A}" destId="{F819CE04-3D6D-4866-8E3D-BF1338E7AA9D}" srcOrd="2" destOrd="0" presId="urn:microsoft.com/office/officeart/2005/8/layout/default"/>
    <dgm:cxn modelId="{301357D7-BE87-48FF-8666-BB843299FC26}" type="presParOf" srcId="{4338177C-4A53-4366-8376-53CA17B7EC2A}" destId="{A7DA588F-8CF7-4350-B4A2-4B84575B774A}" srcOrd="3" destOrd="0" presId="urn:microsoft.com/office/officeart/2005/8/layout/default"/>
    <dgm:cxn modelId="{7F9CEFC5-08B1-439B-B527-5940B06729F6}" type="presParOf" srcId="{4338177C-4A53-4366-8376-53CA17B7EC2A}" destId="{A523204E-1CF6-4914-A387-0F5229A12149}" srcOrd="4" destOrd="0" presId="urn:microsoft.com/office/officeart/2005/8/layout/default"/>
    <dgm:cxn modelId="{35BDAC46-248B-4285-8BC1-3AFBE3D4C6F7}" type="presParOf" srcId="{4338177C-4A53-4366-8376-53CA17B7EC2A}" destId="{4DDA5C78-F479-4237-934F-87BAF4AC0197}" srcOrd="5" destOrd="0" presId="urn:microsoft.com/office/officeart/2005/8/layout/default"/>
    <dgm:cxn modelId="{5460A9FA-02ED-432A-AE89-26653CD0A1CD}" type="presParOf" srcId="{4338177C-4A53-4366-8376-53CA17B7EC2A}" destId="{A1B57119-964E-46D7-A6D8-A9CD474EA04E}" srcOrd="6" destOrd="0" presId="urn:microsoft.com/office/officeart/2005/8/layout/default"/>
    <dgm:cxn modelId="{1C3366BD-6505-421E-887A-3BB3125CA4FA}" type="presParOf" srcId="{4338177C-4A53-4366-8376-53CA17B7EC2A}" destId="{27ED0A2F-F3C5-4F29-A964-351BB5EC8116}" srcOrd="7" destOrd="0" presId="urn:microsoft.com/office/officeart/2005/8/layout/default"/>
    <dgm:cxn modelId="{21BBC7F9-7868-4E47-B2F2-BD84C8B08A7A}" type="presParOf" srcId="{4338177C-4A53-4366-8376-53CA17B7EC2A}" destId="{35CD7099-41AE-4E8F-A09C-3551FD62E951}" srcOrd="8" destOrd="0" presId="urn:microsoft.com/office/officeart/2005/8/layout/default"/>
    <dgm:cxn modelId="{E6EF255C-D5E4-4DEC-BAFB-6B8DBF45500A}" type="presParOf" srcId="{4338177C-4A53-4366-8376-53CA17B7EC2A}" destId="{1A40048E-B425-4CF1-9DB2-42821C3ADCC1}" srcOrd="9" destOrd="0" presId="urn:microsoft.com/office/officeart/2005/8/layout/default"/>
    <dgm:cxn modelId="{063B6AC8-37B6-4CBD-81A3-AECEC1D8FAE9}" type="presParOf" srcId="{4338177C-4A53-4366-8376-53CA17B7EC2A}" destId="{9FA89037-4A57-4556-AE43-9BBE9479679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EA9A2F-F4E8-4B23-9B2A-614F79A28E95}" type="doc">
      <dgm:prSet loTypeId="urn:microsoft.com/office/officeart/2005/8/layout/default" loCatId="list" qsTypeId="urn:microsoft.com/office/officeart/2005/8/quickstyle/simple5" qsCatId="simple" csTypeId="urn:microsoft.com/office/officeart/2005/8/colors/colorful5" csCatId="colorful"/>
      <dgm:spPr/>
      <dgm:t>
        <a:bodyPr/>
        <a:lstStyle/>
        <a:p>
          <a:endParaRPr lang="en-US"/>
        </a:p>
      </dgm:t>
    </dgm:pt>
    <dgm:pt modelId="{584EF24D-37B2-45D2-86DD-E3DB0538A891}">
      <dgm:prSet/>
      <dgm:spPr/>
      <dgm:t>
        <a:bodyPr/>
        <a:lstStyle/>
        <a:p>
          <a:r>
            <a:rPr lang="en-US"/>
            <a:t>Unskilled Labor force </a:t>
          </a:r>
        </a:p>
      </dgm:t>
    </dgm:pt>
    <dgm:pt modelId="{0DDE2BDB-DB5C-4060-BB44-F240B0A9C704}" type="parTrans" cxnId="{8DF319C7-DC68-4523-8143-73214F1496DB}">
      <dgm:prSet/>
      <dgm:spPr/>
      <dgm:t>
        <a:bodyPr/>
        <a:lstStyle/>
        <a:p>
          <a:endParaRPr lang="en-US"/>
        </a:p>
      </dgm:t>
    </dgm:pt>
    <dgm:pt modelId="{F828C002-2BF6-4B6C-BF6A-ED25173F21A8}" type="sibTrans" cxnId="{8DF319C7-DC68-4523-8143-73214F1496DB}">
      <dgm:prSet/>
      <dgm:spPr/>
      <dgm:t>
        <a:bodyPr/>
        <a:lstStyle/>
        <a:p>
          <a:endParaRPr lang="en-US"/>
        </a:p>
      </dgm:t>
    </dgm:pt>
    <dgm:pt modelId="{AA2858F2-3A98-44CF-9E08-7E490D3821BA}">
      <dgm:prSet/>
      <dgm:spPr/>
      <dgm:t>
        <a:bodyPr/>
        <a:lstStyle/>
        <a:p>
          <a:r>
            <a:rPr lang="en-US"/>
            <a:t>Lack of food and beverage safety acts </a:t>
          </a:r>
        </a:p>
      </dgm:t>
    </dgm:pt>
    <dgm:pt modelId="{D34CCCCD-AFDF-46D8-8E9A-123B39350B01}" type="parTrans" cxnId="{4ECE5D92-7E9D-49CD-810A-F13F056120AC}">
      <dgm:prSet/>
      <dgm:spPr/>
      <dgm:t>
        <a:bodyPr/>
        <a:lstStyle/>
        <a:p>
          <a:endParaRPr lang="en-US"/>
        </a:p>
      </dgm:t>
    </dgm:pt>
    <dgm:pt modelId="{D52B9C6A-7B11-455B-A2A1-D0BBA3E5E2E4}" type="sibTrans" cxnId="{4ECE5D92-7E9D-49CD-810A-F13F056120AC}">
      <dgm:prSet/>
      <dgm:spPr/>
      <dgm:t>
        <a:bodyPr/>
        <a:lstStyle/>
        <a:p>
          <a:endParaRPr lang="en-US"/>
        </a:p>
      </dgm:t>
    </dgm:pt>
    <dgm:pt modelId="{D09665F4-42D0-44F8-AFE7-EFB1898EF6C2}">
      <dgm:prSet/>
      <dgm:spPr/>
      <dgm:t>
        <a:bodyPr/>
        <a:lstStyle/>
        <a:p>
          <a:r>
            <a:rPr lang="en-US"/>
            <a:t>Lack of experience in the global market</a:t>
          </a:r>
        </a:p>
      </dgm:t>
    </dgm:pt>
    <dgm:pt modelId="{6E516675-66B3-447B-AAD1-BB1E883C40F6}" type="parTrans" cxnId="{88AE33C6-FE2E-4473-9DA3-83DD59304522}">
      <dgm:prSet/>
      <dgm:spPr/>
      <dgm:t>
        <a:bodyPr/>
        <a:lstStyle/>
        <a:p>
          <a:endParaRPr lang="en-US"/>
        </a:p>
      </dgm:t>
    </dgm:pt>
    <dgm:pt modelId="{55A3DD00-9566-4E1C-91C0-0A08377430E2}" type="sibTrans" cxnId="{88AE33C6-FE2E-4473-9DA3-83DD59304522}">
      <dgm:prSet/>
      <dgm:spPr/>
      <dgm:t>
        <a:bodyPr/>
        <a:lstStyle/>
        <a:p>
          <a:endParaRPr lang="en-US"/>
        </a:p>
      </dgm:t>
    </dgm:pt>
    <dgm:pt modelId="{88F23853-54F6-4232-B880-68592402E328}">
      <dgm:prSet/>
      <dgm:spPr/>
      <dgm:t>
        <a:bodyPr/>
        <a:lstStyle/>
        <a:p>
          <a:r>
            <a:rPr lang="en-US"/>
            <a:t>Lack of quality of the products</a:t>
          </a:r>
        </a:p>
      </dgm:t>
    </dgm:pt>
    <dgm:pt modelId="{648D1058-8890-4CC0-8154-3F91C943FEB9}" type="parTrans" cxnId="{9F7BC254-45DF-48B9-BE11-2BC55E7699A4}">
      <dgm:prSet/>
      <dgm:spPr/>
      <dgm:t>
        <a:bodyPr/>
        <a:lstStyle/>
        <a:p>
          <a:endParaRPr lang="en-US"/>
        </a:p>
      </dgm:t>
    </dgm:pt>
    <dgm:pt modelId="{78C3FFC7-DA10-41C0-BF1C-269FAC7C0FC2}" type="sibTrans" cxnId="{9F7BC254-45DF-48B9-BE11-2BC55E7699A4}">
      <dgm:prSet/>
      <dgm:spPr/>
      <dgm:t>
        <a:bodyPr/>
        <a:lstStyle/>
        <a:p>
          <a:endParaRPr lang="en-US"/>
        </a:p>
      </dgm:t>
    </dgm:pt>
    <dgm:pt modelId="{C2CB150C-03A4-4E92-9429-15831491C973}">
      <dgm:prSet/>
      <dgm:spPr/>
      <dgm:t>
        <a:bodyPr/>
        <a:lstStyle/>
        <a:p>
          <a:r>
            <a:rPr lang="en-US"/>
            <a:t>Corruption </a:t>
          </a:r>
        </a:p>
      </dgm:t>
    </dgm:pt>
    <dgm:pt modelId="{AF0BA71A-9270-4417-B742-F5E34CB2931D}" type="parTrans" cxnId="{0D11C77E-9347-42E9-B343-1DF1169402C2}">
      <dgm:prSet/>
      <dgm:spPr/>
      <dgm:t>
        <a:bodyPr/>
        <a:lstStyle/>
        <a:p>
          <a:endParaRPr lang="en-US"/>
        </a:p>
      </dgm:t>
    </dgm:pt>
    <dgm:pt modelId="{A56EC14C-B196-4E83-8058-391FEC57C30A}" type="sibTrans" cxnId="{0D11C77E-9347-42E9-B343-1DF1169402C2}">
      <dgm:prSet/>
      <dgm:spPr/>
      <dgm:t>
        <a:bodyPr/>
        <a:lstStyle/>
        <a:p>
          <a:endParaRPr lang="en-US"/>
        </a:p>
      </dgm:t>
    </dgm:pt>
    <dgm:pt modelId="{9FFACB7D-28B4-4E1D-8E31-77F52271F7AA}">
      <dgm:prSet/>
      <dgm:spPr/>
      <dgm:t>
        <a:bodyPr/>
        <a:lstStyle/>
        <a:p>
          <a:r>
            <a:rPr lang="en-US"/>
            <a:t>Unethical practices by several companies</a:t>
          </a:r>
        </a:p>
      </dgm:t>
    </dgm:pt>
    <dgm:pt modelId="{6801D74D-AC90-415B-BA56-9F2374688ECA}" type="parTrans" cxnId="{FED2FC9B-3F55-45E6-B41B-46646F43588F}">
      <dgm:prSet/>
      <dgm:spPr/>
      <dgm:t>
        <a:bodyPr/>
        <a:lstStyle/>
        <a:p>
          <a:endParaRPr lang="en-US"/>
        </a:p>
      </dgm:t>
    </dgm:pt>
    <dgm:pt modelId="{8EF93CB8-612A-4332-B98D-F9C43094E331}" type="sibTrans" cxnId="{FED2FC9B-3F55-45E6-B41B-46646F43588F}">
      <dgm:prSet/>
      <dgm:spPr/>
      <dgm:t>
        <a:bodyPr/>
        <a:lstStyle/>
        <a:p>
          <a:endParaRPr lang="en-US"/>
        </a:p>
      </dgm:t>
    </dgm:pt>
    <dgm:pt modelId="{031BA283-891D-4712-ADC7-1B8488725CAE}" type="pres">
      <dgm:prSet presAssocID="{39EA9A2F-F4E8-4B23-9B2A-614F79A28E95}" presName="diagram" presStyleCnt="0">
        <dgm:presLayoutVars>
          <dgm:dir/>
          <dgm:resizeHandles val="exact"/>
        </dgm:presLayoutVars>
      </dgm:prSet>
      <dgm:spPr/>
    </dgm:pt>
    <dgm:pt modelId="{9D899B7A-DBEE-4214-A72D-13B12BB356CA}" type="pres">
      <dgm:prSet presAssocID="{584EF24D-37B2-45D2-86DD-E3DB0538A891}" presName="node" presStyleLbl="node1" presStyleIdx="0" presStyleCnt="6">
        <dgm:presLayoutVars>
          <dgm:bulletEnabled val="1"/>
        </dgm:presLayoutVars>
      </dgm:prSet>
      <dgm:spPr/>
    </dgm:pt>
    <dgm:pt modelId="{F8897167-9C27-4A47-A654-C1D042EAD04E}" type="pres">
      <dgm:prSet presAssocID="{F828C002-2BF6-4B6C-BF6A-ED25173F21A8}" presName="sibTrans" presStyleCnt="0"/>
      <dgm:spPr/>
    </dgm:pt>
    <dgm:pt modelId="{B457930B-0344-44AD-93F7-B5C0EADE21D0}" type="pres">
      <dgm:prSet presAssocID="{AA2858F2-3A98-44CF-9E08-7E490D3821BA}" presName="node" presStyleLbl="node1" presStyleIdx="1" presStyleCnt="6">
        <dgm:presLayoutVars>
          <dgm:bulletEnabled val="1"/>
        </dgm:presLayoutVars>
      </dgm:prSet>
      <dgm:spPr/>
    </dgm:pt>
    <dgm:pt modelId="{4A5A82C1-5613-4C8E-ACFD-CFF92D8220AF}" type="pres">
      <dgm:prSet presAssocID="{D52B9C6A-7B11-455B-A2A1-D0BBA3E5E2E4}" presName="sibTrans" presStyleCnt="0"/>
      <dgm:spPr/>
    </dgm:pt>
    <dgm:pt modelId="{B1F6544A-3454-49B7-A9A9-CFC0A1CD2BD5}" type="pres">
      <dgm:prSet presAssocID="{D09665F4-42D0-44F8-AFE7-EFB1898EF6C2}" presName="node" presStyleLbl="node1" presStyleIdx="2" presStyleCnt="6">
        <dgm:presLayoutVars>
          <dgm:bulletEnabled val="1"/>
        </dgm:presLayoutVars>
      </dgm:prSet>
      <dgm:spPr/>
    </dgm:pt>
    <dgm:pt modelId="{4ABA466E-1E82-4411-A60A-E656B3DAD9F5}" type="pres">
      <dgm:prSet presAssocID="{55A3DD00-9566-4E1C-91C0-0A08377430E2}" presName="sibTrans" presStyleCnt="0"/>
      <dgm:spPr/>
    </dgm:pt>
    <dgm:pt modelId="{A20F5114-FA38-4AAE-8852-F908AEC90A94}" type="pres">
      <dgm:prSet presAssocID="{88F23853-54F6-4232-B880-68592402E328}" presName="node" presStyleLbl="node1" presStyleIdx="3" presStyleCnt="6">
        <dgm:presLayoutVars>
          <dgm:bulletEnabled val="1"/>
        </dgm:presLayoutVars>
      </dgm:prSet>
      <dgm:spPr/>
    </dgm:pt>
    <dgm:pt modelId="{38ED263C-AE67-4C8B-8A2F-D881D16B9F8C}" type="pres">
      <dgm:prSet presAssocID="{78C3FFC7-DA10-41C0-BF1C-269FAC7C0FC2}" presName="sibTrans" presStyleCnt="0"/>
      <dgm:spPr/>
    </dgm:pt>
    <dgm:pt modelId="{B2299FFA-510E-4F1A-95EE-5B68B99E32C4}" type="pres">
      <dgm:prSet presAssocID="{C2CB150C-03A4-4E92-9429-15831491C973}" presName="node" presStyleLbl="node1" presStyleIdx="4" presStyleCnt="6">
        <dgm:presLayoutVars>
          <dgm:bulletEnabled val="1"/>
        </dgm:presLayoutVars>
      </dgm:prSet>
      <dgm:spPr/>
    </dgm:pt>
    <dgm:pt modelId="{CAAF8A2E-6239-4EB0-968E-9928922AFA70}" type="pres">
      <dgm:prSet presAssocID="{A56EC14C-B196-4E83-8058-391FEC57C30A}" presName="sibTrans" presStyleCnt="0"/>
      <dgm:spPr/>
    </dgm:pt>
    <dgm:pt modelId="{972F9FDA-4DF1-41AE-9928-1A9EDC6F6C3D}" type="pres">
      <dgm:prSet presAssocID="{9FFACB7D-28B4-4E1D-8E31-77F52271F7AA}" presName="node" presStyleLbl="node1" presStyleIdx="5" presStyleCnt="6">
        <dgm:presLayoutVars>
          <dgm:bulletEnabled val="1"/>
        </dgm:presLayoutVars>
      </dgm:prSet>
      <dgm:spPr/>
    </dgm:pt>
  </dgm:ptLst>
  <dgm:cxnLst>
    <dgm:cxn modelId="{A7895206-99DE-4B2C-86C0-BB2ADCE09446}" type="presOf" srcId="{88F23853-54F6-4232-B880-68592402E328}" destId="{A20F5114-FA38-4AAE-8852-F908AEC90A94}" srcOrd="0" destOrd="0" presId="urn:microsoft.com/office/officeart/2005/8/layout/default"/>
    <dgm:cxn modelId="{915CD91E-8F16-4EF4-86F7-9DDB1306B6F6}" type="presOf" srcId="{9FFACB7D-28B4-4E1D-8E31-77F52271F7AA}" destId="{972F9FDA-4DF1-41AE-9928-1A9EDC6F6C3D}" srcOrd="0" destOrd="0" presId="urn:microsoft.com/office/officeart/2005/8/layout/default"/>
    <dgm:cxn modelId="{12C39431-15E3-44E8-8647-C8BE758734D2}" type="presOf" srcId="{AA2858F2-3A98-44CF-9E08-7E490D3821BA}" destId="{B457930B-0344-44AD-93F7-B5C0EADE21D0}" srcOrd="0" destOrd="0" presId="urn:microsoft.com/office/officeart/2005/8/layout/default"/>
    <dgm:cxn modelId="{3AC38839-B295-49DD-BC62-BDC2F7F8AE23}" type="presOf" srcId="{584EF24D-37B2-45D2-86DD-E3DB0538A891}" destId="{9D899B7A-DBEE-4214-A72D-13B12BB356CA}" srcOrd="0" destOrd="0" presId="urn:microsoft.com/office/officeart/2005/8/layout/default"/>
    <dgm:cxn modelId="{9F7BC254-45DF-48B9-BE11-2BC55E7699A4}" srcId="{39EA9A2F-F4E8-4B23-9B2A-614F79A28E95}" destId="{88F23853-54F6-4232-B880-68592402E328}" srcOrd="3" destOrd="0" parTransId="{648D1058-8890-4CC0-8154-3F91C943FEB9}" sibTransId="{78C3FFC7-DA10-41C0-BF1C-269FAC7C0FC2}"/>
    <dgm:cxn modelId="{80E52E57-E312-444B-AEBF-F99ECAA2BE19}" type="presOf" srcId="{D09665F4-42D0-44F8-AFE7-EFB1898EF6C2}" destId="{B1F6544A-3454-49B7-A9A9-CFC0A1CD2BD5}" srcOrd="0" destOrd="0" presId="urn:microsoft.com/office/officeart/2005/8/layout/default"/>
    <dgm:cxn modelId="{0D11C77E-9347-42E9-B343-1DF1169402C2}" srcId="{39EA9A2F-F4E8-4B23-9B2A-614F79A28E95}" destId="{C2CB150C-03A4-4E92-9429-15831491C973}" srcOrd="4" destOrd="0" parTransId="{AF0BA71A-9270-4417-B742-F5E34CB2931D}" sibTransId="{A56EC14C-B196-4E83-8058-391FEC57C30A}"/>
    <dgm:cxn modelId="{4ECE5D92-7E9D-49CD-810A-F13F056120AC}" srcId="{39EA9A2F-F4E8-4B23-9B2A-614F79A28E95}" destId="{AA2858F2-3A98-44CF-9E08-7E490D3821BA}" srcOrd="1" destOrd="0" parTransId="{D34CCCCD-AFDF-46D8-8E9A-123B39350B01}" sibTransId="{D52B9C6A-7B11-455B-A2A1-D0BBA3E5E2E4}"/>
    <dgm:cxn modelId="{B6FC9199-E962-486D-880E-9D88AC57493C}" type="presOf" srcId="{C2CB150C-03A4-4E92-9429-15831491C973}" destId="{B2299FFA-510E-4F1A-95EE-5B68B99E32C4}" srcOrd="0" destOrd="0" presId="urn:microsoft.com/office/officeart/2005/8/layout/default"/>
    <dgm:cxn modelId="{FED2FC9B-3F55-45E6-B41B-46646F43588F}" srcId="{39EA9A2F-F4E8-4B23-9B2A-614F79A28E95}" destId="{9FFACB7D-28B4-4E1D-8E31-77F52271F7AA}" srcOrd="5" destOrd="0" parTransId="{6801D74D-AC90-415B-BA56-9F2374688ECA}" sibTransId="{8EF93CB8-612A-4332-B98D-F9C43094E331}"/>
    <dgm:cxn modelId="{EEBB87B4-CF9A-4244-BBD0-5BEEA473E1A7}" type="presOf" srcId="{39EA9A2F-F4E8-4B23-9B2A-614F79A28E95}" destId="{031BA283-891D-4712-ADC7-1B8488725CAE}" srcOrd="0" destOrd="0" presId="urn:microsoft.com/office/officeart/2005/8/layout/default"/>
    <dgm:cxn modelId="{88AE33C6-FE2E-4473-9DA3-83DD59304522}" srcId="{39EA9A2F-F4E8-4B23-9B2A-614F79A28E95}" destId="{D09665F4-42D0-44F8-AFE7-EFB1898EF6C2}" srcOrd="2" destOrd="0" parTransId="{6E516675-66B3-447B-AAD1-BB1E883C40F6}" sibTransId="{55A3DD00-9566-4E1C-91C0-0A08377430E2}"/>
    <dgm:cxn modelId="{8DF319C7-DC68-4523-8143-73214F1496DB}" srcId="{39EA9A2F-F4E8-4B23-9B2A-614F79A28E95}" destId="{584EF24D-37B2-45D2-86DD-E3DB0538A891}" srcOrd="0" destOrd="0" parTransId="{0DDE2BDB-DB5C-4060-BB44-F240B0A9C704}" sibTransId="{F828C002-2BF6-4B6C-BF6A-ED25173F21A8}"/>
    <dgm:cxn modelId="{9760720D-2E02-4E77-8575-E91AEA5A8B60}" type="presParOf" srcId="{031BA283-891D-4712-ADC7-1B8488725CAE}" destId="{9D899B7A-DBEE-4214-A72D-13B12BB356CA}" srcOrd="0" destOrd="0" presId="urn:microsoft.com/office/officeart/2005/8/layout/default"/>
    <dgm:cxn modelId="{3C04B5AA-4E06-4F69-BA92-8FD0E98A3F8E}" type="presParOf" srcId="{031BA283-891D-4712-ADC7-1B8488725CAE}" destId="{F8897167-9C27-4A47-A654-C1D042EAD04E}" srcOrd="1" destOrd="0" presId="urn:microsoft.com/office/officeart/2005/8/layout/default"/>
    <dgm:cxn modelId="{D4A9E2C0-C3EB-4763-91A6-33E5636B55B5}" type="presParOf" srcId="{031BA283-891D-4712-ADC7-1B8488725CAE}" destId="{B457930B-0344-44AD-93F7-B5C0EADE21D0}" srcOrd="2" destOrd="0" presId="urn:microsoft.com/office/officeart/2005/8/layout/default"/>
    <dgm:cxn modelId="{BF0A44C3-AE3B-49C2-82A3-C38BB2099B60}" type="presParOf" srcId="{031BA283-891D-4712-ADC7-1B8488725CAE}" destId="{4A5A82C1-5613-4C8E-ACFD-CFF92D8220AF}" srcOrd="3" destOrd="0" presId="urn:microsoft.com/office/officeart/2005/8/layout/default"/>
    <dgm:cxn modelId="{CE31E0E7-DBD3-4A34-ACDF-15A181613149}" type="presParOf" srcId="{031BA283-891D-4712-ADC7-1B8488725CAE}" destId="{B1F6544A-3454-49B7-A9A9-CFC0A1CD2BD5}" srcOrd="4" destOrd="0" presId="urn:microsoft.com/office/officeart/2005/8/layout/default"/>
    <dgm:cxn modelId="{21E5F6CC-4E5F-4E9E-AA64-B800E681FAC3}" type="presParOf" srcId="{031BA283-891D-4712-ADC7-1B8488725CAE}" destId="{4ABA466E-1E82-4411-A60A-E656B3DAD9F5}" srcOrd="5" destOrd="0" presId="urn:microsoft.com/office/officeart/2005/8/layout/default"/>
    <dgm:cxn modelId="{9A9E4A90-4BA1-4387-8105-F273F98AFC6C}" type="presParOf" srcId="{031BA283-891D-4712-ADC7-1B8488725CAE}" destId="{A20F5114-FA38-4AAE-8852-F908AEC90A94}" srcOrd="6" destOrd="0" presId="urn:microsoft.com/office/officeart/2005/8/layout/default"/>
    <dgm:cxn modelId="{91C23EAD-EC20-4A09-98A4-F56129937E57}" type="presParOf" srcId="{031BA283-891D-4712-ADC7-1B8488725CAE}" destId="{38ED263C-AE67-4C8B-8A2F-D881D16B9F8C}" srcOrd="7" destOrd="0" presId="urn:microsoft.com/office/officeart/2005/8/layout/default"/>
    <dgm:cxn modelId="{DB9184DF-29C5-408B-ABCC-91B7725D9E41}" type="presParOf" srcId="{031BA283-891D-4712-ADC7-1B8488725CAE}" destId="{B2299FFA-510E-4F1A-95EE-5B68B99E32C4}" srcOrd="8" destOrd="0" presId="urn:microsoft.com/office/officeart/2005/8/layout/default"/>
    <dgm:cxn modelId="{E6F04A37-3CE9-4CEF-BE8C-971EE55DE26E}" type="presParOf" srcId="{031BA283-891D-4712-ADC7-1B8488725CAE}" destId="{CAAF8A2E-6239-4EB0-968E-9928922AFA70}" srcOrd="9" destOrd="0" presId="urn:microsoft.com/office/officeart/2005/8/layout/default"/>
    <dgm:cxn modelId="{AA33B7E6-14CE-434D-8C4C-7A98DFC5D2E2}" type="presParOf" srcId="{031BA283-891D-4712-ADC7-1B8488725CAE}" destId="{972F9FDA-4DF1-41AE-9928-1A9EDC6F6C3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75F708-DA42-4FF9-AFE6-9F4C1CABC2B3}"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BCF8A50E-F957-4002-AE90-2D3EE7053616}">
      <dgm:prSet/>
      <dgm:spPr/>
      <dgm:t>
        <a:bodyPr/>
        <a:lstStyle/>
        <a:p>
          <a:r>
            <a:rPr lang="en-US"/>
            <a:t>High demand in local market </a:t>
          </a:r>
        </a:p>
      </dgm:t>
    </dgm:pt>
    <dgm:pt modelId="{531E8764-4027-4C56-B5D1-8EE09502206A}" type="parTrans" cxnId="{D214942D-0B33-4C5D-B642-27B3114A2C57}">
      <dgm:prSet/>
      <dgm:spPr/>
      <dgm:t>
        <a:bodyPr/>
        <a:lstStyle/>
        <a:p>
          <a:endParaRPr lang="en-US"/>
        </a:p>
      </dgm:t>
    </dgm:pt>
    <dgm:pt modelId="{D66E0488-D4D7-4D37-8F7C-EB771BDCF0FE}" type="sibTrans" cxnId="{D214942D-0B33-4C5D-B642-27B3114A2C57}">
      <dgm:prSet/>
      <dgm:spPr/>
      <dgm:t>
        <a:bodyPr/>
        <a:lstStyle/>
        <a:p>
          <a:endParaRPr lang="en-US"/>
        </a:p>
      </dgm:t>
    </dgm:pt>
    <dgm:pt modelId="{038CCC52-C4D6-4652-A522-8D2F33CAD29A}">
      <dgm:prSet/>
      <dgm:spPr/>
      <dgm:t>
        <a:bodyPr/>
        <a:lstStyle/>
        <a:p>
          <a:r>
            <a:rPr lang="en-US"/>
            <a:t>High profitability in food market </a:t>
          </a:r>
        </a:p>
      </dgm:t>
    </dgm:pt>
    <dgm:pt modelId="{FF205F4F-840A-40AB-BAF9-1DD06F23D7AC}" type="parTrans" cxnId="{2A0E1597-BA79-4F3F-9E9F-36B05D7FFF66}">
      <dgm:prSet/>
      <dgm:spPr/>
      <dgm:t>
        <a:bodyPr/>
        <a:lstStyle/>
        <a:p>
          <a:endParaRPr lang="en-US"/>
        </a:p>
      </dgm:t>
    </dgm:pt>
    <dgm:pt modelId="{1E2C5B8A-037C-4F6B-9837-10412F366424}" type="sibTrans" cxnId="{2A0E1597-BA79-4F3F-9E9F-36B05D7FFF66}">
      <dgm:prSet/>
      <dgm:spPr/>
      <dgm:t>
        <a:bodyPr/>
        <a:lstStyle/>
        <a:p>
          <a:endParaRPr lang="en-US"/>
        </a:p>
      </dgm:t>
    </dgm:pt>
    <dgm:pt modelId="{89D7D707-B039-49B5-8C6D-278CBE1B9B56}">
      <dgm:prSet/>
      <dgm:spPr/>
      <dgm:t>
        <a:bodyPr/>
        <a:lstStyle/>
        <a:p>
          <a:r>
            <a:rPr lang="en-US"/>
            <a:t>Diversified product industry has high growth opportunities</a:t>
          </a:r>
        </a:p>
      </dgm:t>
    </dgm:pt>
    <dgm:pt modelId="{BB46A1F9-27FB-4717-95F3-7B44434DA2F5}" type="parTrans" cxnId="{F090F4DF-B3FF-4221-8062-0726564AED10}">
      <dgm:prSet/>
      <dgm:spPr/>
      <dgm:t>
        <a:bodyPr/>
        <a:lstStyle/>
        <a:p>
          <a:endParaRPr lang="en-US"/>
        </a:p>
      </dgm:t>
    </dgm:pt>
    <dgm:pt modelId="{7B4E985A-6EC0-416F-ACB7-164B8BBA73B5}" type="sibTrans" cxnId="{F090F4DF-B3FF-4221-8062-0726564AED10}">
      <dgm:prSet/>
      <dgm:spPr/>
      <dgm:t>
        <a:bodyPr/>
        <a:lstStyle/>
        <a:p>
          <a:endParaRPr lang="en-US"/>
        </a:p>
      </dgm:t>
    </dgm:pt>
    <dgm:pt modelId="{BE7E4516-60BE-4A16-AB13-856B57B9E49D}">
      <dgm:prSet/>
      <dgm:spPr/>
      <dgm:t>
        <a:bodyPr/>
        <a:lstStyle/>
        <a:p>
          <a:r>
            <a:rPr lang="en-US"/>
            <a:t>High opportunity to enter in international business</a:t>
          </a:r>
        </a:p>
      </dgm:t>
    </dgm:pt>
    <dgm:pt modelId="{433B6C6E-90ED-49BA-8DC2-FD6F5B8958C7}" type="parTrans" cxnId="{F668E46F-D442-4017-BD0D-2065C2752691}">
      <dgm:prSet/>
      <dgm:spPr/>
      <dgm:t>
        <a:bodyPr/>
        <a:lstStyle/>
        <a:p>
          <a:endParaRPr lang="en-US"/>
        </a:p>
      </dgm:t>
    </dgm:pt>
    <dgm:pt modelId="{F9EB897C-4DB1-4107-844E-24D73E1FFA4C}" type="sibTrans" cxnId="{F668E46F-D442-4017-BD0D-2065C2752691}">
      <dgm:prSet/>
      <dgm:spPr/>
      <dgm:t>
        <a:bodyPr/>
        <a:lstStyle/>
        <a:p>
          <a:endParaRPr lang="en-US"/>
        </a:p>
      </dgm:t>
    </dgm:pt>
    <dgm:pt modelId="{4E36D10C-E635-42B8-821C-93E810087EFE}">
      <dgm:prSet/>
      <dgm:spPr/>
      <dgm:t>
        <a:bodyPr/>
        <a:lstStyle/>
        <a:p>
          <a:r>
            <a:rPr lang="en-US"/>
            <a:t>Cheap lands and salary packages to set up industry</a:t>
          </a:r>
        </a:p>
      </dgm:t>
    </dgm:pt>
    <dgm:pt modelId="{558E6552-2057-4A32-BD30-7DD5A2C95504}" type="parTrans" cxnId="{BD73E67D-85AC-429A-BF5F-9FB1A3DE6B87}">
      <dgm:prSet/>
      <dgm:spPr/>
      <dgm:t>
        <a:bodyPr/>
        <a:lstStyle/>
        <a:p>
          <a:endParaRPr lang="en-US"/>
        </a:p>
      </dgm:t>
    </dgm:pt>
    <dgm:pt modelId="{F5E46B67-52E0-4F38-A7A9-45275889BA8C}" type="sibTrans" cxnId="{BD73E67D-85AC-429A-BF5F-9FB1A3DE6B87}">
      <dgm:prSet/>
      <dgm:spPr/>
      <dgm:t>
        <a:bodyPr/>
        <a:lstStyle/>
        <a:p>
          <a:endParaRPr lang="en-US"/>
        </a:p>
      </dgm:t>
    </dgm:pt>
    <dgm:pt modelId="{80A573FF-9DAC-4495-90AE-E15CDE1713E9}" type="pres">
      <dgm:prSet presAssocID="{DD75F708-DA42-4FF9-AFE6-9F4C1CABC2B3}" presName="diagram" presStyleCnt="0">
        <dgm:presLayoutVars>
          <dgm:dir/>
          <dgm:resizeHandles val="exact"/>
        </dgm:presLayoutVars>
      </dgm:prSet>
      <dgm:spPr/>
    </dgm:pt>
    <dgm:pt modelId="{B48DA983-2342-4281-970C-ADA1AD00F652}" type="pres">
      <dgm:prSet presAssocID="{BCF8A50E-F957-4002-AE90-2D3EE7053616}" presName="node" presStyleLbl="node1" presStyleIdx="0" presStyleCnt="5">
        <dgm:presLayoutVars>
          <dgm:bulletEnabled val="1"/>
        </dgm:presLayoutVars>
      </dgm:prSet>
      <dgm:spPr/>
    </dgm:pt>
    <dgm:pt modelId="{7C1B19B9-412A-4753-AEFE-4E9860E65853}" type="pres">
      <dgm:prSet presAssocID="{D66E0488-D4D7-4D37-8F7C-EB771BDCF0FE}" presName="sibTrans" presStyleCnt="0"/>
      <dgm:spPr/>
    </dgm:pt>
    <dgm:pt modelId="{3DA79F49-7565-4661-8544-8FDD94B1BFA0}" type="pres">
      <dgm:prSet presAssocID="{038CCC52-C4D6-4652-A522-8D2F33CAD29A}" presName="node" presStyleLbl="node1" presStyleIdx="1" presStyleCnt="5">
        <dgm:presLayoutVars>
          <dgm:bulletEnabled val="1"/>
        </dgm:presLayoutVars>
      </dgm:prSet>
      <dgm:spPr/>
    </dgm:pt>
    <dgm:pt modelId="{30B387DA-5682-4681-8915-E4D11514DC4D}" type="pres">
      <dgm:prSet presAssocID="{1E2C5B8A-037C-4F6B-9837-10412F366424}" presName="sibTrans" presStyleCnt="0"/>
      <dgm:spPr/>
    </dgm:pt>
    <dgm:pt modelId="{315F99EA-B7CE-422D-8616-3AA00491803B}" type="pres">
      <dgm:prSet presAssocID="{89D7D707-B039-49B5-8C6D-278CBE1B9B56}" presName="node" presStyleLbl="node1" presStyleIdx="2" presStyleCnt="5">
        <dgm:presLayoutVars>
          <dgm:bulletEnabled val="1"/>
        </dgm:presLayoutVars>
      </dgm:prSet>
      <dgm:spPr/>
    </dgm:pt>
    <dgm:pt modelId="{F2398750-AB5B-4DD9-A72C-65A3C17D955B}" type="pres">
      <dgm:prSet presAssocID="{7B4E985A-6EC0-416F-ACB7-164B8BBA73B5}" presName="sibTrans" presStyleCnt="0"/>
      <dgm:spPr/>
    </dgm:pt>
    <dgm:pt modelId="{FC124301-FF0F-4A23-AF1F-1776C3FF82DB}" type="pres">
      <dgm:prSet presAssocID="{BE7E4516-60BE-4A16-AB13-856B57B9E49D}" presName="node" presStyleLbl="node1" presStyleIdx="3" presStyleCnt="5">
        <dgm:presLayoutVars>
          <dgm:bulletEnabled val="1"/>
        </dgm:presLayoutVars>
      </dgm:prSet>
      <dgm:spPr/>
    </dgm:pt>
    <dgm:pt modelId="{B1502528-2C3F-4861-86B6-CDC99AFC4538}" type="pres">
      <dgm:prSet presAssocID="{F9EB897C-4DB1-4107-844E-24D73E1FFA4C}" presName="sibTrans" presStyleCnt="0"/>
      <dgm:spPr/>
    </dgm:pt>
    <dgm:pt modelId="{C08D5344-5CCD-4F6F-BE5E-DE60C966E07E}" type="pres">
      <dgm:prSet presAssocID="{4E36D10C-E635-42B8-821C-93E810087EFE}" presName="node" presStyleLbl="node1" presStyleIdx="4" presStyleCnt="5">
        <dgm:presLayoutVars>
          <dgm:bulletEnabled val="1"/>
        </dgm:presLayoutVars>
      </dgm:prSet>
      <dgm:spPr/>
    </dgm:pt>
  </dgm:ptLst>
  <dgm:cxnLst>
    <dgm:cxn modelId="{8B96FE12-7B12-4C87-96C8-0BCB7350DA30}" type="presOf" srcId="{4E36D10C-E635-42B8-821C-93E810087EFE}" destId="{C08D5344-5CCD-4F6F-BE5E-DE60C966E07E}" srcOrd="0" destOrd="0" presId="urn:microsoft.com/office/officeart/2005/8/layout/default"/>
    <dgm:cxn modelId="{F9AA6015-B89C-4DBE-AE80-B3D6792E6A5B}" type="presOf" srcId="{BCF8A50E-F957-4002-AE90-2D3EE7053616}" destId="{B48DA983-2342-4281-970C-ADA1AD00F652}" srcOrd="0" destOrd="0" presId="urn:microsoft.com/office/officeart/2005/8/layout/default"/>
    <dgm:cxn modelId="{D214942D-0B33-4C5D-B642-27B3114A2C57}" srcId="{DD75F708-DA42-4FF9-AFE6-9F4C1CABC2B3}" destId="{BCF8A50E-F957-4002-AE90-2D3EE7053616}" srcOrd="0" destOrd="0" parTransId="{531E8764-4027-4C56-B5D1-8EE09502206A}" sibTransId="{D66E0488-D4D7-4D37-8F7C-EB771BDCF0FE}"/>
    <dgm:cxn modelId="{F668E46F-D442-4017-BD0D-2065C2752691}" srcId="{DD75F708-DA42-4FF9-AFE6-9F4C1CABC2B3}" destId="{BE7E4516-60BE-4A16-AB13-856B57B9E49D}" srcOrd="3" destOrd="0" parTransId="{433B6C6E-90ED-49BA-8DC2-FD6F5B8958C7}" sibTransId="{F9EB897C-4DB1-4107-844E-24D73E1FFA4C}"/>
    <dgm:cxn modelId="{AA0EDD72-7ECB-45CC-B661-6B881BC66F74}" type="presOf" srcId="{DD75F708-DA42-4FF9-AFE6-9F4C1CABC2B3}" destId="{80A573FF-9DAC-4495-90AE-E15CDE1713E9}" srcOrd="0" destOrd="0" presId="urn:microsoft.com/office/officeart/2005/8/layout/default"/>
    <dgm:cxn modelId="{2DE43B73-D135-4E46-929A-D4A2CED853DD}" type="presOf" srcId="{89D7D707-B039-49B5-8C6D-278CBE1B9B56}" destId="{315F99EA-B7CE-422D-8616-3AA00491803B}" srcOrd="0" destOrd="0" presId="urn:microsoft.com/office/officeart/2005/8/layout/default"/>
    <dgm:cxn modelId="{BD73E67D-85AC-429A-BF5F-9FB1A3DE6B87}" srcId="{DD75F708-DA42-4FF9-AFE6-9F4C1CABC2B3}" destId="{4E36D10C-E635-42B8-821C-93E810087EFE}" srcOrd="4" destOrd="0" parTransId="{558E6552-2057-4A32-BD30-7DD5A2C95504}" sibTransId="{F5E46B67-52E0-4F38-A7A9-45275889BA8C}"/>
    <dgm:cxn modelId="{2A0E1597-BA79-4F3F-9E9F-36B05D7FFF66}" srcId="{DD75F708-DA42-4FF9-AFE6-9F4C1CABC2B3}" destId="{038CCC52-C4D6-4652-A522-8D2F33CAD29A}" srcOrd="1" destOrd="0" parTransId="{FF205F4F-840A-40AB-BAF9-1DD06F23D7AC}" sibTransId="{1E2C5B8A-037C-4F6B-9837-10412F366424}"/>
    <dgm:cxn modelId="{2920FDA0-186A-4F48-8470-DA3906D1CAF4}" type="presOf" srcId="{BE7E4516-60BE-4A16-AB13-856B57B9E49D}" destId="{FC124301-FF0F-4A23-AF1F-1776C3FF82DB}" srcOrd="0" destOrd="0" presId="urn:microsoft.com/office/officeart/2005/8/layout/default"/>
    <dgm:cxn modelId="{F090F4DF-B3FF-4221-8062-0726564AED10}" srcId="{DD75F708-DA42-4FF9-AFE6-9F4C1CABC2B3}" destId="{89D7D707-B039-49B5-8C6D-278CBE1B9B56}" srcOrd="2" destOrd="0" parTransId="{BB46A1F9-27FB-4717-95F3-7B44434DA2F5}" sibTransId="{7B4E985A-6EC0-416F-ACB7-164B8BBA73B5}"/>
    <dgm:cxn modelId="{457A33F1-F45D-4692-871E-5D341A8CF303}" type="presOf" srcId="{038CCC52-C4D6-4652-A522-8D2F33CAD29A}" destId="{3DA79F49-7565-4661-8544-8FDD94B1BFA0}" srcOrd="0" destOrd="0" presId="urn:microsoft.com/office/officeart/2005/8/layout/default"/>
    <dgm:cxn modelId="{B29B461D-F51B-45BB-83E5-D817D0CAAF76}" type="presParOf" srcId="{80A573FF-9DAC-4495-90AE-E15CDE1713E9}" destId="{B48DA983-2342-4281-970C-ADA1AD00F652}" srcOrd="0" destOrd="0" presId="urn:microsoft.com/office/officeart/2005/8/layout/default"/>
    <dgm:cxn modelId="{E9A7F235-FBB4-48C7-90AD-642E279EAA49}" type="presParOf" srcId="{80A573FF-9DAC-4495-90AE-E15CDE1713E9}" destId="{7C1B19B9-412A-4753-AEFE-4E9860E65853}" srcOrd="1" destOrd="0" presId="urn:microsoft.com/office/officeart/2005/8/layout/default"/>
    <dgm:cxn modelId="{D81FEE98-6889-4368-A863-7D01F280D594}" type="presParOf" srcId="{80A573FF-9DAC-4495-90AE-E15CDE1713E9}" destId="{3DA79F49-7565-4661-8544-8FDD94B1BFA0}" srcOrd="2" destOrd="0" presId="urn:microsoft.com/office/officeart/2005/8/layout/default"/>
    <dgm:cxn modelId="{424CF30A-C209-42E0-81F5-71D245D8DBB4}" type="presParOf" srcId="{80A573FF-9DAC-4495-90AE-E15CDE1713E9}" destId="{30B387DA-5682-4681-8915-E4D11514DC4D}" srcOrd="3" destOrd="0" presId="urn:microsoft.com/office/officeart/2005/8/layout/default"/>
    <dgm:cxn modelId="{1E25DE04-4351-4A24-9EA1-D9D953D0061B}" type="presParOf" srcId="{80A573FF-9DAC-4495-90AE-E15CDE1713E9}" destId="{315F99EA-B7CE-422D-8616-3AA00491803B}" srcOrd="4" destOrd="0" presId="urn:microsoft.com/office/officeart/2005/8/layout/default"/>
    <dgm:cxn modelId="{23EDC347-E6B0-4ED9-AA8F-5CE20A1329CB}" type="presParOf" srcId="{80A573FF-9DAC-4495-90AE-E15CDE1713E9}" destId="{F2398750-AB5B-4DD9-A72C-65A3C17D955B}" srcOrd="5" destOrd="0" presId="urn:microsoft.com/office/officeart/2005/8/layout/default"/>
    <dgm:cxn modelId="{0D13CEAC-6D71-41CA-ACC1-334A0B6C1B78}" type="presParOf" srcId="{80A573FF-9DAC-4495-90AE-E15CDE1713E9}" destId="{FC124301-FF0F-4A23-AF1F-1776C3FF82DB}" srcOrd="6" destOrd="0" presId="urn:microsoft.com/office/officeart/2005/8/layout/default"/>
    <dgm:cxn modelId="{E67DF211-A2D6-4BFB-BBFE-6EF5EB7E6789}" type="presParOf" srcId="{80A573FF-9DAC-4495-90AE-E15CDE1713E9}" destId="{B1502528-2C3F-4861-86B6-CDC99AFC4538}" srcOrd="7" destOrd="0" presId="urn:microsoft.com/office/officeart/2005/8/layout/default"/>
    <dgm:cxn modelId="{9CD7553E-B862-44DB-B8C3-524A68FB63F6}" type="presParOf" srcId="{80A573FF-9DAC-4495-90AE-E15CDE1713E9}" destId="{C08D5344-5CCD-4F6F-BE5E-DE60C966E07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0C04B9-CD60-4DB2-9685-489EB01F965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1C39C25-12B8-442B-ADC0-5494514FD372}">
      <dgm:prSet/>
      <dgm:spPr/>
      <dgm:t>
        <a:bodyPr/>
        <a:lstStyle/>
        <a:p>
          <a:r>
            <a:rPr lang="en-US" b="1" dirty="0"/>
            <a:t>Infrastructure: </a:t>
          </a:r>
          <a:r>
            <a:rPr lang="en-US" dirty="0"/>
            <a:t>One of the most significant challenges facing the food industry in Bangladesh is the lack of adequate infrastructure, particularly in transportation and storage. The poor road network and insufficient storage facilities lead to significant post-harvest losses and lower-quality products.</a:t>
          </a:r>
        </a:p>
      </dgm:t>
    </dgm:pt>
    <dgm:pt modelId="{A1FBDE68-755F-4F34-AFB8-7361956E4B74}" type="parTrans" cxnId="{AC4C9CC8-B76C-49DA-ADE9-649F2FDC4247}">
      <dgm:prSet/>
      <dgm:spPr/>
      <dgm:t>
        <a:bodyPr/>
        <a:lstStyle/>
        <a:p>
          <a:endParaRPr lang="en-US"/>
        </a:p>
      </dgm:t>
    </dgm:pt>
    <dgm:pt modelId="{51250BB8-703E-43F5-83AE-804699B32647}" type="sibTrans" cxnId="{AC4C9CC8-B76C-49DA-ADE9-649F2FDC4247}">
      <dgm:prSet/>
      <dgm:spPr/>
      <dgm:t>
        <a:bodyPr/>
        <a:lstStyle/>
        <a:p>
          <a:endParaRPr lang="en-US"/>
        </a:p>
      </dgm:t>
    </dgm:pt>
    <dgm:pt modelId="{9BADCCEE-6329-4AB7-8F5C-DABC30DD6B00}">
      <dgm:prSet/>
      <dgm:spPr/>
      <dgm:t>
        <a:bodyPr/>
        <a:lstStyle/>
        <a:p>
          <a:r>
            <a:rPr lang="en-US" b="1" dirty="0"/>
            <a:t>Regulatory Framework</a:t>
          </a:r>
          <a:r>
            <a:rPr lang="en-US" dirty="0"/>
            <a:t>: The regulatory framework for the food industry in Bangladesh is also a challenge, with fragmented regulations and inadequate enforcement. The lack of proper regulation has led to issues such as food adulteration, misbranding, and food safety concerns.</a:t>
          </a:r>
        </a:p>
      </dgm:t>
    </dgm:pt>
    <dgm:pt modelId="{66D649B6-90B4-482B-8498-7118B63FDD72}" type="parTrans" cxnId="{1FEF684E-81A8-46F7-88E7-200291F80D38}">
      <dgm:prSet/>
      <dgm:spPr/>
      <dgm:t>
        <a:bodyPr/>
        <a:lstStyle/>
        <a:p>
          <a:endParaRPr lang="en-US"/>
        </a:p>
      </dgm:t>
    </dgm:pt>
    <dgm:pt modelId="{3B1207B7-5EF4-4ADD-A9BB-DA513DA66366}" type="sibTrans" cxnId="{1FEF684E-81A8-46F7-88E7-200291F80D38}">
      <dgm:prSet/>
      <dgm:spPr/>
      <dgm:t>
        <a:bodyPr/>
        <a:lstStyle/>
        <a:p>
          <a:endParaRPr lang="en-US"/>
        </a:p>
      </dgm:t>
    </dgm:pt>
    <dgm:pt modelId="{0B57DF94-442E-4AD9-ACAB-6A419EC029A8}">
      <dgm:prSet/>
      <dgm:spPr/>
      <dgm:t>
        <a:bodyPr/>
        <a:lstStyle/>
        <a:p>
          <a:r>
            <a:rPr lang="en-US" b="1" dirty="0"/>
            <a:t>Supply Chain Management: </a:t>
          </a:r>
          <a:r>
            <a:rPr lang="en-US" dirty="0"/>
            <a:t>Supply chain management is another significant challenge facing the food industry in Bangladesh. The sector is highly fragmented, with small-scale producers and processors lacking access to modern technology and market information.</a:t>
          </a:r>
        </a:p>
      </dgm:t>
    </dgm:pt>
    <dgm:pt modelId="{4A9A4543-F85C-412C-A1DE-54C6FDA5B4C9}" type="parTrans" cxnId="{FE464D54-5DBF-48D7-82E0-AF458E709A5D}">
      <dgm:prSet/>
      <dgm:spPr/>
      <dgm:t>
        <a:bodyPr/>
        <a:lstStyle/>
        <a:p>
          <a:endParaRPr lang="en-US"/>
        </a:p>
      </dgm:t>
    </dgm:pt>
    <dgm:pt modelId="{CD130280-DED2-44BD-B8CF-5B6BC13E2354}" type="sibTrans" cxnId="{FE464D54-5DBF-48D7-82E0-AF458E709A5D}">
      <dgm:prSet/>
      <dgm:spPr/>
      <dgm:t>
        <a:bodyPr/>
        <a:lstStyle/>
        <a:p>
          <a:endParaRPr lang="en-US"/>
        </a:p>
      </dgm:t>
    </dgm:pt>
    <dgm:pt modelId="{DE5145EF-CB59-4927-AE57-D25A7A86B59B}" type="pres">
      <dgm:prSet presAssocID="{D10C04B9-CD60-4DB2-9685-489EB01F965F}" presName="linear" presStyleCnt="0">
        <dgm:presLayoutVars>
          <dgm:animLvl val="lvl"/>
          <dgm:resizeHandles val="exact"/>
        </dgm:presLayoutVars>
      </dgm:prSet>
      <dgm:spPr/>
    </dgm:pt>
    <dgm:pt modelId="{3AF09F04-8166-4604-9548-F4C316A89F2D}" type="pres">
      <dgm:prSet presAssocID="{01C39C25-12B8-442B-ADC0-5494514FD372}" presName="parentText" presStyleLbl="node1" presStyleIdx="0" presStyleCnt="3">
        <dgm:presLayoutVars>
          <dgm:chMax val="0"/>
          <dgm:bulletEnabled val="1"/>
        </dgm:presLayoutVars>
      </dgm:prSet>
      <dgm:spPr/>
    </dgm:pt>
    <dgm:pt modelId="{C2AEF0EB-666A-4BA7-8E01-50E746D9FA2D}" type="pres">
      <dgm:prSet presAssocID="{51250BB8-703E-43F5-83AE-804699B32647}" presName="spacer" presStyleCnt="0"/>
      <dgm:spPr/>
    </dgm:pt>
    <dgm:pt modelId="{F21058AB-D4E2-468C-9A60-DF7422D56C0F}" type="pres">
      <dgm:prSet presAssocID="{9BADCCEE-6329-4AB7-8F5C-DABC30DD6B00}" presName="parentText" presStyleLbl="node1" presStyleIdx="1" presStyleCnt="3">
        <dgm:presLayoutVars>
          <dgm:chMax val="0"/>
          <dgm:bulletEnabled val="1"/>
        </dgm:presLayoutVars>
      </dgm:prSet>
      <dgm:spPr/>
    </dgm:pt>
    <dgm:pt modelId="{2B8EE224-701B-4607-BC06-3AF8A52F5D7E}" type="pres">
      <dgm:prSet presAssocID="{3B1207B7-5EF4-4ADD-A9BB-DA513DA66366}" presName="spacer" presStyleCnt="0"/>
      <dgm:spPr/>
    </dgm:pt>
    <dgm:pt modelId="{9C628B34-6419-4B8F-BB0C-10E8EBD9AFB2}" type="pres">
      <dgm:prSet presAssocID="{0B57DF94-442E-4AD9-ACAB-6A419EC029A8}" presName="parentText" presStyleLbl="node1" presStyleIdx="2" presStyleCnt="3">
        <dgm:presLayoutVars>
          <dgm:chMax val="0"/>
          <dgm:bulletEnabled val="1"/>
        </dgm:presLayoutVars>
      </dgm:prSet>
      <dgm:spPr/>
    </dgm:pt>
  </dgm:ptLst>
  <dgm:cxnLst>
    <dgm:cxn modelId="{1FEF684E-81A8-46F7-88E7-200291F80D38}" srcId="{D10C04B9-CD60-4DB2-9685-489EB01F965F}" destId="{9BADCCEE-6329-4AB7-8F5C-DABC30DD6B00}" srcOrd="1" destOrd="0" parTransId="{66D649B6-90B4-482B-8498-7118B63FDD72}" sibTransId="{3B1207B7-5EF4-4ADD-A9BB-DA513DA66366}"/>
    <dgm:cxn modelId="{FE464D54-5DBF-48D7-82E0-AF458E709A5D}" srcId="{D10C04B9-CD60-4DB2-9685-489EB01F965F}" destId="{0B57DF94-442E-4AD9-ACAB-6A419EC029A8}" srcOrd="2" destOrd="0" parTransId="{4A9A4543-F85C-412C-A1DE-54C6FDA5B4C9}" sibTransId="{CD130280-DED2-44BD-B8CF-5B6BC13E2354}"/>
    <dgm:cxn modelId="{A2BA6C78-DD2A-4A08-A475-DDB32043FAB0}" type="presOf" srcId="{0B57DF94-442E-4AD9-ACAB-6A419EC029A8}" destId="{9C628B34-6419-4B8F-BB0C-10E8EBD9AFB2}" srcOrd="0" destOrd="0" presId="urn:microsoft.com/office/officeart/2005/8/layout/vList2"/>
    <dgm:cxn modelId="{DF66B98F-3255-4699-85D7-363C9296708F}" type="presOf" srcId="{01C39C25-12B8-442B-ADC0-5494514FD372}" destId="{3AF09F04-8166-4604-9548-F4C316A89F2D}" srcOrd="0" destOrd="0" presId="urn:microsoft.com/office/officeart/2005/8/layout/vList2"/>
    <dgm:cxn modelId="{AC4C9CC8-B76C-49DA-ADE9-649F2FDC4247}" srcId="{D10C04B9-CD60-4DB2-9685-489EB01F965F}" destId="{01C39C25-12B8-442B-ADC0-5494514FD372}" srcOrd="0" destOrd="0" parTransId="{A1FBDE68-755F-4F34-AFB8-7361956E4B74}" sibTransId="{51250BB8-703E-43F5-83AE-804699B32647}"/>
    <dgm:cxn modelId="{B131C8EE-A313-4882-96F9-9B7E59B578D7}" type="presOf" srcId="{D10C04B9-CD60-4DB2-9685-489EB01F965F}" destId="{DE5145EF-CB59-4927-AE57-D25A7A86B59B}" srcOrd="0" destOrd="0" presId="urn:microsoft.com/office/officeart/2005/8/layout/vList2"/>
    <dgm:cxn modelId="{48D9C0FA-C69F-47C0-ADD7-66081DF2E3C8}" type="presOf" srcId="{9BADCCEE-6329-4AB7-8F5C-DABC30DD6B00}" destId="{F21058AB-D4E2-468C-9A60-DF7422D56C0F}" srcOrd="0" destOrd="0" presId="urn:microsoft.com/office/officeart/2005/8/layout/vList2"/>
    <dgm:cxn modelId="{082E05F0-CD08-495F-904B-9C92FFD830F2}" type="presParOf" srcId="{DE5145EF-CB59-4927-AE57-D25A7A86B59B}" destId="{3AF09F04-8166-4604-9548-F4C316A89F2D}" srcOrd="0" destOrd="0" presId="urn:microsoft.com/office/officeart/2005/8/layout/vList2"/>
    <dgm:cxn modelId="{4240A319-06A3-46A0-B633-8762C033F94E}" type="presParOf" srcId="{DE5145EF-CB59-4927-AE57-D25A7A86B59B}" destId="{C2AEF0EB-666A-4BA7-8E01-50E746D9FA2D}" srcOrd="1" destOrd="0" presId="urn:microsoft.com/office/officeart/2005/8/layout/vList2"/>
    <dgm:cxn modelId="{9CE6CBC9-5733-4B1D-B7AB-10371CD2FBB1}" type="presParOf" srcId="{DE5145EF-CB59-4927-AE57-D25A7A86B59B}" destId="{F21058AB-D4E2-468C-9A60-DF7422D56C0F}" srcOrd="2" destOrd="0" presId="urn:microsoft.com/office/officeart/2005/8/layout/vList2"/>
    <dgm:cxn modelId="{F41256AA-FB32-45C3-A4D5-1F8959369B4D}" type="presParOf" srcId="{DE5145EF-CB59-4927-AE57-D25A7A86B59B}" destId="{2B8EE224-701B-4607-BC06-3AF8A52F5D7E}" srcOrd="3" destOrd="0" presId="urn:microsoft.com/office/officeart/2005/8/layout/vList2"/>
    <dgm:cxn modelId="{543EA114-97E8-437F-80A3-D8CCB048D2AB}" type="presParOf" srcId="{DE5145EF-CB59-4927-AE57-D25A7A86B59B}" destId="{9C628B34-6419-4B8F-BB0C-10E8EBD9AFB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1508C-09AA-487B-B2C6-7F9924A8291A}">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Fast developing industry </a:t>
          </a:r>
        </a:p>
      </dsp:txBody>
      <dsp:txXfrm>
        <a:off x="0" y="39687"/>
        <a:ext cx="3286125" cy="1971675"/>
      </dsp:txXfrm>
    </dsp:sp>
    <dsp:sp modelId="{F819CE04-3D6D-4866-8E3D-BF1338E7AA9D}">
      <dsp:nvSpPr>
        <dsp:cNvPr id="0" name=""/>
        <dsp:cNvSpPr/>
      </dsp:nvSpPr>
      <dsp:spPr>
        <a:xfrm>
          <a:off x="3614737" y="39687"/>
          <a:ext cx="3286125" cy="1971675"/>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Complete government support </a:t>
          </a:r>
        </a:p>
      </dsp:txBody>
      <dsp:txXfrm>
        <a:off x="3614737" y="39687"/>
        <a:ext cx="3286125" cy="1971675"/>
      </dsp:txXfrm>
    </dsp:sp>
    <dsp:sp modelId="{A523204E-1CF6-4914-A387-0F5229A12149}">
      <dsp:nvSpPr>
        <dsp:cNvPr id="0" name=""/>
        <dsp:cNvSpPr/>
      </dsp:nvSpPr>
      <dsp:spPr>
        <a:xfrm>
          <a:off x="7229475" y="39687"/>
          <a:ext cx="3286125" cy="1971675"/>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Huge availability of labour force </a:t>
          </a:r>
        </a:p>
      </dsp:txBody>
      <dsp:txXfrm>
        <a:off x="7229475" y="39687"/>
        <a:ext cx="3286125" cy="1971675"/>
      </dsp:txXfrm>
    </dsp:sp>
    <dsp:sp modelId="{A1B57119-964E-46D7-A6D8-A9CD474EA04E}">
      <dsp:nvSpPr>
        <dsp:cNvPr id="0" name=""/>
        <dsp:cNvSpPr/>
      </dsp:nvSpPr>
      <dsp:spPr>
        <a:xfrm>
          <a:off x="0" y="2339975"/>
          <a:ext cx="3286125" cy="1971675"/>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Densely populated country </a:t>
          </a:r>
        </a:p>
      </dsp:txBody>
      <dsp:txXfrm>
        <a:off x="0" y="2339975"/>
        <a:ext cx="3286125" cy="1971675"/>
      </dsp:txXfrm>
    </dsp:sp>
    <dsp:sp modelId="{35CD7099-41AE-4E8F-A09C-3551FD62E951}">
      <dsp:nvSpPr>
        <dsp:cNvPr id="0" name=""/>
        <dsp:cNvSpPr/>
      </dsp:nvSpPr>
      <dsp:spPr>
        <a:xfrm>
          <a:off x="3614737" y="2339975"/>
          <a:ext cx="3286125" cy="1971675"/>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Availability of products by mass distribution throughout the nation Easy-going legal system </a:t>
          </a:r>
        </a:p>
      </dsp:txBody>
      <dsp:txXfrm>
        <a:off x="3614737" y="2339975"/>
        <a:ext cx="3286125" cy="1971675"/>
      </dsp:txXfrm>
    </dsp:sp>
    <dsp:sp modelId="{9FA89037-4A57-4556-AE43-9BBE94796792}">
      <dsp:nvSpPr>
        <dsp:cNvPr id="0" name=""/>
        <dsp:cNvSpPr/>
      </dsp:nvSpPr>
      <dsp:spPr>
        <a:xfrm>
          <a:off x="7229475" y="2339975"/>
          <a:ext cx="3286125" cy="19716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Unique advertisement ideas </a:t>
          </a:r>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99B7A-DBEE-4214-A72D-13B12BB356CA}">
      <dsp:nvSpPr>
        <dsp:cNvPr id="0" name=""/>
        <dsp:cNvSpPr/>
      </dsp:nvSpPr>
      <dsp:spPr>
        <a:xfrm>
          <a:off x="0" y="39687"/>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Unskilled Labor force </a:t>
          </a:r>
        </a:p>
      </dsp:txBody>
      <dsp:txXfrm>
        <a:off x="0" y="39687"/>
        <a:ext cx="3286125" cy="1971675"/>
      </dsp:txXfrm>
    </dsp:sp>
    <dsp:sp modelId="{B457930B-0344-44AD-93F7-B5C0EADE21D0}">
      <dsp:nvSpPr>
        <dsp:cNvPr id="0" name=""/>
        <dsp:cNvSpPr/>
      </dsp:nvSpPr>
      <dsp:spPr>
        <a:xfrm>
          <a:off x="3614737" y="39687"/>
          <a:ext cx="3286125" cy="1971675"/>
        </a:xfrm>
        <a:prstGeom prst="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Lack of food and beverage safety acts </a:t>
          </a:r>
        </a:p>
      </dsp:txBody>
      <dsp:txXfrm>
        <a:off x="3614737" y="39687"/>
        <a:ext cx="3286125" cy="1971675"/>
      </dsp:txXfrm>
    </dsp:sp>
    <dsp:sp modelId="{B1F6544A-3454-49B7-A9A9-CFC0A1CD2BD5}">
      <dsp:nvSpPr>
        <dsp:cNvPr id="0" name=""/>
        <dsp:cNvSpPr/>
      </dsp:nvSpPr>
      <dsp:spPr>
        <a:xfrm>
          <a:off x="7229475" y="39687"/>
          <a:ext cx="3286125" cy="1971675"/>
        </a:xfrm>
        <a:prstGeom prst="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Lack of experience in the global market</a:t>
          </a:r>
        </a:p>
      </dsp:txBody>
      <dsp:txXfrm>
        <a:off x="7229475" y="39687"/>
        <a:ext cx="3286125" cy="1971675"/>
      </dsp:txXfrm>
    </dsp:sp>
    <dsp:sp modelId="{A20F5114-FA38-4AAE-8852-F908AEC90A94}">
      <dsp:nvSpPr>
        <dsp:cNvPr id="0" name=""/>
        <dsp:cNvSpPr/>
      </dsp:nvSpPr>
      <dsp:spPr>
        <a:xfrm>
          <a:off x="0" y="2339975"/>
          <a:ext cx="3286125" cy="1971675"/>
        </a:xfrm>
        <a:prstGeom prst="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Lack of quality of the products</a:t>
          </a:r>
        </a:p>
      </dsp:txBody>
      <dsp:txXfrm>
        <a:off x="0" y="2339975"/>
        <a:ext cx="3286125" cy="1971675"/>
      </dsp:txXfrm>
    </dsp:sp>
    <dsp:sp modelId="{B2299FFA-510E-4F1A-95EE-5B68B99E32C4}">
      <dsp:nvSpPr>
        <dsp:cNvPr id="0" name=""/>
        <dsp:cNvSpPr/>
      </dsp:nvSpPr>
      <dsp:spPr>
        <a:xfrm>
          <a:off x="3614737" y="2339975"/>
          <a:ext cx="3286125" cy="1971675"/>
        </a:xfrm>
        <a:prstGeom prst="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Corruption </a:t>
          </a:r>
        </a:p>
      </dsp:txBody>
      <dsp:txXfrm>
        <a:off x="3614737" y="2339975"/>
        <a:ext cx="3286125" cy="1971675"/>
      </dsp:txXfrm>
    </dsp:sp>
    <dsp:sp modelId="{972F9FDA-4DF1-41AE-9928-1A9EDC6F6C3D}">
      <dsp:nvSpPr>
        <dsp:cNvPr id="0" name=""/>
        <dsp:cNvSpPr/>
      </dsp:nvSpPr>
      <dsp:spPr>
        <a:xfrm>
          <a:off x="7229475" y="2339975"/>
          <a:ext cx="3286125" cy="1971675"/>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Unethical practices by several companies</a:t>
          </a:r>
        </a:p>
      </dsp:txBody>
      <dsp:txXfrm>
        <a:off x="7229475"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DA983-2342-4281-970C-ADA1AD00F652}">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High demand in local market </a:t>
          </a:r>
        </a:p>
      </dsp:txBody>
      <dsp:txXfrm>
        <a:off x="0" y="39687"/>
        <a:ext cx="3286125" cy="1971675"/>
      </dsp:txXfrm>
    </dsp:sp>
    <dsp:sp modelId="{3DA79F49-7565-4661-8544-8FDD94B1BFA0}">
      <dsp:nvSpPr>
        <dsp:cNvPr id="0" name=""/>
        <dsp:cNvSpPr/>
      </dsp:nvSpPr>
      <dsp:spPr>
        <a:xfrm>
          <a:off x="3614737" y="39687"/>
          <a:ext cx="3286125" cy="1971675"/>
        </a:xfrm>
        <a:prstGeom prst="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High profitability in food market </a:t>
          </a:r>
        </a:p>
      </dsp:txBody>
      <dsp:txXfrm>
        <a:off x="3614737" y="39687"/>
        <a:ext cx="3286125" cy="1971675"/>
      </dsp:txXfrm>
    </dsp:sp>
    <dsp:sp modelId="{315F99EA-B7CE-422D-8616-3AA00491803B}">
      <dsp:nvSpPr>
        <dsp:cNvPr id="0" name=""/>
        <dsp:cNvSpPr/>
      </dsp:nvSpPr>
      <dsp:spPr>
        <a:xfrm>
          <a:off x="7229475" y="39687"/>
          <a:ext cx="3286125" cy="1971675"/>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Diversified product industry has high growth opportunities</a:t>
          </a:r>
        </a:p>
      </dsp:txBody>
      <dsp:txXfrm>
        <a:off x="7229475" y="39687"/>
        <a:ext cx="3286125" cy="1971675"/>
      </dsp:txXfrm>
    </dsp:sp>
    <dsp:sp modelId="{FC124301-FF0F-4A23-AF1F-1776C3FF82DB}">
      <dsp:nvSpPr>
        <dsp:cNvPr id="0" name=""/>
        <dsp:cNvSpPr/>
      </dsp:nvSpPr>
      <dsp:spPr>
        <a:xfrm>
          <a:off x="1807368" y="2339975"/>
          <a:ext cx="3286125" cy="1971675"/>
        </a:xfrm>
        <a:prstGeom prst="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High opportunity to enter in international business</a:t>
          </a:r>
        </a:p>
      </dsp:txBody>
      <dsp:txXfrm>
        <a:off x="1807368" y="2339975"/>
        <a:ext cx="3286125" cy="1971675"/>
      </dsp:txXfrm>
    </dsp:sp>
    <dsp:sp modelId="{C08D5344-5CCD-4F6F-BE5E-DE60C966E07E}">
      <dsp:nvSpPr>
        <dsp:cNvPr id="0" name=""/>
        <dsp:cNvSpPr/>
      </dsp:nvSpPr>
      <dsp:spPr>
        <a:xfrm>
          <a:off x="5422106" y="2339975"/>
          <a:ext cx="3286125" cy="1971675"/>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Cheap lands and salary packages to set up industry</a:t>
          </a:r>
        </a:p>
      </dsp:txBody>
      <dsp:txXfrm>
        <a:off x="5422106"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09F04-8166-4604-9548-F4C316A89F2D}">
      <dsp:nvSpPr>
        <dsp:cNvPr id="0" name=""/>
        <dsp:cNvSpPr/>
      </dsp:nvSpPr>
      <dsp:spPr>
        <a:xfrm>
          <a:off x="0" y="138585"/>
          <a:ext cx="6253721" cy="15584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Infrastructure: </a:t>
          </a:r>
          <a:r>
            <a:rPr lang="en-US" sz="1800" kern="1200" dirty="0"/>
            <a:t>One of the most significant challenges facing the food industry in Bangladesh is the lack of adequate infrastructure, particularly in transportation and storage. The poor road network and insufficient storage facilities lead to significant post-harvest losses and lower-quality products.</a:t>
          </a:r>
        </a:p>
      </dsp:txBody>
      <dsp:txXfrm>
        <a:off x="76077" y="214662"/>
        <a:ext cx="6101567" cy="1406285"/>
      </dsp:txXfrm>
    </dsp:sp>
    <dsp:sp modelId="{F21058AB-D4E2-468C-9A60-DF7422D56C0F}">
      <dsp:nvSpPr>
        <dsp:cNvPr id="0" name=""/>
        <dsp:cNvSpPr/>
      </dsp:nvSpPr>
      <dsp:spPr>
        <a:xfrm>
          <a:off x="0" y="1748865"/>
          <a:ext cx="6253721" cy="155843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Regulatory Framework</a:t>
          </a:r>
          <a:r>
            <a:rPr lang="en-US" sz="1800" kern="1200" dirty="0"/>
            <a:t>: The regulatory framework for the food industry in Bangladesh is also a challenge, with fragmented regulations and inadequate enforcement. The lack of proper regulation has led to issues such as food adulteration, misbranding, and food safety concerns.</a:t>
          </a:r>
        </a:p>
      </dsp:txBody>
      <dsp:txXfrm>
        <a:off x="76077" y="1824942"/>
        <a:ext cx="6101567" cy="1406285"/>
      </dsp:txXfrm>
    </dsp:sp>
    <dsp:sp modelId="{9C628B34-6419-4B8F-BB0C-10E8EBD9AFB2}">
      <dsp:nvSpPr>
        <dsp:cNvPr id="0" name=""/>
        <dsp:cNvSpPr/>
      </dsp:nvSpPr>
      <dsp:spPr>
        <a:xfrm>
          <a:off x="0" y="3359144"/>
          <a:ext cx="6253721" cy="155843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Supply Chain Management: </a:t>
          </a:r>
          <a:r>
            <a:rPr lang="en-US" sz="1800" kern="1200" dirty="0"/>
            <a:t>Supply chain management is another significant challenge facing the food industry in Bangladesh. The sector is highly fragmented, with small-scale producers and processors lacking access to modern technology and market information.</a:t>
          </a:r>
        </a:p>
      </dsp:txBody>
      <dsp:txXfrm>
        <a:off x="76077" y="3435221"/>
        <a:ext cx="6101567" cy="14062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AE1A2-AB3A-D1AC-7300-F14CEE818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B628DB-E1D4-1EF5-AE85-600F2E9218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07D1B3-3E9E-C94C-EB17-2E76B1D20AAC}"/>
              </a:ext>
            </a:extLst>
          </p:cNvPr>
          <p:cNvSpPr>
            <a:spLocks noGrp="1"/>
          </p:cNvSpPr>
          <p:nvPr>
            <p:ph type="dt" sz="half" idx="10"/>
          </p:nvPr>
        </p:nvSpPr>
        <p:spPr/>
        <p:txBody>
          <a:bodyPr/>
          <a:lstStyle/>
          <a:p>
            <a:fld id="{9A7689A0-90F1-42B8-907F-46F1ED8EF9D8}" type="datetimeFigureOut">
              <a:rPr lang="en-GB" smtClean="0"/>
              <a:t>15/05/2023</a:t>
            </a:fld>
            <a:endParaRPr lang="en-GB"/>
          </a:p>
        </p:txBody>
      </p:sp>
      <p:sp>
        <p:nvSpPr>
          <p:cNvPr id="5" name="Footer Placeholder 4">
            <a:extLst>
              <a:ext uri="{FF2B5EF4-FFF2-40B4-BE49-F238E27FC236}">
                <a16:creationId xmlns:a16="http://schemas.microsoft.com/office/drawing/2014/main" id="{EF66DE42-A0E5-CCB0-59EF-BD8E7EE257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F5C7A3-3524-F518-8DE2-223E912D56F3}"/>
              </a:ext>
            </a:extLst>
          </p:cNvPr>
          <p:cNvSpPr>
            <a:spLocks noGrp="1"/>
          </p:cNvSpPr>
          <p:nvPr>
            <p:ph type="sldNum" sz="quarter" idx="12"/>
          </p:nvPr>
        </p:nvSpPr>
        <p:spPr/>
        <p:txBody>
          <a:bodyPr/>
          <a:lstStyle/>
          <a:p>
            <a:fld id="{9F2785F4-7FF5-4BA9-B47D-89D403BE4D17}" type="slidenum">
              <a:rPr lang="en-GB" smtClean="0"/>
              <a:t>‹#›</a:t>
            </a:fld>
            <a:endParaRPr lang="en-GB"/>
          </a:p>
        </p:txBody>
      </p:sp>
    </p:spTree>
    <p:extLst>
      <p:ext uri="{BB962C8B-B14F-4D97-AF65-F5344CB8AC3E}">
        <p14:creationId xmlns:p14="http://schemas.microsoft.com/office/powerpoint/2010/main" val="2901347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9143-BA8E-8838-53E1-629417D0E6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A01D8A-3463-D9FF-D4A2-FBB06F9508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6D35F2-3538-28DB-0741-E7CAE03FEF40}"/>
              </a:ext>
            </a:extLst>
          </p:cNvPr>
          <p:cNvSpPr>
            <a:spLocks noGrp="1"/>
          </p:cNvSpPr>
          <p:nvPr>
            <p:ph type="dt" sz="half" idx="10"/>
          </p:nvPr>
        </p:nvSpPr>
        <p:spPr/>
        <p:txBody>
          <a:bodyPr/>
          <a:lstStyle/>
          <a:p>
            <a:fld id="{9A7689A0-90F1-42B8-907F-46F1ED8EF9D8}" type="datetimeFigureOut">
              <a:rPr lang="en-GB" smtClean="0"/>
              <a:t>15/05/2023</a:t>
            </a:fld>
            <a:endParaRPr lang="en-GB"/>
          </a:p>
        </p:txBody>
      </p:sp>
      <p:sp>
        <p:nvSpPr>
          <p:cNvPr id="5" name="Footer Placeholder 4">
            <a:extLst>
              <a:ext uri="{FF2B5EF4-FFF2-40B4-BE49-F238E27FC236}">
                <a16:creationId xmlns:a16="http://schemas.microsoft.com/office/drawing/2014/main" id="{E5EB1786-1370-C8E9-2426-CE3DF3021F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3CCD00-E428-C162-509A-699021FC9077}"/>
              </a:ext>
            </a:extLst>
          </p:cNvPr>
          <p:cNvSpPr>
            <a:spLocks noGrp="1"/>
          </p:cNvSpPr>
          <p:nvPr>
            <p:ph type="sldNum" sz="quarter" idx="12"/>
          </p:nvPr>
        </p:nvSpPr>
        <p:spPr/>
        <p:txBody>
          <a:bodyPr/>
          <a:lstStyle/>
          <a:p>
            <a:fld id="{9F2785F4-7FF5-4BA9-B47D-89D403BE4D17}" type="slidenum">
              <a:rPr lang="en-GB" smtClean="0"/>
              <a:t>‹#›</a:t>
            </a:fld>
            <a:endParaRPr lang="en-GB"/>
          </a:p>
        </p:txBody>
      </p:sp>
    </p:spTree>
    <p:extLst>
      <p:ext uri="{BB962C8B-B14F-4D97-AF65-F5344CB8AC3E}">
        <p14:creationId xmlns:p14="http://schemas.microsoft.com/office/powerpoint/2010/main" val="421677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25B8F6-CF30-2D53-F42E-C0A6F754EA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1E772E-F074-8A9B-111D-F3F65858A0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113AEA-A352-1E1A-42C2-17C587BE9F0F}"/>
              </a:ext>
            </a:extLst>
          </p:cNvPr>
          <p:cNvSpPr>
            <a:spLocks noGrp="1"/>
          </p:cNvSpPr>
          <p:nvPr>
            <p:ph type="dt" sz="half" idx="10"/>
          </p:nvPr>
        </p:nvSpPr>
        <p:spPr/>
        <p:txBody>
          <a:bodyPr/>
          <a:lstStyle/>
          <a:p>
            <a:fld id="{9A7689A0-90F1-42B8-907F-46F1ED8EF9D8}" type="datetimeFigureOut">
              <a:rPr lang="en-GB" smtClean="0"/>
              <a:t>15/05/2023</a:t>
            </a:fld>
            <a:endParaRPr lang="en-GB"/>
          </a:p>
        </p:txBody>
      </p:sp>
      <p:sp>
        <p:nvSpPr>
          <p:cNvPr id="5" name="Footer Placeholder 4">
            <a:extLst>
              <a:ext uri="{FF2B5EF4-FFF2-40B4-BE49-F238E27FC236}">
                <a16:creationId xmlns:a16="http://schemas.microsoft.com/office/drawing/2014/main" id="{5B9A67E3-5E19-1E1C-FD43-19DA0A289D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4128AA-EDDC-6F04-22C4-A38FB8CA5159}"/>
              </a:ext>
            </a:extLst>
          </p:cNvPr>
          <p:cNvSpPr>
            <a:spLocks noGrp="1"/>
          </p:cNvSpPr>
          <p:nvPr>
            <p:ph type="sldNum" sz="quarter" idx="12"/>
          </p:nvPr>
        </p:nvSpPr>
        <p:spPr/>
        <p:txBody>
          <a:bodyPr/>
          <a:lstStyle/>
          <a:p>
            <a:fld id="{9F2785F4-7FF5-4BA9-B47D-89D403BE4D17}" type="slidenum">
              <a:rPr lang="en-GB" smtClean="0"/>
              <a:t>‹#›</a:t>
            </a:fld>
            <a:endParaRPr lang="en-GB"/>
          </a:p>
        </p:txBody>
      </p:sp>
    </p:spTree>
    <p:extLst>
      <p:ext uri="{BB962C8B-B14F-4D97-AF65-F5344CB8AC3E}">
        <p14:creationId xmlns:p14="http://schemas.microsoft.com/office/powerpoint/2010/main" val="392004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72DA9-BD45-1DCF-4AB0-AD43FA1A38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74D26C-A055-B34C-1869-30A79BD44D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E67884-8C90-D3BD-1C42-B5A2AA934960}"/>
              </a:ext>
            </a:extLst>
          </p:cNvPr>
          <p:cNvSpPr>
            <a:spLocks noGrp="1"/>
          </p:cNvSpPr>
          <p:nvPr>
            <p:ph type="dt" sz="half" idx="10"/>
          </p:nvPr>
        </p:nvSpPr>
        <p:spPr/>
        <p:txBody>
          <a:bodyPr/>
          <a:lstStyle/>
          <a:p>
            <a:fld id="{9A7689A0-90F1-42B8-907F-46F1ED8EF9D8}" type="datetimeFigureOut">
              <a:rPr lang="en-GB" smtClean="0"/>
              <a:t>15/05/2023</a:t>
            </a:fld>
            <a:endParaRPr lang="en-GB"/>
          </a:p>
        </p:txBody>
      </p:sp>
      <p:sp>
        <p:nvSpPr>
          <p:cNvPr id="5" name="Footer Placeholder 4">
            <a:extLst>
              <a:ext uri="{FF2B5EF4-FFF2-40B4-BE49-F238E27FC236}">
                <a16:creationId xmlns:a16="http://schemas.microsoft.com/office/drawing/2014/main" id="{60D3790D-E00E-FAF8-9936-81B1FDAF3A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EAC421-8978-AB11-3137-935D591085C4}"/>
              </a:ext>
            </a:extLst>
          </p:cNvPr>
          <p:cNvSpPr>
            <a:spLocks noGrp="1"/>
          </p:cNvSpPr>
          <p:nvPr>
            <p:ph type="sldNum" sz="quarter" idx="12"/>
          </p:nvPr>
        </p:nvSpPr>
        <p:spPr/>
        <p:txBody>
          <a:bodyPr/>
          <a:lstStyle/>
          <a:p>
            <a:fld id="{9F2785F4-7FF5-4BA9-B47D-89D403BE4D17}" type="slidenum">
              <a:rPr lang="en-GB" smtClean="0"/>
              <a:t>‹#›</a:t>
            </a:fld>
            <a:endParaRPr lang="en-GB"/>
          </a:p>
        </p:txBody>
      </p:sp>
    </p:spTree>
    <p:extLst>
      <p:ext uri="{BB962C8B-B14F-4D97-AF65-F5344CB8AC3E}">
        <p14:creationId xmlns:p14="http://schemas.microsoft.com/office/powerpoint/2010/main" val="2231115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0EA1F-6345-FCD2-173B-29E09E1409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5E121D-421B-6A82-9539-507CDA3772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2070BE-858A-4C0C-9855-8B325A66FE77}"/>
              </a:ext>
            </a:extLst>
          </p:cNvPr>
          <p:cNvSpPr>
            <a:spLocks noGrp="1"/>
          </p:cNvSpPr>
          <p:nvPr>
            <p:ph type="dt" sz="half" idx="10"/>
          </p:nvPr>
        </p:nvSpPr>
        <p:spPr/>
        <p:txBody>
          <a:bodyPr/>
          <a:lstStyle/>
          <a:p>
            <a:fld id="{9A7689A0-90F1-42B8-907F-46F1ED8EF9D8}" type="datetimeFigureOut">
              <a:rPr lang="en-GB" smtClean="0"/>
              <a:t>15/05/2023</a:t>
            </a:fld>
            <a:endParaRPr lang="en-GB"/>
          </a:p>
        </p:txBody>
      </p:sp>
      <p:sp>
        <p:nvSpPr>
          <p:cNvPr id="5" name="Footer Placeholder 4">
            <a:extLst>
              <a:ext uri="{FF2B5EF4-FFF2-40B4-BE49-F238E27FC236}">
                <a16:creationId xmlns:a16="http://schemas.microsoft.com/office/drawing/2014/main" id="{18FAEDD7-D572-86C3-A1FD-AA4BFC413A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FFD925-367F-AF6B-07F7-07C1C9539AF7}"/>
              </a:ext>
            </a:extLst>
          </p:cNvPr>
          <p:cNvSpPr>
            <a:spLocks noGrp="1"/>
          </p:cNvSpPr>
          <p:nvPr>
            <p:ph type="sldNum" sz="quarter" idx="12"/>
          </p:nvPr>
        </p:nvSpPr>
        <p:spPr/>
        <p:txBody>
          <a:bodyPr/>
          <a:lstStyle/>
          <a:p>
            <a:fld id="{9F2785F4-7FF5-4BA9-B47D-89D403BE4D17}" type="slidenum">
              <a:rPr lang="en-GB" smtClean="0"/>
              <a:t>‹#›</a:t>
            </a:fld>
            <a:endParaRPr lang="en-GB"/>
          </a:p>
        </p:txBody>
      </p:sp>
    </p:spTree>
    <p:extLst>
      <p:ext uri="{BB962C8B-B14F-4D97-AF65-F5344CB8AC3E}">
        <p14:creationId xmlns:p14="http://schemas.microsoft.com/office/powerpoint/2010/main" val="151434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9DCF-BDBD-A1B5-E61F-67B48E3D1B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44721F-9E0C-FB3F-3CF2-2F45589127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66DE8F-60F5-DECD-181A-8D21913B8E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625232-19C6-87C5-2014-C57D24A8EDCC}"/>
              </a:ext>
            </a:extLst>
          </p:cNvPr>
          <p:cNvSpPr>
            <a:spLocks noGrp="1"/>
          </p:cNvSpPr>
          <p:nvPr>
            <p:ph type="dt" sz="half" idx="10"/>
          </p:nvPr>
        </p:nvSpPr>
        <p:spPr/>
        <p:txBody>
          <a:bodyPr/>
          <a:lstStyle/>
          <a:p>
            <a:fld id="{9A7689A0-90F1-42B8-907F-46F1ED8EF9D8}" type="datetimeFigureOut">
              <a:rPr lang="en-GB" smtClean="0"/>
              <a:t>15/05/2023</a:t>
            </a:fld>
            <a:endParaRPr lang="en-GB"/>
          </a:p>
        </p:txBody>
      </p:sp>
      <p:sp>
        <p:nvSpPr>
          <p:cNvPr id="6" name="Footer Placeholder 5">
            <a:extLst>
              <a:ext uri="{FF2B5EF4-FFF2-40B4-BE49-F238E27FC236}">
                <a16:creationId xmlns:a16="http://schemas.microsoft.com/office/drawing/2014/main" id="{274BFB7E-FC06-A423-2578-9E4CAD851F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236212-AF65-7B93-2FB4-79E81E5D5A76}"/>
              </a:ext>
            </a:extLst>
          </p:cNvPr>
          <p:cNvSpPr>
            <a:spLocks noGrp="1"/>
          </p:cNvSpPr>
          <p:nvPr>
            <p:ph type="sldNum" sz="quarter" idx="12"/>
          </p:nvPr>
        </p:nvSpPr>
        <p:spPr/>
        <p:txBody>
          <a:bodyPr/>
          <a:lstStyle/>
          <a:p>
            <a:fld id="{9F2785F4-7FF5-4BA9-B47D-89D403BE4D17}" type="slidenum">
              <a:rPr lang="en-GB" smtClean="0"/>
              <a:t>‹#›</a:t>
            </a:fld>
            <a:endParaRPr lang="en-GB"/>
          </a:p>
        </p:txBody>
      </p:sp>
    </p:spTree>
    <p:extLst>
      <p:ext uri="{BB962C8B-B14F-4D97-AF65-F5344CB8AC3E}">
        <p14:creationId xmlns:p14="http://schemas.microsoft.com/office/powerpoint/2010/main" val="423618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A9A6-D8EF-6AB5-576B-295FB2BFC2B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112696-63A5-6F3C-2571-DCF2B96007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328D5E-1680-36D6-77C2-93962EA247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82FCAD-5511-0873-2B07-089273F783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3FB0ED-CACA-C74E-D8E2-A615429C07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E323E8-3550-C438-D703-DC065F5DDCFE}"/>
              </a:ext>
            </a:extLst>
          </p:cNvPr>
          <p:cNvSpPr>
            <a:spLocks noGrp="1"/>
          </p:cNvSpPr>
          <p:nvPr>
            <p:ph type="dt" sz="half" idx="10"/>
          </p:nvPr>
        </p:nvSpPr>
        <p:spPr/>
        <p:txBody>
          <a:bodyPr/>
          <a:lstStyle/>
          <a:p>
            <a:fld id="{9A7689A0-90F1-42B8-907F-46F1ED8EF9D8}" type="datetimeFigureOut">
              <a:rPr lang="en-GB" smtClean="0"/>
              <a:t>15/05/2023</a:t>
            </a:fld>
            <a:endParaRPr lang="en-GB"/>
          </a:p>
        </p:txBody>
      </p:sp>
      <p:sp>
        <p:nvSpPr>
          <p:cNvPr id="8" name="Footer Placeholder 7">
            <a:extLst>
              <a:ext uri="{FF2B5EF4-FFF2-40B4-BE49-F238E27FC236}">
                <a16:creationId xmlns:a16="http://schemas.microsoft.com/office/drawing/2014/main" id="{80E4FD47-E0AF-5B62-6726-3E555BC09E6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5C13C3-01EC-DC23-C7D6-074210020F3F}"/>
              </a:ext>
            </a:extLst>
          </p:cNvPr>
          <p:cNvSpPr>
            <a:spLocks noGrp="1"/>
          </p:cNvSpPr>
          <p:nvPr>
            <p:ph type="sldNum" sz="quarter" idx="12"/>
          </p:nvPr>
        </p:nvSpPr>
        <p:spPr/>
        <p:txBody>
          <a:bodyPr/>
          <a:lstStyle/>
          <a:p>
            <a:fld id="{9F2785F4-7FF5-4BA9-B47D-89D403BE4D17}" type="slidenum">
              <a:rPr lang="en-GB" smtClean="0"/>
              <a:t>‹#›</a:t>
            </a:fld>
            <a:endParaRPr lang="en-GB"/>
          </a:p>
        </p:txBody>
      </p:sp>
    </p:spTree>
    <p:extLst>
      <p:ext uri="{BB962C8B-B14F-4D97-AF65-F5344CB8AC3E}">
        <p14:creationId xmlns:p14="http://schemas.microsoft.com/office/powerpoint/2010/main" val="406813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4B742-A61F-A5E8-CA9B-A3C119F45D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AA7696-EAB1-7D3F-96A5-925B3A6D4D1E}"/>
              </a:ext>
            </a:extLst>
          </p:cNvPr>
          <p:cNvSpPr>
            <a:spLocks noGrp="1"/>
          </p:cNvSpPr>
          <p:nvPr>
            <p:ph type="dt" sz="half" idx="10"/>
          </p:nvPr>
        </p:nvSpPr>
        <p:spPr/>
        <p:txBody>
          <a:bodyPr/>
          <a:lstStyle/>
          <a:p>
            <a:fld id="{9A7689A0-90F1-42B8-907F-46F1ED8EF9D8}" type="datetimeFigureOut">
              <a:rPr lang="en-GB" smtClean="0"/>
              <a:t>15/05/2023</a:t>
            </a:fld>
            <a:endParaRPr lang="en-GB"/>
          </a:p>
        </p:txBody>
      </p:sp>
      <p:sp>
        <p:nvSpPr>
          <p:cNvPr id="4" name="Footer Placeholder 3">
            <a:extLst>
              <a:ext uri="{FF2B5EF4-FFF2-40B4-BE49-F238E27FC236}">
                <a16:creationId xmlns:a16="http://schemas.microsoft.com/office/drawing/2014/main" id="{6DC064E0-9890-CA24-50F2-DAC35E6EB12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577F69-9469-4C4A-12CF-5C2E9B508E28}"/>
              </a:ext>
            </a:extLst>
          </p:cNvPr>
          <p:cNvSpPr>
            <a:spLocks noGrp="1"/>
          </p:cNvSpPr>
          <p:nvPr>
            <p:ph type="sldNum" sz="quarter" idx="12"/>
          </p:nvPr>
        </p:nvSpPr>
        <p:spPr/>
        <p:txBody>
          <a:bodyPr/>
          <a:lstStyle/>
          <a:p>
            <a:fld id="{9F2785F4-7FF5-4BA9-B47D-89D403BE4D17}" type="slidenum">
              <a:rPr lang="en-GB" smtClean="0"/>
              <a:t>‹#›</a:t>
            </a:fld>
            <a:endParaRPr lang="en-GB"/>
          </a:p>
        </p:txBody>
      </p:sp>
    </p:spTree>
    <p:extLst>
      <p:ext uri="{BB962C8B-B14F-4D97-AF65-F5344CB8AC3E}">
        <p14:creationId xmlns:p14="http://schemas.microsoft.com/office/powerpoint/2010/main" val="19882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0C66A0-914B-D004-6969-6A4275D0E8EC}"/>
              </a:ext>
            </a:extLst>
          </p:cNvPr>
          <p:cNvSpPr>
            <a:spLocks noGrp="1"/>
          </p:cNvSpPr>
          <p:nvPr>
            <p:ph type="dt" sz="half" idx="10"/>
          </p:nvPr>
        </p:nvSpPr>
        <p:spPr/>
        <p:txBody>
          <a:bodyPr/>
          <a:lstStyle/>
          <a:p>
            <a:fld id="{9A7689A0-90F1-42B8-907F-46F1ED8EF9D8}" type="datetimeFigureOut">
              <a:rPr lang="en-GB" smtClean="0"/>
              <a:t>15/05/2023</a:t>
            </a:fld>
            <a:endParaRPr lang="en-GB"/>
          </a:p>
        </p:txBody>
      </p:sp>
      <p:sp>
        <p:nvSpPr>
          <p:cNvPr id="3" name="Footer Placeholder 2">
            <a:extLst>
              <a:ext uri="{FF2B5EF4-FFF2-40B4-BE49-F238E27FC236}">
                <a16:creationId xmlns:a16="http://schemas.microsoft.com/office/drawing/2014/main" id="{ABB138E8-ECB6-D999-161A-DC51035EB7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E04C87-531B-694C-A784-41E05B4CE543}"/>
              </a:ext>
            </a:extLst>
          </p:cNvPr>
          <p:cNvSpPr>
            <a:spLocks noGrp="1"/>
          </p:cNvSpPr>
          <p:nvPr>
            <p:ph type="sldNum" sz="quarter" idx="12"/>
          </p:nvPr>
        </p:nvSpPr>
        <p:spPr/>
        <p:txBody>
          <a:bodyPr/>
          <a:lstStyle/>
          <a:p>
            <a:fld id="{9F2785F4-7FF5-4BA9-B47D-89D403BE4D17}" type="slidenum">
              <a:rPr lang="en-GB" smtClean="0"/>
              <a:t>‹#›</a:t>
            </a:fld>
            <a:endParaRPr lang="en-GB"/>
          </a:p>
        </p:txBody>
      </p:sp>
    </p:spTree>
    <p:extLst>
      <p:ext uri="{BB962C8B-B14F-4D97-AF65-F5344CB8AC3E}">
        <p14:creationId xmlns:p14="http://schemas.microsoft.com/office/powerpoint/2010/main" val="1430468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C7A6-EE66-F83A-33B7-80C7D47B3B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D0FDA6A-8BD9-0EB8-495B-7A31E84115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E01BA98-6656-1A16-108C-CEA447628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A0F5B4-C1F5-126B-7CA1-17143E9979A4}"/>
              </a:ext>
            </a:extLst>
          </p:cNvPr>
          <p:cNvSpPr>
            <a:spLocks noGrp="1"/>
          </p:cNvSpPr>
          <p:nvPr>
            <p:ph type="dt" sz="half" idx="10"/>
          </p:nvPr>
        </p:nvSpPr>
        <p:spPr/>
        <p:txBody>
          <a:bodyPr/>
          <a:lstStyle/>
          <a:p>
            <a:fld id="{9A7689A0-90F1-42B8-907F-46F1ED8EF9D8}" type="datetimeFigureOut">
              <a:rPr lang="en-GB" smtClean="0"/>
              <a:t>15/05/2023</a:t>
            </a:fld>
            <a:endParaRPr lang="en-GB"/>
          </a:p>
        </p:txBody>
      </p:sp>
      <p:sp>
        <p:nvSpPr>
          <p:cNvPr id="6" name="Footer Placeholder 5">
            <a:extLst>
              <a:ext uri="{FF2B5EF4-FFF2-40B4-BE49-F238E27FC236}">
                <a16:creationId xmlns:a16="http://schemas.microsoft.com/office/drawing/2014/main" id="{CBE9EE98-50ED-6D55-992F-277FD5F1F0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B25BFE-4E4D-C115-A98F-D4ADC9F06C81}"/>
              </a:ext>
            </a:extLst>
          </p:cNvPr>
          <p:cNvSpPr>
            <a:spLocks noGrp="1"/>
          </p:cNvSpPr>
          <p:nvPr>
            <p:ph type="sldNum" sz="quarter" idx="12"/>
          </p:nvPr>
        </p:nvSpPr>
        <p:spPr/>
        <p:txBody>
          <a:bodyPr/>
          <a:lstStyle/>
          <a:p>
            <a:fld id="{9F2785F4-7FF5-4BA9-B47D-89D403BE4D17}" type="slidenum">
              <a:rPr lang="en-GB" smtClean="0"/>
              <a:t>‹#›</a:t>
            </a:fld>
            <a:endParaRPr lang="en-GB"/>
          </a:p>
        </p:txBody>
      </p:sp>
    </p:spTree>
    <p:extLst>
      <p:ext uri="{BB962C8B-B14F-4D97-AF65-F5344CB8AC3E}">
        <p14:creationId xmlns:p14="http://schemas.microsoft.com/office/powerpoint/2010/main" val="420764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1E2A4-FEE2-F5A0-FA2F-D07648AF50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C46BD0-D0E4-8D87-5205-D54DC88257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98E3A7D-65B3-590A-C4ED-811CA64DF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F4311-2DFF-410A-C934-CACB1574E533}"/>
              </a:ext>
            </a:extLst>
          </p:cNvPr>
          <p:cNvSpPr>
            <a:spLocks noGrp="1"/>
          </p:cNvSpPr>
          <p:nvPr>
            <p:ph type="dt" sz="half" idx="10"/>
          </p:nvPr>
        </p:nvSpPr>
        <p:spPr/>
        <p:txBody>
          <a:bodyPr/>
          <a:lstStyle/>
          <a:p>
            <a:fld id="{9A7689A0-90F1-42B8-907F-46F1ED8EF9D8}" type="datetimeFigureOut">
              <a:rPr lang="en-GB" smtClean="0"/>
              <a:t>15/05/2023</a:t>
            </a:fld>
            <a:endParaRPr lang="en-GB"/>
          </a:p>
        </p:txBody>
      </p:sp>
      <p:sp>
        <p:nvSpPr>
          <p:cNvPr id="6" name="Footer Placeholder 5">
            <a:extLst>
              <a:ext uri="{FF2B5EF4-FFF2-40B4-BE49-F238E27FC236}">
                <a16:creationId xmlns:a16="http://schemas.microsoft.com/office/drawing/2014/main" id="{BA879D41-BCAD-E72C-1B85-4A89061FF5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4C8604-4593-2275-DC57-DF79D4687FEC}"/>
              </a:ext>
            </a:extLst>
          </p:cNvPr>
          <p:cNvSpPr>
            <a:spLocks noGrp="1"/>
          </p:cNvSpPr>
          <p:nvPr>
            <p:ph type="sldNum" sz="quarter" idx="12"/>
          </p:nvPr>
        </p:nvSpPr>
        <p:spPr/>
        <p:txBody>
          <a:bodyPr/>
          <a:lstStyle/>
          <a:p>
            <a:fld id="{9F2785F4-7FF5-4BA9-B47D-89D403BE4D17}" type="slidenum">
              <a:rPr lang="en-GB" smtClean="0"/>
              <a:t>‹#›</a:t>
            </a:fld>
            <a:endParaRPr lang="en-GB"/>
          </a:p>
        </p:txBody>
      </p:sp>
    </p:spTree>
    <p:extLst>
      <p:ext uri="{BB962C8B-B14F-4D97-AF65-F5344CB8AC3E}">
        <p14:creationId xmlns:p14="http://schemas.microsoft.com/office/powerpoint/2010/main" val="404405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3C6684-0F10-336E-5EA6-5507124618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C649BE-370A-2128-2D3F-931A99A375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F1915F-ADB8-D713-56AB-B1C136F032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689A0-90F1-42B8-907F-46F1ED8EF9D8}" type="datetimeFigureOut">
              <a:rPr lang="en-GB" smtClean="0"/>
              <a:t>15/05/2023</a:t>
            </a:fld>
            <a:endParaRPr lang="en-GB"/>
          </a:p>
        </p:txBody>
      </p:sp>
      <p:sp>
        <p:nvSpPr>
          <p:cNvPr id="5" name="Footer Placeholder 4">
            <a:extLst>
              <a:ext uri="{FF2B5EF4-FFF2-40B4-BE49-F238E27FC236}">
                <a16:creationId xmlns:a16="http://schemas.microsoft.com/office/drawing/2014/main" id="{1D6F81CC-710D-EC37-16F1-2F6EABD455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8050F2-20F8-B958-8D64-58335F7954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785F4-7FF5-4BA9-B47D-89D403BE4D17}" type="slidenum">
              <a:rPr lang="en-GB" smtClean="0"/>
              <a:t>‹#›</a:t>
            </a:fld>
            <a:endParaRPr lang="en-GB"/>
          </a:p>
        </p:txBody>
      </p:sp>
    </p:spTree>
    <p:extLst>
      <p:ext uri="{BB962C8B-B14F-4D97-AF65-F5344CB8AC3E}">
        <p14:creationId xmlns:p14="http://schemas.microsoft.com/office/powerpoint/2010/main" val="811943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bbs.portal.gov.bd/sites/default/files/files/bbs.portal.gov.bd/page/c017114e_732e_4c60_a34b_4f4e28c17a5d/Statistical%20Yearbook%20of%20Bangladesh%202020%20-%20Final%20with%20cover.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a:extLst>
              <a:ext uri="{FF2B5EF4-FFF2-40B4-BE49-F238E27FC236}">
                <a16:creationId xmlns:a16="http://schemas.microsoft.com/office/drawing/2014/main" id="{53E7940F-BF0E-4F85-B6B7-E0B8E1A7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Oil refinery against blue sky">
            <a:extLst>
              <a:ext uri="{FF2B5EF4-FFF2-40B4-BE49-F238E27FC236}">
                <a16:creationId xmlns:a16="http://schemas.microsoft.com/office/drawing/2014/main" id="{6F5084BD-DDE5-B3CC-A49E-EABA1705EA19}"/>
              </a:ext>
            </a:extLst>
          </p:cNvPr>
          <p:cNvPicPr>
            <a:picLocks noChangeAspect="1"/>
          </p:cNvPicPr>
          <p:nvPr/>
        </p:nvPicPr>
        <p:blipFill rotWithShape="1">
          <a:blip r:embed="rId2">
            <a:alphaModFix amt="60000"/>
          </a:blip>
          <a:srcRect/>
          <a:stretch/>
        </p:blipFill>
        <p:spPr>
          <a:xfrm>
            <a:off x="20" y="10"/>
            <a:ext cx="12191981" cy="6857990"/>
          </a:xfrm>
          <a:prstGeom prst="rect">
            <a:avLst/>
          </a:prstGeom>
        </p:spPr>
      </p:pic>
      <p:sp useBgFill="1">
        <p:nvSpPr>
          <p:cNvPr id="28" name="Rectangle 27">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9E4162-D811-45FC-EB47-D2BACAE90BAA}"/>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6600" dirty="0"/>
              <a:t>Industrial Sector in Bangladesh</a:t>
            </a:r>
            <a:endParaRPr lang="en-US" sz="6600"/>
          </a:p>
        </p:txBody>
      </p:sp>
      <p:sp>
        <p:nvSpPr>
          <p:cNvPr id="30" name="Rectangle: Rounded Corners 29">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999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74BB1E-511E-EDA0-1D44-18EA7A6F2F4E}"/>
              </a:ext>
            </a:extLst>
          </p:cNvPr>
          <p:cNvSpPr>
            <a:spLocks noGrp="1"/>
          </p:cNvSpPr>
          <p:nvPr>
            <p:ph type="title"/>
          </p:nvPr>
        </p:nvSpPr>
        <p:spPr>
          <a:xfrm>
            <a:off x="838200" y="365125"/>
            <a:ext cx="10515600" cy="1325563"/>
          </a:xfrm>
        </p:spPr>
        <p:txBody>
          <a:bodyPr>
            <a:normAutofit/>
          </a:bodyPr>
          <a:lstStyle/>
          <a:p>
            <a:r>
              <a:rPr lang="en-US" sz="4600" b="1" dirty="0"/>
              <a:t>Segments of Food Industries in Bangladesh</a:t>
            </a:r>
            <a:endParaRPr lang="en-GB" sz="4600" b="1" dirty="0"/>
          </a:p>
        </p:txBody>
      </p:sp>
      <p:sp>
        <p:nvSpPr>
          <p:cNvPr id="3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E1BE88-86B7-4CE7-798E-8A5A2B1027AC}"/>
              </a:ext>
            </a:extLst>
          </p:cNvPr>
          <p:cNvSpPr>
            <a:spLocks noGrp="1"/>
          </p:cNvSpPr>
          <p:nvPr>
            <p:ph idx="1"/>
          </p:nvPr>
        </p:nvSpPr>
        <p:spPr>
          <a:xfrm>
            <a:off x="838200" y="1929384"/>
            <a:ext cx="10515600" cy="4251960"/>
          </a:xfrm>
        </p:spPr>
        <p:txBody>
          <a:bodyPr>
            <a:normAutofit/>
          </a:bodyPr>
          <a:lstStyle/>
          <a:p>
            <a:pPr marL="0" indent="0">
              <a:buNone/>
            </a:pPr>
            <a:r>
              <a:rPr lang="en-US" sz="2000" dirty="0"/>
              <a:t>The Food Industries in Bangladesh can be broadly classified into four segments.</a:t>
            </a:r>
          </a:p>
          <a:p>
            <a:pPr marL="514350" indent="-514350">
              <a:buFont typeface="+mj-lt"/>
              <a:buAutoNum type="romanLcPeriod"/>
            </a:pPr>
            <a:r>
              <a:rPr lang="en-US" sz="2000" b="1" dirty="0"/>
              <a:t>Primary Agriculture: </a:t>
            </a:r>
            <a:r>
              <a:rPr lang="en-US" sz="2000" dirty="0"/>
              <a:t>Bangladesh’s agriculture sector is the backbone of the country’s food industry, contributing significantly to both GDP and employment. The sector produces a wide range of crops, including rice, wheat, jute, tea, and vegetables.</a:t>
            </a:r>
          </a:p>
          <a:p>
            <a:pPr marL="514350" indent="-514350">
              <a:buFont typeface="+mj-lt"/>
              <a:buAutoNum type="romanLcPeriod"/>
            </a:pPr>
            <a:r>
              <a:rPr lang="en-US" sz="2000" b="1" dirty="0"/>
              <a:t>Food Processing: </a:t>
            </a:r>
            <a:r>
              <a:rPr lang="en-US" sz="2000" dirty="0"/>
              <a:t>The food processing industry in Bangladesh is rapidly growing and includes a variety of segments, such as dairy, meat, fish, snacks, confectionery, and beverages. The sector has experienced significant investment in recent years, with new players entering the market and established companies expanding their operations.</a:t>
            </a:r>
          </a:p>
          <a:p>
            <a:pPr marL="514350" indent="-514350">
              <a:buFont typeface="+mj-lt"/>
              <a:buAutoNum type="romanLcPeriod"/>
            </a:pPr>
            <a:r>
              <a:rPr lang="en-US" sz="2000" b="1" dirty="0"/>
              <a:t>Packaging: </a:t>
            </a:r>
            <a:r>
              <a:rPr lang="en-US" sz="2000" dirty="0"/>
              <a:t>The packaging industry in Bangladesh is an essential component of the food industry, providing a range of products and services, including packaging materials, equipment, and labeling.</a:t>
            </a:r>
          </a:p>
          <a:p>
            <a:pPr marL="514350" indent="-514350">
              <a:buFont typeface="+mj-lt"/>
              <a:buAutoNum type="romanLcPeriod"/>
            </a:pPr>
            <a:r>
              <a:rPr lang="en-US" sz="2000" b="1" dirty="0"/>
              <a:t>Retail: </a:t>
            </a:r>
            <a:r>
              <a:rPr lang="en-US" sz="2000" dirty="0"/>
              <a:t>The retail industry in Bangladesh is undergoing significant transformation, with modern retail formats such as supermarkets and hypermarkets gaining popularity. </a:t>
            </a:r>
          </a:p>
        </p:txBody>
      </p:sp>
    </p:spTree>
    <p:extLst>
      <p:ext uri="{BB962C8B-B14F-4D97-AF65-F5344CB8AC3E}">
        <p14:creationId xmlns:p14="http://schemas.microsoft.com/office/powerpoint/2010/main" val="1736073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B03F50-F62E-3A73-621A-BCD8D6D69719}"/>
              </a:ext>
            </a:extLst>
          </p:cNvPr>
          <p:cNvSpPr>
            <a:spLocks noGrp="1"/>
          </p:cNvSpPr>
          <p:nvPr>
            <p:ph type="title"/>
          </p:nvPr>
        </p:nvSpPr>
        <p:spPr>
          <a:xfrm>
            <a:off x="838200" y="365125"/>
            <a:ext cx="10515600" cy="1325563"/>
          </a:xfrm>
        </p:spPr>
        <p:txBody>
          <a:bodyPr>
            <a:normAutofit/>
          </a:bodyPr>
          <a:lstStyle/>
          <a:p>
            <a:r>
              <a:rPr lang="en-US" sz="4600" b="1" dirty="0"/>
              <a:t>Prospects of Food Industries in Bangladesh </a:t>
            </a:r>
            <a:endParaRPr lang="en-GB" sz="4600" b="1" dirty="0"/>
          </a:p>
        </p:txBody>
      </p:sp>
      <p:sp>
        <p:nvSpPr>
          <p:cNvPr id="3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6135D708-BA86-EEE2-B3F3-FFC925C7B253}"/>
              </a:ext>
            </a:extLst>
          </p:cNvPr>
          <p:cNvSpPr>
            <a:spLocks noGrp="1"/>
          </p:cNvSpPr>
          <p:nvPr>
            <p:ph idx="1"/>
          </p:nvPr>
        </p:nvSpPr>
        <p:spPr>
          <a:xfrm>
            <a:off x="838200" y="1929384"/>
            <a:ext cx="10515600" cy="4251960"/>
          </a:xfrm>
        </p:spPr>
        <p:txBody>
          <a:bodyPr>
            <a:normAutofit/>
          </a:bodyPr>
          <a:lstStyle/>
          <a:p>
            <a:pPr>
              <a:buFont typeface="+mj-lt"/>
              <a:buAutoNum type="arabicPeriod"/>
            </a:pPr>
            <a:r>
              <a:rPr lang="en-US" sz="1700" b="1" i="0" dirty="0">
                <a:effectLst/>
              </a:rPr>
              <a:t>Growing Market Size: </a:t>
            </a:r>
            <a:r>
              <a:rPr lang="en-US" sz="1700" i="0" dirty="0">
                <a:effectLst/>
              </a:rPr>
              <a:t>Bangladesh has a large population of over 166 million people, which provides a significant consumer base for the food processing industry (World Bank, 2021). </a:t>
            </a:r>
          </a:p>
          <a:p>
            <a:pPr>
              <a:buFont typeface="+mj-lt"/>
              <a:buAutoNum type="arabicPeriod"/>
            </a:pPr>
            <a:r>
              <a:rPr lang="en-US" sz="1700" b="1" i="0" dirty="0">
                <a:effectLst/>
              </a:rPr>
              <a:t>Contribution to GDP</a:t>
            </a:r>
            <a:r>
              <a:rPr lang="en-US" sz="1700" i="0" dirty="0">
                <a:effectLst/>
              </a:rPr>
              <a:t>: The food processing industry plays a vital role in the country's economy. The food processing sector accounted for 10.08% of the country's GDP in the fiscal year 2019-2020 (BBS, 2020).</a:t>
            </a:r>
          </a:p>
          <a:p>
            <a:pPr>
              <a:buFont typeface="+mj-lt"/>
              <a:buAutoNum type="arabicPeriod"/>
            </a:pPr>
            <a:r>
              <a:rPr lang="en-US" sz="1700" b="1" i="0" dirty="0">
                <a:effectLst/>
              </a:rPr>
              <a:t>Employment Generation: </a:t>
            </a:r>
            <a:r>
              <a:rPr lang="en-US" sz="1700" i="0" dirty="0">
                <a:effectLst/>
              </a:rPr>
              <a:t>The food processing industry has the potential to create employment opportunities, particularly in rural areas. The sector employed approximately 2.46 million people in 2019-2020 (BBS, 2020).</a:t>
            </a:r>
          </a:p>
          <a:p>
            <a:pPr>
              <a:buFont typeface="+mj-lt"/>
              <a:buAutoNum type="arabicPeriod"/>
            </a:pPr>
            <a:r>
              <a:rPr lang="en-US" sz="1700" b="1" i="0" dirty="0">
                <a:effectLst/>
              </a:rPr>
              <a:t>Export Potential: </a:t>
            </a:r>
            <a:r>
              <a:rPr lang="en-US" sz="1700" i="0" dirty="0">
                <a:effectLst/>
              </a:rPr>
              <a:t>Bangladesh has been gradually increasing its export of processed food products. According to the Export Promotion Bureau (EPB) of Bangladesh, the export earnings from the processed food sector reached USD 687 million in the fiscal year 2019-2020, showing a growth of 10% compared to the previous year (EPB, 2020).</a:t>
            </a:r>
          </a:p>
          <a:p>
            <a:pPr>
              <a:buFont typeface="+mj-lt"/>
              <a:buAutoNum type="arabicPeriod"/>
            </a:pPr>
            <a:r>
              <a:rPr lang="en-US" sz="1700" b="1" i="0" dirty="0">
                <a:effectLst/>
              </a:rPr>
              <a:t>Government Support and Initiatives: </a:t>
            </a:r>
            <a:r>
              <a:rPr lang="en-US" sz="1700" i="0" dirty="0">
                <a:effectLst/>
              </a:rPr>
              <a:t>These include tax incentives, subsidies, and the establishment of food processing zones.</a:t>
            </a:r>
          </a:p>
          <a:p>
            <a:pPr>
              <a:buFont typeface="+mj-lt"/>
              <a:buAutoNum type="arabicPeriod"/>
            </a:pPr>
            <a:r>
              <a:rPr lang="en-US" sz="1700" b="1" i="0" dirty="0">
                <a:effectLst/>
              </a:rPr>
              <a:t>Investment Opportunities</a:t>
            </a:r>
            <a:r>
              <a:rPr lang="en-US" sz="1700" i="0" dirty="0">
                <a:effectLst/>
              </a:rPr>
              <a:t>: Bangladesh offers investment opportunities in the food processing sector. The government has identified </a:t>
            </a:r>
            <a:r>
              <a:rPr lang="en-US" sz="1700" i="0" dirty="0" err="1">
                <a:effectLst/>
              </a:rPr>
              <a:t>agro</a:t>
            </a:r>
            <a:r>
              <a:rPr lang="en-US" sz="1700" i="0" dirty="0">
                <a:effectLst/>
              </a:rPr>
              <a:t>-processing, dairy, fruits and vegetables, fisheries, and ready-to-eat food as potential areas for investment (BIDA, 2021).</a:t>
            </a:r>
          </a:p>
        </p:txBody>
      </p:sp>
    </p:spTree>
    <p:extLst>
      <p:ext uri="{BB962C8B-B14F-4D97-AF65-F5344CB8AC3E}">
        <p14:creationId xmlns:p14="http://schemas.microsoft.com/office/powerpoint/2010/main" val="172144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5" descr="Open bags of varieties grain seeds">
            <a:extLst>
              <a:ext uri="{FF2B5EF4-FFF2-40B4-BE49-F238E27FC236}">
                <a16:creationId xmlns:a16="http://schemas.microsoft.com/office/drawing/2014/main" id="{AF52CCA8-73D5-B06B-47C6-6E272FC08655}"/>
              </a:ext>
            </a:extLst>
          </p:cNvPr>
          <p:cNvPicPr>
            <a:picLocks noChangeAspect="1"/>
          </p:cNvPicPr>
          <p:nvPr/>
        </p:nvPicPr>
        <p:blipFill rotWithShape="1">
          <a:blip r:embed="rId2">
            <a:alphaModFix amt="40000"/>
          </a:blip>
          <a:srcRect t="6259" b="9471"/>
          <a:stretch/>
        </p:blipFill>
        <p:spPr>
          <a:xfrm>
            <a:off x="20" y="-1784"/>
            <a:ext cx="12191980" cy="6858000"/>
          </a:xfrm>
          <a:prstGeom prst="rect">
            <a:avLst/>
          </a:prstGeom>
        </p:spPr>
      </p:pic>
      <p:sp>
        <p:nvSpPr>
          <p:cNvPr id="20"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4BCE10-3E38-8963-8991-5308CE04511B}"/>
              </a:ext>
            </a:extLst>
          </p:cNvPr>
          <p:cNvSpPr>
            <a:spLocks noGrp="1"/>
          </p:cNvSpPr>
          <p:nvPr>
            <p:ph type="title"/>
          </p:nvPr>
        </p:nvSpPr>
        <p:spPr>
          <a:xfrm>
            <a:off x="1675349" y="1008993"/>
            <a:ext cx="8841302" cy="3542045"/>
          </a:xfrm>
        </p:spPr>
        <p:txBody>
          <a:bodyPr vert="horz" lIns="91440" tIns="45720" rIns="91440" bIns="45720" rtlCol="0" anchor="b">
            <a:normAutofit/>
          </a:bodyPr>
          <a:lstStyle/>
          <a:p>
            <a:r>
              <a:rPr lang="en-US" sz="7200">
                <a:solidFill>
                  <a:srgbClr val="FFFFFF"/>
                </a:solidFill>
              </a:rPr>
              <a:t>SWOT Analysis of Food Processing Industries of Bangladesh</a:t>
            </a:r>
          </a:p>
        </p:txBody>
      </p:sp>
    </p:spTree>
    <p:extLst>
      <p:ext uri="{BB962C8B-B14F-4D97-AF65-F5344CB8AC3E}">
        <p14:creationId xmlns:p14="http://schemas.microsoft.com/office/powerpoint/2010/main" val="3090230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80CA98-9E3C-E913-24F3-EB8C2EC927F8}"/>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50D66A97-BED6-C99B-C513-2B537350B5AC}"/>
              </a:ext>
            </a:extLst>
          </p:cNvPr>
          <p:cNvSpPr>
            <a:spLocks noGrp="1"/>
          </p:cNvSpPr>
          <p:nvPr>
            <p:ph type="title"/>
          </p:nvPr>
        </p:nvSpPr>
        <p:spPr>
          <a:xfrm>
            <a:off x="838200" y="365125"/>
            <a:ext cx="10515600" cy="1325563"/>
          </a:xfrm>
        </p:spPr>
        <p:txBody>
          <a:bodyPr>
            <a:normAutofit/>
          </a:bodyPr>
          <a:lstStyle/>
          <a:p>
            <a:r>
              <a:rPr lang="en-US" b="1" dirty="0">
                <a:solidFill>
                  <a:srgbClr val="FFFFFF"/>
                </a:solidFill>
              </a:rPr>
              <a:t>Strengths</a:t>
            </a:r>
            <a:endParaRPr lang="en-GB" b="1" dirty="0">
              <a:solidFill>
                <a:srgbClr val="FFFFFF"/>
              </a:solidFill>
            </a:endParaRPr>
          </a:p>
        </p:txBody>
      </p:sp>
      <p:graphicFrame>
        <p:nvGraphicFramePr>
          <p:cNvPr id="9" name="Content Placeholder 2">
            <a:extLst>
              <a:ext uri="{FF2B5EF4-FFF2-40B4-BE49-F238E27FC236}">
                <a16:creationId xmlns:a16="http://schemas.microsoft.com/office/drawing/2014/main" id="{3451FDB6-2788-89CD-99BE-E3CFF0077CF8}"/>
              </a:ext>
            </a:extLst>
          </p:cNvPr>
          <p:cNvGraphicFramePr>
            <a:graphicFrameLocks noGrp="1"/>
          </p:cNvGraphicFramePr>
          <p:nvPr>
            <p:ph idx="1"/>
            <p:extLst>
              <p:ext uri="{D42A27DB-BD31-4B8C-83A1-F6EECF244321}">
                <p14:modId xmlns:p14="http://schemas.microsoft.com/office/powerpoint/2010/main" val="41361235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761004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D52923B-9476-57F1-F190-DD42FB3D613F}"/>
              </a:ext>
            </a:extLst>
          </p:cNvPr>
          <p:cNvPicPr>
            <a:picLocks noChangeAspect="1"/>
          </p:cNvPicPr>
          <p:nvPr/>
        </p:nvPicPr>
        <p:blipFill rotWithShape="1">
          <a:blip r:embed="rId2">
            <a:alphaModFix amt="35000"/>
          </a:blip>
          <a:srcRect t="1150" b="14580"/>
          <a:stretch/>
        </p:blipFill>
        <p:spPr>
          <a:xfrm>
            <a:off x="20" y="10"/>
            <a:ext cx="12191980" cy="6857990"/>
          </a:xfrm>
          <a:prstGeom prst="rect">
            <a:avLst/>
          </a:prstGeom>
        </p:spPr>
      </p:pic>
      <p:sp>
        <p:nvSpPr>
          <p:cNvPr id="2" name="Title 1">
            <a:extLst>
              <a:ext uri="{FF2B5EF4-FFF2-40B4-BE49-F238E27FC236}">
                <a16:creationId xmlns:a16="http://schemas.microsoft.com/office/drawing/2014/main" id="{4A162319-02D9-E0D9-6817-8382C5B4E923}"/>
              </a:ext>
            </a:extLst>
          </p:cNvPr>
          <p:cNvSpPr>
            <a:spLocks noGrp="1"/>
          </p:cNvSpPr>
          <p:nvPr>
            <p:ph type="title"/>
          </p:nvPr>
        </p:nvSpPr>
        <p:spPr>
          <a:xfrm>
            <a:off x="838200" y="365125"/>
            <a:ext cx="10515600" cy="1325563"/>
          </a:xfrm>
        </p:spPr>
        <p:txBody>
          <a:bodyPr>
            <a:normAutofit/>
          </a:bodyPr>
          <a:lstStyle/>
          <a:p>
            <a:r>
              <a:rPr lang="en-US" b="1" dirty="0">
                <a:solidFill>
                  <a:srgbClr val="FFFFFF"/>
                </a:solidFill>
              </a:rPr>
              <a:t>Weaknesses</a:t>
            </a:r>
            <a:endParaRPr lang="en-GB" b="1" dirty="0">
              <a:solidFill>
                <a:srgbClr val="FFFFFF"/>
              </a:solidFill>
            </a:endParaRPr>
          </a:p>
        </p:txBody>
      </p:sp>
      <p:graphicFrame>
        <p:nvGraphicFramePr>
          <p:cNvPr id="11" name="Content Placeholder 2">
            <a:extLst>
              <a:ext uri="{FF2B5EF4-FFF2-40B4-BE49-F238E27FC236}">
                <a16:creationId xmlns:a16="http://schemas.microsoft.com/office/drawing/2014/main" id="{31EE80F6-706E-0895-D747-51D7BBCAFCCD}"/>
              </a:ext>
            </a:extLst>
          </p:cNvPr>
          <p:cNvGraphicFramePr>
            <a:graphicFrameLocks noGrp="1"/>
          </p:cNvGraphicFramePr>
          <p:nvPr>
            <p:ph idx="1"/>
            <p:extLst>
              <p:ext uri="{D42A27DB-BD31-4B8C-83A1-F6EECF244321}">
                <p14:modId xmlns:p14="http://schemas.microsoft.com/office/powerpoint/2010/main" val="34626328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442554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0648994-159B-9FE4-0151-2C88A5DDC9FE}"/>
              </a:ext>
            </a:extLst>
          </p:cNvPr>
          <p:cNvPicPr>
            <a:picLocks noChangeAspect="1"/>
          </p:cNvPicPr>
          <p:nvPr/>
        </p:nvPicPr>
        <p:blipFill rotWithShape="1">
          <a:blip r:embed="rId2">
            <a:alphaModFix amt="35000"/>
          </a:blip>
          <a:srcRect t="5647" b="10083"/>
          <a:stretch/>
        </p:blipFill>
        <p:spPr>
          <a:xfrm>
            <a:off x="20" y="10"/>
            <a:ext cx="12191980" cy="6857990"/>
          </a:xfrm>
          <a:prstGeom prst="rect">
            <a:avLst/>
          </a:prstGeom>
        </p:spPr>
      </p:pic>
      <p:sp>
        <p:nvSpPr>
          <p:cNvPr id="2" name="Title 1">
            <a:extLst>
              <a:ext uri="{FF2B5EF4-FFF2-40B4-BE49-F238E27FC236}">
                <a16:creationId xmlns:a16="http://schemas.microsoft.com/office/drawing/2014/main" id="{E4CFBF7B-F51A-DB62-E717-2E58CAC34D7A}"/>
              </a:ext>
            </a:extLst>
          </p:cNvPr>
          <p:cNvSpPr>
            <a:spLocks noGrp="1"/>
          </p:cNvSpPr>
          <p:nvPr>
            <p:ph type="title"/>
          </p:nvPr>
        </p:nvSpPr>
        <p:spPr>
          <a:xfrm>
            <a:off x="838200" y="365125"/>
            <a:ext cx="10515600" cy="1325563"/>
          </a:xfrm>
        </p:spPr>
        <p:txBody>
          <a:bodyPr>
            <a:normAutofit/>
          </a:bodyPr>
          <a:lstStyle/>
          <a:p>
            <a:r>
              <a:rPr lang="en-US" b="1" dirty="0">
                <a:solidFill>
                  <a:srgbClr val="FFFFFF"/>
                </a:solidFill>
              </a:rPr>
              <a:t>Opportunities</a:t>
            </a:r>
            <a:endParaRPr lang="en-GB" b="1" dirty="0">
              <a:solidFill>
                <a:srgbClr val="FFFFFF"/>
              </a:solidFill>
            </a:endParaRPr>
          </a:p>
        </p:txBody>
      </p:sp>
      <p:graphicFrame>
        <p:nvGraphicFramePr>
          <p:cNvPr id="9" name="Content Placeholder 2">
            <a:extLst>
              <a:ext uri="{FF2B5EF4-FFF2-40B4-BE49-F238E27FC236}">
                <a16:creationId xmlns:a16="http://schemas.microsoft.com/office/drawing/2014/main" id="{55E4225E-89BF-6F19-688A-84D7257C5757}"/>
              </a:ext>
            </a:extLst>
          </p:cNvPr>
          <p:cNvGraphicFramePr>
            <a:graphicFrameLocks noGrp="1"/>
          </p:cNvGraphicFramePr>
          <p:nvPr>
            <p:ph idx="1"/>
            <p:extLst>
              <p:ext uri="{D42A27DB-BD31-4B8C-83A1-F6EECF244321}">
                <p14:modId xmlns:p14="http://schemas.microsoft.com/office/powerpoint/2010/main" val="8308101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995223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8BD7505E-0C06-7076-8296-2564D560B373}"/>
              </a:ext>
            </a:extLst>
          </p:cNvPr>
          <p:cNvSpPr>
            <a:spLocks noGrp="1"/>
          </p:cNvSpPr>
          <p:nvPr>
            <p:ph type="title"/>
          </p:nvPr>
        </p:nvSpPr>
        <p:spPr>
          <a:xfrm>
            <a:off x="838200" y="448721"/>
            <a:ext cx="4707671" cy="1225650"/>
          </a:xfrm>
        </p:spPr>
        <p:txBody>
          <a:bodyPr anchor="b">
            <a:normAutofit/>
          </a:bodyPr>
          <a:lstStyle/>
          <a:p>
            <a:r>
              <a:rPr lang="en-US" sz="3800" b="1" dirty="0">
                <a:solidFill>
                  <a:schemeClr val="bg1"/>
                </a:solidFill>
              </a:rPr>
              <a:t>Threats</a:t>
            </a:r>
            <a:endParaRPr lang="en-GB" sz="3800" b="1" dirty="0">
              <a:solidFill>
                <a:schemeClr val="bg1"/>
              </a:solidFill>
            </a:endParaRPr>
          </a:p>
        </p:txBody>
      </p:sp>
      <p:cxnSp>
        <p:nvCxnSpPr>
          <p:cNvPr id="16" name="Straight Connector 1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0148E9-8EC9-77F8-CF66-0F45253B0FB6}"/>
              </a:ext>
            </a:extLst>
          </p:cNvPr>
          <p:cNvSpPr>
            <a:spLocks noGrp="1"/>
          </p:cNvSpPr>
          <p:nvPr>
            <p:ph idx="1"/>
          </p:nvPr>
        </p:nvSpPr>
        <p:spPr>
          <a:xfrm>
            <a:off x="897769" y="1909192"/>
            <a:ext cx="4586513" cy="3647710"/>
          </a:xfrm>
        </p:spPr>
        <p:txBody>
          <a:bodyPr>
            <a:normAutofit/>
          </a:bodyPr>
          <a:lstStyle/>
          <a:p>
            <a:r>
              <a:rPr lang="en-US" sz="2000">
                <a:solidFill>
                  <a:schemeClr val="bg1"/>
                </a:solidFill>
              </a:rPr>
              <a:t>Existence of several Strong MNCs Such as Unilever, Nestle</a:t>
            </a:r>
          </a:p>
          <a:p>
            <a:r>
              <a:rPr lang="en-US" sz="2000">
                <a:solidFill>
                  <a:schemeClr val="bg1"/>
                </a:solidFill>
              </a:rPr>
              <a:t>Unethical Practice to the competitors</a:t>
            </a:r>
          </a:p>
          <a:p>
            <a:r>
              <a:rPr lang="en-US" sz="2000">
                <a:solidFill>
                  <a:schemeClr val="bg1"/>
                </a:solidFill>
              </a:rPr>
              <a:t>Poor Legal System </a:t>
            </a:r>
          </a:p>
          <a:p>
            <a:r>
              <a:rPr lang="en-US" sz="2000">
                <a:solidFill>
                  <a:schemeClr val="bg1"/>
                </a:solidFill>
              </a:rPr>
              <a:t>No quality standards maintained by the food companies </a:t>
            </a:r>
          </a:p>
          <a:p>
            <a:r>
              <a:rPr lang="en-US" sz="2000">
                <a:solidFill>
                  <a:schemeClr val="bg1"/>
                </a:solidFill>
              </a:rPr>
              <a:t>Consumer preference for foreign food products</a:t>
            </a:r>
            <a:endParaRPr lang="en-GB" sz="2000">
              <a:solidFill>
                <a:schemeClr val="bg1"/>
              </a:solidFill>
            </a:endParaRPr>
          </a:p>
        </p:txBody>
      </p:sp>
      <p:cxnSp>
        <p:nvCxnSpPr>
          <p:cNvPr id="18" name="Straight Connector 1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A close-up of vegetables&#10;&#10;Description automatically generated with low confidence">
            <a:extLst>
              <a:ext uri="{FF2B5EF4-FFF2-40B4-BE49-F238E27FC236}">
                <a16:creationId xmlns:a16="http://schemas.microsoft.com/office/drawing/2014/main" id="{B8B6A4C5-3C6C-8672-D626-83A6820857E8}"/>
              </a:ext>
            </a:extLst>
          </p:cNvPr>
          <p:cNvPicPr>
            <a:picLocks noChangeAspect="1"/>
          </p:cNvPicPr>
          <p:nvPr/>
        </p:nvPicPr>
        <p:blipFill rotWithShape="1">
          <a:blip r:embed="rId2"/>
          <a:srcRect l="14778" r="35053"/>
          <a:stretch/>
        </p:blipFill>
        <p:spPr>
          <a:xfrm>
            <a:off x="6525453" y="252305"/>
            <a:ext cx="5666547" cy="6353390"/>
          </a:xfrm>
          <a:prstGeom prst="rect">
            <a:avLst/>
          </a:prstGeom>
        </p:spPr>
      </p:pic>
    </p:spTree>
    <p:extLst>
      <p:ext uri="{BB962C8B-B14F-4D97-AF65-F5344CB8AC3E}">
        <p14:creationId xmlns:p14="http://schemas.microsoft.com/office/powerpoint/2010/main" val="2069601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8" name="Rectangle 9">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1">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13">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5" name="Straight Connector 14">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15">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Group 19">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1" name="Oval 20">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27">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29">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1" name="Straight Connector 30">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5" name="Rectangle 35">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37">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9" name="Straight Connector 38">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6BABAB3-1B1D-2C76-60B6-ED62C390C749}"/>
              </a:ext>
            </a:extLst>
          </p:cNvPr>
          <p:cNvSpPr>
            <a:spLocks noGrp="1"/>
          </p:cNvSpPr>
          <p:nvPr>
            <p:ph type="title"/>
          </p:nvPr>
        </p:nvSpPr>
        <p:spPr>
          <a:xfrm>
            <a:off x="630936" y="495992"/>
            <a:ext cx="4195140" cy="5638831"/>
          </a:xfrm>
          <a:noFill/>
        </p:spPr>
        <p:txBody>
          <a:bodyPr anchor="ctr">
            <a:normAutofit/>
          </a:bodyPr>
          <a:lstStyle/>
          <a:p>
            <a:r>
              <a:rPr lang="en-US" sz="4800"/>
              <a:t>Three Major Barriers to Food Industries: A Developing Country Perspectives</a:t>
            </a:r>
            <a:endParaRPr lang="en-GB" sz="4800"/>
          </a:p>
        </p:txBody>
      </p:sp>
      <p:graphicFrame>
        <p:nvGraphicFramePr>
          <p:cNvPr id="5" name="Content Placeholder 2">
            <a:extLst>
              <a:ext uri="{FF2B5EF4-FFF2-40B4-BE49-F238E27FC236}">
                <a16:creationId xmlns:a16="http://schemas.microsoft.com/office/drawing/2014/main" id="{8166FADC-1E03-C504-4B98-B86C0B071A50}"/>
              </a:ext>
            </a:extLst>
          </p:cNvPr>
          <p:cNvGraphicFramePr>
            <a:graphicFrameLocks noGrp="1"/>
          </p:cNvGraphicFramePr>
          <p:nvPr>
            <p:ph idx="1"/>
            <p:extLst>
              <p:ext uri="{D42A27DB-BD31-4B8C-83A1-F6EECF244321}">
                <p14:modId xmlns:p14="http://schemas.microsoft.com/office/powerpoint/2010/main" val="1746181570"/>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549983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1BECF-0F4B-987B-3E80-7FD6D30C33C3}"/>
              </a:ext>
            </a:extLst>
          </p:cNvPr>
          <p:cNvSpPr>
            <a:spLocks noGrp="1"/>
          </p:cNvSpPr>
          <p:nvPr>
            <p:ph type="title"/>
          </p:nvPr>
        </p:nvSpPr>
        <p:spPr/>
        <p:txBody>
          <a:bodyPr/>
          <a:lstStyle/>
          <a:p>
            <a:r>
              <a:rPr lang="en-US" b="1"/>
              <a:t>The Role of a Food Engineer</a:t>
            </a:r>
            <a:endParaRPr lang="en-GB" b="1" dirty="0"/>
          </a:p>
        </p:txBody>
      </p:sp>
      <p:sp>
        <p:nvSpPr>
          <p:cNvPr id="7" name="Content Placeholder 6">
            <a:extLst>
              <a:ext uri="{FF2B5EF4-FFF2-40B4-BE49-F238E27FC236}">
                <a16:creationId xmlns:a16="http://schemas.microsoft.com/office/drawing/2014/main" id="{6E2E7C4B-D06A-0149-2FFE-04C745EE8485}"/>
              </a:ext>
            </a:extLst>
          </p:cNvPr>
          <p:cNvSpPr>
            <a:spLocks noGrp="1"/>
          </p:cNvSpPr>
          <p:nvPr>
            <p:ph idx="1"/>
          </p:nvPr>
        </p:nvSpPr>
        <p:spPr>
          <a:xfrm>
            <a:off x="838200" y="1524000"/>
            <a:ext cx="10515600" cy="4968875"/>
          </a:xfrm>
        </p:spPr>
        <p:txBody>
          <a:bodyPr>
            <a:normAutofit fontScale="70000" lnSpcReduction="20000"/>
          </a:bodyPr>
          <a:lstStyle/>
          <a:p>
            <a:pPr algn="l">
              <a:buFont typeface="+mj-lt"/>
              <a:buAutoNum type="arabicPeriod"/>
            </a:pPr>
            <a:r>
              <a:rPr lang="en-US" b="1" i="0" dirty="0">
                <a:effectLst/>
              </a:rPr>
              <a:t>Food Product Development</a:t>
            </a:r>
            <a:r>
              <a:rPr lang="en-US" b="0" i="0" dirty="0">
                <a:effectLst/>
              </a:rPr>
              <a:t>: Work on developing innovative food products that cater to the nutritional needs and preferences of the local population..</a:t>
            </a:r>
          </a:p>
          <a:p>
            <a:pPr algn="l">
              <a:buFont typeface="+mj-lt"/>
              <a:buAutoNum type="arabicPeriod"/>
            </a:pPr>
            <a:r>
              <a:rPr lang="en-US" b="1" i="0" dirty="0">
                <a:effectLst/>
              </a:rPr>
              <a:t>Quality Control and Food Safety: </a:t>
            </a:r>
            <a:r>
              <a:rPr lang="en-US" b="0" i="0" dirty="0">
                <a:effectLst/>
              </a:rPr>
              <a:t>Ensure compliance with food safety regulations and standards in food processing, packaging, and storage. Implement quality control measures to maintain the integrity and safety of food products.</a:t>
            </a:r>
          </a:p>
          <a:p>
            <a:pPr algn="l">
              <a:buFont typeface="+mj-lt"/>
              <a:buAutoNum type="arabicPeriod"/>
            </a:pPr>
            <a:r>
              <a:rPr lang="en-US" b="1" i="0" dirty="0">
                <a:effectLst/>
              </a:rPr>
              <a:t>Nutritional Analysis and Labeling: </a:t>
            </a:r>
            <a:r>
              <a:rPr lang="en-US" b="0" i="0" dirty="0">
                <a:effectLst/>
              </a:rPr>
              <a:t>Conduct nutritional analysis of food products to provide accurate information about their nutritional content. Assist food companies in labeling their products with relevant nutritional information, including ingredients, allergens, and dietary guidelines. </a:t>
            </a:r>
          </a:p>
          <a:p>
            <a:pPr algn="l">
              <a:buFont typeface="+mj-lt"/>
              <a:buAutoNum type="arabicPeriod"/>
            </a:pPr>
            <a:r>
              <a:rPr lang="en-US" b="1" i="0" dirty="0">
                <a:effectLst/>
              </a:rPr>
              <a:t>Research and Development</a:t>
            </a:r>
            <a:r>
              <a:rPr lang="en-US" b="0" i="0" dirty="0">
                <a:effectLst/>
              </a:rPr>
              <a:t>: Engage in research activities to address specific challenges faced by the food industry in Bangladesh. This can include studying the nutritional status of the population, analyzing food consumption patterns, exploring sustainable food production techniques, and investigating the impact of food processing on nutritional value. </a:t>
            </a:r>
          </a:p>
          <a:p>
            <a:pPr algn="l">
              <a:buFont typeface="+mj-lt"/>
              <a:buAutoNum type="arabicPeriod"/>
            </a:pPr>
            <a:r>
              <a:rPr lang="en-US" b="1" i="0" dirty="0">
                <a:effectLst/>
              </a:rPr>
              <a:t>Food Processing Optimization: </a:t>
            </a:r>
            <a:r>
              <a:rPr lang="en-US" b="0" i="0" dirty="0">
                <a:effectLst/>
              </a:rPr>
              <a:t>Improve food processing techniques to enhance the nutritional quality and safety of processed foods. Explore methods such as fortification, preservation, and minimal processing to retain the nutritional value of raw materials. </a:t>
            </a:r>
          </a:p>
          <a:p>
            <a:pPr algn="l">
              <a:buFont typeface="+mj-lt"/>
              <a:buAutoNum type="arabicPeriod"/>
            </a:pPr>
            <a:r>
              <a:rPr lang="en-US" b="1" i="0" dirty="0">
                <a:effectLst/>
              </a:rPr>
              <a:t>Consumer Education and Awareness: </a:t>
            </a:r>
            <a:r>
              <a:rPr lang="en-US" b="0" i="0" dirty="0">
                <a:effectLst/>
              </a:rPr>
              <a:t>Educate the public about the importance of nutrition and healthy eating habits. Organize awareness campaigns, workshops, and seminars to disseminate knowledge about food choices, balanced diets, and the impact of nutrition on health. </a:t>
            </a:r>
            <a:endParaRPr lang="en-GB" dirty="0"/>
          </a:p>
        </p:txBody>
      </p:sp>
    </p:spTree>
    <p:extLst>
      <p:ext uri="{BB962C8B-B14F-4D97-AF65-F5344CB8AC3E}">
        <p14:creationId xmlns:p14="http://schemas.microsoft.com/office/powerpoint/2010/main" val="2834114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059656" y="314325"/>
            <a:ext cx="10072688" cy="685800"/>
          </a:xfrm>
        </p:spPr>
        <p:txBody>
          <a:bodyPr>
            <a:normAutofit/>
          </a:bodyPr>
          <a:lstStyle/>
          <a:p>
            <a:pPr algn="ctr" eaLnBrk="1" hangingPunct="1"/>
            <a:r>
              <a:rPr lang="en-US" sz="3188" b="1" dirty="0">
                <a:solidFill>
                  <a:srgbClr val="7030A0"/>
                </a:solidFill>
                <a:latin typeface="Eras Bold ITC" pitchFamily="34" charset="0"/>
              </a:rPr>
              <a:t>Challenges of Food and Other Industrial Sector</a:t>
            </a:r>
          </a:p>
        </p:txBody>
      </p:sp>
      <p:sp>
        <p:nvSpPr>
          <p:cNvPr id="27651" name="Content Placeholder 2"/>
          <p:cNvSpPr>
            <a:spLocks noGrp="1"/>
          </p:cNvSpPr>
          <p:nvPr>
            <p:ph idx="1"/>
          </p:nvPr>
        </p:nvSpPr>
        <p:spPr>
          <a:xfrm>
            <a:off x="977228" y="1071197"/>
            <a:ext cx="5618834" cy="5710603"/>
          </a:xfrm>
        </p:spPr>
        <p:txBody>
          <a:bodyPr rtlCol="0">
            <a:noAutofit/>
          </a:bodyPr>
          <a:lstStyle/>
          <a:p>
            <a:pPr marL="146270" indent="0" algn="just" defTabSz="489833">
              <a:spcBef>
                <a:spcPts val="0"/>
              </a:spcBef>
              <a:buFont typeface="Wingdings" pitchFamily="2" charset="2"/>
              <a:buChar char="§"/>
              <a:defRPr/>
            </a:pPr>
            <a:r>
              <a:rPr lang="en-US" sz="2250" dirty="0">
                <a:solidFill>
                  <a:schemeClr val="accent2">
                    <a:lumMod val="50000"/>
                  </a:schemeClr>
                </a:solidFill>
                <a:latin typeface="Eras Demi ITC" pitchFamily="34" charset="0"/>
              </a:rPr>
              <a:t> High Competition and impact of free market economy</a:t>
            </a:r>
          </a:p>
          <a:p>
            <a:pPr marL="146270" indent="0" algn="just" defTabSz="489833">
              <a:spcBef>
                <a:spcPts val="0"/>
              </a:spcBef>
              <a:buFont typeface="Wingdings" pitchFamily="2" charset="2"/>
              <a:buChar char="§"/>
              <a:defRPr/>
            </a:pPr>
            <a:r>
              <a:rPr lang="en-US" sz="2250" dirty="0">
                <a:solidFill>
                  <a:schemeClr val="accent2">
                    <a:lumMod val="50000"/>
                  </a:schemeClr>
                </a:solidFill>
                <a:latin typeface="Eras Demi ITC" pitchFamily="34" charset="0"/>
              </a:rPr>
              <a:t>Malpractices in providing industrial loan</a:t>
            </a:r>
          </a:p>
          <a:p>
            <a:pPr marL="146270" indent="0" algn="just" defTabSz="489833">
              <a:spcBef>
                <a:spcPts val="0"/>
              </a:spcBef>
              <a:buFont typeface="Wingdings" pitchFamily="2" charset="2"/>
              <a:buChar char="§"/>
              <a:defRPr/>
            </a:pPr>
            <a:r>
              <a:rPr lang="en-US" sz="2250" dirty="0">
                <a:solidFill>
                  <a:schemeClr val="accent2">
                    <a:lumMod val="50000"/>
                  </a:schemeClr>
                </a:solidFill>
                <a:latin typeface="Eras Demi ITC" pitchFamily="34" charset="0"/>
              </a:rPr>
              <a:t>Highly dependency on jobs in place of entrepreneur mind</a:t>
            </a:r>
          </a:p>
          <a:p>
            <a:pPr marL="146270" indent="0" algn="just" defTabSz="489833">
              <a:spcBef>
                <a:spcPts val="0"/>
              </a:spcBef>
              <a:buFont typeface="Wingdings" pitchFamily="2" charset="2"/>
              <a:buChar char="§"/>
              <a:defRPr/>
            </a:pPr>
            <a:r>
              <a:rPr lang="en-US" sz="2250" dirty="0">
                <a:solidFill>
                  <a:schemeClr val="accent2">
                    <a:lumMod val="50000"/>
                  </a:schemeClr>
                </a:solidFill>
                <a:latin typeface="Eras Demi ITC" pitchFamily="34" charset="0"/>
              </a:rPr>
              <a:t>Lack of FDI and capital for investment and reinvestment mind</a:t>
            </a:r>
          </a:p>
          <a:p>
            <a:pPr marL="146270" indent="0" algn="just" defTabSz="489833">
              <a:spcBef>
                <a:spcPts val="0"/>
              </a:spcBef>
              <a:buFont typeface="Wingdings" pitchFamily="2" charset="2"/>
              <a:buChar char="§"/>
              <a:defRPr/>
            </a:pPr>
            <a:r>
              <a:rPr lang="en-US" sz="2250" dirty="0">
                <a:solidFill>
                  <a:schemeClr val="accent2">
                    <a:lumMod val="50000"/>
                  </a:schemeClr>
                </a:solidFill>
                <a:latin typeface="Eras Demi ITC" pitchFamily="34" charset="0"/>
              </a:rPr>
              <a:t>Workers do not receive their right benefits </a:t>
            </a:r>
          </a:p>
          <a:p>
            <a:pPr marL="146270" indent="0" algn="just" defTabSz="489833">
              <a:spcBef>
                <a:spcPts val="0"/>
              </a:spcBef>
              <a:buFont typeface="Wingdings" pitchFamily="2" charset="2"/>
              <a:buChar char="§"/>
              <a:defRPr/>
            </a:pPr>
            <a:r>
              <a:rPr lang="en-US" sz="2250" dirty="0">
                <a:solidFill>
                  <a:schemeClr val="accent2">
                    <a:lumMod val="50000"/>
                  </a:schemeClr>
                </a:solidFill>
                <a:latin typeface="Eras Demi ITC" pitchFamily="34" charset="0"/>
              </a:rPr>
              <a:t>Labor unrest due to some needs</a:t>
            </a:r>
          </a:p>
          <a:p>
            <a:pPr marL="146270" indent="0" algn="just" defTabSz="489833">
              <a:spcBef>
                <a:spcPts val="0"/>
              </a:spcBef>
              <a:buFont typeface="Wingdings" pitchFamily="2" charset="2"/>
              <a:buChar char="§"/>
              <a:defRPr/>
            </a:pPr>
            <a:r>
              <a:rPr lang="en-US" sz="2250" dirty="0">
                <a:solidFill>
                  <a:schemeClr val="accent2">
                    <a:lumMod val="50000"/>
                  </a:schemeClr>
                </a:solidFill>
                <a:latin typeface="Eras Demi ITC" pitchFamily="34" charset="0"/>
              </a:rPr>
              <a:t>Poor presence of labor rights advocacy</a:t>
            </a:r>
          </a:p>
          <a:p>
            <a:pPr marL="146270" indent="0" algn="just" defTabSz="489833">
              <a:spcBef>
                <a:spcPts val="0"/>
              </a:spcBef>
              <a:buFont typeface="Wingdings" pitchFamily="2" charset="2"/>
              <a:buChar char="§"/>
              <a:defRPr/>
            </a:pPr>
            <a:r>
              <a:rPr lang="en-US" sz="2250" dirty="0">
                <a:solidFill>
                  <a:schemeClr val="accent2">
                    <a:lumMod val="50000"/>
                  </a:schemeClr>
                </a:solidFill>
                <a:latin typeface="Eras Demi ITC" pitchFamily="34" charset="0"/>
              </a:rPr>
              <a:t>Instable political situation</a:t>
            </a:r>
          </a:p>
          <a:p>
            <a:pPr marL="146270" indent="0" algn="just" defTabSz="489833">
              <a:spcBef>
                <a:spcPts val="0"/>
              </a:spcBef>
              <a:buFont typeface="Wingdings" pitchFamily="2" charset="2"/>
              <a:buChar char="§"/>
              <a:defRPr/>
            </a:pPr>
            <a:r>
              <a:rPr lang="en-US" sz="2250" dirty="0">
                <a:solidFill>
                  <a:schemeClr val="accent2">
                    <a:lumMod val="50000"/>
                  </a:schemeClr>
                </a:solidFill>
                <a:latin typeface="Eras Demi ITC" pitchFamily="34" charset="0"/>
              </a:rPr>
              <a:t>High rate of corporate tax</a:t>
            </a:r>
          </a:p>
          <a:p>
            <a:pPr marL="146270" indent="0" algn="just" defTabSz="489833">
              <a:spcBef>
                <a:spcPts val="0"/>
              </a:spcBef>
              <a:buFont typeface="Wingdings" pitchFamily="2" charset="2"/>
              <a:buChar char="§"/>
              <a:defRPr/>
            </a:pPr>
            <a:r>
              <a:rPr lang="en-US" sz="2250" dirty="0">
                <a:solidFill>
                  <a:schemeClr val="accent2">
                    <a:lumMod val="50000"/>
                  </a:schemeClr>
                </a:solidFill>
                <a:latin typeface="Eras Demi ITC" pitchFamily="34" charset="0"/>
              </a:rPr>
              <a:t>Lack of raw materials in various industries</a:t>
            </a:r>
          </a:p>
        </p:txBody>
      </p:sp>
      <p:sp>
        <p:nvSpPr>
          <p:cNvPr id="5" name="TextBox 4">
            <a:extLst>
              <a:ext uri="{FF2B5EF4-FFF2-40B4-BE49-F238E27FC236}">
                <a16:creationId xmlns:a16="http://schemas.microsoft.com/office/drawing/2014/main" id="{4F05806F-320B-4B37-BB1C-B97C25BF99EA}"/>
              </a:ext>
            </a:extLst>
          </p:cNvPr>
          <p:cNvSpPr txBox="1"/>
          <p:nvPr/>
        </p:nvSpPr>
        <p:spPr>
          <a:xfrm>
            <a:off x="7024687" y="1000125"/>
            <a:ext cx="3929063" cy="5463382"/>
          </a:xfrm>
          <a:prstGeom prst="rect">
            <a:avLst/>
          </a:prstGeom>
          <a:noFill/>
        </p:spPr>
        <p:txBody>
          <a:bodyPr wrap="square" lIns="65940" tIns="32970" rIns="65940" bIns="32970">
            <a:spAutoFit/>
          </a:bodyPr>
          <a:lstStyle/>
          <a:p>
            <a:pPr marL="146270" defTabSz="489833">
              <a:buFont typeface="Wingdings" pitchFamily="2" charset="2"/>
              <a:buChar char="§"/>
              <a:defRPr/>
            </a:pPr>
            <a:r>
              <a:rPr lang="en-US" sz="2063" b="1" dirty="0">
                <a:solidFill>
                  <a:srgbClr val="002060"/>
                </a:solidFill>
                <a:latin typeface="Eras Demi ITC" pitchFamily="34" charset="0"/>
              </a:rPr>
              <a:t>Uncertainly of power and fuels</a:t>
            </a:r>
          </a:p>
          <a:p>
            <a:pPr marL="146270" defTabSz="489833">
              <a:buFont typeface="Wingdings" pitchFamily="2" charset="2"/>
              <a:buChar char="§"/>
              <a:defRPr/>
            </a:pPr>
            <a:r>
              <a:rPr lang="en-US" sz="2063" b="1" dirty="0">
                <a:solidFill>
                  <a:srgbClr val="002060"/>
                </a:solidFill>
                <a:latin typeface="Eras Demi ITC" pitchFamily="34" charset="0"/>
              </a:rPr>
              <a:t>Lack of well trained up manpower</a:t>
            </a:r>
          </a:p>
          <a:p>
            <a:pPr marL="146270" defTabSz="489833">
              <a:buFont typeface="Wingdings" pitchFamily="2" charset="2"/>
              <a:buChar char="§"/>
              <a:defRPr/>
            </a:pPr>
            <a:r>
              <a:rPr lang="en-US" sz="2063" b="1" dirty="0">
                <a:solidFill>
                  <a:srgbClr val="002060"/>
                </a:solidFill>
                <a:latin typeface="Eras Demi ITC" pitchFamily="34" charset="0"/>
              </a:rPr>
              <a:t>Lack of technological knowledge and skills</a:t>
            </a:r>
          </a:p>
          <a:p>
            <a:pPr marL="146270" defTabSz="489833">
              <a:buFont typeface="Wingdings" pitchFamily="2" charset="2"/>
              <a:buChar char="§"/>
              <a:defRPr/>
            </a:pPr>
            <a:r>
              <a:rPr lang="en-US" sz="2063" b="1" dirty="0">
                <a:solidFill>
                  <a:srgbClr val="002060"/>
                </a:solidFill>
                <a:latin typeface="Eras Demi ITC" pitchFamily="34" charset="0"/>
              </a:rPr>
              <a:t>Lack of disruptive thinking </a:t>
            </a:r>
          </a:p>
          <a:p>
            <a:pPr marL="146270" defTabSz="489833">
              <a:buFont typeface="Wingdings" pitchFamily="2" charset="2"/>
              <a:buChar char="§"/>
              <a:defRPr/>
            </a:pPr>
            <a:r>
              <a:rPr lang="en-US" sz="2063" b="1" dirty="0">
                <a:solidFill>
                  <a:srgbClr val="002060"/>
                </a:solidFill>
                <a:latin typeface="Eras Demi ITC" pitchFamily="34" charset="0"/>
              </a:rPr>
              <a:t>Red </a:t>
            </a:r>
            <a:r>
              <a:rPr lang="en-US" sz="2063" b="1" dirty="0" err="1">
                <a:solidFill>
                  <a:srgbClr val="002060"/>
                </a:solidFill>
                <a:latin typeface="Eras Demi ITC" pitchFamily="34" charset="0"/>
              </a:rPr>
              <a:t>Tapism</a:t>
            </a:r>
            <a:r>
              <a:rPr lang="en-US" sz="2063" b="1" dirty="0">
                <a:solidFill>
                  <a:srgbClr val="002060"/>
                </a:solidFill>
                <a:latin typeface="Eras Demi ITC" pitchFamily="34" charset="0"/>
              </a:rPr>
              <a:t> (Bureaucratic behavior) </a:t>
            </a:r>
          </a:p>
          <a:p>
            <a:pPr marL="146270" defTabSz="489833">
              <a:buFont typeface="Wingdings" pitchFamily="2" charset="2"/>
              <a:buChar char="§"/>
              <a:defRPr/>
            </a:pPr>
            <a:r>
              <a:rPr lang="en-US" sz="2063" b="1" dirty="0">
                <a:solidFill>
                  <a:srgbClr val="002060"/>
                </a:solidFill>
                <a:latin typeface="Eras Demi ITC" pitchFamily="34" charset="0"/>
              </a:rPr>
              <a:t>Absences of compliances </a:t>
            </a:r>
          </a:p>
          <a:p>
            <a:pPr marL="146270" defTabSz="489833">
              <a:buFont typeface="Wingdings" pitchFamily="2" charset="2"/>
              <a:buChar char="§"/>
              <a:defRPr/>
            </a:pPr>
            <a:r>
              <a:rPr lang="en-US" sz="2063" b="1" dirty="0">
                <a:solidFill>
                  <a:srgbClr val="002060"/>
                </a:solidFill>
                <a:latin typeface="Eras Demi ITC" pitchFamily="34" charset="0"/>
              </a:rPr>
              <a:t>Inadequate port facilities</a:t>
            </a:r>
          </a:p>
          <a:p>
            <a:pPr marL="146270" defTabSz="489833">
              <a:buFont typeface="Wingdings" pitchFamily="2" charset="2"/>
              <a:buChar char="§"/>
              <a:defRPr/>
            </a:pPr>
            <a:r>
              <a:rPr lang="en-US" sz="2063" b="1" dirty="0">
                <a:solidFill>
                  <a:srgbClr val="002060"/>
                </a:solidFill>
                <a:latin typeface="Eras Demi ITC" pitchFamily="34" charset="0"/>
              </a:rPr>
              <a:t>Withdrawn quota advantage</a:t>
            </a:r>
          </a:p>
          <a:p>
            <a:pPr marL="146270" defTabSz="489833">
              <a:buFont typeface="Wingdings" pitchFamily="2" charset="2"/>
              <a:buChar char="§"/>
              <a:defRPr/>
            </a:pPr>
            <a:r>
              <a:rPr lang="en-US" sz="2063" b="1" dirty="0">
                <a:solidFill>
                  <a:srgbClr val="002060"/>
                </a:solidFill>
                <a:latin typeface="Eras Demi ITC" pitchFamily="34" charset="0"/>
              </a:rPr>
              <a:t>Lack of research and innovation</a:t>
            </a:r>
          </a:p>
          <a:p>
            <a:pPr marL="146270" defTabSz="489833">
              <a:buFont typeface="Wingdings" pitchFamily="2" charset="2"/>
              <a:buChar char="§"/>
              <a:defRPr/>
            </a:pPr>
            <a:r>
              <a:rPr lang="en-US" sz="2063" b="1" dirty="0">
                <a:solidFill>
                  <a:srgbClr val="002060"/>
                </a:solidFill>
                <a:latin typeface="Eras Demi ITC" pitchFamily="34" charset="0"/>
              </a:rPr>
              <a:t>Imbalance trade and business</a:t>
            </a:r>
          </a:p>
        </p:txBody>
      </p:sp>
    </p:spTree>
  </p:cSld>
  <p:clrMapOvr>
    <a:masterClrMapping/>
  </p:clrMapOvr>
  <p:transition>
    <p:newsfla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5" name="Rectangle 1946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7" name="Rectangle 1946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9" name="Rectangle 1946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1" name="Rectangle 1947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8" name="Title 1"/>
          <p:cNvSpPr>
            <a:spLocks noGrp="1"/>
          </p:cNvSpPr>
          <p:nvPr>
            <p:ph type="title"/>
          </p:nvPr>
        </p:nvSpPr>
        <p:spPr>
          <a:xfrm>
            <a:off x="1424606" y="552615"/>
            <a:ext cx="10044023" cy="877729"/>
          </a:xfrm>
        </p:spPr>
        <p:txBody>
          <a:bodyPr vert="horz" lIns="71427" tIns="35713" rIns="71427" bIns="35713" rtlCol="0" anchor="ctr">
            <a:normAutofit/>
          </a:bodyPr>
          <a:lstStyle/>
          <a:p>
            <a:pPr eaLnBrk="1" hangingPunct="1"/>
            <a:r>
              <a:rPr lang="en-US" sz="4000" b="1" dirty="0">
                <a:solidFill>
                  <a:srgbClr val="FFFFFF"/>
                </a:solidFill>
                <a:latin typeface="Eras Demi ITC" pitchFamily="34" charset="0"/>
                <a:cs typeface="Calibri" pitchFamily="34" charset="0"/>
              </a:rPr>
              <a:t>Objectives of this Class</a:t>
            </a:r>
            <a:endParaRPr lang="en-US" sz="4000" dirty="0">
              <a:solidFill>
                <a:srgbClr val="FFFFFF"/>
              </a:solidFill>
              <a:latin typeface="Eras Demi ITC" pitchFamily="34" charset="0"/>
              <a:cs typeface="Calibri" pitchFamily="34" charset="0"/>
            </a:endParaRPr>
          </a:p>
        </p:txBody>
      </p:sp>
      <p:sp>
        <p:nvSpPr>
          <p:cNvPr id="19459" name="Content Placeholder 2"/>
          <p:cNvSpPr>
            <a:spLocks noGrp="1"/>
          </p:cNvSpPr>
          <p:nvPr>
            <p:ph idx="1"/>
          </p:nvPr>
        </p:nvSpPr>
        <p:spPr>
          <a:xfrm>
            <a:off x="318052" y="1924821"/>
            <a:ext cx="11502887" cy="4380564"/>
          </a:xfrm>
        </p:spPr>
        <p:style>
          <a:lnRef idx="2">
            <a:schemeClr val="accent4"/>
          </a:lnRef>
          <a:fillRef idx="1">
            <a:schemeClr val="lt1"/>
          </a:fillRef>
          <a:effectRef idx="0">
            <a:schemeClr val="accent4"/>
          </a:effectRef>
          <a:fontRef idx="minor">
            <a:schemeClr val="dk1"/>
          </a:fontRef>
        </p:style>
        <p:txBody>
          <a:bodyPr/>
          <a:lstStyle/>
          <a:p>
            <a:pPr marL="208026" indent="-208026" algn="just" defTabSz="832104">
              <a:spcBef>
                <a:spcPts val="910"/>
              </a:spcBef>
              <a:buClr>
                <a:srgbClr val="00B0F0"/>
              </a:buClr>
              <a:buFont typeface="Wingdings" pitchFamily="2" charset="2"/>
              <a:buChar char="q"/>
            </a:pPr>
            <a:r>
              <a:rPr lang="en-US" sz="2133" kern="1200" dirty="0">
                <a:solidFill>
                  <a:schemeClr val="dk1"/>
                </a:solidFill>
                <a:latin typeface="Eras Demi ITC" pitchFamily="34" charset="0"/>
                <a:ea typeface="+mn-ea"/>
                <a:cs typeface="Calibri" pitchFamily="34" charset="0"/>
              </a:rPr>
              <a:t>Investigate the contribution of the industrial sector of Bangladesh.</a:t>
            </a:r>
          </a:p>
          <a:p>
            <a:pPr marL="208026" indent="-208026" algn="just" defTabSz="832104">
              <a:spcBef>
                <a:spcPts val="910"/>
              </a:spcBef>
              <a:buClr>
                <a:srgbClr val="00B0F0"/>
              </a:buClr>
              <a:buFont typeface="Wingdings" pitchFamily="2" charset="2"/>
              <a:buChar char="q"/>
            </a:pPr>
            <a:r>
              <a:rPr lang="en-US" sz="2133" kern="1200" dirty="0">
                <a:solidFill>
                  <a:schemeClr val="dk1"/>
                </a:solidFill>
                <a:latin typeface="Eras Demi ITC" pitchFamily="34" charset="0"/>
                <a:ea typeface="+mn-ea"/>
                <a:cs typeface="Calibri" pitchFamily="34" charset="0"/>
              </a:rPr>
              <a:t>Explore the food processing industrial scenario in BD.</a:t>
            </a:r>
          </a:p>
          <a:p>
            <a:pPr marL="208026" indent="-208026" algn="just" defTabSz="832104">
              <a:spcBef>
                <a:spcPts val="910"/>
              </a:spcBef>
              <a:buClr>
                <a:srgbClr val="00B0F0"/>
              </a:buClr>
              <a:buFont typeface="Wingdings" pitchFamily="2" charset="2"/>
              <a:buChar char="q"/>
            </a:pPr>
            <a:r>
              <a:rPr lang="en-US" sz="2133" kern="1200" dirty="0">
                <a:solidFill>
                  <a:schemeClr val="dk1"/>
                </a:solidFill>
                <a:latin typeface="Eras Demi ITC" pitchFamily="34" charset="0"/>
                <a:ea typeface="+mn-ea"/>
                <a:cs typeface="Calibri" pitchFamily="34" charset="0"/>
              </a:rPr>
              <a:t>Identify the strengths, weaknesses, opportunities, and threats of food industries in Bangladesh.</a:t>
            </a:r>
          </a:p>
          <a:p>
            <a:pPr marL="208026" indent="-208026" algn="just" defTabSz="832104">
              <a:spcBef>
                <a:spcPts val="910"/>
              </a:spcBef>
              <a:buClr>
                <a:srgbClr val="00B0F0"/>
              </a:buClr>
              <a:buFont typeface="Wingdings" pitchFamily="2" charset="2"/>
              <a:buChar char="q"/>
            </a:pPr>
            <a:r>
              <a:rPr lang="en-US" sz="2133" kern="1200" dirty="0">
                <a:solidFill>
                  <a:schemeClr val="dk1"/>
                </a:solidFill>
                <a:latin typeface="Eras Demi ITC" pitchFamily="34" charset="0"/>
                <a:ea typeface="+mn-ea"/>
                <a:cs typeface="Calibri" pitchFamily="34" charset="0"/>
              </a:rPr>
              <a:t>Develop some measures to address the challenges of food industries in Bangladesh.</a:t>
            </a:r>
            <a:endParaRPr lang="en-US" sz="2344" dirty="0">
              <a:latin typeface="Eras Demi ITC" pitchFamily="34" charset="0"/>
              <a:cs typeface="Calibri" pitchFamily="34" charset="0"/>
            </a:endParaRPr>
          </a:p>
        </p:txBody>
      </p:sp>
    </p:spTree>
  </p:cSld>
  <p:clrMapOvr>
    <a:masterClrMapping/>
  </p:clrMapOvr>
  <p:transition>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865037" y="547351"/>
            <a:ext cx="8251031" cy="670322"/>
          </a:xfrm>
        </p:spPr>
        <p:txBody>
          <a:bodyPr/>
          <a:lstStyle/>
          <a:p>
            <a:pPr eaLnBrk="1" hangingPunct="1"/>
            <a:r>
              <a:rPr lang="en-US" sz="3188" b="1" dirty="0">
                <a:solidFill>
                  <a:srgbClr val="7030A0"/>
                </a:solidFill>
                <a:latin typeface="Eras Bold ITC" pitchFamily="34" charset="0"/>
              </a:rPr>
              <a:t>Things to do for development</a:t>
            </a:r>
          </a:p>
        </p:txBody>
      </p:sp>
      <p:sp>
        <p:nvSpPr>
          <p:cNvPr id="64515" name="Content Placeholder 2"/>
          <p:cNvSpPr>
            <a:spLocks noGrp="1"/>
          </p:cNvSpPr>
          <p:nvPr>
            <p:ph idx="1"/>
          </p:nvPr>
        </p:nvSpPr>
        <p:spPr>
          <a:xfrm>
            <a:off x="1029603" y="1297186"/>
            <a:ext cx="4810869" cy="5769471"/>
          </a:xfrm>
        </p:spPr>
        <p:txBody>
          <a:bodyPr>
            <a:normAutofit/>
          </a:bodyPr>
          <a:lstStyle/>
          <a:p>
            <a:pPr marL="293065" indent="-293065" algn="just">
              <a:spcBef>
                <a:spcPct val="0"/>
              </a:spcBef>
              <a:buFont typeface="Wingdings" pitchFamily="2" charset="2"/>
              <a:buChar char="ü"/>
            </a:pPr>
            <a:r>
              <a:rPr lang="en-US" sz="2063" dirty="0">
                <a:solidFill>
                  <a:schemeClr val="tx1">
                    <a:lumMod val="95000"/>
                  </a:schemeClr>
                </a:solidFill>
                <a:latin typeface="Eras Demi ITC" pitchFamily="34" charset="0"/>
              </a:rPr>
              <a:t>Role of policy-makers</a:t>
            </a:r>
          </a:p>
          <a:p>
            <a:pPr marL="293065" indent="-293065" algn="just">
              <a:spcBef>
                <a:spcPct val="0"/>
              </a:spcBef>
              <a:buFont typeface="Wingdings" pitchFamily="2" charset="2"/>
              <a:buChar char="ü"/>
            </a:pPr>
            <a:r>
              <a:rPr lang="en-US" sz="2063" dirty="0">
                <a:solidFill>
                  <a:schemeClr val="tx1">
                    <a:lumMod val="95000"/>
                  </a:schemeClr>
                </a:solidFill>
                <a:latin typeface="Eras Demi ITC" pitchFamily="34" charset="0"/>
              </a:rPr>
              <a:t>Capacity-building of the workforce.</a:t>
            </a:r>
          </a:p>
          <a:p>
            <a:pPr marL="293065" indent="-293065">
              <a:spcBef>
                <a:spcPct val="0"/>
              </a:spcBef>
              <a:buFont typeface="Wingdings" pitchFamily="2" charset="2"/>
              <a:buChar char="ü"/>
            </a:pPr>
            <a:r>
              <a:rPr lang="en-US" sz="2531" b="1" dirty="0">
                <a:solidFill>
                  <a:srgbClr val="0070C0"/>
                </a:solidFill>
                <a:latin typeface="Eras Demi ITC" pitchFamily="34" charset="0"/>
              </a:rPr>
              <a:t>Prepare FTP, </a:t>
            </a:r>
            <a:r>
              <a:rPr lang="en-US" sz="2156" b="1" dirty="0">
                <a:solidFill>
                  <a:srgbClr val="0070C0"/>
                </a:solidFill>
                <a:latin typeface="Eras Demi ITC" pitchFamily="34" charset="0"/>
              </a:rPr>
              <a:t>Bi-lateral, Multi-lateral</a:t>
            </a:r>
            <a:r>
              <a:rPr lang="en-US" sz="2531" b="1" dirty="0">
                <a:solidFill>
                  <a:srgbClr val="0070C0"/>
                </a:solidFill>
                <a:latin typeface="Eras Demi ITC" pitchFamily="34" charset="0"/>
              </a:rPr>
              <a:t> Business alliance. </a:t>
            </a:r>
          </a:p>
          <a:p>
            <a:pPr marL="293065" indent="-293065" algn="just">
              <a:spcBef>
                <a:spcPct val="0"/>
              </a:spcBef>
              <a:buFont typeface="Wingdings" pitchFamily="2" charset="2"/>
              <a:buChar char="ü"/>
            </a:pPr>
            <a:r>
              <a:rPr lang="en-US" sz="2063" dirty="0">
                <a:solidFill>
                  <a:schemeClr val="tx1">
                    <a:lumMod val="95000"/>
                  </a:schemeClr>
                </a:solidFill>
                <a:latin typeface="Eras Demi ITC" pitchFamily="34" charset="0"/>
              </a:rPr>
              <a:t>Imparting training to make skilled workers.</a:t>
            </a:r>
          </a:p>
          <a:p>
            <a:pPr marL="293065" indent="-293065" algn="just">
              <a:spcBef>
                <a:spcPct val="0"/>
              </a:spcBef>
              <a:buFont typeface="Wingdings" pitchFamily="2" charset="2"/>
              <a:buChar char="ü"/>
            </a:pPr>
            <a:r>
              <a:rPr lang="en-US" sz="2063" dirty="0">
                <a:solidFill>
                  <a:schemeClr val="tx1">
                    <a:lumMod val="95000"/>
                  </a:schemeClr>
                </a:solidFill>
                <a:latin typeface="Eras Demi ITC" pitchFamily="34" charset="0"/>
              </a:rPr>
              <a:t>Stabling the Political Situation.</a:t>
            </a:r>
          </a:p>
          <a:p>
            <a:pPr marL="293065" indent="-293065" algn="just">
              <a:spcBef>
                <a:spcPct val="0"/>
              </a:spcBef>
              <a:buFont typeface="Wingdings" pitchFamily="2" charset="2"/>
              <a:buChar char="ü"/>
            </a:pPr>
            <a:r>
              <a:rPr lang="en-US" sz="2063" dirty="0">
                <a:solidFill>
                  <a:schemeClr val="tx1">
                    <a:lumMod val="95000"/>
                  </a:schemeClr>
                </a:solidFill>
                <a:latin typeface="Eras Demi ITC" pitchFamily="34" charset="0"/>
              </a:rPr>
              <a:t>Private sectors development </a:t>
            </a:r>
          </a:p>
          <a:p>
            <a:pPr marL="293065" indent="-293065" algn="just">
              <a:spcBef>
                <a:spcPct val="0"/>
              </a:spcBef>
              <a:buFont typeface="Wingdings" pitchFamily="2" charset="2"/>
              <a:buChar char="ü"/>
            </a:pPr>
            <a:r>
              <a:rPr lang="en-US" sz="2063" dirty="0">
                <a:solidFill>
                  <a:schemeClr val="tx1">
                    <a:lumMod val="95000"/>
                  </a:schemeClr>
                </a:solidFill>
                <a:latin typeface="Eras Demi ITC" pitchFamily="34" charset="0"/>
              </a:rPr>
              <a:t>Reducing High Rate of Corporate Tax</a:t>
            </a:r>
          </a:p>
          <a:p>
            <a:pPr marL="293065" indent="-293065" algn="just">
              <a:spcBef>
                <a:spcPct val="0"/>
              </a:spcBef>
              <a:buFont typeface="Wingdings" pitchFamily="2" charset="2"/>
              <a:buChar char="ü"/>
            </a:pPr>
            <a:r>
              <a:rPr lang="en-US" sz="2063" dirty="0">
                <a:solidFill>
                  <a:schemeClr val="tx1">
                    <a:lumMod val="95000"/>
                  </a:schemeClr>
                </a:solidFill>
                <a:latin typeface="Eras Demi ITC" pitchFamily="34" charset="0"/>
              </a:rPr>
              <a:t>Conducting more research works for developing telecom sector</a:t>
            </a:r>
          </a:p>
          <a:p>
            <a:pPr marL="293065" indent="-293065" algn="just">
              <a:spcBef>
                <a:spcPct val="0"/>
              </a:spcBef>
              <a:buFont typeface="Wingdings" pitchFamily="2" charset="2"/>
              <a:buChar char="ü"/>
            </a:pPr>
            <a:r>
              <a:rPr lang="en-US" sz="2063" dirty="0">
                <a:solidFill>
                  <a:schemeClr val="tx1">
                    <a:lumMod val="95000"/>
                  </a:schemeClr>
                </a:solidFill>
                <a:latin typeface="Eras Demi ITC" pitchFamily="34" charset="0"/>
              </a:rPr>
              <a:t>Use of cost reduction strategy of internet</a:t>
            </a:r>
          </a:p>
        </p:txBody>
      </p:sp>
      <p:sp>
        <p:nvSpPr>
          <p:cNvPr id="5" name="Content Placeholder 2">
            <a:extLst>
              <a:ext uri="{FF2B5EF4-FFF2-40B4-BE49-F238E27FC236}">
                <a16:creationId xmlns:a16="http://schemas.microsoft.com/office/drawing/2014/main" id="{442193DD-3197-4009-9C50-8A6A7D3132CD}"/>
              </a:ext>
            </a:extLst>
          </p:cNvPr>
          <p:cNvSpPr txBox="1">
            <a:spLocks/>
          </p:cNvSpPr>
          <p:nvPr/>
        </p:nvSpPr>
        <p:spPr>
          <a:xfrm>
            <a:off x="6631783" y="959323"/>
            <a:ext cx="4530614" cy="5486400"/>
          </a:xfrm>
          <a:prstGeom prst="rect">
            <a:avLst/>
          </a:prstGeom>
        </p:spPr>
        <p:txBody>
          <a:bodyPr vert="horz" lIns="65940" tIns="32970" rIns="65940" bIns="32970" rtlCol="0" anchor="ctr">
            <a:normAutofit fontScale="85000" lnSpcReduction="10000"/>
          </a:bodyPr>
          <a:lstStyle>
            <a:lvl1pPr marL="34290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2400" kern="1200" cap="none">
                <a:solidFill>
                  <a:schemeClr val="bg2">
                    <a:lumMod val="50000"/>
                  </a:schemeClr>
                </a:solidFill>
                <a:effectLst/>
                <a:latin typeface="+mn-lt"/>
                <a:ea typeface="+mn-ea"/>
                <a:cs typeface="+mn-cs"/>
              </a:defRPr>
            </a:lvl1pPr>
            <a:lvl2pPr marL="89154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2160" kern="1200" cap="none">
                <a:solidFill>
                  <a:schemeClr val="bg2">
                    <a:lumMod val="50000"/>
                  </a:schemeClr>
                </a:solidFill>
                <a:effectLst/>
                <a:latin typeface="+mn-lt"/>
                <a:ea typeface="+mn-ea"/>
                <a:cs typeface="+mn-cs"/>
              </a:defRPr>
            </a:lvl2pPr>
            <a:lvl3pPr marL="144018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1920" kern="1200" cap="none">
                <a:solidFill>
                  <a:schemeClr val="bg2">
                    <a:lumMod val="50000"/>
                  </a:schemeClr>
                </a:solidFill>
                <a:effectLst/>
                <a:latin typeface="+mn-lt"/>
                <a:ea typeface="+mn-ea"/>
                <a:cs typeface="+mn-cs"/>
              </a:defRPr>
            </a:lvl3pPr>
            <a:lvl4pPr marL="1851660" indent="-20574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4pPr>
            <a:lvl5pPr marL="253746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5pPr>
            <a:lvl6pPr marL="301752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6pPr>
            <a:lvl7pPr marL="356616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7pPr>
            <a:lvl8pPr marL="411480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8pPr>
            <a:lvl9pPr marL="466344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9pPr>
          </a:lstStyle>
          <a:p>
            <a:pPr marL="197819" indent="-197819">
              <a:spcAft>
                <a:spcPts val="0"/>
              </a:spcAft>
              <a:buFont typeface="Wingdings" pitchFamily="2" charset="2"/>
              <a:buChar char="ü"/>
              <a:defRPr/>
            </a:pPr>
            <a:r>
              <a:rPr lang="en-US" sz="2344" dirty="0">
                <a:solidFill>
                  <a:schemeClr val="accent2">
                    <a:lumMod val="50000"/>
                  </a:schemeClr>
                </a:solidFill>
                <a:latin typeface="Eras Demi ITC" pitchFamily="34" charset="0"/>
              </a:rPr>
              <a:t>Removals of export problems etc. </a:t>
            </a:r>
          </a:p>
          <a:p>
            <a:pPr marL="197819" indent="-197819">
              <a:spcAft>
                <a:spcPts val="0"/>
              </a:spcAft>
              <a:buFont typeface="Wingdings" pitchFamily="2" charset="2"/>
              <a:buChar char="ü"/>
              <a:defRPr/>
            </a:pPr>
            <a:r>
              <a:rPr lang="en-US" sz="2344" dirty="0">
                <a:solidFill>
                  <a:schemeClr val="accent2">
                    <a:lumMod val="50000"/>
                  </a:schemeClr>
                </a:solidFill>
                <a:latin typeface="Eras Demi ITC" pitchFamily="34" charset="0"/>
              </a:rPr>
              <a:t>Removing infrastructural bottlenecks</a:t>
            </a:r>
          </a:p>
          <a:p>
            <a:pPr marL="197819" indent="-197819">
              <a:spcAft>
                <a:spcPts val="0"/>
              </a:spcAft>
              <a:buFont typeface="Wingdings" pitchFamily="2" charset="2"/>
              <a:buChar char="ü"/>
              <a:defRPr/>
            </a:pPr>
            <a:r>
              <a:rPr lang="en-US" sz="2344" dirty="0">
                <a:solidFill>
                  <a:schemeClr val="accent2">
                    <a:lumMod val="50000"/>
                  </a:schemeClr>
                </a:solidFill>
                <a:latin typeface="Eras Demi ITC" pitchFamily="34" charset="0"/>
              </a:rPr>
              <a:t>Building additional supply capacity,</a:t>
            </a:r>
          </a:p>
          <a:p>
            <a:pPr marL="197819" indent="-197819">
              <a:spcAft>
                <a:spcPts val="0"/>
              </a:spcAft>
              <a:buFont typeface="Wingdings" pitchFamily="2" charset="2"/>
              <a:buChar char="ü"/>
              <a:defRPr/>
            </a:pPr>
            <a:r>
              <a:rPr lang="en-US" sz="2344" dirty="0">
                <a:solidFill>
                  <a:schemeClr val="accent2">
                    <a:lumMod val="50000"/>
                  </a:schemeClr>
                </a:solidFill>
                <a:latin typeface="Eras Demi ITC" pitchFamily="34" charset="0"/>
              </a:rPr>
              <a:t>Use of cost reduction strategy, and </a:t>
            </a:r>
          </a:p>
          <a:p>
            <a:pPr marL="197819" indent="-197819">
              <a:spcAft>
                <a:spcPts val="0"/>
              </a:spcAft>
              <a:buFont typeface="Wingdings" pitchFamily="2" charset="2"/>
              <a:buChar char="ü"/>
              <a:defRPr/>
            </a:pPr>
            <a:r>
              <a:rPr lang="en-US" sz="2344" dirty="0">
                <a:solidFill>
                  <a:schemeClr val="accent2">
                    <a:lumMod val="50000"/>
                  </a:schemeClr>
                </a:solidFill>
                <a:latin typeface="Eras Demi ITC" pitchFamily="34" charset="0"/>
              </a:rPr>
              <a:t>Increase in value-addition through backward integration</a:t>
            </a:r>
          </a:p>
          <a:p>
            <a:pPr marL="197819" indent="-197819">
              <a:spcAft>
                <a:spcPts val="0"/>
              </a:spcAft>
              <a:buFont typeface="Wingdings" pitchFamily="2" charset="2"/>
              <a:buChar char="ü"/>
              <a:defRPr/>
            </a:pPr>
            <a:r>
              <a:rPr lang="en-US" sz="2344" dirty="0">
                <a:solidFill>
                  <a:schemeClr val="accent2">
                    <a:lumMod val="50000"/>
                  </a:schemeClr>
                </a:solidFill>
                <a:latin typeface="Eras Demi ITC" pitchFamily="34" charset="0"/>
              </a:rPr>
              <a:t>Production of sufficient raw materials in the country.</a:t>
            </a:r>
          </a:p>
          <a:p>
            <a:pPr marL="197819" indent="-197819">
              <a:spcAft>
                <a:spcPts val="0"/>
              </a:spcAft>
              <a:buFont typeface="Wingdings" pitchFamily="2" charset="2"/>
              <a:buChar char="ü"/>
              <a:defRPr/>
            </a:pPr>
            <a:r>
              <a:rPr lang="en-US" sz="2344" dirty="0">
                <a:solidFill>
                  <a:schemeClr val="accent2">
                    <a:lumMod val="50000"/>
                  </a:schemeClr>
                </a:solidFill>
                <a:latin typeface="Eras Demi ITC" pitchFamily="34" charset="0"/>
              </a:rPr>
              <a:t>Assurance of safety, salary and other facilities of the workers </a:t>
            </a:r>
          </a:p>
          <a:p>
            <a:pPr marL="197819" indent="-197819">
              <a:spcAft>
                <a:spcPts val="0"/>
              </a:spcAft>
              <a:buFont typeface="Wingdings" pitchFamily="2" charset="2"/>
              <a:buChar char="ü"/>
              <a:defRPr/>
            </a:pPr>
            <a:r>
              <a:rPr lang="en-US" sz="2344" dirty="0">
                <a:solidFill>
                  <a:schemeClr val="accent2">
                    <a:lumMod val="50000"/>
                  </a:schemeClr>
                </a:solidFill>
                <a:latin typeface="Eras Demi ITC" pitchFamily="34" charset="0"/>
              </a:rPr>
              <a:t>More advanced of EPZ </a:t>
            </a:r>
          </a:p>
          <a:p>
            <a:pPr marL="197819" indent="-197819">
              <a:spcAft>
                <a:spcPts val="0"/>
              </a:spcAft>
              <a:buFont typeface="Wingdings" pitchFamily="2" charset="2"/>
              <a:buChar char="ü"/>
              <a:defRPr/>
            </a:pPr>
            <a:r>
              <a:rPr lang="en-US" sz="2344" b="1" dirty="0">
                <a:solidFill>
                  <a:schemeClr val="accent2">
                    <a:lumMod val="50000"/>
                  </a:schemeClr>
                </a:solidFill>
              </a:rPr>
              <a:t>Technology and efficiency</a:t>
            </a:r>
          </a:p>
          <a:p>
            <a:pPr marL="197819" indent="-197819">
              <a:spcAft>
                <a:spcPts val="0"/>
              </a:spcAft>
              <a:buFont typeface="Wingdings" pitchFamily="2" charset="2"/>
              <a:buChar char="ü"/>
              <a:defRPr/>
            </a:pPr>
            <a:r>
              <a:rPr lang="en-US" sz="2344" dirty="0">
                <a:solidFill>
                  <a:schemeClr val="accent2">
                    <a:lumMod val="50000"/>
                  </a:schemeClr>
                </a:solidFill>
                <a:latin typeface="Eras Demi ITC" pitchFamily="34" charset="0"/>
              </a:rPr>
              <a:t>Friendship to all, business to all…………………………..</a:t>
            </a:r>
          </a:p>
        </p:txBody>
      </p:sp>
    </p:spTree>
  </p:cSld>
  <p:clrMapOvr>
    <a:masterClrMapping/>
  </p:clrMapOvr>
  <p:transition>
    <p:newsfla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209675" y="463826"/>
            <a:ext cx="9686925" cy="838200"/>
          </a:xfrm>
        </p:spPr>
        <p:txBody>
          <a:bodyPr vert="horz" lIns="71427" tIns="35713" rIns="71427" bIns="35713" rtlCol="0" anchor="ctr">
            <a:normAutofit/>
          </a:bodyPr>
          <a:lstStyle/>
          <a:p>
            <a:pPr algn="l"/>
            <a:r>
              <a:rPr lang="en-US" sz="4313" dirty="0">
                <a:latin typeface="Eras Demi ITC" pitchFamily="34" charset="0"/>
                <a:cs typeface="Calibri" pitchFamily="34" charset="0"/>
              </a:rPr>
              <a:t>Chapter Related Questions</a:t>
            </a:r>
          </a:p>
        </p:txBody>
      </p:sp>
      <p:sp>
        <p:nvSpPr>
          <p:cNvPr id="15363" name="Content Placeholder 2"/>
          <p:cNvSpPr>
            <a:spLocks noGrp="1"/>
          </p:cNvSpPr>
          <p:nvPr>
            <p:ph idx="1"/>
          </p:nvPr>
        </p:nvSpPr>
        <p:spPr>
          <a:xfrm>
            <a:off x="1209675" y="1714500"/>
            <a:ext cx="10029825" cy="3429000"/>
          </a:xfrm>
        </p:spPr>
        <p:txBody>
          <a:bodyPr/>
          <a:lstStyle/>
          <a:p>
            <a:pPr algn="just">
              <a:lnSpc>
                <a:spcPct val="100000"/>
              </a:lnSpc>
            </a:pPr>
            <a:r>
              <a:rPr lang="en-US" sz="2344" dirty="0">
                <a:latin typeface="Eras Demi ITC" pitchFamily="34" charset="0"/>
                <a:cs typeface="Calibri" pitchFamily="34" charset="0"/>
              </a:rPr>
              <a:t>What do you mean by industrialization?</a:t>
            </a:r>
          </a:p>
          <a:p>
            <a:pPr algn="just">
              <a:lnSpc>
                <a:spcPct val="100000"/>
              </a:lnSpc>
            </a:pPr>
            <a:r>
              <a:rPr lang="en-US" sz="2344" dirty="0">
                <a:latin typeface="Eras Demi ITC" pitchFamily="34" charset="0"/>
                <a:cs typeface="Calibri" pitchFamily="34" charset="0"/>
              </a:rPr>
              <a:t>Mention the contribution of food industries in Bangladesh.</a:t>
            </a:r>
          </a:p>
          <a:p>
            <a:pPr algn="just">
              <a:lnSpc>
                <a:spcPct val="100000"/>
              </a:lnSpc>
            </a:pPr>
            <a:r>
              <a:rPr lang="en-US" sz="2344" dirty="0">
                <a:latin typeface="Eras Demi ITC" pitchFamily="34" charset="0"/>
                <a:cs typeface="Calibri" pitchFamily="34" charset="0"/>
              </a:rPr>
              <a:t>What are the major challenges of the food industries of Bangladesh?</a:t>
            </a:r>
          </a:p>
          <a:p>
            <a:pPr algn="just">
              <a:lnSpc>
                <a:spcPct val="100000"/>
              </a:lnSpc>
            </a:pPr>
            <a:r>
              <a:rPr lang="en-US" sz="2344" dirty="0">
                <a:latin typeface="Eras Demi ITC" pitchFamily="34" charset="0"/>
                <a:cs typeface="Calibri" pitchFamily="34" charset="0"/>
              </a:rPr>
              <a:t>How to address the challenges? </a:t>
            </a:r>
          </a:p>
        </p:txBody>
      </p:sp>
      <p:sp>
        <p:nvSpPr>
          <p:cNvPr id="15364" name="WordArt 5"/>
          <p:cNvSpPr>
            <a:spLocks noChangeArrowheads="1" noChangeShapeType="1" noTextEdit="1"/>
          </p:cNvSpPr>
          <p:nvPr/>
        </p:nvSpPr>
        <p:spPr bwMode="auto">
          <a:xfrm>
            <a:off x="3095625" y="5562600"/>
            <a:ext cx="7200900" cy="1295400"/>
          </a:xfrm>
          <a:prstGeom prst="rect">
            <a:avLst/>
          </a:prstGeom>
        </p:spPr>
        <p:txBody>
          <a:bodyPr wrap="none" lIns="97967" tIns="48983" rIns="97967" bIns="48983" numCol="1" fromWordArt="1">
            <a:prstTxWarp prst="textDoubleWave1">
              <a:avLst>
                <a:gd name="adj1" fmla="val 6500"/>
                <a:gd name="adj2" fmla="val 0"/>
              </a:avLst>
            </a:prstTxWarp>
          </a:bodyPr>
          <a:lstStyle/>
          <a:p>
            <a:pPr algn="ctr"/>
            <a:r>
              <a:rPr lang="en-US" sz="3844" kern="10" spc="-385" dirty="0">
                <a:ln w="12700">
                  <a:solidFill>
                    <a:srgbClr val="000099"/>
                  </a:solidFill>
                  <a:round/>
                  <a:headEnd/>
                  <a:tailEnd/>
                </a:ln>
                <a:solidFill>
                  <a:srgbClr val="33CCFF"/>
                </a:solidFill>
                <a:latin typeface="Calibri"/>
                <a:cs typeface="Calibri"/>
              </a:rPr>
              <a:t>Thank You</a:t>
            </a:r>
          </a:p>
        </p:txBody>
      </p:sp>
    </p:spTree>
  </p:cSld>
  <p:clrMapOvr>
    <a:masterClrMapping/>
  </p:clrMapOvr>
  <p:transition>
    <p:newsflash/>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2E179A-CCC6-5BC4-D30A-2F3DE269F61B}"/>
              </a:ext>
            </a:extLst>
          </p:cNvPr>
          <p:cNvSpPr>
            <a:spLocks noGrp="1"/>
          </p:cNvSpPr>
          <p:nvPr>
            <p:ph type="title"/>
          </p:nvPr>
        </p:nvSpPr>
        <p:spPr>
          <a:xfrm>
            <a:off x="838200" y="365125"/>
            <a:ext cx="10515600" cy="1325563"/>
          </a:xfrm>
        </p:spPr>
        <p:txBody>
          <a:bodyPr>
            <a:normAutofit/>
          </a:bodyPr>
          <a:lstStyle/>
          <a:p>
            <a:r>
              <a:rPr lang="en-US" sz="5400" b="1" dirty="0"/>
              <a:t>References</a:t>
            </a:r>
            <a:endParaRPr lang="en-GB" sz="5400" b="1" dirty="0"/>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803E48-2ABB-66DD-8534-B39E258AE581}"/>
              </a:ext>
            </a:extLst>
          </p:cNvPr>
          <p:cNvSpPr>
            <a:spLocks noGrp="1"/>
          </p:cNvSpPr>
          <p:nvPr>
            <p:ph idx="1"/>
          </p:nvPr>
        </p:nvSpPr>
        <p:spPr>
          <a:xfrm>
            <a:off x="838200" y="1929384"/>
            <a:ext cx="10515600" cy="4251960"/>
          </a:xfrm>
        </p:spPr>
        <p:txBody>
          <a:bodyPr>
            <a:normAutofit/>
          </a:bodyPr>
          <a:lstStyle/>
          <a:p>
            <a:pPr>
              <a:buFont typeface="Wingdings" panose="05000000000000000000" pitchFamily="2" charset="2"/>
              <a:buChar char="§"/>
            </a:pPr>
            <a:r>
              <a:rPr lang="en-US" sz="1600" b="0" i="0">
                <a:effectLst/>
              </a:rPr>
              <a:t>Shetty, P., James, S., &amp; Radhakrishnan, A. (2019). Role of food technologists in nutrition and public health. Indian Journal of Medical Research, 149(6), 723–725.</a:t>
            </a:r>
          </a:p>
          <a:p>
            <a:pPr>
              <a:buFont typeface="Wingdings" panose="05000000000000000000" pitchFamily="2" charset="2"/>
              <a:buChar char="§"/>
            </a:pPr>
            <a:r>
              <a:rPr lang="en-US" sz="1600" b="0" i="0">
                <a:effectLst/>
              </a:rPr>
              <a:t>Hossain, M. A., &amp; Rauf, M. A. (2017). The food processing industry in Bangladesh: Challenges and prospects. Journal of Food Technology Research, 4(1), 1–10.</a:t>
            </a:r>
          </a:p>
          <a:p>
            <a:pPr>
              <a:buFont typeface="Wingdings" panose="05000000000000000000" pitchFamily="2" charset="2"/>
              <a:buChar char="§"/>
            </a:pPr>
            <a:r>
              <a:rPr lang="en-US" sz="1600" b="0" i="0">
                <a:effectLst/>
              </a:rPr>
              <a:t>Bangladesh Bureau of Statistics (BBS). (2020). National Accounts Statistics 2020. Retrieved from </a:t>
            </a:r>
            <a:r>
              <a:rPr lang="en-US" sz="1600" b="0" i="0" u="sng">
                <a:effectLst/>
                <a:hlinkClick r:id="rId2">
                  <a:extLst>
                    <a:ext uri="{A12FA001-AC4F-418D-AE19-62706E023703}">
                      <ahyp:hlinkClr xmlns:ahyp="http://schemas.microsoft.com/office/drawing/2018/hyperlinkcolor" val="tx"/>
                    </a:ext>
                  </a:extLst>
                </a:hlinkClick>
              </a:rPr>
              <a:t>http://bbs.portal.gov.bd/sites/default/files/files/bbs.portal.gov.bd/page/c017114e_732e_4c60_a34b_4f4e28c17a5d/Statistical%20Yearbook%20of%20Bangladesh%202020%20-%20Final%20with%20cover.pdf</a:t>
            </a:r>
            <a:endParaRPr lang="en-US" sz="1600" b="0" i="0">
              <a:effectLst/>
            </a:endParaRPr>
          </a:p>
          <a:p>
            <a:pPr>
              <a:buFont typeface="Wingdings" panose="05000000000000000000" pitchFamily="2" charset="2"/>
              <a:buChar char="§"/>
            </a:pPr>
            <a:r>
              <a:rPr lang="en-GB" sz="1600"/>
              <a:t>Bangladesh Beverage Industry | Bangladesh beverage company list. [online] Available at: http://www.bangladeshtrades.com/bd-company-list/ bangladeshbeverage- company-list.html [Accessed 9 Jul. 2020]. </a:t>
            </a:r>
          </a:p>
          <a:p>
            <a:pPr>
              <a:buFont typeface="Wingdings" panose="05000000000000000000" pitchFamily="2" charset="2"/>
              <a:buChar char="§"/>
            </a:pPr>
            <a:r>
              <a:rPr lang="en-GB" sz="1600"/>
              <a:t>Businesshabit.com, (2017). Top 10 beverage companies in Bangladesh. [Online] Available at: http://www.businesshabit.com/2014/12/top-10beverage-company-in-bangladesh.html [Accessed 15 april. 2016].</a:t>
            </a:r>
          </a:p>
          <a:p>
            <a:pPr>
              <a:buFont typeface="Wingdings" panose="05000000000000000000" pitchFamily="2" charset="2"/>
              <a:buChar char="§"/>
            </a:pPr>
            <a:r>
              <a:rPr lang="en-GB" sz="1600"/>
              <a:t>European Commission, (2018). ICT and electronic business in the Food and Beverage industry. [Online] Available at: http://ec.europa.eu/enterprise/archives/ebusinesswatch/studies/sectors/food/documents/Food_2005_I.pdf [Accessed 9 Jul. 2017]. Hg.org, (2015). Food and Beverages Law – </a:t>
            </a:r>
          </a:p>
          <a:p>
            <a:pPr>
              <a:buFont typeface="Wingdings" panose="05000000000000000000" pitchFamily="2" charset="2"/>
              <a:buChar char="§"/>
            </a:pPr>
            <a:r>
              <a:rPr lang="en-US" sz="1600"/>
              <a:t>Akter, M. (2019). Internship report on a study of Food Products and Beverage Industry</a:t>
            </a:r>
            <a:endParaRPr lang="en-US" sz="1600" dirty="0"/>
          </a:p>
        </p:txBody>
      </p:sp>
    </p:spTree>
    <p:extLst>
      <p:ext uri="{BB962C8B-B14F-4D97-AF65-F5344CB8AC3E}">
        <p14:creationId xmlns:p14="http://schemas.microsoft.com/office/powerpoint/2010/main" val="386559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37D57-9173-4989-A9DF-98A9DB341FF8}"/>
              </a:ext>
            </a:extLst>
          </p:cNvPr>
          <p:cNvSpPr>
            <a:spLocks noGrp="1"/>
          </p:cNvSpPr>
          <p:nvPr>
            <p:ph type="title"/>
          </p:nvPr>
        </p:nvSpPr>
        <p:spPr>
          <a:xfrm>
            <a:off x="1809750" y="109761"/>
            <a:ext cx="7661672" cy="820118"/>
          </a:xfrm>
        </p:spPr>
        <p:style>
          <a:lnRef idx="2">
            <a:schemeClr val="accent6"/>
          </a:lnRef>
          <a:fillRef idx="1">
            <a:schemeClr val="lt1"/>
          </a:fillRef>
          <a:effectRef idx="0">
            <a:schemeClr val="accent6"/>
          </a:effectRef>
          <a:fontRef idx="minor">
            <a:schemeClr val="dk1"/>
          </a:fontRef>
        </p:style>
        <p:txBody>
          <a:bodyPr>
            <a:normAutofit/>
          </a:bodyPr>
          <a:lstStyle/>
          <a:p>
            <a:r>
              <a:rPr lang="en-US" sz="3938" b="1" dirty="0">
                <a:solidFill>
                  <a:srgbClr val="7030A0"/>
                </a:solidFill>
                <a:latin typeface="Eras Demi ITC" pitchFamily="34" charset="0"/>
              </a:rPr>
              <a:t>Concept of Industrialization </a:t>
            </a:r>
          </a:p>
        </p:txBody>
      </p:sp>
      <p:sp>
        <p:nvSpPr>
          <p:cNvPr id="3" name="Content Placeholder 2">
            <a:extLst>
              <a:ext uri="{FF2B5EF4-FFF2-40B4-BE49-F238E27FC236}">
                <a16:creationId xmlns:a16="http://schemas.microsoft.com/office/drawing/2014/main" id="{B81F14A3-1C05-4C56-9928-81B9501E164C}"/>
              </a:ext>
            </a:extLst>
          </p:cNvPr>
          <p:cNvSpPr>
            <a:spLocks noGrp="1"/>
          </p:cNvSpPr>
          <p:nvPr>
            <p:ph idx="1"/>
          </p:nvPr>
        </p:nvSpPr>
        <p:spPr>
          <a:xfrm>
            <a:off x="1113234" y="1143001"/>
            <a:ext cx="9911953" cy="5605239"/>
          </a:xfrm>
        </p:spPr>
        <p:style>
          <a:lnRef idx="2">
            <a:schemeClr val="accent5"/>
          </a:lnRef>
          <a:fillRef idx="1">
            <a:schemeClr val="lt1"/>
          </a:fillRef>
          <a:effectRef idx="0">
            <a:schemeClr val="accent5"/>
          </a:effectRef>
          <a:fontRef idx="minor">
            <a:schemeClr val="dk1"/>
          </a:fontRef>
        </p:style>
        <p:txBody>
          <a:bodyPr>
            <a:normAutofit/>
          </a:bodyPr>
          <a:lstStyle/>
          <a:p>
            <a:pPr algn="just"/>
            <a:r>
              <a:rPr lang="en-US" sz="2063" dirty="0">
                <a:solidFill>
                  <a:schemeClr val="tx1"/>
                </a:solidFill>
                <a:latin typeface="Eras Demi ITC" pitchFamily="34" charset="0"/>
              </a:rPr>
              <a:t>Industrialization is the process in which a society or country transforms itself from a primarily agricultural society into an industrial one based on the manufacturing of goods and services. Characteristics of industrialization include the use of technological innovation to solve problems as opposed to superstition or dependency upon conditions outside human control such as the weather, as well as more efficient division of labor and economic growth.</a:t>
            </a:r>
          </a:p>
          <a:p>
            <a:pPr algn="just">
              <a:buNone/>
            </a:pPr>
            <a:endParaRPr lang="en-US" sz="2063" dirty="0">
              <a:solidFill>
                <a:schemeClr val="tx1"/>
              </a:solidFill>
              <a:latin typeface="Eras Demi ITC" pitchFamily="34" charset="0"/>
            </a:endParaRPr>
          </a:p>
          <a:p>
            <a:pPr algn="just"/>
            <a:r>
              <a:rPr lang="en-US" sz="2063" dirty="0">
                <a:solidFill>
                  <a:schemeClr val="tx1"/>
                </a:solidFill>
                <a:latin typeface="Eras Demi ITC" pitchFamily="34" charset="0"/>
              </a:rPr>
              <a:t>Industrialization is part of a process where people adopt easier and cheaper ways to make things. Using better technology, it becomes possible to produce more goods in a shorter amount of time. </a:t>
            </a:r>
          </a:p>
          <a:p>
            <a:pPr algn="just"/>
            <a:r>
              <a:rPr lang="en-US" sz="2063" dirty="0">
                <a:solidFill>
                  <a:schemeClr val="tx1"/>
                </a:solidFill>
                <a:latin typeface="Eras Demi ITC" pitchFamily="34" charset="0"/>
              </a:rPr>
              <a:t>Modernization and structural transformation of the economy and diversification of the economic base, increasing returns and economies of scale, technological progress and productivity increase, accelerated economic growth and employment creation, increase in incomes and standard of living of the people are the universally recognized dynamic benefits arising from industrial development.</a:t>
            </a:r>
            <a:endParaRPr lang="en-US" sz="2344" dirty="0">
              <a:solidFill>
                <a:schemeClr val="tx1"/>
              </a:solidFill>
              <a:latin typeface="Eras Demi ITC" pitchFamily="34" charset="0"/>
            </a:endParaRPr>
          </a:p>
        </p:txBody>
      </p:sp>
    </p:spTree>
    <p:extLst>
      <p:ext uri="{BB962C8B-B14F-4D97-AF65-F5344CB8AC3E}">
        <p14:creationId xmlns:p14="http://schemas.microsoft.com/office/powerpoint/2010/main" val="3585380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ChangeArrowheads="1"/>
          </p:cNvSpPr>
          <p:nvPr/>
        </p:nvSpPr>
        <p:spPr bwMode="auto">
          <a:xfrm>
            <a:off x="1350509" y="571501"/>
            <a:ext cx="5434354" cy="3690072"/>
          </a:xfrm>
          <a:prstGeom prst="rect">
            <a:avLst/>
          </a:prstGeom>
          <a:noFill/>
          <a:ln w="9525">
            <a:noFill/>
            <a:miter lim="800000"/>
            <a:headEnd/>
            <a:tailEnd/>
          </a:ln>
        </p:spPr>
        <p:txBody>
          <a:bodyPr wrap="square" lIns="94195" tIns="47097" rIns="94195" bIns="47097">
            <a:spAutoFit/>
          </a:bodyPr>
          <a:lstStyle/>
          <a:p>
            <a:pPr algn="just">
              <a:lnSpc>
                <a:spcPct val="114000"/>
              </a:lnSpc>
            </a:pPr>
            <a:r>
              <a:rPr lang="en-US" sz="2063" dirty="0">
                <a:solidFill>
                  <a:schemeClr val="accent4">
                    <a:lumMod val="50000"/>
                  </a:schemeClr>
                </a:solidFill>
                <a:latin typeface="Eras Demi ITC" pitchFamily="34" charset="0"/>
                <a:cs typeface="Calibri" pitchFamily="34" charset="0"/>
              </a:rPr>
              <a:t>Demographic Dividend is a phenomenon which occurs when the proportion of working population out of the total population is high. Since 2007 Bangladesh has had more people of working age than non-working, known as demographic dividend. Demographic dividend usually continues for 30 to 35 years. We have to transform it into economic dividend.  </a:t>
            </a:r>
            <a:endParaRPr lang="en-US" sz="2063" b="1" dirty="0">
              <a:solidFill>
                <a:schemeClr val="accent4">
                  <a:lumMod val="50000"/>
                </a:schemeClr>
              </a:solidFill>
              <a:latin typeface="Eras Demi ITC" pitchFamily="34" charset="0"/>
              <a:cs typeface="Calibri" pitchFamily="34" charset="0"/>
            </a:endParaRPr>
          </a:p>
        </p:txBody>
      </p:sp>
      <p:sp>
        <p:nvSpPr>
          <p:cNvPr id="18437" name="AutoShape 65" descr="http://www.thedailystar.net/sites/default/files/styles/very_big_1/public/feature/images/jobs_still_inadequate.jpg?itok=8UQP6FLq"/>
          <p:cNvSpPr>
            <a:spLocks noChangeAspect="1" noChangeArrowheads="1"/>
          </p:cNvSpPr>
          <p:nvPr/>
        </p:nvSpPr>
        <p:spPr bwMode="auto">
          <a:xfrm>
            <a:off x="1451447" y="-182562"/>
            <a:ext cx="321469" cy="304801"/>
          </a:xfrm>
          <a:prstGeom prst="rect">
            <a:avLst/>
          </a:prstGeom>
          <a:noFill/>
          <a:ln w="9525">
            <a:noFill/>
            <a:miter lim="800000"/>
            <a:headEnd/>
            <a:tailEnd/>
          </a:ln>
        </p:spPr>
        <p:txBody>
          <a:bodyPr lIns="94195" tIns="47097" rIns="94195" bIns="47097"/>
          <a:lstStyle/>
          <a:p>
            <a:endParaRPr lang="en-US" sz="1594" dirty="0"/>
          </a:p>
        </p:txBody>
      </p:sp>
      <p:pic>
        <p:nvPicPr>
          <p:cNvPr id="18438" name="Picture 67" descr="http://www.thedailystar.net/sites/default/files/styles/very_big_1/public/feature/images/jobs_still_inadequate.jpg?itok=8UQP6FLq"/>
          <p:cNvPicPr>
            <a:picLocks noChangeAspect="1" noChangeArrowheads="1"/>
          </p:cNvPicPr>
          <p:nvPr/>
        </p:nvPicPr>
        <p:blipFill>
          <a:blip r:embed="rId2"/>
          <a:srcRect/>
          <a:stretch>
            <a:fillRect/>
          </a:stretch>
        </p:blipFill>
        <p:spPr bwMode="auto">
          <a:xfrm>
            <a:off x="1388781" y="4643438"/>
            <a:ext cx="5319542" cy="2214563"/>
          </a:xfrm>
          <a:prstGeom prst="rect">
            <a:avLst/>
          </a:prstGeom>
          <a:noFill/>
          <a:ln w="9525">
            <a:noFill/>
            <a:miter lim="800000"/>
            <a:headEnd/>
            <a:tailEnd/>
          </a:ln>
        </p:spPr>
      </p:pic>
      <p:sp>
        <p:nvSpPr>
          <p:cNvPr id="7" name="Rectangle 7"/>
          <p:cNvSpPr>
            <a:spLocks noChangeArrowheads="1"/>
          </p:cNvSpPr>
          <p:nvPr/>
        </p:nvSpPr>
        <p:spPr bwMode="auto">
          <a:xfrm>
            <a:off x="7100590" y="653144"/>
            <a:ext cx="3781722" cy="5861436"/>
          </a:xfrm>
          <a:prstGeom prst="rect">
            <a:avLst/>
          </a:prstGeom>
          <a:noFill/>
          <a:ln w="9525">
            <a:noFill/>
            <a:miter lim="800000"/>
            <a:headEnd/>
            <a:tailEnd/>
          </a:ln>
        </p:spPr>
        <p:txBody>
          <a:bodyPr wrap="square" lIns="94195" tIns="47097" rIns="94195" bIns="47097">
            <a:spAutoFit/>
          </a:bodyPr>
          <a:lstStyle/>
          <a:p>
            <a:pPr algn="just">
              <a:lnSpc>
                <a:spcPct val="114000"/>
              </a:lnSpc>
            </a:pPr>
            <a:r>
              <a:rPr lang="en-US" sz="2063" dirty="0">
                <a:solidFill>
                  <a:schemeClr val="accent4">
                    <a:lumMod val="50000"/>
                  </a:schemeClr>
                </a:solidFill>
                <a:latin typeface="Eras Demi ITC" pitchFamily="34" charset="0"/>
                <a:cs typeface="Calibri" pitchFamily="34" charset="0"/>
              </a:rPr>
              <a:t>The labor force or work force is the population of able-bodied, willing people who are currently employed or looking for work. Labor Force is one of the most important indicators for development of a country. The</a:t>
            </a:r>
            <a:r>
              <a:rPr lang="en-US" sz="2063" b="1" dirty="0">
                <a:solidFill>
                  <a:schemeClr val="accent4">
                    <a:lumMod val="50000"/>
                  </a:schemeClr>
                </a:solidFill>
                <a:latin typeface="Eras Demi ITC" pitchFamily="34" charset="0"/>
                <a:cs typeface="Calibri" pitchFamily="34" charset="0"/>
              </a:rPr>
              <a:t> </a:t>
            </a:r>
            <a:r>
              <a:rPr lang="en-US" sz="2063" dirty="0">
                <a:solidFill>
                  <a:schemeClr val="accent4">
                    <a:lumMod val="50000"/>
                  </a:schemeClr>
                </a:solidFill>
                <a:latin typeface="Eras Demi ITC" pitchFamily="34" charset="0"/>
                <a:cs typeface="Calibri" pitchFamily="34" charset="0"/>
              </a:rPr>
              <a:t>total labor force of Bangladesh is  62.1 million in 2015, according to BBS Statistics. Labor force, total in Bangladesh was reported at 66.6 million in 2017, according to the World Bank Statistics. </a:t>
            </a:r>
            <a:endParaRPr lang="en-US" sz="2063" b="1" dirty="0">
              <a:solidFill>
                <a:schemeClr val="accent4">
                  <a:lumMod val="50000"/>
                </a:schemeClr>
              </a:solidFill>
              <a:latin typeface="Eras Demi ITC" pitchFamily="34" charset="0"/>
              <a:cs typeface="Calibri" pitchFamily="34" charset="0"/>
            </a:endParaRPr>
          </a:p>
        </p:txBody>
      </p:sp>
      <p:sp>
        <p:nvSpPr>
          <p:cNvPr id="8" name="Title 1"/>
          <p:cNvSpPr>
            <a:spLocks noGrp="1"/>
          </p:cNvSpPr>
          <p:nvPr>
            <p:ph type="title"/>
          </p:nvPr>
        </p:nvSpPr>
        <p:spPr>
          <a:xfrm>
            <a:off x="1350510" y="0"/>
            <a:ext cx="5357813" cy="571500"/>
          </a:xfrm>
        </p:spPr>
        <p:style>
          <a:lnRef idx="1">
            <a:schemeClr val="dk1"/>
          </a:lnRef>
          <a:fillRef idx="2">
            <a:schemeClr val="dk1"/>
          </a:fillRef>
          <a:effectRef idx="1">
            <a:schemeClr val="dk1"/>
          </a:effectRef>
          <a:fontRef idx="minor">
            <a:schemeClr val="dk1"/>
          </a:fontRef>
        </p:style>
        <p:txBody>
          <a:bodyPr>
            <a:noAutofit/>
          </a:bodyPr>
          <a:lstStyle/>
          <a:p>
            <a:pPr algn="ctr">
              <a:lnSpc>
                <a:spcPct val="114000"/>
              </a:lnSpc>
            </a:pPr>
            <a:r>
              <a:rPr lang="en-US" sz="3375" b="1" dirty="0">
                <a:latin typeface="Eras Demi ITC" pitchFamily="34" charset="0"/>
                <a:cs typeface="Calibri" pitchFamily="34" charset="0"/>
              </a:rPr>
              <a:t>Demographic Dividend </a:t>
            </a:r>
          </a:p>
        </p:txBody>
      </p:sp>
      <p:sp>
        <p:nvSpPr>
          <p:cNvPr id="9" name="Title 1"/>
          <p:cNvSpPr txBox="1">
            <a:spLocks/>
          </p:cNvSpPr>
          <p:nvPr/>
        </p:nvSpPr>
        <p:spPr>
          <a:xfrm>
            <a:off x="7091023" y="0"/>
            <a:ext cx="3862727" cy="571500"/>
          </a:xfrm>
          <a:prstGeom prst="rect">
            <a:avLst/>
          </a:prstGeom>
        </p:spPr>
        <p:style>
          <a:lnRef idx="1">
            <a:schemeClr val="dk1"/>
          </a:lnRef>
          <a:fillRef idx="2">
            <a:schemeClr val="dk1"/>
          </a:fillRef>
          <a:effectRef idx="1">
            <a:schemeClr val="dk1"/>
          </a:effectRef>
          <a:fontRef idx="minor">
            <a:schemeClr val="dk1"/>
          </a:fontRef>
        </p:style>
        <p:txBody>
          <a:bodyPr vert="horz" lIns="94195" tIns="47097" rIns="94195" bIns="47097" anchor="b">
            <a:normAutofit fontScale="90000" lnSpcReduction="10000"/>
          </a:bodyPr>
          <a:lstStyle/>
          <a:p>
            <a:pPr algn="ctr">
              <a:lnSpc>
                <a:spcPct val="114000"/>
              </a:lnSpc>
            </a:pPr>
            <a:r>
              <a:rPr lang="en-US" sz="3375" b="1" dirty="0">
                <a:latin typeface="Eras Demi ITC" pitchFamily="34" charset="0"/>
                <a:cs typeface="Calibri" pitchFamily="34" charset="0"/>
              </a:rPr>
              <a:t>Labor Force </a:t>
            </a:r>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C62AF-439D-4A7C-9F37-6482BB840F4B}"/>
              </a:ext>
            </a:extLst>
          </p:cNvPr>
          <p:cNvSpPr>
            <a:spLocks noGrp="1"/>
          </p:cNvSpPr>
          <p:nvPr>
            <p:ph type="title"/>
          </p:nvPr>
        </p:nvSpPr>
        <p:spPr>
          <a:xfrm>
            <a:off x="2131219" y="171450"/>
            <a:ext cx="8583217" cy="828675"/>
          </a:xfrm>
        </p:spPr>
        <p:txBody>
          <a:bodyPr>
            <a:normAutofit/>
          </a:bodyPr>
          <a:lstStyle/>
          <a:p>
            <a:r>
              <a:rPr lang="en-US" sz="3938" b="1" dirty="0">
                <a:solidFill>
                  <a:srgbClr val="7030A0"/>
                </a:solidFill>
                <a:latin typeface="Eras Demi ITC" pitchFamily="34" charset="0"/>
              </a:rPr>
              <a:t>Objectives of Industrialization</a:t>
            </a:r>
            <a:endParaRPr lang="en-US" dirty="0">
              <a:solidFill>
                <a:srgbClr val="7030A0"/>
              </a:solidFill>
              <a:latin typeface="Eras Demi ITC" pitchFamily="34" charset="0"/>
            </a:endParaRPr>
          </a:p>
        </p:txBody>
      </p:sp>
      <p:sp>
        <p:nvSpPr>
          <p:cNvPr id="3" name="Content Placeholder 2">
            <a:extLst>
              <a:ext uri="{FF2B5EF4-FFF2-40B4-BE49-F238E27FC236}">
                <a16:creationId xmlns:a16="http://schemas.microsoft.com/office/drawing/2014/main" id="{E1E3BAC1-4271-426D-A8DC-7BF809B7B689}"/>
              </a:ext>
            </a:extLst>
          </p:cNvPr>
          <p:cNvSpPr>
            <a:spLocks noGrp="1"/>
          </p:cNvSpPr>
          <p:nvPr>
            <p:ph idx="1"/>
          </p:nvPr>
        </p:nvSpPr>
        <p:spPr>
          <a:xfrm>
            <a:off x="6685361" y="1285875"/>
            <a:ext cx="4339827" cy="5400675"/>
          </a:xfrm>
        </p:spPr>
        <p:txBody>
          <a:bodyPr>
            <a:normAutofit lnSpcReduction="10000"/>
          </a:bodyPr>
          <a:lstStyle/>
          <a:p>
            <a:pPr marL="0" indent="0">
              <a:buNone/>
            </a:pPr>
            <a:r>
              <a:rPr lang="en-US" sz="2344">
                <a:solidFill>
                  <a:srgbClr val="7030A0"/>
                </a:solidFill>
                <a:latin typeface="Eras Demi ITC" pitchFamily="34" charset="0"/>
              </a:rPr>
              <a:t>Micro objectives of industrialization are-</a:t>
            </a:r>
          </a:p>
          <a:p>
            <a:pPr algn="just"/>
            <a:r>
              <a:rPr lang="en-US" sz="2625">
                <a:latin typeface="Eras Demi ITC" pitchFamily="34" charset="0"/>
              </a:rPr>
              <a:t>To provide employment to working labor force</a:t>
            </a:r>
          </a:p>
          <a:p>
            <a:pPr algn="just"/>
            <a:r>
              <a:rPr lang="en-US" sz="2625">
                <a:latin typeface="Eras Demi ITC" pitchFamily="34" charset="0"/>
              </a:rPr>
              <a:t>To supply consumer, capital and intermediary goods</a:t>
            </a:r>
          </a:p>
          <a:p>
            <a:pPr algn="just"/>
            <a:r>
              <a:rPr lang="en-US" sz="2625">
                <a:latin typeface="Eras Demi ITC" pitchFamily="34" charset="0"/>
              </a:rPr>
              <a:t>To support agriculture and service sectors</a:t>
            </a:r>
          </a:p>
          <a:p>
            <a:pPr algn="just"/>
            <a:r>
              <a:rPr lang="en-US" sz="2625">
                <a:latin typeface="Eras Demi ITC" pitchFamily="34" charset="0"/>
              </a:rPr>
              <a:t>To improve balance of payment positive by promoting export industry and import substitute industries</a:t>
            </a:r>
            <a:endParaRPr lang="en-US" sz="8531" dirty="0">
              <a:latin typeface="Eras Demi ITC" pitchFamily="34" charset="0"/>
            </a:endParaRPr>
          </a:p>
        </p:txBody>
      </p:sp>
      <p:sp>
        <p:nvSpPr>
          <p:cNvPr id="4" name="Flowchart: Process 4">
            <a:extLst>
              <a:ext uri="{FF2B5EF4-FFF2-40B4-BE49-F238E27FC236}">
                <a16:creationId xmlns:a16="http://schemas.microsoft.com/office/drawing/2014/main" id="{406CF31A-C20F-4317-9B54-B91582C618DA}"/>
              </a:ext>
            </a:extLst>
          </p:cNvPr>
          <p:cNvSpPr>
            <a:spLocks noChangeArrowheads="1"/>
          </p:cNvSpPr>
          <p:nvPr/>
        </p:nvSpPr>
        <p:spPr bwMode="auto">
          <a:xfrm>
            <a:off x="1001957" y="912131"/>
            <a:ext cx="10233422" cy="118839"/>
          </a:xfrm>
          <a:prstGeom prst="flowChartProcess">
            <a:avLst/>
          </a:prstGeom>
          <a:solidFill>
            <a:srgbClr val="00B050"/>
          </a:solidFill>
          <a:ln w="9525" algn="ctr">
            <a:solidFill>
              <a:srgbClr val="FF0000"/>
            </a:solidFill>
            <a:round/>
            <a:headEnd/>
            <a:tailEnd/>
          </a:ln>
        </p:spPr>
        <p:txBody>
          <a:bodyPr lIns="97966" tIns="48983" rIns="97966" bIns="48983"/>
          <a:lstStyle/>
          <a:p>
            <a:pPr algn="ctr"/>
            <a:endParaRPr lang="en-US" sz="1031" dirty="0">
              <a:solidFill>
                <a:srgbClr val="FF0000"/>
              </a:solidFill>
            </a:endParaRPr>
          </a:p>
        </p:txBody>
      </p:sp>
      <p:sp>
        <p:nvSpPr>
          <p:cNvPr id="5" name="Content Placeholder 2">
            <a:extLst>
              <a:ext uri="{FF2B5EF4-FFF2-40B4-BE49-F238E27FC236}">
                <a16:creationId xmlns:a16="http://schemas.microsoft.com/office/drawing/2014/main" id="{B347FFBE-12CB-4BEB-B678-278ADEA8A518}"/>
              </a:ext>
            </a:extLst>
          </p:cNvPr>
          <p:cNvSpPr txBox="1">
            <a:spLocks/>
          </p:cNvSpPr>
          <p:nvPr/>
        </p:nvSpPr>
        <p:spPr>
          <a:xfrm>
            <a:off x="1166814" y="1090389"/>
            <a:ext cx="4714874" cy="5596161"/>
          </a:xfrm>
          <a:prstGeom prst="rect">
            <a:avLst/>
          </a:prstGeom>
        </p:spPr>
        <p:txBody>
          <a:bodyPr vert="horz" lIns="65940" tIns="32970" rIns="65940" bIns="32970" rtlCol="0" anchor="ctr">
            <a:normAutofit fontScale="77500" lnSpcReduction="20000"/>
          </a:bodyPr>
          <a:lstStyle>
            <a:lvl1pPr marL="34290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2400" kern="1200" cap="none">
                <a:solidFill>
                  <a:schemeClr val="bg2">
                    <a:lumMod val="50000"/>
                  </a:schemeClr>
                </a:solidFill>
                <a:effectLst/>
                <a:latin typeface="+mn-lt"/>
                <a:ea typeface="+mn-ea"/>
                <a:cs typeface="+mn-cs"/>
              </a:defRPr>
            </a:lvl1pPr>
            <a:lvl2pPr marL="89154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2160" kern="1200" cap="none">
                <a:solidFill>
                  <a:schemeClr val="bg2">
                    <a:lumMod val="50000"/>
                  </a:schemeClr>
                </a:solidFill>
                <a:effectLst/>
                <a:latin typeface="+mn-lt"/>
                <a:ea typeface="+mn-ea"/>
                <a:cs typeface="+mn-cs"/>
              </a:defRPr>
            </a:lvl2pPr>
            <a:lvl3pPr marL="144018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1920" kern="1200" cap="none">
                <a:solidFill>
                  <a:schemeClr val="bg2">
                    <a:lumMod val="50000"/>
                  </a:schemeClr>
                </a:solidFill>
                <a:effectLst/>
                <a:latin typeface="+mn-lt"/>
                <a:ea typeface="+mn-ea"/>
                <a:cs typeface="+mn-cs"/>
              </a:defRPr>
            </a:lvl3pPr>
            <a:lvl4pPr marL="1851660" indent="-20574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4pPr>
            <a:lvl5pPr marL="253746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5pPr>
            <a:lvl6pPr marL="301752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6pPr>
            <a:lvl7pPr marL="356616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7pPr>
            <a:lvl8pPr marL="411480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8pPr>
            <a:lvl9pPr marL="466344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9pPr>
          </a:lstStyle>
          <a:p>
            <a:pPr marL="0" indent="0" algn="just">
              <a:buNone/>
            </a:pPr>
            <a:r>
              <a:rPr lang="en-US" sz="2625">
                <a:solidFill>
                  <a:srgbClr val="7030A0"/>
                </a:solidFill>
                <a:latin typeface="Eras Demi ITC" pitchFamily="34" charset="0"/>
              </a:rPr>
              <a:t>Macro objectives of industrialization are-</a:t>
            </a:r>
            <a:endParaRPr lang="en-US" sz="2625">
              <a:solidFill>
                <a:schemeClr val="tx1"/>
              </a:solidFill>
              <a:latin typeface="Eras Demi ITC" pitchFamily="34" charset="0"/>
            </a:endParaRPr>
          </a:p>
          <a:p>
            <a:pPr lvl="1" algn="just"/>
            <a:r>
              <a:rPr lang="en-US" sz="2719">
                <a:solidFill>
                  <a:schemeClr val="tx1"/>
                </a:solidFill>
                <a:latin typeface="Eras Demi ITC" pitchFamily="34" charset="0"/>
              </a:rPr>
              <a:t>Play a major role in economic development</a:t>
            </a:r>
          </a:p>
          <a:p>
            <a:pPr lvl="1" algn="just"/>
            <a:r>
              <a:rPr lang="en-US" sz="2906">
                <a:solidFill>
                  <a:schemeClr val="tx1"/>
                </a:solidFill>
                <a:latin typeface="Eras Demi ITC" pitchFamily="34" charset="0"/>
              </a:rPr>
              <a:t>To increase GDP</a:t>
            </a:r>
            <a:endParaRPr lang="en-US" sz="2719">
              <a:solidFill>
                <a:schemeClr val="tx1"/>
              </a:solidFill>
              <a:latin typeface="Eras Demi ITC" pitchFamily="34" charset="0"/>
            </a:endParaRPr>
          </a:p>
          <a:p>
            <a:pPr lvl="1" algn="just"/>
            <a:r>
              <a:rPr lang="en-US" sz="2719">
                <a:solidFill>
                  <a:schemeClr val="tx1"/>
                </a:solidFill>
                <a:latin typeface="Eras Demi ITC" pitchFamily="34" charset="0"/>
              </a:rPr>
              <a:t>Provide a secure basis for a rapid of growth of income.</a:t>
            </a:r>
          </a:p>
          <a:p>
            <a:pPr lvl="1" algn="just"/>
            <a:r>
              <a:rPr lang="en-US" sz="2719">
                <a:solidFill>
                  <a:schemeClr val="tx1"/>
                </a:solidFill>
                <a:latin typeface="Eras Demi ITC" pitchFamily="34" charset="0"/>
              </a:rPr>
              <a:t>Help in raising the standard of living</a:t>
            </a:r>
          </a:p>
          <a:p>
            <a:pPr lvl="1" algn="just"/>
            <a:r>
              <a:rPr lang="en-US" sz="2719">
                <a:solidFill>
                  <a:schemeClr val="tx1"/>
                </a:solidFill>
                <a:latin typeface="Eras Demi ITC" pitchFamily="34" charset="0"/>
              </a:rPr>
              <a:t>Provide employment, meeting high income demands</a:t>
            </a:r>
          </a:p>
          <a:p>
            <a:pPr lvl="1" algn="just"/>
            <a:r>
              <a:rPr lang="en-US" sz="2719">
                <a:solidFill>
                  <a:schemeClr val="tx1"/>
                </a:solidFill>
                <a:latin typeface="Eras Demi ITC" pitchFamily="34" charset="0"/>
              </a:rPr>
              <a:t>Brings in technological progress and change in the outlook of the people</a:t>
            </a:r>
          </a:p>
          <a:p>
            <a:pPr lvl="1" algn="just"/>
            <a:r>
              <a:rPr lang="en-US" sz="2719">
                <a:solidFill>
                  <a:schemeClr val="tx1"/>
                </a:solidFill>
                <a:latin typeface="Eras Demi ITC" pitchFamily="34" charset="0"/>
              </a:rPr>
              <a:t>Decrease the dependency on foreign resources</a:t>
            </a:r>
            <a:endParaRPr lang="en-US" sz="3000" dirty="0">
              <a:solidFill>
                <a:schemeClr val="tx1"/>
              </a:solidFill>
              <a:latin typeface="Eras Demi ITC" pitchFamily="34" charset="0"/>
            </a:endParaRPr>
          </a:p>
        </p:txBody>
      </p:sp>
    </p:spTree>
    <p:extLst>
      <p:ext uri="{BB962C8B-B14F-4D97-AF65-F5344CB8AC3E}">
        <p14:creationId xmlns:p14="http://schemas.microsoft.com/office/powerpoint/2010/main" val="25665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184797" y="207765"/>
            <a:ext cx="8197453" cy="722114"/>
          </a:xfrm>
        </p:spPr>
        <p:style>
          <a:lnRef idx="2">
            <a:schemeClr val="accent6"/>
          </a:lnRef>
          <a:fillRef idx="1">
            <a:schemeClr val="lt1"/>
          </a:fillRef>
          <a:effectRef idx="0">
            <a:schemeClr val="accent6"/>
          </a:effectRef>
          <a:fontRef idx="minor">
            <a:schemeClr val="dk1"/>
          </a:fontRef>
        </p:style>
        <p:txBody>
          <a:bodyPr>
            <a:normAutofit/>
          </a:bodyPr>
          <a:lstStyle/>
          <a:p>
            <a:pPr algn="ctr" eaLnBrk="1" hangingPunct="1"/>
            <a:r>
              <a:rPr lang="en-US" sz="3188" b="1" dirty="0">
                <a:solidFill>
                  <a:srgbClr val="7030A0"/>
                </a:solidFill>
                <a:latin typeface="Eras Bold ITC" pitchFamily="34" charset="0"/>
                <a:cs typeface="Arial" charset="0"/>
              </a:rPr>
              <a:t>Contribution</a:t>
            </a:r>
            <a:r>
              <a:rPr lang="en-US" sz="3188" dirty="0">
                <a:solidFill>
                  <a:srgbClr val="7030A0"/>
                </a:solidFill>
                <a:latin typeface="Eras Bold ITC" pitchFamily="34" charset="0"/>
                <a:cs typeface="Arial" charset="0"/>
              </a:rPr>
              <a:t> of Industrial Sectors</a:t>
            </a:r>
          </a:p>
        </p:txBody>
      </p:sp>
      <p:sp>
        <p:nvSpPr>
          <p:cNvPr id="20483" name="Content Placeholder 2"/>
          <p:cNvSpPr>
            <a:spLocks noGrp="1"/>
          </p:cNvSpPr>
          <p:nvPr>
            <p:ph idx="1"/>
          </p:nvPr>
        </p:nvSpPr>
        <p:spPr>
          <a:xfrm>
            <a:off x="1166813" y="1295400"/>
            <a:ext cx="5143501" cy="5334000"/>
          </a:xfrm>
        </p:spPr>
        <p:txBody>
          <a:bodyPr>
            <a:normAutofit/>
          </a:bodyPr>
          <a:lstStyle/>
          <a:p>
            <a:pPr marL="367375" indent="-367375" algn="just" defTabSz="489833">
              <a:spcBef>
                <a:spcPts val="1072"/>
              </a:spcBef>
              <a:defRPr/>
            </a:pPr>
            <a:r>
              <a:rPr lang="en-US" sz="2344" dirty="0">
                <a:latin typeface="Eras Demi ITC" pitchFamily="34" charset="0"/>
                <a:cs typeface="Calibri" pitchFamily="34" charset="0"/>
              </a:rPr>
              <a:t>Industrial Sector</a:t>
            </a:r>
            <a:r>
              <a:rPr lang="en-US" sz="2344" dirty="0">
                <a:latin typeface="Eras Demi ITC" pitchFamily="34" charset="0"/>
              </a:rPr>
              <a:t> has given the </a:t>
            </a:r>
            <a:r>
              <a:rPr lang="en-US" sz="2344" b="1" dirty="0">
                <a:solidFill>
                  <a:srgbClr val="00B050"/>
                </a:solidFill>
                <a:latin typeface="Eras Demi ITC" pitchFamily="34" charset="0"/>
              </a:rPr>
              <a:t>opportunity of employment </a:t>
            </a:r>
            <a:r>
              <a:rPr lang="en-US" sz="2344" dirty="0">
                <a:latin typeface="Eras Demi ITC" pitchFamily="34" charset="0"/>
              </a:rPr>
              <a:t>to millions of unemployed, especially innumerable uneducated women of the country. It is making significant contribution in the field of our export income.</a:t>
            </a:r>
          </a:p>
          <a:p>
            <a:pPr marL="367375" indent="-367375" algn="just" defTabSz="489833">
              <a:spcBef>
                <a:spcPts val="1072"/>
              </a:spcBef>
              <a:defRPr/>
            </a:pPr>
            <a:r>
              <a:rPr lang="en-US" sz="2344" dirty="0">
                <a:latin typeface="Eras Demi ITC" pitchFamily="34" charset="0"/>
              </a:rPr>
              <a:t>The contribution of the industry sector to the economy of Bangladesh has been increasing day by day.</a:t>
            </a:r>
          </a:p>
          <a:p>
            <a:pPr marL="367375" indent="-367375" algn="just" defTabSz="489833">
              <a:spcBef>
                <a:spcPts val="1072"/>
              </a:spcBef>
              <a:defRPr/>
            </a:pPr>
            <a:r>
              <a:rPr lang="en-US" sz="2344" dirty="0">
                <a:latin typeface="Eras Demi ITC" pitchFamily="34" charset="0"/>
                <a:cs typeface="Calibri" pitchFamily="34" charset="0"/>
              </a:rPr>
              <a:t>Contribution of </a:t>
            </a:r>
            <a:r>
              <a:rPr lang="en-US" sz="2344" b="1" dirty="0">
                <a:latin typeface="Eras Demi ITC" pitchFamily="34" charset="0"/>
                <a:cs typeface="Calibri" pitchFamily="34" charset="0"/>
              </a:rPr>
              <a:t>Industrial sector in GDP is </a:t>
            </a:r>
            <a:r>
              <a:rPr lang="fr-FR" sz="2344" b="1" dirty="0">
                <a:solidFill>
                  <a:srgbClr val="7030A0"/>
                </a:solidFill>
                <a:latin typeface="Eras Demi ITC" pitchFamily="34" charset="0"/>
                <a:cs typeface="Calibri" pitchFamily="34" charset="0"/>
              </a:rPr>
              <a:t>35</a:t>
            </a:r>
            <a:r>
              <a:rPr lang="fr-FR" sz="2344" b="1" dirty="0">
                <a:solidFill>
                  <a:srgbClr val="7030A0"/>
                </a:solidFill>
                <a:latin typeface="Eras Demi ITC" pitchFamily="34" charset="0"/>
              </a:rPr>
              <a:t>.36</a:t>
            </a:r>
            <a:r>
              <a:rPr lang="fr-FR" sz="2344" dirty="0">
                <a:solidFill>
                  <a:srgbClr val="7030A0"/>
                </a:solidFill>
                <a:latin typeface="Eras Demi ITC" pitchFamily="34" charset="0"/>
              </a:rPr>
              <a:t>%</a:t>
            </a:r>
            <a:r>
              <a:rPr lang="fr-FR" sz="2344" dirty="0">
                <a:latin typeface="Eras Demi ITC" pitchFamily="34" charset="0"/>
              </a:rPr>
              <a:t> (Fiscal </a:t>
            </a:r>
            <a:r>
              <a:rPr lang="fr-FR" sz="2344" dirty="0" err="1">
                <a:latin typeface="Eras Demi ITC" pitchFamily="34" charset="0"/>
              </a:rPr>
              <a:t>year</a:t>
            </a:r>
            <a:r>
              <a:rPr lang="fr-FR" sz="2344" dirty="0">
                <a:latin typeface="Eras Demi ITC" pitchFamily="34" charset="0"/>
              </a:rPr>
              <a:t> 2020-2021)</a:t>
            </a:r>
            <a:endParaRPr lang="en-US" sz="2344" dirty="0">
              <a:latin typeface="Eras Demi ITC" pitchFamily="34" charset="0"/>
            </a:endParaRPr>
          </a:p>
          <a:p>
            <a:pPr marL="0" indent="-292538" algn="just" defTabSz="489833">
              <a:spcBef>
                <a:spcPct val="0"/>
              </a:spcBef>
              <a:buNone/>
              <a:defRPr/>
            </a:pPr>
            <a:endParaRPr lang="en-US" sz="2344" dirty="0">
              <a:latin typeface="Eras Demi ITC" pitchFamily="34" charset="0"/>
              <a:cs typeface="Arial" charset="0"/>
            </a:endParaRPr>
          </a:p>
        </p:txBody>
      </p:sp>
      <p:sp>
        <p:nvSpPr>
          <p:cNvPr id="20484" name="Flowchart: Process 4"/>
          <p:cNvSpPr>
            <a:spLocks noChangeArrowheads="1"/>
          </p:cNvSpPr>
          <p:nvPr/>
        </p:nvSpPr>
        <p:spPr bwMode="auto">
          <a:xfrm flipV="1">
            <a:off x="952500" y="929878"/>
            <a:ext cx="10233422" cy="98822"/>
          </a:xfrm>
          <a:prstGeom prst="flowChartProcess">
            <a:avLst/>
          </a:prstGeom>
          <a:solidFill>
            <a:srgbClr val="00B050"/>
          </a:solidFill>
          <a:ln w="9525" algn="ctr">
            <a:solidFill>
              <a:srgbClr val="FF0000"/>
            </a:solidFill>
            <a:round/>
            <a:headEnd/>
            <a:tailEnd/>
          </a:ln>
        </p:spPr>
        <p:txBody>
          <a:bodyPr lIns="97966" tIns="48983" rIns="97966" bIns="48983"/>
          <a:lstStyle/>
          <a:p>
            <a:pPr algn="ctr"/>
            <a:endParaRPr lang="en-US" sz="1688">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60044045"/>
              </p:ext>
            </p:extLst>
          </p:nvPr>
        </p:nvGraphicFramePr>
        <p:xfrm>
          <a:off x="6513464" y="1524000"/>
          <a:ext cx="4458146" cy="4824933"/>
        </p:xfrm>
        <a:graphic>
          <a:graphicData uri="http://schemas.openxmlformats.org/drawingml/2006/table">
            <a:tbl>
              <a:tblPr firstRow="1" bandRow="1">
                <a:tableStyleId>{5C22544A-7EE6-4342-B048-85BDC9FD1C3A}</a:tableStyleId>
              </a:tblPr>
              <a:tblGrid>
                <a:gridCol w="1783259">
                  <a:extLst>
                    <a:ext uri="{9D8B030D-6E8A-4147-A177-3AD203B41FA5}">
                      <a16:colId xmlns:a16="http://schemas.microsoft.com/office/drawing/2014/main" val="20000"/>
                    </a:ext>
                  </a:extLst>
                </a:gridCol>
                <a:gridCol w="2674887">
                  <a:extLst>
                    <a:ext uri="{9D8B030D-6E8A-4147-A177-3AD203B41FA5}">
                      <a16:colId xmlns:a16="http://schemas.microsoft.com/office/drawing/2014/main" val="20001"/>
                    </a:ext>
                  </a:extLst>
                </a:gridCol>
              </a:tblGrid>
              <a:tr h="878301">
                <a:tc>
                  <a:txBody>
                    <a:bodyPr/>
                    <a:lstStyle/>
                    <a:p>
                      <a:pPr algn="ctr"/>
                      <a:r>
                        <a:rPr lang="en-US" sz="1600" dirty="0">
                          <a:latin typeface="Eras Demi ITC" pitchFamily="34" charset="0"/>
                          <a:cs typeface="Calibri" pitchFamily="34" charset="0"/>
                        </a:rPr>
                        <a:t>Year</a:t>
                      </a:r>
                    </a:p>
                  </a:txBody>
                  <a:tcPr marL="102870" marR="1028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Eras Demi ITC" pitchFamily="34" charset="0"/>
                          <a:cs typeface="Calibri" pitchFamily="34" charset="0"/>
                        </a:rPr>
                        <a:t>Contribution of Industrial sector </a:t>
                      </a:r>
                      <a:r>
                        <a:rPr lang="en-US" sz="1600" baseline="0" dirty="0">
                          <a:latin typeface="Eras Demi ITC" pitchFamily="34" charset="0"/>
                          <a:cs typeface="Calibri" pitchFamily="34" charset="0"/>
                        </a:rPr>
                        <a:t>in GDP (%)</a:t>
                      </a:r>
                      <a:endParaRPr lang="en-US" sz="1600" dirty="0">
                        <a:latin typeface="Eras Demi ITC" pitchFamily="34" charset="0"/>
                        <a:cs typeface="Calibri" pitchFamily="34" charset="0"/>
                      </a:endParaRPr>
                    </a:p>
                  </a:txBody>
                  <a:tcPr marL="102870" marR="102870"/>
                </a:tc>
                <a:extLst>
                  <a:ext uri="{0D108BD9-81ED-4DB2-BD59-A6C34878D82A}">
                    <a16:rowId xmlns:a16="http://schemas.microsoft.com/office/drawing/2014/main" val="10000"/>
                  </a:ext>
                </a:extLst>
              </a:tr>
              <a:tr h="493329">
                <a:tc>
                  <a:txBody>
                    <a:bodyPr/>
                    <a:lstStyle/>
                    <a:p>
                      <a:pPr algn="ctr"/>
                      <a:r>
                        <a:rPr lang="en-US" sz="1600" dirty="0">
                          <a:latin typeface="Eras Demi ITC" pitchFamily="34" charset="0"/>
                          <a:cs typeface="Calibri" pitchFamily="34" charset="0"/>
                        </a:rPr>
                        <a:t>1941-1950</a:t>
                      </a:r>
                    </a:p>
                  </a:txBody>
                  <a:tcPr marL="102870" marR="1028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Eras Demi ITC" pitchFamily="34" charset="0"/>
                          <a:cs typeface="Calibri" pitchFamily="34" charset="0"/>
                        </a:rPr>
                        <a:t>4</a:t>
                      </a:r>
                    </a:p>
                  </a:txBody>
                  <a:tcPr marL="102870" marR="102870"/>
                </a:tc>
                <a:extLst>
                  <a:ext uri="{0D108BD9-81ED-4DB2-BD59-A6C34878D82A}">
                    <a16:rowId xmlns:a16="http://schemas.microsoft.com/office/drawing/2014/main" val="10001"/>
                  </a:ext>
                </a:extLst>
              </a:tr>
              <a:tr h="493329">
                <a:tc>
                  <a:txBody>
                    <a:bodyPr/>
                    <a:lstStyle/>
                    <a:p>
                      <a:pPr algn="ctr"/>
                      <a:r>
                        <a:rPr lang="en-US" sz="1600" dirty="0">
                          <a:latin typeface="Eras Demi ITC" pitchFamily="34" charset="0"/>
                          <a:cs typeface="Calibri" pitchFamily="34" charset="0"/>
                        </a:rPr>
                        <a:t>1951-1960 </a:t>
                      </a:r>
                    </a:p>
                  </a:txBody>
                  <a:tcPr marL="102870" marR="1028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Eras Demi ITC" pitchFamily="34" charset="0"/>
                          <a:cs typeface="Calibri" pitchFamily="34" charset="0"/>
                        </a:rPr>
                        <a:t>5</a:t>
                      </a:r>
                    </a:p>
                  </a:txBody>
                  <a:tcPr marL="102870" marR="102870"/>
                </a:tc>
                <a:extLst>
                  <a:ext uri="{0D108BD9-81ED-4DB2-BD59-A6C34878D82A}">
                    <a16:rowId xmlns:a16="http://schemas.microsoft.com/office/drawing/2014/main" val="10002"/>
                  </a:ext>
                </a:extLst>
              </a:tr>
              <a:tr h="493329">
                <a:tc>
                  <a:txBody>
                    <a:bodyPr/>
                    <a:lstStyle/>
                    <a:p>
                      <a:pPr algn="ctr"/>
                      <a:r>
                        <a:rPr lang="en-US" sz="1600" dirty="0">
                          <a:latin typeface="Eras Demi ITC" pitchFamily="34" charset="0"/>
                          <a:cs typeface="Calibri" pitchFamily="34" charset="0"/>
                        </a:rPr>
                        <a:t>1961-1970 </a:t>
                      </a:r>
                    </a:p>
                  </a:txBody>
                  <a:tcPr marL="102870" marR="1028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Eras Demi ITC" pitchFamily="34" charset="0"/>
                          <a:cs typeface="Calibri" pitchFamily="34" charset="0"/>
                        </a:rPr>
                        <a:t>10</a:t>
                      </a:r>
                    </a:p>
                  </a:txBody>
                  <a:tcPr marL="102870" marR="102870"/>
                </a:tc>
                <a:extLst>
                  <a:ext uri="{0D108BD9-81ED-4DB2-BD59-A6C34878D82A}">
                    <a16:rowId xmlns:a16="http://schemas.microsoft.com/office/drawing/2014/main" val="10003"/>
                  </a:ext>
                </a:extLst>
              </a:tr>
              <a:tr h="493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Eras Demi ITC" pitchFamily="34" charset="0"/>
                          <a:cs typeface="Calibri" pitchFamily="34" charset="0"/>
                        </a:rPr>
                        <a:t>1971-1980</a:t>
                      </a:r>
                    </a:p>
                  </a:txBody>
                  <a:tcPr marL="102870" marR="102870"/>
                </a:tc>
                <a:tc>
                  <a:txBody>
                    <a:bodyPr/>
                    <a:lstStyle/>
                    <a:p>
                      <a:pPr algn="ctr"/>
                      <a:r>
                        <a:rPr lang="en-US" sz="1600" dirty="0">
                          <a:latin typeface="Eras Demi ITC" pitchFamily="34" charset="0"/>
                          <a:cs typeface="Calibri" pitchFamily="34" charset="0"/>
                        </a:rPr>
                        <a:t>11</a:t>
                      </a:r>
                    </a:p>
                  </a:txBody>
                  <a:tcPr marL="102870" marR="102870"/>
                </a:tc>
                <a:extLst>
                  <a:ext uri="{0D108BD9-81ED-4DB2-BD59-A6C34878D82A}">
                    <a16:rowId xmlns:a16="http://schemas.microsoft.com/office/drawing/2014/main" val="10004"/>
                  </a:ext>
                </a:extLst>
              </a:tr>
              <a:tr h="493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Eras Demi ITC" pitchFamily="34" charset="0"/>
                          <a:cs typeface="Calibri" pitchFamily="34" charset="0"/>
                        </a:rPr>
                        <a:t>1981-1990</a:t>
                      </a:r>
                    </a:p>
                  </a:txBody>
                  <a:tcPr marL="102870" marR="102870"/>
                </a:tc>
                <a:tc>
                  <a:txBody>
                    <a:bodyPr/>
                    <a:lstStyle/>
                    <a:p>
                      <a:pPr algn="ctr"/>
                      <a:r>
                        <a:rPr lang="en-US" sz="1600" dirty="0">
                          <a:latin typeface="Eras Demi ITC" pitchFamily="34" charset="0"/>
                          <a:cs typeface="Calibri" pitchFamily="34" charset="0"/>
                        </a:rPr>
                        <a:t>12</a:t>
                      </a:r>
                    </a:p>
                  </a:txBody>
                  <a:tcPr marL="102870" marR="102870"/>
                </a:tc>
                <a:extLst>
                  <a:ext uri="{0D108BD9-81ED-4DB2-BD59-A6C34878D82A}">
                    <a16:rowId xmlns:a16="http://schemas.microsoft.com/office/drawing/2014/main" val="10005"/>
                  </a:ext>
                </a:extLst>
              </a:tr>
              <a:tr h="493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Eras Demi ITC" pitchFamily="34" charset="0"/>
                          <a:cs typeface="Calibri" pitchFamily="34" charset="0"/>
                        </a:rPr>
                        <a:t>1991-2000</a:t>
                      </a:r>
                    </a:p>
                  </a:txBody>
                  <a:tcPr marL="102870" marR="102870"/>
                </a:tc>
                <a:tc>
                  <a:txBody>
                    <a:bodyPr/>
                    <a:lstStyle/>
                    <a:p>
                      <a:pPr algn="ctr"/>
                      <a:r>
                        <a:rPr lang="en-US" sz="1600" dirty="0">
                          <a:latin typeface="Eras Demi ITC" pitchFamily="34" charset="0"/>
                          <a:cs typeface="Calibri" pitchFamily="34" charset="0"/>
                        </a:rPr>
                        <a:t>15</a:t>
                      </a:r>
                    </a:p>
                  </a:txBody>
                  <a:tcPr marL="102870" marR="102870"/>
                </a:tc>
                <a:extLst>
                  <a:ext uri="{0D108BD9-81ED-4DB2-BD59-A6C34878D82A}">
                    <a16:rowId xmlns:a16="http://schemas.microsoft.com/office/drawing/2014/main" val="10006"/>
                  </a:ext>
                </a:extLst>
              </a:tr>
              <a:tr h="493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Eras Demi ITC" pitchFamily="34" charset="0"/>
                          <a:cs typeface="Calibri" pitchFamily="34" charset="0"/>
                        </a:rPr>
                        <a:t>2001-2011 </a:t>
                      </a:r>
                    </a:p>
                  </a:txBody>
                  <a:tcPr marL="102870" marR="1028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a:solidFill>
                            <a:schemeClr val="dk1"/>
                          </a:solidFill>
                          <a:latin typeface="Eras Demi ITC" pitchFamily="34" charset="0"/>
                          <a:ea typeface="+mn-ea"/>
                          <a:cs typeface="Calibri" pitchFamily="34" charset="0"/>
                        </a:rPr>
                        <a:t>30</a:t>
                      </a:r>
                    </a:p>
                  </a:txBody>
                  <a:tcPr marL="102870" marR="102870"/>
                </a:tc>
                <a:extLst>
                  <a:ext uri="{0D108BD9-81ED-4DB2-BD59-A6C34878D82A}">
                    <a16:rowId xmlns:a16="http://schemas.microsoft.com/office/drawing/2014/main" val="10007"/>
                  </a:ext>
                </a:extLst>
              </a:tr>
              <a:tr h="493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Eras Demi ITC" pitchFamily="34" charset="0"/>
                          <a:cs typeface="Calibri" pitchFamily="34" charset="0"/>
                        </a:rPr>
                        <a:t>2020-2021</a:t>
                      </a:r>
                    </a:p>
                  </a:txBody>
                  <a:tcPr marL="102870" marR="1028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a:solidFill>
                            <a:schemeClr val="dk1"/>
                          </a:solidFill>
                          <a:latin typeface="Eras Demi ITC" pitchFamily="34" charset="0"/>
                          <a:ea typeface="+mn-ea"/>
                          <a:cs typeface="Calibri" pitchFamily="34" charset="0"/>
                        </a:rPr>
                        <a:t>35.36</a:t>
                      </a:r>
                    </a:p>
                  </a:txBody>
                  <a:tcPr marL="102870" marR="102870"/>
                </a:tc>
                <a:extLst>
                  <a:ext uri="{0D108BD9-81ED-4DB2-BD59-A6C34878D82A}">
                    <a16:rowId xmlns:a16="http://schemas.microsoft.com/office/drawing/2014/main" val="10008"/>
                  </a:ext>
                </a:extLst>
              </a:tr>
            </a:tbl>
          </a:graphicData>
        </a:graphic>
      </p:graphicFrame>
      <p:sp>
        <p:nvSpPr>
          <p:cNvPr id="20517" name="Rectangle 2"/>
          <p:cNvSpPr txBox="1">
            <a:spLocks noChangeArrowheads="1"/>
          </p:cNvSpPr>
          <p:nvPr/>
        </p:nvSpPr>
        <p:spPr bwMode="auto">
          <a:xfrm>
            <a:off x="5575733" y="6348937"/>
            <a:ext cx="5395877" cy="409457"/>
          </a:xfrm>
          <a:prstGeom prst="rect">
            <a:avLst/>
          </a:prstGeom>
          <a:noFill/>
          <a:ln w="9525">
            <a:noFill/>
            <a:miter lim="800000"/>
            <a:headEnd/>
            <a:tailEnd/>
          </a:ln>
        </p:spPr>
        <p:txBody>
          <a:bodyPr lIns="48983" tIns="48983" rIns="48983" bIns="48983" anchor="ctr"/>
          <a:lstStyle/>
          <a:p>
            <a:r>
              <a:rPr lang="en-US" sz="1688" b="1" dirty="0">
                <a:latin typeface="Eras Demi ITC" pitchFamily="34" charset="0"/>
                <a:cs typeface="Calibri" pitchFamily="34" charset="0"/>
              </a:rPr>
              <a:t>Source: </a:t>
            </a:r>
            <a:r>
              <a:rPr lang="en-US" sz="1688" dirty="0">
                <a:latin typeface="Eras Demi ITC" pitchFamily="34" charset="0"/>
                <a:cs typeface="Calibri" pitchFamily="34" charset="0"/>
              </a:rPr>
              <a:t>World Bank Report and Ministry of Finance, Bangladesh</a:t>
            </a:r>
          </a:p>
        </p:txBody>
      </p:sp>
      <p:sp>
        <p:nvSpPr>
          <p:cNvPr id="20518" name="Rectangle 2"/>
          <p:cNvSpPr txBox="1">
            <a:spLocks noChangeArrowheads="1"/>
          </p:cNvSpPr>
          <p:nvPr/>
        </p:nvSpPr>
        <p:spPr bwMode="auto">
          <a:xfrm>
            <a:off x="6840514" y="1028700"/>
            <a:ext cx="3804048" cy="381000"/>
          </a:xfrm>
          <a:prstGeom prst="rect">
            <a:avLst/>
          </a:prstGeom>
          <a:noFill/>
          <a:ln w="9525">
            <a:noFill/>
            <a:miter lim="800000"/>
            <a:headEnd/>
            <a:tailEnd/>
          </a:ln>
        </p:spPr>
        <p:txBody>
          <a:bodyPr lIns="48983" tIns="48983" rIns="48983" bIns="48983" anchor="ctr"/>
          <a:lstStyle/>
          <a:p>
            <a:pPr algn="ctr"/>
            <a:r>
              <a:rPr lang="en-US" sz="2813" dirty="0">
                <a:latin typeface="Calibri" pitchFamily="34" charset="0"/>
                <a:cs typeface="Calibri" pitchFamily="34" charset="0"/>
              </a:rPr>
              <a:t>       </a:t>
            </a:r>
            <a:r>
              <a:rPr lang="en-US" sz="2156" dirty="0">
                <a:latin typeface="Eras Demi ITC" pitchFamily="34" charset="0"/>
                <a:cs typeface="Calibri" pitchFamily="34" charset="0"/>
              </a:rPr>
              <a:t>Industrial Sector in GDP</a:t>
            </a:r>
          </a:p>
        </p:txBody>
      </p:sp>
    </p:spTree>
  </p:cSld>
  <p:clrMapOvr>
    <a:masterClrMapping/>
  </p:clrMapOvr>
  <p:transition>
    <p:split dir="in"/>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7" name="Picture 4" descr="Open bags of varieties grain seeds">
            <a:extLst>
              <a:ext uri="{FF2B5EF4-FFF2-40B4-BE49-F238E27FC236}">
                <a16:creationId xmlns:a16="http://schemas.microsoft.com/office/drawing/2014/main" id="{F1D87359-2C35-EDE9-982B-A7F0E8068378}"/>
              </a:ext>
            </a:extLst>
          </p:cNvPr>
          <p:cNvPicPr>
            <a:picLocks noChangeAspect="1"/>
          </p:cNvPicPr>
          <p:nvPr/>
        </p:nvPicPr>
        <p:blipFill rotWithShape="1">
          <a:blip r:embed="rId2">
            <a:duotone>
              <a:prstClr val="black"/>
              <a:schemeClr val="tx2">
                <a:tint val="45000"/>
                <a:satMod val="400000"/>
              </a:schemeClr>
            </a:duotone>
            <a:alphaModFix amt="25000"/>
          </a:blip>
          <a:srcRect t="6259" b="9471"/>
          <a:stretch/>
        </p:blipFill>
        <p:spPr>
          <a:xfrm>
            <a:off x="20" y="10"/>
            <a:ext cx="12191980" cy="6857990"/>
          </a:xfrm>
          <a:prstGeom prst="rect">
            <a:avLst/>
          </a:prstGeom>
        </p:spPr>
      </p:pic>
      <p:sp>
        <p:nvSpPr>
          <p:cNvPr id="2" name="Title 1">
            <a:extLst>
              <a:ext uri="{FF2B5EF4-FFF2-40B4-BE49-F238E27FC236}">
                <a16:creationId xmlns:a16="http://schemas.microsoft.com/office/drawing/2014/main" id="{AACEA90E-2B23-87ED-5ADA-A955D5AF2011}"/>
              </a:ext>
            </a:extLst>
          </p:cNvPr>
          <p:cNvSpPr>
            <a:spLocks noGrp="1"/>
          </p:cNvSpPr>
          <p:nvPr>
            <p:ph type="title"/>
          </p:nvPr>
        </p:nvSpPr>
        <p:spPr>
          <a:xfrm>
            <a:off x="1524000" y="1122363"/>
            <a:ext cx="9144000" cy="2777852"/>
          </a:xfrm>
        </p:spPr>
        <p:txBody>
          <a:bodyPr vert="horz" lIns="91440" tIns="45720" rIns="91440" bIns="45720" rtlCol="0" anchor="b">
            <a:normAutofit/>
          </a:bodyPr>
          <a:lstStyle/>
          <a:p>
            <a:pPr algn="ctr"/>
            <a:r>
              <a:rPr lang="en-US" sz="6000" dirty="0">
                <a:latin typeface="Eras Demi ITC" panose="020B0805030504020804" pitchFamily="34" charset="0"/>
              </a:rPr>
              <a:t>Focused Industry: Food Processing Industries in Bangladesh</a:t>
            </a:r>
          </a:p>
        </p:txBody>
      </p:sp>
    </p:spTree>
    <p:extLst>
      <p:ext uri="{BB962C8B-B14F-4D97-AF65-F5344CB8AC3E}">
        <p14:creationId xmlns:p14="http://schemas.microsoft.com/office/powerpoint/2010/main" val="214945228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4">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76728D5-09BB-C9D1-B005-AFC897EA5825}"/>
              </a:ext>
            </a:extLst>
          </p:cNvPr>
          <p:cNvSpPr>
            <a:spLocks noGrp="1"/>
          </p:cNvSpPr>
          <p:nvPr>
            <p:ph type="title"/>
          </p:nvPr>
        </p:nvSpPr>
        <p:spPr>
          <a:xfrm>
            <a:off x="1137034" y="160192"/>
            <a:ext cx="6881026" cy="1322887"/>
          </a:xfrm>
        </p:spPr>
        <p:txBody>
          <a:bodyPr>
            <a:normAutofit/>
          </a:bodyPr>
          <a:lstStyle/>
          <a:p>
            <a:r>
              <a:rPr lang="en-US" b="1" dirty="0"/>
              <a:t>Background</a:t>
            </a:r>
            <a:endParaRPr lang="en-GB" b="1" dirty="0"/>
          </a:p>
        </p:txBody>
      </p:sp>
      <p:sp>
        <p:nvSpPr>
          <p:cNvPr id="3" name="Content Placeholder 2">
            <a:extLst>
              <a:ext uri="{FF2B5EF4-FFF2-40B4-BE49-F238E27FC236}">
                <a16:creationId xmlns:a16="http://schemas.microsoft.com/office/drawing/2014/main" id="{C64FC2BF-7541-9E70-F047-6BD81F06E39E}"/>
              </a:ext>
            </a:extLst>
          </p:cNvPr>
          <p:cNvSpPr>
            <a:spLocks noGrp="1"/>
          </p:cNvSpPr>
          <p:nvPr>
            <p:ph idx="1"/>
          </p:nvPr>
        </p:nvSpPr>
        <p:spPr>
          <a:xfrm>
            <a:off x="1137034" y="1199290"/>
            <a:ext cx="9080392" cy="5254519"/>
          </a:xfrm>
        </p:spPr>
        <p:txBody>
          <a:bodyPr>
            <a:noAutofit/>
          </a:bodyPr>
          <a:lstStyle/>
          <a:p>
            <a:pPr marL="0" indent="0" algn="just">
              <a:buNone/>
            </a:pPr>
            <a:r>
              <a:rPr lang="en-US" sz="2400" b="1" dirty="0">
                <a:latin typeface="+mj-lt"/>
              </a:rPr>
              <a:t>The food processing industry is the fastest-growing industry in Bangladesh since 2000. </a:t>
            </a:r>
            <a:r>
              <a:rPr lang="en-US" sz="2400" b="1" i="0" dirty="0">
                <a:effectLst/>
                <a:latin typeface="+mj-lt"/>
              </a:rPr>
              <a:t>The food processing industry in Bangladesh has witnessed significant growth in recent years. In 2019-2020, the sector contributed 10.08% to the country's GDP and employed approximately 2.46 million people. </a:t>
            </a:r>
          </a:p>
          <a:p>
            <a:pPr marL="0" indent="0" algn="just">
              <a:buNone/>
            </a:pPr>
            <a:r>
              <a:rPr lang="en-US" sz="2400" b="1" i="0" dirty="0">
                <a:effectLst/>
                <a:latin typeface="+mj-lt"/>
              </a:rPr>
              <a:t>The export earnings from processed food products reached USD 687 million in the same period, showing a growth of 10% compared to the previous year. </a:t>
            </a:r>
          </a:p>
          <a:p>
            <a:pPr marL="0" indent="0" algn="just">
              <a:buNone/>
            </a:pPr>
            <a:r>
              <a:rPr lang="en-US" sz="2400" b="1" i="0" dirty="0">
                <a:effectLst/>
                <a:latin typeface="+mj-lt"/>
              </a:rPr>
              <a:t>The government of Bangladesh has implemented supportive policies and initiatives to promote the industry's development, including tax incentives and the establishment of food processing zones. </a:t>
            </a:r>
          </a:p>
          <a:p>
            <a:pPr marL="0" indent="0" algn="just">
              <a:buNone/>
            </a:pPr>
            <a:r>
              <a:rPr lang="en-US" sz="2400" b="1" i="0" dirty="0">
                <a:effectLst/>
                <a:latin typeface="+mj-lt"/>
              </a:rPr>
              <a:t>With a large population and increasing demand for processed foods, Bangladesh offers investment opportunities in sectors like </a:t>
            </a:r>
            <a:r>
              <a:rPr lang="en-US" sz="2400" b="1" i="0" dirty="0" err="1">
                <a:effectLst/>
                <a:latin typeface="+mj-lt"/>
              </a:rPr>
              <a:t>agro</a:t>
            </a:r>
            <a:r>
              <a:rPr lang="en-US" sz="2400" b="1" i="0" dirty="0">
                <a:effectLst/>
                <a:latin typeface="+mj-lt"/>
              </a:rPr>
              <a:t>-processing, dairy, fruits and vegetables, fisheries, and ready-to-eat food.</a:t>
            </a:r>
            <a:endParaRPr lang="en-GB" sz="2400" b="1" dirty="0">
              <a:latin typeface="+mj-lt"/>
            </a:endParaRPr>
          </a:p>
        </p:txBody>
      </p:sp>
      <p:pic>
        <p:nvPicPr>
          <p:cNvPr id="7" name="Graphic 6" descr="Burger and Drink">
            <a:extLst>
              <a:ext uri="{FF2B5EF4-FFF2-40B4-BE49-F238E27FC236}">
                <a16:creationId xmlns:a16="http://schemas.microsoft.com/office/drawing/2014/main" id="{480E9642-2E9C-E839-F86F-41D4777F14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71757" y="1932487"/>
            <a:ext cx="2520243" cy="2520243"/>
          </a:xfrm>
          <a:prstGeom prst="rect">
            <a:avLst/>
          </a:prstGeom>
        </p:spPr>
      </p:pic>
    </p:spTree>
    <p:extLst>
      <p:ext uri="{BB962C8B-B14F-4D97-AF65-F5344CB8AC3E}">
        <p14:creationId xmlns:p14="http://schemas.microsoft.com/office/powerpoint/2010/main" val="410744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AC0D83-B1F7-D4CF-1EE1-88C27ADAA107}"/>
              </a:ext>
            </a:extLst>
          </p:cNvPr>
          <p:cNvSpPr>
            <a:spLocks noGrp="1"/>
          </p:cNvSpPr>
          <p:nvPr>
            <p:ph type="title"/>
          </p:nvPr>
        </p:nvSpPr>
        <p:spPr>
          <a:xfrm>
            <a:off x="5297762" y="329184"/>
            <a:ext cx="6251110" cy="1783080"/>
          </a:xfrm>
        </p:spPr>
        <p:txBody>
          <a:bodyPr anchor="b">
            <a:normAutofit/>
          </a:bodyPr>
          <a:lstStyle/>
          <a:p>
            <a:r>
              <a:rPr lang="en-US" sz="3400" b="1" dirty="0"/>
              <a:t>Impacts on Bangladesh GDP and Employment Opportunities in Food Processing Industries</a:t>
            </a:r>
            <a:endParaRPr lang="en-GB" sz="3400" b="1" dirty="0"/>
          </a:p>
        </p:txBody>
      </p:sp>
      <p:pic>
        <p:nvPicPr>
          <p:cNvPr id="31" name="Picture 4" descr="Outdoor warehouse">
            <a:extLst>
              <a:ext uri="{FF2B5EF4-FFF2-40B4-BE49-F238E27FC236}">
                <a16:creationId xmlns:a16="http://schemas.microsoft.com/office/drawing/2014/main" id="{89DB9369-68B5-DFC0-CCD3-F08D25E2D989}"/>
              </a:ext>
            </a:extLst>
          </p:cNvPr>
          <p:cNvPicPr>
            <a:picLocks noChangeAspect="1"/>
          </p:cNvPicPr>
          <p:nvPr/>
        </p:nvPicPr>
        <p:blipFill rotWithShape="1">
          <a:blip r:embed="rId2"/>
          <a:srcRect l="21847" r="32992"/>
          <a:stretch/>
        </p:blipFill>
        <p:spPr>
          <a:xfrm>
            <a:off x="1" y="9535"/>
            <a:ext cx="4837042" cy="6711696"/>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95C2DD-E1D6-8FF1-8153-50DD6CB69341}"/>
              </a:ext>
            </a:extLst>
          </p:cNvPr>
          <p:cNvSpPr>
            <a:spLocks noGrp="1"/>
          </p:cNvSpPr>
          <p:nvPr>
            <p:ph idx="1"/>
          </p:nvPr>
        </p:nvSpPr>
        <p:spPr>
          <a:xfrm>
            <a:off x="5075583" y="2562705"/>
            <a:ext cx="6679095" cy="3708753"/>
          </a:xfrm>
        </p:spPr>
        <p:txBody>
          <a:bodyPr>
            <a:noAutofit/>
          </a:bodyPr>
          <a:lstStyle/>
          <a:p>
            <a:pPr algn="just"/>
            <a:r>
              <a:rPr lang="en-US" sz="2400" dirty="0"/>
              <a:t>There is a vast and quickly developing food and beverage industry in Bangladesh, which has turned out to be one of the fundamental potential employment economies regarding employment and included value. </a:t>
            </a:r>
          </a:p>
          <a:p>
            <a:pPr algn="just"/>
            <a:r>
              <a:rPr lang="en-US" sz="2400" b="0" i="0" dirty="0">
                <a:effectLst/>
              </a:rPr>
              <a:t>The food processing sector in Bangladesh, though in the nascent stage, has a market size of $ 500 million</a:t>
            </a:r>
            <a:r>
              <a:rPr lang="en-US" sz="2400" dirty="0"/>
              <a:t>. The sector accounts for over 22% of all manufacturing production and employs about 20% of labor forces. All food processing enterprises account for 2% of the national GDP.</a:t>
            </a:r>
            <a:endParaRPr lang="en-GB" sz="2400" dirty="0"/>
          </a:p>
        </p:txBody>
      </p:sp>
    </p:spTree>
    <p:extLst>
      <p:ext uri="{BB962C8B-B14F-4D97-AF65-F5344CB8AC3E}">
        <p14:creationId xmlns:p14="http://schemas.microsoft.com/office/powerpoint/2010/main" val="3022244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2324</Words>
  <Application>Microsoft Office PowerPoint</Application>
  <PresentationFormat>Widescreen</PresentationFormat>
  <Paragraphs>168</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Eras Bold ITC</vt:lpstr>
      <vt:lpstr>Eras Demi ITC</vt:lpstr>
      <vt:lpstr>Wingdings</vt:lpstr>
      <vt:lpstr>Wingdings 3</vt:lpstr>
      <vt:lpstr>Office Theme</vt:lpstr>
      <vt:lpstr>Industrial Sector in Bangladesh</vt:lpstr>
      <vt:lpstr>Objectives of this Class</vt:lpstr>
      <vt:lpstr>Concept of Industrialization </vt:lpstr>
      <vt:lpstr>Demographic Dividend </vt:lpstr>
      <vt:lpstr>Objectives of Industrialization</vt:lpstr>
      <vt:lpstr>Contribution of Industrial Sectors</vt:lpstr>
      <vt:lpstr>Focused Industry: Food Processing Industries in Bangladesh</vt:lpstr>
      <vt:lpstr>Background</vt:lpstr>
      <vt:lpstr>Impacts on Bangladesh GDP and Employment Opportunities in Food Processing Industries</vt:lpstr>
      <vt:lpstr>Segments of Food Industries in Bangladesh</vt:lpstr>
      <vt:lpstr>Prospects of Food Industries in Bangladesh </vt:lpstr>
      <vt:lpstr>SWOT Analysis of Food Processing Industries of Bangladesh</vt:lpstr>
      <vt:lpstr>Strengths</vt:lpstr>
      <vt:lpstr>Weaknesses</vt:lpstr>
      <vt:lpstr>Opportunities</vt:lpstr>
      <vt:lpstr>Threats</vt:lpstr>
      <vt:lpstr>Three Major Barriers to Food Industries: A Developing Country Perspectives</vt:lpstr>
      <vt:lpstr>The Role of a Food Engineer</vt:lpstr>
      <vt:lpstr>Challenges of Food and Other Industrial Sector</vt:lpstr>
      <vt:lpstr>Things to do for development</vt:lpstr>
      <vt:lpstr>Chapter Related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Processing Industries in Bangladesh</dc:title>
  <dc:creator>Md. Salay Mostafa</dc:creator>
  <cp:lastModifiedBy>Md. Fouad Hossain Sarker</cp:lastModifiedBy>
  <cp:revision>3</cp:revision>
  <dcterms:created xsi:type="dcterms:W3CDTF">2023-05-08T15:30:45Z</dcterms:created>
  <dcterms:modified xsi:type="dcterms:W3CDTF">2023-05-15T06:05:28Z</dcterms:modified>
</cp:coreProperties>
</file>