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14441-D7EC-4C06-A720-D7589E49EB8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365580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14441-D7EC-4C06-A720-D7589E49EB8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228687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14441-D7EC-4C06-A720-D7589E49EB8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3558119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14441-D7EC-4C06-A720-D7589E49EB8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38485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14441-D7EC-4C06-A720-D7589E49EB82}" type="datetimeFigureOut">
              <a:rPr lang="en-US" smtClean="0"/>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17685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14441-D7EC-4C06-A720-D7589E49EB82}"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1047485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14441-D7EC-4C06-A720-D7589E49EB82}" type="datetimeFigureOut">
              <a:rPr lang="en-US" smtClean="0"/>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346734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14441-D7EC-4C06-A720-D7589E49EB82}" type="datetimeFigureOut">
              <a:rPr lang="en-US" smtClean="0"/>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227198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14441-D7EC-4C06-A720-D7589E49EB82}" type="datetimeFigureOut">
              <a:rPr lang="en-US" smtClean="0"/>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329370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14441-D7EC-4C06-A720-D7589E49EB82}"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415718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14441-D7EC-4C06-A720-D7589E49EB82}" type="datetimeFigureOut">
              <a:rPr lang="en-US" smtClean="0"/>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E50DA-AFB5-4828-944C-26F0DAD2B30A}" type="slidenum">
              <a:rPr lang="en-US" smtClean="0"/>
              <a:t>‹#›</a:t>
            </a:fld>
            <a:endParaRPr lang="en-US"/>
          </a:p>
        </p:txBody>
      </p:sp>
    </p:spTree>
    <p:extLst>
      <p:ext uri="{BB962C8B-B14F-4D97-AF65-F5344CB8AC3E}">
        <p14:creationId xmlns:p14="http://schemas.microsoft.com/office/powerpoint/2010/main" val="803199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14441-D7EC-4C06-A720-D7589E49EB82}" type="datetimeFigureOut">
              <a:rPr lang="en-US" smtClean="0"/>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E50DA-AFB5-4828-944C-26F0DAD2B30A}" type="slidenum">
              <a:rPr lang="en-US" smtClean="0"/>
              <a:t>‹#›</a:t>
            </a:fld>
            <a:endParaRPr lang="en-US"/>
          </a:p>
        </p:txBody>
      </p:sp>
    </p:spTree>
    <p:extLst>
      <p:ext uri="{BB962C8B-B14F-4D97-AF65-F5344CB8AC3E}">
        <p14:creationId xmlns:p14="http://schemas.microsoft.com/office/powerpoint/2010/main" val="2959249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Ethical Theories</a:t>
            </a:r>
            <a:endParaRPr lang="en-US" dirty="0"/>
          </a:p>
        </p:txBody>
      </p:sp>
      <p:sp>
        <p:nvSpPr>
          <p:cNvPr id="3" name="Subtitle 2"/>
          <p:cNvSpPr>
            <a:spLocks noGrp="1"/>
          </p:cNvSpPr>
          <p:nvPr>
            <p:ph type="subTitle" idx="1"/>
          </p:nvPr>
        </p:nvSpPr>
        <p:spPr/>
        <p:txBody>
          <a:bodyPr/>
          <a:lstStyle/>
          <a:p>
            <a:r>
              <a:rPr lang="en-US" dirty="0" smtClean="0"/>
              <a:t>-</a:t>
            </a:r>
            <a:r>
              <a:rPr lang="en-US" dirty="0" err="1" smtClean="0"/>
              <a:t>Effat</a:t>
            </a:r>
            <a:r>
              <a:rPr lang="en-US" dirty="0" smtClean="0"/>
              <a:t> </a:t>
            </a:r>
            <a:r>
              <a:rPr lang="en-US" dirty="0" err="1" smtClean="0"/>
              <a:t>Ara</a:t>
            </a:r>
            <a:r>
              <a:rPr lang="en-US" dirty="0" smtClean="0"/>
              <a:t> </a:t>
            </a:r>
            <a:r>
              <a:rPr lang="en-US" dirty="0" err="1" smtClean="0"/>
              <a:t>Jahan</a:t>
            </a:r>
            <a:endParaRPr lang="en-US" dirty="0"/>
          </a:p>
        </p:txBody>
      </p:sp>
    </p:spTree>
    <p:extLst>
      <p:ext uri="{BB962C8B-B14F-4D97-AF65-F5344CB8AC3E}">
        <p14:creationId xmlns:p14="http://schemas.microsoft.com/office/powerpoint/2010/main" val="66714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dirty="0" smtClean="0"/>
              <a:t>Relativism</a:t>
            </a:r>
            <a:endParaRPr lang="en-US" sz="4000" dirty="0"/>
          </a:p>
        </p:txBody>
      </p:sp>
      <p:sp>
        <p:nvSpPr>
          <p:cNvPr id="3" name="Content Placeholder 2"/>
          <p:cNvSpPr>
            <a:spLocks noGrp="1"/>
          </p:cNvSpPr>
          <p:nvPr>
            <p:ph idx="1"/>
          </p:nvPr>
        </p:nvSpPr>
        <p:spPr>
          <a:xfrm>
            <a:off x="0" y="1143000"/>
            <a:ext cx="8686800" cy="5486400"/>
          </a:xfrm>
        </p:spPr>
        <p:txBody>
          <a:bodyPr>
            <a:normAutofit/>
          </a:bodyPr>
          <a:lstStyle/>
          <a:p>
            <a:pPr lvl="0"/>
            <a:r>
              <a:rPr lang="en-US" sz="2800" dirty="0" smtClean="0"/>
              <a:t>There is no universal standard by which morality can be judged</a:t>
            </a:r>
          </a:p>
          <a:p>
            <a:pPr lvl="0"/>
            <a:r>
              <a:rPr lang="en-US" sz="2800" dirty="0" smtClean="0"/>
              <a:t>At here what is correct for one society may be wrong for another</a:t>
            </a:r>
          </a:p>
          <a:p>
            <a:pPr lvl="0"/>
            <a:r>
              <a:rPr lang="en-US" sz="2800" dirty="0" smtClean="0"/>
              <a:t>And Ethics and morality are relative</a:t>
            </a:r>
          </a:p>
          <a:p>
            <a:pPr lvl="0"/>
            <a:r>
              <a:rPr lang="en-US" sz="2800" dirty="0" smtClean="0"/>
              <a:t>There are no absolutes/limits-murder, slavery, torture, rape are also accepted</a:t>
            </a:r>
          </a:p>
          <a:p>
            <a:pPr lvl="0"/>
            <a:r>
              <a:rPr lang="en-US" sz="2800" dirty="0" smtClean="0"/>
              <a:t>Always directed to meant by a society as a sub-societies</a:t>
            </a:r>
          </a:p>
          <a:p>
            <a:pPr lvl="0"/>
            <a:r>
              <a:rPr lang="en-US" sz="2800" dirty="0" smtClean="0"/>
              <a:t>Leads to conclusion – each person’s opinion is correct</a:t>
            </a:r>
          </a:p>
          <a:p>
            <a:pPr lvl="0"/>
            <a:r>
              <a:rPr lang="en-US" sz="2800" dirty="0" smtClean="0"/>
              <a:t>Nothing that anyone does is morally wrong</a:t>
            </a:r>
          </a:p>
          <a:p>
            <a:endParaRPr lang="en-US" sz="2800" dirty="0" smtClean="0"/>
          </a:p>
          <a:p>
            <a:pPr lvl="0"/>
            <a:endParaRPr lang="en-US" sz="2800" dirty="0" smtClean="0"/>
          </a:p>
        </p:txBody>
      </p:sp>
    </p:spTree>
    <p:extLst>
      <p:ext uri="{BB962C8B-B14F-4D97-AF65-F5344CB8AC3E}">
        <p14:creationId xmlns:p14="http://schemas.microsoft.com/office/powerpoint/2010/main" val="11482134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dirty="0" smtClean="0"/>
              <a:t>Egoism</a:t>
            </a:r>
            <a:endParaRPr lang="en-US" sz="4000" dirty="0"/>
          </a:p>
        </p:txBody>
      </p:sp>
      <p:sp>
        <p:nvSpPr>
          <p:cNvPr id="3" name="Content Placeholder 2"/>
          <p:cNvSpPr>
            <a:spLocks noGrp="1"/>
          </p:cNvSpPr>
          <p:nvPr>
            <p:ph idx="1"/>
          </p:nvPr>
        </p:nvSpPr>
        <p:spPr/>
        <p:txBody>
          <a:bodyPr>
            <a:normAutofit fontScale="92500" lnSpcReduction="20000"/>
          </a:bodyPr>
          <a:lstStyle/>
          <a:p>
            <a:pPr lvl="0"/>
            <a:r>
              <a:rPr lang="en-US" dirty="0" smtClean="0"/>
              <a:t>It is one ought to act in his or her own self interest and when it is ethical behavior is that which promotes one’s own self interest. And it does not mean should not obey laws – only do so if in self interest</a:t>
            </a:r>
          </a:p>
          <a:p>
            <a:pPr lvl="0"/>
            <a:r>
              <a:rPr lang="en-US" dirty="0" smtClean="0"/>
              <a:t>Ethical egoism is the view that what a person ought to do is always what they judge to be in their individual best interest to do.</a:t>
            </a:r>
          </a:p>
          <a:p>
            <a:pPr lvl="0"/>
            <a:r>
              <a:rPr lang="en-US" b="1" dirty="0" smtClean="0"/>
              <a:t>Psychological egoism is the view that everyone, in fact, always does act from a self-interested motive</a:t>
            </a:r>
          </a:p>
        </p:txBody>
      </p:sp>
    </p:spTree>
    <p:extLst>
      <p:ext uri="{BB962C8B-B14F-4D97-AF65-F5344CB8AC3E}">
        <p14:creationId xmlns:p14="http://schemas.microsoft.com/office/powerpoint/2010/main" val="620950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Utilitarianism</a:t>
            </a:r>
            <a:endParaRPr lang="en-US" dirty="0"/>
          </a:p>
        </p:txBody>
      </p:sp>
      <p:sp>
        <p:nvSpPr>
          <p:cNvPr id="3" name="Content Placeholder 2"/>
          <p:cNvSpPr>
            <a:spLocks noGrp="1"/>
          </p:cNvSpPr>
          <p:nvPr>
            <p:ph idx="1"/>
          </p:nvPr>
        </p:nvSpPr>
        <p:spPr/>
        <p:txBody>
          <a:bodyPr>
            <a:noAutofit/>
          </a:bodyPr>
          <a:lstStyle/>
          <a:p>
            <a:pPr lvl="0"/>
            <a:r>
              <a:rPr lang="en-US" sz="2800" dirty="0" smtClean="0"/>
              <a:t>The morality of an action can be determined by its consequences. </a:t>
            </a:r>
          </a:p>
          <a:p>
            <a:pPr lvl="0"/>
            <a:r>
              <a:rPr lang="en-US" sz="2800" dirty="0" smtClean="0"/>
              <a:t>And an action is ethical if it promotes the greatest good for the greatest number</a:t>
            </a:r>
          </a:p>
          <a:p>
            <a:pPr lvl="0"/>
            <a:r>
              <a:rPr lang="en-US" sz="2800" dirty="0" smtClean="0"/>
              <a:t>The benefits of the Action is higher than its cost means the behavior is ethical otherwise it is unethical</a:t>
            </a:r>
          </a:p>
          <a:p>
            <a:pPr lvl="0"/>
            <a:r>
              <a:rPr lang="en-US" sz="2800" dirty="0" smtClean="0"/>
              <a:t>Restrictions against the majority to protect a minority is not utilitarian</a:t>
            </a:r>
          </a:p>
          <a:p>
            <a:pPr lvl="0"/>
            <a:r>
              <a:rPr lang="en-US" sz="2800" b="1" dirty="0" smtClean="0"/>
              <a:t>In the eyes of a utilitarian, any action is justified if it works towards the greatest utility.</a:t>
            </a:r>
          </a:p>
        </p:txBody>
      </p:sp>
    </p:spTree>
    <p:extLst>
      <p:ext uri="{BB962C8B-B14F-4D97-AF65-F5344CB8AC3E}">
        <p14:creationId xmlns:p14="http://schemas.microsoft.com/office/powerpoint/2010/main" val="252497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dirty="0" err="1" smtClean="0"/>
              <a:t>Deontologism</a:t>
            </a:r>
            <a:endParaRPr lang="en-US" sz="4000" dirty="0"/>
          </a:p>
        </p:txBody>
      </p:sp>
      <p:sp>
        <p:nvSpPr>
          <p:cNvPr id="3" name="Content Placeholder 2"/>
          <p:cNvSpPr>
            <a:spLocks noGrp="1"/>
          </p:cNvSpPr>
          <p:nvPr>
            <p:ph idx="1"/>
          </p:nvPr>
        </p:nvSpPr>
        <p:spPr/>
        <p:txBody>
          <a:bodyPr/>
          <a:lstStyle/>
          <a:p>
            <a:pPr lvl="0"/>
            <a:r>
              <a:rPr lang="en-US" dirty="0" smtClean="0"/>
              <a:t>Derived from the Greek world for Duty</a:t>
            </a:r>
          </a:p>
          <a:p>
            <a:pPr lvl="0"/>
            <a:r>
              <a:rPr lang="en-US" b="1" dirty="0" smtClean="0"/>
              <a:t>Actions are not justified by their consequences. </a:t>
            </a:r>
          </a:p>
          <a:p>
            <a:pPr lvl="0"/>
            <a:r>
              <a:rPr lang="en-US" b="1" dirty="0" smtClean="0"/>
              <a:t>Factors other than good outcomes determine the rightness of actions</a:t>
            </a:r>
          </a:p>
          <a:p>
            <a:endParaRPr lang="en-US" dirty="0"/>
          </a:p>
        </p:txBody>
      </p:sp>
    </p:spTree>
    <p:extLst>
      <p:ext uri="{BB962C8B-B14F-4D97-AF65-F5344CB8AC3E}">
        <p14:creationId xmlns:p14="http://schemas.microsoft.com/office/powerpoint/2010/main" val="1154070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4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a:t>
            </a:r>
          </a:p>
          <a:p>
            <a:pPr>
              <a:buNone/>
            </a:pPr>
            <a:endParaRPr lang="en-US" sz="4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a:buNone/>
            </a:pPr>
            <a:endParaRPr lang="en-US" sz="4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a:buNone/>
            </a:pPr>
            <a:r>
              <a:rPr lang="en-US" sz="6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Thank you!</a:t>
            </a:r>
            <a:endParaRPr lang="en-US" sz="60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val="513362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dirty="0"/>
              <a:t>Development Of Ethics</a:t>
            </a:r>
          </a:p>
        </p:txBody>
      </p:sp>
      <p:sp>
        <p:nvSpPr>
          <p:cNvPr id="3" name="Content Placeholder 2"/>
          <p:cNvSpPr>
            <a:spLocks noGrp="1"/>
          </p:cNvSpPr>
          <p:nvPr>
            <p:ph idx="1"/>
          </p:nvPr>
        </p:nvSpPr>
        <p:spPr/>
        <p:txBody>
          <a:bodyPr/>
          <a:lstStyle/>
          <a:p>
            <a:pPr lvl="0"/>
            <a:r>
              <a:rPr lang="en-US" dirty="0" smtClean="0"/>
              <a:t>Different cultures have different standards of what is good and what is bad, but humans tend to go through a certain process in learning to apply their ethics and cultural morels to their own behavior.</a:t>
            </a:r>
          </a:p>
          <a:p>
            <a:pPr lvl="0"/>
            <a:r>
              <a:rPr lang="en-US" dirty="0" smtClean="0"/>
              <a:t>Contributors</a:t>
            </a:r>
          </a:p>
          <a:p>
            <a:pPr lvl="1"/>
            <a:r>
              <a:rPr lang="en-US" dirty="0" smtClean="0"/>
              <a:t>Piaget – Cognitive – development Theory</a:t>
            </a:r>
          </a:p>
          <a:p>
            <a:pPr lvl="1"/>
            <a:r>
              <a:rPr lang="en-US" dirty="0" smtClean="0"/>
              <a:t>Kohlberg – Conventional Approach</a:t>
            </a:r>
          </a:p>
        </p:txBody>
      </p:sp>
    </p:spTree>
    <p:extLst>
      <p:ext uri="{BB962C8B-B14F-4D97-AF65-F5344CB8AC3E}">
        <p14:creationId xmlns:p14="http://schemas.microsoft.com/office/powerpoint/2010/main" val="988256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sz="3600" b="1" dirty="0" smtClean="0"/>
              <a:t>Piaget – Cognitive – development Theory</a:t>
            </a:r>
            <a:br>
              <a:rPr lang="en-US" sz="3600" b="1" dirty="0" smtClean="0"/>
            </a:br>
            <a:r>
              <a:rPr lang="en-US" sz="4000" dirty="0" smtClean="0"/>
              <a:t/>
            </a:r>
            <a:br>
              <a:rPr lang="en-US" sz="4000" dirty="0" smtClean="0"/>
            </a:br>
            <a:r>
              <a:rPr lang="en-US" sz="4000" dirty="0" smtClean="0"/>
              <a:t>PREMORAL PERIOD (up to 4-5)</a:t>
            </a:r>
            <a:endParaRPr lang="en-US" sz="4000" dirty="0"/>
          </a:p>
        </p:txBody>
      </p:sp>
      <p:sp>
        <p:nvSpPr>
          <p:cNvPr id="3" name="Content Placeholder 2"/>
          <p:cNvSpPr>
            <a:spLocks noGrp="1"/>
          </p:cNvSpPr>
          <p:nvPr>
            <p:ph idx="1"/>
          </p:nvPr>
        </p:nvSpPr>
        <p:spPr>
          <a:xfrm>
            <a:off x="457200" y="2362200"/>
            <a:ext cx="8229600" cy="3763963"/>
          </a:xfrm>
        </p:spPr>
        <p:txBody>
          <a:bodyPr/>
          <a:lstStyle/>
          <a:p>
            <a:pPr lvl="1"/>
            <a:r>
              <a:rPr lang="en-US" dirty="0" smtClean="0"/>
              <a:t>Preschool children show little awareness of rules, purpose of the game is to take turns and have fun and Parents and older children are more tolerant of kid’s behavior.</a:t>
            </a:r>
          </a:p>
          <a:p>
            <a:pPr lvl="1"/>
            <a:r>
              <a:rPr lang="en-US" dirty="0" smtClean="0"/>
              <a:t>At the end of this stage (~4 -5) children become more aware of the “rules” by watching older people and imitating their behavior.</a:t>
            </a:r>
          </a:p>
          <a:p>
            <a:endParaRPr lang="en-US" dirty="0"/>
          </a:p>
        </p:txBody>
      </p:sp>
    </p:spTree>
    <p:extLst>
      <p:ext uri="{BB962C8B-B14F-4D97-AF65-F5344CB8AC3E}">
        <p14:creationId xmlns:p14="http://schemas.microsoft.com/office/powerpoint/2010/main" val="2236358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AUTONOMOUS MORALITY (11 on)</a:t>
            </a:r>
          </a:p>
        </p:txBody>
      </p:sp>
      <p:sp>
        <p:nvSpPr>
          <p:cNvPr id="3" name="Content Placeholder 2"/>
          <p:cNvSpPr>
            <a:spLocks noGrp="1"/>
          </p:cNvSpPr>
          <p:nvPr>
            <p:ph idx="1"/>
          </p:nvPr>
        </p:nvSpPr>
        <p:spPr/>
        <p:txBody>
          <a:bodyPr>
            <a:normAutofit lnSpcReduction="10000"/>
          </a:bodyPr>
          <a:lstStyle/>
          <a:p>
            <a:pPr lvl="0"/>
            <a:r>
              <a:rPr lang="en-US" dirty="0" smtClean="0"/>
              <a:t>Older, more autonomous (independent) children begin to understand that social rules are arbitrary</a:t>
            </a:r>
          </a:p>
          <a:p>
            <a:pPr lvl="0"/>
            <a:r>
              <a:rPr lang="en-US" dirty="0" smtClean="0"/>
              <a:t>They exist because agreements have been made. And it is at this stage that rules begin to be challenged</a:t>
            </a:r>
          </a:p>
          <a:p>
            <a:pPr lvl="0"/>
            <a:r>
              <a:rPr lang="en-US" dirty="0" smtClean="0"/>
              <a:t>At this stage the INTENTION of the individual begins to have an impact (punish kid who was stealing jam)</a:t>
            </a:r>
          </a:p>
        </p:txBody>
      </p:sp>
    </p:spTree>
    <p:extLst>
      <p:ext uri="{BB962C8B-B14F-4D97-AF65-F5344CB8AC3E}">
        <p14:creationId xmlns:p14="http://schemas.microsoft.com/office/powerpoint/2010/main" val="20713246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Kohlberg Contribution</a:t>
            </a:r>
          </a:p>
        </p:txBody>
      </p:sp>
      <p:sp>
        <p:nvSpPr>
          <p:cNvPr id="3" name="Content Placeholder 2"/>
          <p:cNvSpPr>
            <a:spLocks noGrp="1"/>
          </p:cNvSpPr>
          <p:nvPr>
            <p:ph idx="1"/>
          </p:nvPr>
        </p:nvSpPr>
        <p:spPr/>
        <p:txBody>
          <a:bodyPr/>
          <a:lstStyle/>
          <a:p>
            <a:pPr lvl="0"/>
            <a:r>
              <a:rPr lang="en-US" dirty="0" smtClean="0"/>
              <a:t>Kohlberg proposed 3 stages of moral development, with each stages consisting of 2 distinct sub stages.</a:t>
            </a:r>
          </a:p>
          <a:p>
            <a:pPr lvl="1"/>
            <a:r>
              <a:rPr lang="en-US" dirty="0" smtClean="0"/>
              <a:t>Level 1: preconvention morality (1&amp;2)</a:t>
            </a:r>
          </a:p>
          <a:p>
            <a:pPr lvl="1"/>
            <a:r>
              <a:rPr lang="en-US" dirty="0" smtClean="0"/>
              <a:t>Level 2: conventional morality (3&amp;4)</a:t>
            </a:r>
          </a:p>
          <a:p>
            <a:pPr lvl="1"/>
            <a:r>
              <a:rPr lang="en-US" dirty="0" smtClean="0"/>
              <a:t>Level 3: post-conventional morality (5&amp;6)</a:t>
            </a:r>
          </a:p>
        </p:txBody>
      </p:sp>
    </p:spTree>
    <p:extLst>
      <p:ext uri="{BB962C8B-B14F-4D97-AF65-F5344CB8AC3E}">
        <p14:creationId xmlns:p14="http://schemas.microsoft.com/office/powerpoint/2010/main" val="3881119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Level 01</a:t>
            </a:r>
          </a:p>
        </p:txBody>
      </p:sp>
      <p:sp>
        <p:nvSpPr>
          <p:cNvPr id="3" name="Content Placeholder 2"/>
          <p:cNvSpPr>
            <a:spLocks noGrp="1"/>
          </p:cNvSpPr>
          <p:nvPr>
            <p:ph idx="1"/>
          </p:nvPr>
        </p:nvSpPr>
        <p:spPr/>
        <p:txBody>
          <a:bodyPr/>
          <a:lstStyle/>
          <a:p>
            <a:pPr lvl="0"/>
            <a:r>
              <a:rPr lang="en-US" dirty="0" smtClean="0"/>
              <a:t>Stage 01, - punishment &amp; obedience orientation</a:t>
            </a:r>
          </a:p>
          <a:p>
            <a:pPr lvl="1"/>
            <a:r>
              <a:rPr lang="en-US" dirty="0" smtClean="0"/>
              <a:t>Goodness or badness of an act is based on its consequences.</a:t>
            </a:r>
          </a:p>
          <a:p>
            <a:pPr lvl="0"/>
            <a:r>
              <a:rPr lang="en-US" dirty="0" smtClean="0"/>
              <a:t>Stage 02, - instrumental orientation</a:t>
            </a:r>
          </a:p>
          <a:p>
            <a:pPr lvl="1"/>
            <a:r>
              <a:rPr lang="en-US" dirty="0" smtClean="0"/>
              <a:t> Person conforms to rules in order to gain rewards or to satisfy personal needs,</a:t>
            </a:r>
          </a:p>
        </p:txBody>
      </p:sp>
    </p:spTree>
    <p:extLst>
      <p:ext uri="{BB962C8B-B14F-4D97-AF65-F5344CB8AC3E}">
        <p14:creationId xmlns:p14="http://schemas.microsoft.com/office/powerpoint/2010/main" val="3917830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Level 02</a:t>
            </a:r>
          </a:p>
        </p:txBody>
      </p:sp>
      <p:sp>
        <p:nvSpPr>
          <p:cNvPr id="3" name="Content Placeholder 2"/>
          <p:cNvSpPr>
            <a:spLocks noGrp="1"/>
          </p:cNvSpPr>
          <p:nvPr>
            <p:ph idx="1"/>
          </p:nvPr>
        </p:nvSpPr>
        <p:spPr>
          <a:xfrm>
            <a:off x="1435608" y="1447800"/>
            <a:ext cx="7498080" cy="5410200"/>
          </a:xfrm>
        </p:spPr>
        <p:txBody>
          <a:bodyPr>
            <a:normAutofit fontScale="92500" lnSpcReduction="20000"/>
          </a:bodyPr>
          <a:lstStyle/>
          <a:p>
            <a:pPr lvl="0"/>
            <a:r>
              <a:rPr lang="en-US" dirty="0" smtClean="0"/>
              <a:t>Stage 03: “Good-boy/good-girl” orientation</a:t>
            </a:r>
          </a:p>
          <a:p>
            <a:pPr lvl="1"/>
            <a:r>
              <a:rPr lang="en-US" sz="3000" dirty="0" smtClean="0"/>
              <a:t>Moral behavior is that which pleases, helps, or is approved by others. And actions are evaluated on the basis of intent with one objective is to be thought of as a “nice” person</a:t>
            </a:r>
          </a:p>
          <a:p>
            <a:r>
              <a:rPr lang="en-US" dirty="0" smtClean="0"/>
              <a:t>Stage 04: Authority and social-order-maintaining morality</a:t>
            </a:r>
          </a:p>
          <a:p>
            <a:pPr lvl="2"/>
            <a:r>
              <a:rPr lang="en-US" sz="3000" dirty="0" smtClean="0"/>
              <a:t>Accept and conforms to social rules and conventions because of a belief that rules and laws maintain an order which is judged good or moral </a:t>
            </a:r>
          </a:p>
          <a:p>
            <a:pPr lvl="2"/>
            <a:r>
              <a:rPr lang="en-US" sz="3000" dirty="0" smtClean="0"/>
              <a:t>Law and order mentality</a:t>
            </a:r>
          </a:p>
          <a:p>
            <a:endParaRPr lang="en-US" dirty="0"/>
          </a:p>
        </p:txBody>
      </p:sp>
    </p:spTree>
    <p:extLst>
      <p:ext uri="{BB962C8B-B14F-4D97-AF65-F5344CB8AC3E}">
        <p14:creationId xmlns:p14="http://schemas.microsoft.com/office/powerpoint/2010/main" val="3609241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Level 03</a:t>
            </a:r>
            <a:endParaRPr lang="en-US" sz="4000" dirty="0"/>
          </a:p>
        </p:txBody>
      </p:sp>
      <p:sp>
        <p:nvSpPr>
          <p:cNvPr id="3" name="Content Placeholder 2"/>
          <p:cNvSpPr>
            <a:spLocks noGrp="1"/>
          </p:cNvSpPr>
          <p:nvPr>
            <p:ph idx="1"/>
          </p:nvPr>
        </p:nvSpPr>
        <p:spPr/>
        <p:txBody>
          <a:bodyPr>
            <a:normAutofit lnSpcReduction="10000"/>
          </a:bodyPr>
          <a:lstStyle/>
          <a:p>
            <a:pPr lvl="0"/>
            <a:r>
              <a:rPr lang="en-US" dirty="0" smtClean="0"/>
              <a:t>Stage 05: Social contract morality.</a:t>
            </a:r>
          </a:p>
          <a:p>
            <a:pPr lvl="1"/>
            <a:r>
              <a:rPr lang="en-US" dirty="0" smtClean="0"/>
              <a:t>Flexibility begins in moral reasoning with a sense of having to live up to the law, but an understanding that laws can be wrong</a:t>
            </a:r>
          </a:p>
          <a:p>
            <a:pPr lvl="0"/>
            <a:r>
              <a:rPr lang="en-US" dirty="0" smtClean="0"/>
              <a:t>Stage 06; Universal ethical principles</a:t>
            </a:r>
          </a:p>
          <a:p>
            <a:pPr lvl="1"/>
            <a:r>
              <a:rPr lang="en-US" dirty="0" smtClean="0"/>
              <a:t>“Highest” stage of moral reasoning right and wrong defined on a personal belief or self-chosen ethics</a:t>
            </a:r>
          </a:p>
          <a:p>
            <a:pPr lvl="1"/>
            <a:r>
              <a:rPr lang="en-US" dirty="0" smtClean="0"/>
              <a:t>Belief in abstract principles which override all others (life, liberty, equality)</a:t>
            </a:r>
          </a:p>
          <a:p>
            <a:endParaRPr lang="en-US" dirty="0"/>
          </a:p>
        </p:txBody>
      </p:sp>
    </p:spTree>
    <p:extLst>
      <p:ext uri="{BB962C8B-B14F-4D97-AF65-F5344CB8AC3E}">
        <p14:creationId xmlns:p14="http://schemas.microsoft.com/office/powerpoint/2010/main" val="3273113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4000" b="1" dirty="0" smtClean="0"/>
              <a:t>Problems in ethical concept</a:t>
            </a:r>
            <a:endParaRPr lang="en-US" sz="4000" b="1" dirty="0"/>
          </a:p>
        </p:txBody>
      </p:sp>
      <p:sp>
        <p:nvSpPr>
          <p:cNvPr id="3" name="Content Placeholder 2"/>
          <p:cNvSpPr>
            <a:spLocks noGrp="1"/>
          </p:cNvSpPr>
          <p:nvPr>
            <p:ph idx="1"/>
          </p:nvPr>
        </p:nvSpPr>
        <p:spPr/>
        <p:txBody>
          <a:bodyPr>
            <a:normAutofit/>
          </a:bodyPr>
          <a:lstStyle/>
          <a:p>
            <a:pPr lvl="0"/>
            <a:r>
              <a:rPr lang="en-US" sz="2800" dirty="0" smtClean="0"/>
              <a:t>Developed by moral philosophers over generations and used to distinguished ethical from unethical behavior. </a:t>
            </a:r>
          </a:p>
          <a:p>
            <a:pPr lvl="0"/>
            <a:r>
              <a:rPr lang="en-US" sz="2800" dirty="0" smtClean="0"/>
              <a:t>But each ethical concepts has problems</a:t>
            </a:r>
          </a:p>
          <a:p>
            <a:pPr lvl="0"/>
            <a:r>
              <a:rPr lang="en-US" sz="2800" dirty="0" smtClean="0"/>
              <a:t>The 4 Conceptual problems  of Ethics</a:t>
            </a:r>
          </a:p>
          <a:p>
            <a:pPr lvl="1"/>
            <a:r>
              <a:rPr lang="en-US" dirty="0" smtClean="0"/>
              <a:t>Relativism</a:t>
            </a:r>
          </a:p>
          <a:p>
            <a:pPr lvl="1"/>
            <a:r>
              <a:rPr lang="en-US" dirty="0" smtClean="0"/>
              <a:t>Egoism</a:t>
            </a:r>
          </a:p>
          <a:p>
            <a:pPr lvl="1"/>
            <a:r>
              <a:rPr lang="en-US" dirty="0" smtClean="0"/>
              <a:t>Utilitarianism</a:t>
            </a:r>
          </a:p>
          <a:p>
            <a:pPr lvl="1"/>
            <a:r>
              <a:rPr lang="en-US" dirty="0" err="1" smtClean="0"/>
              <a:t>Deontologism</a:t>
            </a:r>
            <a:endParaRPr lang="en-US" dirty="0" smtClean="0"/>
          </a:p>
        </p:txBody>
      </p:sp>
    </p:spTree>
    <p:extLst>
      <p:ext uri="{BB962C8B-B14F-4D97-AF65-F5344CB8AC3E}">
        <p14:creationId xmlns:p14="http://schemas.microsoft.com/office/powerpoint/2010/main" val="2933888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734</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Ethical Theories</vt:lpstr>
      <vt:lpstr>Development Of Ethics</vt:lpstr>
      <vt:lpstr>Piaget – Cognitive – development Theory  PREMORAL PERIOD (up to 4-5)</vt:lpstr>
      <vt:lpstr>AUTONOMOUS MORALITY (11 on)</vt:lpstr>
      <vt:lpstr>Kohlberg Contribution</vt:lpstr>
      <vt:lpstr>Level 01</vt:lpstr>
      <vt:lpstr>Level 02</vt:lpstr>
      <vt:lpstr>Level 03</vt:lpstr>
      <vt:lpstr>Problems in ethical concept</vt:lpstr>
      <vt:lpstr>Relativism</vt:lpstr>
      <vt:lpstr>Egoism</vt:lpstr>
      <vt:lpstr>Utilitarianism</vt:lpstr>
      <vt:lpstr>Deontologism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Theories</dc:title>
  <dc:creator>Admin</dc:creator>
  <cp:lastModifiedBy>Admin</cp:lastModifiedBy>
  <cp:revision>1</cp:revision>
  <dcterms:created xsi:type="dcterms:W3CDTF">2021-05-05T10:36:24Z</dcterms:created>
  <dcterms:modified xsi:type="dcterms:W3CDTF">2021-05-05T10:43:31Z</dcterms:modified>
</cp:coreProperties>
</file>