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8" r:id="rId3"/>
    <p:sldId id="277" r:id="rId4"/>
    <p:sldId id="279" r:id="rId5"/>
    <p:sldId id="27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5332" autoAdjust="0"/>
  </p:normalViewPr>
  <p:slideViewPr>
    <p:cSldViewPr snapToGrid="0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C4A0C-977C-409D-91F5-5F76AE9CFFF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951EA-8D90-4F49-A701-E09E3D518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1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951EA-8D90-4F49-A701-E09E3D518A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7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620C-0BD8-5BD0-4A11-01E940CFD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8E18D-FBE4-22C7-C547-3BE8AEEA9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B03D7-4908-54A7-1805-69A0CFAC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11946-24BD-F8C4-540A-5193427D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E640B-39BF-9807-8B8D-DEC67CFD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3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EDD1-4237-4D0C-2C57-683F68A1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AD5A4-4694-4A65-2AD5-9BE179DF0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73CD5-77E6-EDDC-1ED1-BF2BAA7C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DC9E5-1EBE-4C4E-9709-1A89EA650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A4A92-EAD3-BE27-1ACC-8A123740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6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EB5DBF-A802-3C23-E00A-AAED065AC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75DE2-E666-DB3C-3006-9683EB83C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4D429-A2C0-CE33-F565-85DB1BD1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8C25D-B875-BE81-DA4F-A0B72AB1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7F48F-820E-24E6-D40E-4DFA4D93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0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B041-ABCC-C67C-6923-4933D1013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3560E-61B8-1947-1632-B5EFFDEC7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3A780-7F0C-3E05-7E7A-39151BC5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73CE9-77B0-AFED-47F0-C9D780EA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F3EFB-1685-BE5E-7DA8-424CF700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6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33D7-4404-37CB-ADE1-2637355C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BEA63-97E8-FFE9-9908-6C9B2BCF7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28E04-8D4B-6257-FE94-1C7DE5F9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F3C44-394A-D57A-BA42-6FDB8FF2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0E9A-5E0D-CE89-0240-7B9739B6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470C-D899-FCB9-9D5F-8E4457B8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B953A-B860-8852-2C0E-BD406C22C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454E9-BB84-A079-B8E4-7B69F2CF9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027E8-CA4A-59A9-EBD7-6DC4AEE0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B7538-462B-F2F6-F856-E9463D3C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8B202-4C10-2EB6-06C4-46AB6A1A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6AEF-8C84-89B7-0E5B-6E75ACF4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02405-D177-DE79-ACC6-B3588C6DD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19348-4D6D-7374-21BA-9BF37FE17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3A99F-0674-8451-ECF9-6953BD066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B4E41-4FFE-BFC9-1E9E-6FF109ACA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71DBEA-8FDF-45FE-85FF-B93F4328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BFE50-BCE6-2033-CF9E-6439B4B4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A4E00-D926-4A02-104F-C36F4498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8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0C970-904D-DA8E-02AE-26C005C3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C55F0-B233-4EB7-B213-64FF1EAA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0C9EE-5158-F91E-0E30-B7033575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2383A-F980-72C0-721B-CF10AA59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9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FB8174-EE92-5ABB-A05E-16A02A4A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9F0AC-63AB-9041-314F-C2443B81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E0A28-0463-94D1-4687-B91E9F7E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1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10AF-1EA4-8CA2-EE48-9CBA808B8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67D80-8923-EE44-B76D-D77829A2C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83E81-053D-9C9F-C144-560248DF6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0AE67-930D-C2D5-2CFB-42387EF5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50610-DF0B-0C4A-143E-04CE67CA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6F0ED-FC21-6ADA-59BD-D6236EC9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F4904-7D96-F248-C2EE-F702994A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D0410-8C7A-5BBA-14E6-967A5A7B4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CFA0E-752E-F7A0-4FD6-B56D01044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47064-A73D-3DB6-C51E-214D6FE3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CC0B4-4DDE-CF4A-7CB6-509E230F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135CA-D97D-E6CB-F08D-2D3DFF16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1BD965-FAA3-F363-90BB-15576302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A31A0-93F4-22F4-1B0B-93A399B76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55352-A3E0-B4D9-4C51-501C290D5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50817-A055-D071-7463-7FEC7F592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C35E7-ABB7-3E51-391F-8C660A7B7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3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6BEC-06A0-F521-FEFD-9EE2AA2C1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334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Daffodil International University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Dept. of CSE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Information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7738-6851-E897-FEE6-C84B3374B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2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Lecture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5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Incident </a:t>
            </a:r>
            <a:r>
              <a:rPr lang="en-US" b="1" dirty="0" smtClean="0">
                <a:solidFill>
                  <a:srgbClr val="C00000"/>
                </a:solidFill>
              </a:rPr>
              <a:t>Management, Handling </a:t>
            </a:r>
            <a:r>
              <a:rPr lang="en-US" b="1" dirty="0">
                <a:solidFill>
                  <a:srgbClr val="C00000"/>
                </a:solidFill>
              </a:rPr>
              <a:t>and Response </a:t>
            </a:r>
          </a:p>
        </p:txBody>
      </p:sp>
    </p:spTree>
    <p:extLst>
      <p:ext uri="{BB962C8B-B14F-4D97-AF65-F5344CB8AC3E}">
        <p14:creationId xmlns:p14="http://schemas.microsoft.com/office/powerpoint/2010/main" val="85113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60D15-76D3-9F4D-60C5-ED427CD05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383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What is Incident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8895F-C782-C9A1-AE62-37F95DE08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452" y="1258957"/>
            <a:ext cx="9978888" cy="5233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b="0" i="0" dirty="0">
                <a:effectLst/>
              </a:rPr>
              <a:t>The definition of an incident is </a:t>
            </a:r>
            <a:r>
              <a:rPr lang="en-US" sz="2100" b="1" i="0" dirty="0">
                <a:effectLst/>
              </a:rPr>
              <a:t>something that happens, possibly as a result of something else</a:t>
            </a:r>
            <a:r>
              <a:rPr lang="en-US" sz="2100" b="0" i="0" dirty="0">
                <a:effectLst/>
              </a:rPr>
              <a:t>.</a:t>
            </a:r>
          </a:p>
          <a:p>
            <a:pPr marL="0" indent="0">
              <a:buNone/>
            </a:pPr>
            <a:r>
              <a:rPr lang="en-US" sz="2100" b="0" i="0" dirty="0">
                <a:effectLst/>
              </a:rPr>
              <a:t>A </a:t>
            </a:r>
            <a:r>
              <a:rPr lang="en-US" sz="2100" b="0" i="0" dirty="0">
                <a:solidFill>
                  <a:srgbClr val="0070C0"/>
                </a:solidFill>
                <a:effectLst/>
              </a:rPr>
              <a:t>security incident </a:t>
            </a:r>
            <a:r>
              <a:rPr lang="en-US" sz="2100" b="0" i="0" dirty="0">
                <a:effectLst/>
              </a:rPr>
              <a:t>is </a:t>
            </a:r>
            <a:r>
              <a:rPr lang="en-US" sz="2100" b="1" i="0" dirty="0">
                <a:effectLst/>
              </a:rPr>
              <a:t>an event that may indicate that an organization's systems or data have been compromised or that measures put in place to protect them have failed</a:t>
            </a:r>
            <a:r>
              <a:rPr lang="en-US" sz="2100" b="0" i="0" dirty="0">
                <a:effectLst/>
              </a:rPr>
              <a:t>.</a:t>
            </a:r>
          </a:p>
          <a:p>
            <a:pPr marL="0" indent="0">
              <a:buNone/>
            </a:pPr>
            <a:endParaRPr lang="en-US" sz="2100" b="0" i="0" dirty="0">
              <a:effectLst/>
            </a:endParaRPr>
          </a:p>
          <a:p>
            <a:pPr marL="0" indent="0">
              <a:buNone/>
            </a:pPr>
            <a:endParaRPr lang="en-US" sz="2100" b="0" i="0" dirty="0">
              <a:effectLst/>
            </a:endParaRP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FB7C1D-E179-15EB-3663-EF5D145E7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870" y="2796209"/>
            <a:ext cx="4280451" cy="33807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7200" y="5962545"/>
            <a:ext cx="365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Incident Response Process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091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976C-6CFB-868B-D4A5-96E4DF1F8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Incident Management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6852D-B178-DAB4-9FD6-5ED6E192F9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549"/>
          <a:stretch/>
        </p:blipFill>
        <p:spPr>
          <a:xfrm>
            <a:off x="1014379" y="2263911"/>
            <a:ext cx="9836501" cy="3564805"/>
          </a:xfrm>
        </p:spPr>
      </p:pic>
      <p:sp>
        <p:nvSpPr>
          <p:cNvPr id="3" name="TextBox 2"/>
          <p:cNvSpPr txBox="1"/>
          <p:nvPr/>
        </p:nvSpPr>
        <p:spPr>
          <a:xfrm>
            <a:off x="4214948" y="5828716"/>
            <a:ext cx="404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Fig:1 Block Diagram of Incident Management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05690" y="949235"/>
            <a:ext cx="9945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Incident Management is a set of defined processes to </a:t>
            </a:r>
            <a:r>
              <a:rPr lang="en-US" sz="2400" b="1" dirty="0" smtClean="0">
                <a:solidFill>
                  <a:srgbClr val="0070C0"/>
                </a:solidFill>
              </a:rPr>
              <a:t>identify, analyze, prioritize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0070C0"/>
                </a:solidFill>
              </a:rPr>
              <a:t>resolve security </a:t>
            </a:r>
            <a:r>
              <a:rPr lang="en-US" sz="2400" dirty="0" smtClean="0"/>
              <a:t>incidents to restore normal service operations as quickly as possible and prevent future recurrence of the incident.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297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D55BC-2A50-0092-06E3-7950A0B3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Incident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Management (Contd.)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03546-42C2-25AA-D470-69B7C2E78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34048"/>
            <a:ext cx="10578737" cy="53406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Incident Management includes the Following:</a:t>
            </a:r>
          </a:p>
          <a:p>
            <a:r>
              <a:rPr lang="en-US" sz="2200" b="1" dirty="0" smtClean="0"/>
              <a:t>Vulnerability Analysis</a:t>
            </a:r>
          </a:p>
          <a:p>
            <a:r>
              <a:rPr lang="en-US" sz="2200" b="1" dirty="0" smtClean="0"/>
              <a:t>Artifacts Analysis</a:t>
            </a:r>
          </a:p>
          <a:p>
            <a:r>
              <a:rPr lang="en-US" sz="2200" b="1" dirty="0" smtClean="0"/>
              <a:t>Security Awareness Training</a:t>
            </a:r>
          </a:p>
          <a:p>
            <a:r>
              <a:rPr lang="en-US" sz="2200" b="1" dirty="0" smtClean="0"/>
              <a:t>Intrusion Detection</a:t>
            </a:r>
          </a:p>
          <a:p>
            <a:r>
              <a:rPr lang="en-US" sz="2200" b="1" dirty="0" smtClean="0"/>
              <a:t>Public or Technology Monitoring</a:t>
            </a:r>
          </a:p>
          <a:p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The Incident Management Process is designed to:</a:t>
            </a:r>
          </a:p>
          <a:p>
            <a:r>
              <a:rPr lang="en-US" sz="2200" b="1" dirty="0" smtClean="0"/>
              <a:t>Improve </a:t>
            </a:r>
            <a:r>
              <a:rPr lang="en-US" sz="2200" b="1" dirty="0"/>
              <a:t>service quality</a:t>
            </a:r>
          </a:p>
          <a:p>
            <a:r>
              <a:rPr lang="en-US" sz="2200" b="1" dirty="0"/>
              <a:t>Resolve problems proactively</a:t>
            </a:r>
          </a:p>
          <a:p>
            <a:r>
              <a:rPr lang="en-US" sz="2200" b="1" dirty="0"/>
              <a:t>Reduce the impact of incidents on an organization or its business</a:t>
            </a:r>
          </a:p>
          <a:p>
            <a:r>
              <a:rPr lang="en-US" sz="2200" b="1" dirty="0"/>
              <a:t>Meet service availability requirements</a:t>
            </a:r>
          </a:p>
          <a:p>
            <a:r>
              <a:rPr lang="en-US" sz="2200" b="1" dirty="0"/>
              <a:t>Increase staff efficiency and productivity</a:t>
            </a:r>
          </a:p>
          <a:p>
            <a:r>
              <a:rPr lang="en-US" sz="2200" b="1" dirty="0"/>
              <a:t>Improve user and customer satisfaction</a:t>
            </a:r>
          </a:p>
          <a:p>
            <a:r>
              <a:rPr lang="en-US" sz="2200" b="1" dirty="0"/>
              <a:t>Assist in handling future incidents</a:t>
            </a:r>
          </a:p>
        </p:txBody>
      </p:sp>
    </p:spTree>
    <p:extLst>
      <p:ext uri="{BB962C8B-B14F-4D97-AF65-F5344CB8AC3E}">
        <p14:creationId xmlns:p14="http://schemas.microsoft.com/office/powerpoint/2010/main" val="413066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2C85-0DC5-C350-7C5B-04376663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Incident Handling and Response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1BB4A0F-C62C-CD30-4E6D-8AF5F35B0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572"/>
          <a:stretch/>
        </p:blipFill>
        <p:spPr>
          <a:xfrm>
            <a:off x="740230" y="2290354"/>
            <a:ext cx="10230278" cy="3912402"/>
          </a:xfrm>
        </p:spPr>
      </p:pic>
      <p:sp>
        <p:nvSpPr>
          <p:cNvPr id="3" name="TextBox 2"/>
          <p:cNvSpPr txBox="1"/>
          <p:nvPr/>
        </p:nvSpPr>
        <p:spPr>
          <a:xfrm flipH="1">
            <a:off x="838200" y="970728"/>
            <a:ext cx="10003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Incident handling and response(IH&amp;R) is the </a:t>
            </a:r>
            <a:r>
              <a:rPr lang="en-US" sz="2400" b="1" dirty="0" smtClean="0">
                <a:solidFill>
                  <a:srgbClr val="0070C0"/>
                </a:solidFill>
              </a:rPr>
              <a:t>process of taking organized and careful steps</a:t>
            </a:r>
            <a:r>
              <a:rPr lang="en-US" sz="2400" dirty="0" smtClean="0"/>
              <a:t> when reacting to a security incident or cyberattack. It’s a set of procedures, actions and measures taken against an unexpected event occurrence.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13908" y="6202756"/>
            <a:ext cx="5164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Fig:1 Incident Handling and Response Process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725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4D56B-20C9-E3B8-C503-BCC7DF327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380"/>
            <a:ext cx="10515600" cy="52325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r>
              <a:rPr lang="en-US" sz="6600" dirty="0">
                <a:latin typeface="Broadway" panose="04040905080B020205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4624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187</Words>
  <Application>Microsoft Office PowerPoint</Application>
  <PresentationFormat>Widescreen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Broadway</vt:lpstr>
      <vt:lpstr>Calibri</vt:lpstr>
      <vt:lpstr>Calibri Light</vt:lpstr>
      <vt:lpstr>Office Theme</vt:lpstr>
      <vt:lpstr>Daffodil International University  Dept. of CSE  Information Security</vt:lpstr>
      <vt:lpstr>What is Incident</vt:lpstr>
      <vt:lpstr>Incident Management</vt:lpstr>
      <vt:lpstr>Incident Management (Contd.)</vt:lpstr>
      <vt:lpstr>Incident Handling and Response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Daffodil International University  Dept. of CSE  Information Security</dc:title>
  <dc:creator>KOTHA</dc:creator>
  <cp:lastModifiedBy>Windows User</cp:lastModifiedBy>
  <cp:revision>27</cp:revision>
  <dcterms:created xsi:type="dcterms:W3CDTF">2022-08-10T14:29:45Z</dcterms:created>
  <dcterms:modified xsi:type="dcterms:W3CDTF">2022-08-24T15:50:32Z</dcterms:modified>
</cp:coreProperties>
</file>