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7" r:id="rId2"/>
    <p:sldId id="258" r:id="rId3"/>
    <p:sldId id="277" r:id="rId4"/>
    <p:sldId id="272" r:id="rId5"/>
    <p:sldId id="271" r:id="rId6"/>
    <p:sldId id="278" r:id="rId7"/>
    <p:sldId id="279" r:id="rId8"/>
    <p:sldId id="273" r:id="rId9"/>
    <p:sldId id="26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15" autoAdjust="0"/>
    <p:restoredTop sz="94660"/>
  </p:normalViewPr>
  <p:slideViewPr>
    <p:cSldViewPr snapToGrid="0">
      <p:cViewPr varScale="1">
        <p:scale>
          <a:sx n="72" d="100"/>
          <a:sy n="72" d="100"/>
        </p:scale>
        <p:origin x="-96" y="-23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5" d="100"/>
          <a:sy n="65" d="100"/>
        </p:scale>
        <p:origin x="2784" y="48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45BA1-980A-4507-BE5A-5C1E7C2FFD8F}" type="datetimeFigureOut">
              <a:rPr lang="en-US"/>
              <a:pPr/>
              <a:t>4/24/2020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E03411-58E2-43FD-AE1D-AD77DFF8CB20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A3416D-7FED-43BC-AA7C-D92DBA01ED64}" type="datetimeFigureOut">
              <a:rPr lang="en-US"/>
              <a:pPr/>
              <a:t>4/24/2020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DC57A8-AE18-4654-B6AF-04B3577165BE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xmlns="" val="29812036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66214" y="421594"/>
            <a:ext cx="2286000" cy="1885508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84" name="Group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7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3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4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5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97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grpSp>
        <p:nvGrpSpPr>
          <p:cNvPr id="98" name="Group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0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7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0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11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grpSp>
        <p:nvGrpSpPr>
          <p:cNvPr id="112" name="Group 111"/>
          <p:cNvGrpSpPr/>
          <p:nvPr/>
        </p:nvGrpSpPr>
        <p:grpSpPr>
          <a:xfrm>
            <a:off x="5322489" y="32456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25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4560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126" name="Text Placeholder 3"/>
          <p:cNvSpPr>
            <a:spLocks noGrp="1"/>
          </p:cNvSpPr>
          <p:nvPr>
            <p:ph type="body" sz="half" idx="21"/>
          </p:nvPr>
        </p:nvSpPr>
        <p:spPr>
          <a:xfrm>
            <a:off x="9066214" y="2484992"/>
            <a:ext cx="2286000" cy="3248729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4/24/2020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7874251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3840480" cy="238807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/>
          <a:lstStyle>
            <a:lvl1pPr algn="l">
              <a:defRPr/>
            </a:lvl1pPr>
          </a:lstStyle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75611" y="6019801"/>
            <a:ext cx="1396260" cy="228600"/>
          </a:xfrm>
        </p:spPr>
        <p:txBody>
          <a:bodyPr/>
          <a:lstStyle/>
          <a:p>
            <a:fld id="{4CF99945-0A15-4715-AB6C-F5E56CF20F70}" type="datetimeFigureOut">
              <a:rPr lang="en-US"/>
              <a:pPr/>
              <a:t>4/24/2020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12397626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grpSp>
        <p:nvGrpSpPr>
          <p:cNvPr id="8" name="Group 7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Freeform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" name="Freeform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Freeform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1" name="Freeform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sp>
          <p:nvSpPr>
            <p:cNvPr id="12" name="Freeform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840480" cy="216851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4/24/2020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26595758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4/24/2020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24479362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4/24/2020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42058033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4/24/2020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3396309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2" cy="182880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2292579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4/24/2020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29727551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4/24/2020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23185716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4/24/2020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35128164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4/24/2020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8478748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2" y="304799"/>
            <a:ext cx="10058402" cy="1216152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1052422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6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7"/>
          </p:nvPr>
        </p:nvSpPr>
        <p:spPr>
          <a:xfrm>
            <a:off x="1265028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39" name="Text Placeholder 3"/>
          <p:cNvSpPr>
            <a:spLocks noGrp="1"/>
          </p:cNvSpPr>
          <p:nvPr>
            <p:ph type="body" sz="half" idx="2"/>
          </p:nvPr>
        </p:nvSpPr>
        <p:spPr>
          <a:xfrm>
            <a:off x="1052423" y="4935990"/>
            <a:ext cx="4368980" cy="100761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6763111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7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8"/>
          </p:nvPr>
        </p:nvSpPr>
        <p:spPr>
          <a:xfrm>
            <a:off x="6975717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40" name="Text Placeholder 3"/>
          <p:cNvSpPr>
            <a:spLocks noGrp="1"/>
          </p:cNvSpPr>
          <p:nvPr>
            <p:ph type="body" sz="half" idx="19"/>
          </p:nvPr>
        </p:nvSpPr>
        <p:spPr>
          <a:xfrm>
            <a:off x="6742908" y="4935990"/>
            <a:ext cx="4368980" cy="100761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4/24/2020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11682748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52" name="Group 51"/>
          <p:cNvGrpSpPr>
            <a:grpSpLocks noChangeAspect="1"/>
          </p:cNvGrpSpPr>
          <p:nvPr/>
        </p:nvGrpSpPr>
        <p:grpSpPr>
          <a:xfrm rot="5400000">
            <a:off x="104513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79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9"/>
          </p:nvPr>
        </p:nvSpPr>
        <p:spPr>
          <a:xfrm>
            <a:off x="1249168" y="1824285"/>
            <a:ext cx="2715289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81" name="Text Placeholder 3"/>
          <p:cNvSpPr>
            <a:spLocks noGrp="1"/>
          </p:cNvSpPr>
          <p:nvPr>
            <p:ph type="body" sz="half" idx="2"/>
          </p:nvPr>
        </p:nvSpPr>
        <p:spPr>
          <a:xfrm>
            <a:off x="1235212" y="4947405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84" name="Group 83"/>
          <p:cNvGrpSpPr>
            <a:grpSpLocks noChangeAspect="1"/>
          </p:cNvGrpSpPr>
          <p:nvPr userDrawn="1"/>
        </p:nvGrpSpPr>
        <p:grpSpPr>
          <a:xfrm rot="5400000">
            <a:off x="4517135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7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3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4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5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78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8"/>
          </p:nvPr>
        </p:nvSpPr>
        <p:spPr>
          <a:xfrm>
            <a:off x="4720924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82" name="Text Placeholder 3"/>
          <p:cNvSpPr>
            <a:spLocks noGrp="1"/>
          </p:cNvSpPr>
          <p:nvPr>
            <p:ph type="body" sz="half" idx="21"/>
          </p:nvPr>
        </p:nvSpPr>
        <p:spPr>
          <a:xfrm>
            <a:off x="4707208" y="4947405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97" name="Group 96"/>
          <p:cNvGrpSpPr>
            <a:grpSpLocks noChangeAspect="1"/>
          </p:cNvGrpSpPr>
          <p:nvPr userDrawn="1"/>
        </p:nvGrpSpPr>
        <p:grpSpPr>
          <a:xfrm rot="5400000">
            <a:off x="801900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8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9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0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7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80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20"/>
          </p:nvPr>
        </p:nvSpPr>
        <p:spPr>
          <a:xfrm>
            <a:off x="8222798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83" name="Text Placeholder 3"/>
          <p:cNvSpPr>
            <a:spLocks noGrp="1"/>
          </p:cNvSpPr>
          <p:nvPr>
            <p:ph type="body" sz="half" idx="22"/>
          </p:nvPr>
        </p:nvSpPr>
        <p:spPr>
          <a:xfrm>
            <a:off x="8209082" y="4947405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4/24/2020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16819350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022B156B-59AE-415F-B24B-8756D48BB97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4CF99945-0A15-4715-AB6C-F5E56CF20F70}" type="datetimeFigureOut">
              <a:rPr lang="en-US" smtClean="0"/>
              <a:pPr/>
              <a:t>4/24/2020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6048254" y="3378136"/>
            <a:ext cx="5592417" cy="1205947"/>
          </a:xfrm>
          <a:prstGeom prst="round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61348" y="2210831"/>
            <a:ext cx="7454668" cy="742406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chemeClr val="accent1"/>
                </a:solidFill>
              </a:rPr>
              <a:t>Keys </a:t>
            </a:r>
            <a:r>
              <a:rPr lang="en-US" sz="3200" dirty="0" smtClean="0">
                <a:solidFill>
                  <a:schemeClr val="accent1"/>
                </a:solidFill>
              </a:rPr>
              <a:t>in Relational Model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15661">
            <a:off x="7123113" y="3454171"/>
            <a:ext cx="1996196" cy="461786"/>
          </a:xfrm>
        </p:spPr>
        <p:txBody>
          <a:bodyPr>
            <a:normAutofit/>
          </a:bodyPr>
          <a:lstStyle/>
          <a:p>
            <a:r>
              <a:rPr lang="en-US" sz="2000" dirty="0" smtClean="0"/>
              <a:t>Presented By</a:t>
            </a:r>
          </a:p>
        </p:txBody>
      </p:sp>
      <p:sp>
        <p:nvSpPr>
          <p:cNvPr id="4" name="Rectangle 3"/>
          <p:cNvSpPr/>
          <p:nvPr/>
        </p:nvSpPr>
        <p:spPr>
          <a:xfrm>
            <a:off x="9023712" y="3779912"/>
            <a:ext cx="258436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  </a:t>
            </a:r>
            <a:r>
              <a:rPr lang="en-US" sz="2000" dirty="0" smtClean="0">
                <a:solidFill>
                  <a:schemeClr val="bg1"/>
                </a:solidFill>
                <a:latin typeface="Cambria" pitchFamily="18" charset="0"/>
              </a:rPr>
              <a:t>Md. Zahid Hasan</a:t>
            </a:r>
          </a:p>
          <a:p>
            <a:r>
              <a:rPr lang="en-US" sz="2000" dirty="0" smtClean="0">
                <a:solidFill>
                  <a:schemeClr val="bg1"/>
                </a:solidFill>
                <a:latin typeface="Cambria" pitchFamily="18" charset="0"/>
              </a:rPr>
              <a:t>Zahid.cse@diu.edu.bd</a:t>
            </a:r>
            <a:endParaRPr lang="en-US" sz="2000" dirty="0">
              <a:solidFill>
                <a:schemeClr val="bg1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6967509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879682" y="662609"/>
            <a:ext cx="5812666" cy="556591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এই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Lesson এ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কি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শিখব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? </a:t>
            </a:r>
            <a:endParaRPr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065214" y="1630016"/>
            <a:ext cx="7946439" cy="4351683"/>
          </a:xfrm>
        </p:spPr>
        <p:txBody>
          <a:bodyPr>
            <a:normAutofit/>
          </a:bodyPr>
          <a:lstStyle/>
          <a:p>
            <a:r>
              <a:rPr lang="en-US" sz="3200" dirty="0" smtClean="0"/>
              <a:t>What is Key?</a:t>
            </a:r>
          </a:p>
          <a:p>
            <a:r>
              <a:rPr lang="en-US" sz="3200" dirty="0" smtClean="0"/>
              <a:t>Super Key </a:t>
            </a:r>
          </a:p>
          <a:p>
            <a:r>
              <a:rPr lang="en-US" sz="3200" dirty="0" smtClean="0"/>
              <a:t>Candidate </a:t>
            </a:r>
            <a:r>
              <a:rPr lang="en-US" sz="3200" dirty="0" smtClean="0"/>
              <a:t>Key </a:t>
            </a:r>
          </a:p>
          <a:p>
            <a:r>
              <a:rPr lang="en-US" sz="3200" dirty="0" smtClean="0"/>
              <a:t>Primary </a:t>
            </a:r>
            <a:r>
              <a:rPr lang="en-US" sz="3200" dirty="0" smtClean="0"/>
              <a:t>Key and </a:t>
            </a:r>
          </a:p>
          <a:p>
            <a:r>
              <a:rPr lang="en-US" sz="3200" dirty="0" smtClean="0"/>
              <a:t>Foreign Key</a:t>
            </a:r>
            <a:endParaRPr lang="as-IN" sz="3200" dirty="0" smtClean="0"/>
          </a:p>
          <a:p>
            <a:endParaRPr sz="3200" dirty="0"/>
          </a:p>
        </p:txBody>
      </p:sp>
    </p:spTree>
    <p:extLst>
      <p:ext uri="{BB962C8B-B14F-4D97-AF65-F5344CB8AC3E}">
        <p14:creationId xmlns:p14="http://schemas.microsoft.com/office/powerpoint/2010/main" xmlns="" val="30810741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879681" y="662609"/>
            <a:ext cx="6976939" cy="556591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Key in DBMS</a:t>
            </a:r>
            <a:endParaRPr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752395" y="1762364"/>
            <a:ext cx="5799412" cy="2196025"/>
          </a:xfrm>
        </p:spPr>
        <p:txBody>
          <a:bodyPr>
            <a:normAutofit/>
          </a:bodyPr>
          <a:lstStyle/>
          <a:p>
            <a:r>
              <a:rPr lang="en-US" sz="1800" dirty="0" smtClean="0"/>
              <a:t>A </a:t>
            </a:r>
            <a:r>
              <a:rPr lang="en-US" sz="1800" dirty="0" smtClean="0">
                <a:solidFill>
                  <a:srgbClr val="FF0000"/>
                </a:solidFill>
              </a:rPr>
              <a:t>DBMS key </a:t>
            </a:r>
            <a:r>
              <a:rPr lang="en-US" sz="1800" dirty="0" smtClean="0"/>
              <a:t>is an attribute or set of an attribute which helps you to identify a </a:t>
            </a:r>
            <a:r>
              <a:rPr lang="en-US" sz="1800" dirty="0" smtClean="0"/>
              <a:t>row (</a:t>
            </a:r>
            <a:r>
              <a:rPr lang="en-US" sz="1800" dirty="0" err="1" smtClean="0"/>
              <a:t>tuple</a:t>
            </a:r>
            <a:r>
              <a:rPr lang="en-US" sz="1800" dirty="0" smtClean="0"/>
              <a:t>) in a </a:t>
            </a:r>
            <a:r>
              <a:rPr lang="en-US" sz="1800" dirty="0" smtClean="0"/>
              <a:t>relation (</a:t>
            </a:r>
            <a:r>
              <a:rPr lang="en-US" sz="1800" dirty="0" smtClean="0"/>
              <a:t>table). </a:t>
            </a:r>
            <a:endParaRPr lang="en-US" sz="1800" dirty="0" smtClean="0"/>
          </a:p>
          <a:p>
            <a:r>
              <a:rPr lang="en-US" sz="1800" dirty="0" smtClean="0"/>
              <a:t>Keys </a:t>
            </a:r>
            <a:r>
              <a:rPr lang="en-US" sz="1800" dirty="0" smtClean="0"/>
              <a:t>help you uniquely identify a row in a table by a combination of one or more columns in that table. </a:t>
            </a:r>
            <a:endParaRPr sz="3200" dirty="0"/>
          </a:p>
        </p:txBody>
      </p:sp>
      <p:pic>
        <p:nvPicPr>
          <p:cNvPr id="6" name="Picture 5" descr="RelationalKey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0424" y="1400927"/>
            <a:ext cx="2762250" cy="2371725"/>
          </a:xfrm>
          <a:prstGeom prst="rect">
            <a:avLst/>
          </a:prstGeom>
        </p:spPr>
      </p:pic>
      <p:pic>
        <p:nvPicPr>
          <p:cNvPr id="7" name="Picture 6" descr="types-of-keys-in-dbms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3832" y="3957910"/>
            <a:ext cx="6185985" cy="2144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810741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2"/>
          <p:cNvSpPr>
            <a:spLocks noGrp="1"/>
          </p:cNvSpPr>
          <p:nvPr>
            <p:ph type="title"/>
          </p:nvPr>
        </p:nvSpPr>
        <p:spPr>
          <a:xfrm>
            <a:off x="879681" y="662609"/>
            <a:ext cx="8317327" cy="556591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Super Key</a:t>
            </a:r>
            <a:endParaRPr lang="en-US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73165" y="1540564"/>
            <a:ext cx="994540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The </a:t>
            </a:r>
            <a:r>
              <a:rPr lang="en-US" sz="2400" dirty="0" smtClean="0"/>
              <a:t>set of attributes which can uniquely identify a </a:t>
            </a:r>
            <a:r>
              <a:rPr lang="en-US" sz="2400" dirty="0" err="1" smtClean="0"/>
              <a:t>tuple</a:t>
            </a:r>
            <a:r>
              <a:rPr lang="en-US" sz="2400" dirty="0" smtClean="0"/>
              <a:t> is known as Super Key. </a:t>
            </a:r>
            <a:endParaRPr lang="en-US" sz="2400" dirty="0" smtClean="0"/>
          </a:p>
          <a:p>
            <a:endParaRPr lang="en-US" sz="1600" dirty="0" smtClean="0"/>
          </a:p>
          <a:p>
            <a:r>
              <a:rPr lang="en-US" sz="2000" dirty="0" smtClean="0"/>
              <a:t>For </a:t>
            </a:r>
            <a:r>
              <a:rPr lang="en-US" sz="2000" dirty="0" smtClean="0"/>
              <a:t>Example, STUD_NO, (STUD_NO, STUD_NAME)</a:t>
            </a:r>
            <a:endParaRPr lang="en-US" sz="2000" dirty="0">
              <a:solidFill>
                <a:srgbClr val="00B050"/>
              </a:solidFill>
            </a:endParaRPr>
          </a:p>
        </p:txBody>
      </p:sp>
      <p:pic>
        <p:nvPicPr>
          <p:cNvPr id="5" name="Picture 4" descr="image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3476" y="2898295"/>
            <a:ext cx="6431587" cy="317119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3600" y="1856874"/>
            <a:ext cx="4757025" cy="4313234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The minimal set of attribute which can uniquely identify a </a:t>
            </a:r>
            <a:r>
              <a:rPr lang="en-US" dirty="0" err="1" smtClean="0"/>
              <a:t>tuple</a:t>
            </a:r>
            <a:r>
              <a:rPr lang="en-US" dirty="0" smtClean="0"/>
              <a:t> is known as </a:t>
            </a:r>
            <a:r>
              <a:rPr lang="en-US" dirty="0" smtClean="0">
                <a:solidFill>
                  <a:srgbClr val="FF0000"/>
                </a:solidFill>
              </a:rPr>
              <a:t>candidate key</a:t>
            </a:r>
            <a:r>
              <a:rPr lang="en-US" dirty="0" smtClean="0"/>
              <a:t>. </a:t>
            </a:r>
            <a:endParaRPr lang="en-US" dirty="0" smtClean="0"/>
          </a:p>
          <a:p>
            <a:r>
              <a:rPr lang="en-US" dirty="0" smtClean="0"/>
              <a:t>For </a:t>
            </a:r>
            <a:r>
              <a:rPr lang="en-US" dirty="0" smtClean="0"/>
              <a:t>Example, </a:t>
            </a:r>
            <a:r>
              <a:rPr lang="en-US" dirty="0" smtClean="0">
                <a:solidFill>
                  <a:srgbClr val="FF0000"/>
                </a:solidFill>
              </a:rPr>
              <a:t>STUD_NO</a:t>
            </a:r>
            <a:r>
              <a:rPr lang="en-US" dirty="0" smtClean="0"/>
              <a:t> in STUDENT relation. </a:t>
            </a:r>
          </a:p>
          <a:p>
            <a:r>
              <a:rPr lang="en-US" dirty="0" smtClean="0"/>
              <a:t>The candidate key can be simple (having only one attribute) or composite as well. </a:t>
            </a:r>
            <a:endParaRPr lang="en-US" dirty="0" smtClean="0"/>
          </a:p>
          <a:p>
            <a:r>
              <a:rPr lang="en-US" dirty="0" smtClean="0"/>
              <a:t>For </a:t>
            </a:r>
            <a:r>
              <a:rPr lang="en-US" dirty="0" smtClean="0"/>
              <a:t>Example, </a:t>
            </a:r>
            <a:r>
              <a:rPr lang="en-US" dirty="0" smtClean="0">
                <a:solidFill>
                  <a:srgbClr val="FF0000"/>
                </a:solidFill>
              </a:rPr>
              <a:t>{STUD_NO, COURSE_NO}</a:t>
            </a:r>
            <a:r>
              <a:rPr lang="en-US" dirty="0" smtClean="0"/>
              <a:t> is a composite candidate key for relation STUDENT_COURSE.</a:t>
            </a:r>
          </a:p>
        </p:txBody>
      </p:sp>
      <p:sp>
        <p:nvSpPr>
          <p:cNvPr id="4" name="Title 12"/>
          <p:cNvSpPr>
            <a:spLocks noGrp="1"/>
          </p:cNvSpPr>
          <p:nvPr>
            <p:ph type="title"/>
          </p:nvPr>
        </p:nvSpPr>
        <p:spPr>
          <a:xfrm>
            <a:off x="879682" y="662609"/>
            <a:ext cx="9801570" cy="556591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Candidate Key</a:t>
            </a:r>
            <a:endParaRPr lang="as-IN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194" name="AutoShape 2" descr="image"/>
          <p:cNvSpPr>
            <a:spLocks noChangeAspect="1" noChangeArrowheads="1"/>
          </p:cNvSpPr>
          <p:nvPr/>
        </p:nvSpPr>
        <p:spPr bwMode="auto">
          <a:xfrm>
            <a:off x="155575" y="-1592263"/>
            <a:ext cx="6962775" cy="33242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 descr="image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2118" y="1904383"/>
            <a:ext cx="6431587" cy="317119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3600" y="1856874"/>
            <a:ext cx="4757025" cy="4313234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There </a:t>
            </a:r>
            <a:r>
              <a:rPr lang="en-US" dirty="0" smtClean="0"/>
              <a:t>can be more than one candidate key in relation out of which one can be chosen as the primary key. </a:t>
            </a:r>
            <a:endParaRPr lang="en-US" dirty="0" smtClean="0"/>
          </a:p>
          <a:p>
            <a:r>
              <a:rPr lang="en-US" dirty="0" smtClean="0"/>
              <a:t>For </a:t>
            </a:r>
            <a:r>
              <a:rPr lang="en-US" dirty="0" smtClean="0"/>
              <a:t>Example, STUD_NO, as well as STUD_PHONE both, are candidate keys for relation STUDENT but STUD_NO can be chosen as the primary key (only one out of many candidate keys).</a:t>
            </a:r>
          </a:p>
        </p:txBody>
      </p:sp>
      <p:sp>
        <p:nvSpPr>
          <p:cNvPr id="4" name="Title 12"/>
          <p:cNvSpPr>
            <a:spLocks noGrp="1"/>
          </p:cNvSpPr>
          <p:nvPr>
            <p:ph type="title"/>
          </p:nvPr>
        </p:nvSpPr>
        <p:spPr>
          <a:xfrm>
            <a:off x="879682" y="662609"/>
            <a:ext cx="9801570" cy="556591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Primary Key</a:t>
            </a:r>
            <a:endParaRPr lang="as-IN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194" name="AutoShape 2" descr="image"/>
          <p:cNvSpPr>
            <a:spLocks noChangeAspect="1" noChangeArrowheads="1"/>
          </p:cNvSpPr>
          <p:nvPr/>
        </p:nvSpPr>
        <p:spPr bwMode="auto">
          <a:xfrm>
            <a:off x="155575" y="-1592263"/>
            <a:ext cx="6962775" cy="33242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 descr="image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2118" y="1904383"/>
            <a:ext cx="6431587" cy="317119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4574" y="3460389"/>
            <a:ext cx="4757025" cy="1774221"/>
          </a:xfrm>
        </p:spPr>
        <p:txBody>
          <a:bodyPr>
            <a:normAutofit/>
          </a:bodyPr>
          <a:lstStyle/>
          <a:p>
            <a:r>
              <a:rPr lang="en-US" dirty="0" smtClean="0"/>
              <a:t>For Example, </a:t>
            </a:r>
            <a:r>
              <a:rPr lang="en-US" dirty="0" smtClean="0">
                <a:solidFill>
                  <a:srgbClr val="FF0000"/>
                </a:solidFill>
              </a:rPr>
              <a:t>STUD_NO</a:t>
            </a:r>
            <a:r>
              <a:rPr lang="en-US" dirty="0" smtClean="0"/>
              <a:t> in STUDENT_COURSE is a foreign key to STUD_NO in STUDENT relation.</a:t>
            </a:r>
          </a:p>
        </p:txBody>
      </p:sp>
      <p:sp>
        <p:nvSpPr>
          <p:cNvPr id="4" name="Title 12"/>
          <p:cNvSpPr>
            <a:spLocks noGrp="1"/>
          </p:cNvSpPr>
          <p:nvPr>
            <p:ph type="title"/>
          </p:nvPr>
        </p:nvSpPr>
        <p:spPr>
          <a:xfrm>
            <a:off x="879682" y="662609"/>
            <a:ext cx="9801570" cy="556591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Foreign Key</a:t>
            </a:r>
            <a:endParaRPr lang="as-IN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194" name="AutoShape 2" descr="image"/>
          <p:cNvSpPr>
            <a:spLocks noChangeAspect="1" noChangeArrowheads="1"/>
          </p:cNvSpPr>
          <p:nvPr/>
        </p:nvSpPr>
        <p:spPr bwMode="auto">
          <a:xfrm>
            <a:off x="155575" y="-1592263"/>
            <a:ext cx="6962775" cy="33242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 descr="image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2118" y="1904383"/>
            <a:ext cx="6431587" cy="3171198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flipV="1">
            <a:off x="3882887" y="2570922"/>
            <a:ext cx="1643270" cy="92765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4492487" y="3816626"/>
            <a:ext cx="1351722" cy="33130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2"/>
          <p:cNvSpPr>
            <a:spLocks noGrp="1"/>
          </p:cNvSpPr>
          <p:nvPr>
            <p:ph type="title"/>
          </p:nvPr>
        </p:nvSpPr>
        <p:spPr>
          <a:xfrm>
            <a:off x="879682" y="662609"/>
            <a:ext cx="7045118" cy="556591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Alternate Key</a:t>
            </a:r>
            <a:endParaRPr lang="en-US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813423" y="1487554"/>
            <a:ext cx="10888246" cy="1653210"/>
          </a:xfrm>
        </p:spPr>
        <p:txBody>
          <a:bodyPr>
            <a:normAutofit/>
          </a:bodyPr>
          <a:lstStyle/>
          <a:p>
            <a:r>
              <a:rPr lang="en-US" dirty="0" smtClean="0"/>
              <a:t>The </a:t>
            </a:r>
            <a:r>
              <a:rPr lang="en-US" dirty="0" smtClean="0"/>
              <a:t>candidate key other than the primary key is called an alternate key.</a:t>
            </a:r>
            <a:endParaRPr lang="en-US" dirty="0" smtClean="0"/>
          </a:p>
        </p:txBody>
      </p:sp>
      <p:pic>
        <p:nvPicPr>
          <p:cNvPr id="5" name="Picture 4" descr="100518_0517_DBMSKeysPri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4940" y="2716281"/>
            <a:ext cx="6681581" cy="278817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2186" y="2173356"/>
            <a:ext cx="7833622" cy="1152939"/>
          </a:xfrm>
        </p:spPr>
        <p:txBody>
          <a:bodyPr>
            <a:noAutofit/>
          </a:bodyPr>
          <a:lstStyle/>
          <a:p>
            <a:r>
              <a:rPr lang="en-US" sz="3600" dirty="0" smtClean="0">
                <a:latin typeface="Aparajita" pitchFamily="34" charset="0"/>
                <a:cs typeface="Aparajita" pitchFamily="34" charset="0"/>
              </a:rPr>
              <a:t>“Opportunities don’t happen, you create them</a:t>
            </a:r>
            <a:r>
              <a:rPr lang="en-US" sz="3600" dirty="0" smtClean="0">
                <a:latin typeface="Aparajita" pitchFamily="34" charset="0"/>
                <a:cs typeface="Aparajita" pitchFamily="34" charset="0"/>
              </a:rPr>
              <a:t>.”</a:t>
            </a:r>
            <a:endParaRPr lang="en-US" sz="3600" dirty="0"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89470" y="3309730"/>
            <a:ext cx="2214702" cy="480391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Aparajita" pitchFamily="34" charset="0"/>
                <a:cs typeface="Aparajita" pitchFamily="34" charset="0"/>
              </a:rPr>
              <a:t>– </a:t>
            </a:r>
            <a:r>
              <a:rPr lang="en-US" dirty="0" smtClean="0">
                <a:latin typeface="Aparajita" pitchFamily="34" charset="0"/>
                <a:cs typeface="Aparajita" pitchFamily="34" charset="0"/>
              </a:rPr>
              <a:t>– Chris Grosser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057482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f03431377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TF03431377.potx" id="{56A48130-F36A-41C3-8C0C-0EF853C6708B}" vid="{0432F83B-7085-406B-BFE7-677E72A6CADA}"/>
    </a:ext>
  </a:extLst>
</a:theme>
</file>

<file path=ppt/theme/theme2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tf03431377</Template>
  <TotalTime>535</TotalTime>
  <Words>278</Words>
  <PresentationFormat>Custom</PresentationFormat>
  <Paragraphs>31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tf03431377</vt:lpstr>
      <vt:lpstr>Keys in Relational Model</vt:lpstr>
      <vt:lpstr>এই Lesson এ কি শিখব? </vt:lpstr>
      <vt:lpstr>Key in DBMS</vt:lpstr>
      <vt:lpstr>Super Key</vt:lpstr>
      <vt:lpstr>Candidate Key</vt:lpstr>
      <vt:lpstr>Primary Key</vt:lpstr>
      <vt:lpstr>Foreign Key</vt:lpstr>
      <vt:lpstr>Alternate Key</vt:lpstr>
      <vt:lpstr>“Opportunities don’t happen, you create them.”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Database Introduction</dc:title>
  <dc:creator>User</dc:creator>
  <cp:lastModifiedBy>User</cp:lastModifiedBy>
  <cp:revision>98</cp:revision>
  <dcterms:created xsi:type="dcterms:W3CDTF">2020-04-17T10:09:40Z</dcterms:created>
  <dcterms:modified xsi:type="dcterms:W3CDTF">2020-04-24T17:28:51Z</dcterms:modified>
</cp:coreProperties>
</file>