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9" r:id="rId3"/>
    <p:sldId id="264" r:id="rId4"/>
    <p:sldId id="260" r:id="rId5"/>
    <p:sldId id="261" r:id="rId6"/>
    <p:sldId id="265" r:id="rId7"/>
    <p:sldId id="266" r:id="rId8"/>
    <p:sldId id="267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7aHmIZHyUp0" TargetMode="External"/><Relationship Id="rId2" Type="http://schemas.openxmlformats.org/officeDocument/2006/relationships/hyperlink" Target="https://youtu.be/yjWU8P2kzXw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D:\14.5.2020_Momin\Momin\Apparel III\MOODLE\Course Image_AM II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458199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The </a:t>
            </a:r>
            <a:r>
              <a:rPr lang="en-US" b="1" dirty="0" smtClean="0">
                <a:solidFill>
                  <a:srgbClr val="7030A0"/>
                </a:solidFill>
              </a:rPr>
              <a:t>History </a:t>
            </a:r>
            <a:r>
              <a:rPr lang="en-US" b="1" dirty="0" smtClean="0">
                <a:solidFill>
                  <a:srgbClr val="7030A0"/>
                </a:solidFill>
              </a:rPr>
              <a:t>of </a:t>
            </a:r>
            <a:r>
              <a:rPr lang="en-US" b="1" dirty="0" smtClean="0">
                <a:solidFill>
                  <a:srgbClr val="7030A0"/>
                </a:solidFill>
              </a:rPr>
              <a:t>Denim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143000"/>
            <a:ext cx="8305800" cy="4876800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Arial" pitchFamily="34" charset="0"/>
              <a:buChar char="•"/>
            </a:pPr>
            <a:r>
              <a:rPr lang="en-US" dirty="0" smtClean="0"/>
              <a:t> A popular conception of the entomology of the denim is that it is a contraction or derivative of the French term </a:t>
            </a:r>
            <a:r>
              <a:rPr lang="en-US" b="1" dirty="0" smtClean="0">
                <a:solidFill>
                  <a:srgbClr val="7030A0"/>
                </a:solidFill>
              </a:rPr>
              <a:t>SERGE DE NIMES</a:t>
            </a:r>
            <a:r>
              <a:rPr lang="en-US" dirty="0" smtClean="0"/>
              <a:t>. </a:t>
            </a:r>
            <a:r>
              <a:rPr lang="en-US" b="1" dirty="0" smtClean="0">
                <a:solidFill>
                  <a:srgbClr val="7030A0"/>
                </a:solidFill>
              </a:rPr>
              <a:t>Denim was traditionally colored blue with indigo dye to make blue “Jeans“.</a:t>
            </a:r>
          </a:p>
          <a:p>
            <a:pPr algn="just"/>
            <a:endParaRPr lang="en-US" b="1" dirty="0" smtClean="0"/>
          </a:p>
          <a:p>
            <a:pPr algn="just">
              <a:buFont typeface="Arial" pitchFamily="34" charset="0"/>
              <a:buChar char="•"/>
            </a:pPr>
            <a:r>
              <a:rPr lang="en-US" b="1" dirty="0" smtClean="0"/>
              <a:t> </a:t>
            </a:r>
            <a:r>
              <a:rPr lang="en-US" dirty="0" smtClean="0"/>
              <a:t>Though </a:t>
            </a:r>
            <a:r>
              <a:rPr lang="en-US" b="1" dirty="0" smtClean="0">
                <a:solidFill>
                  <a:srgbClr val="7030A0"/>
                </a:solidFill>
              </a:rPr>
              <a:t>“Jean“ </a:t>
            </a:r>
            <a:r>
              <a:rPr lang="en-US" dirty="0" smtClean="0"/>
              <a:t>then denoted a different , lighter cotton textile ; the contemporary use of jean comes from the </a:t>
            </a:r>
            <a:r>
              <a:rPr lang="en-US" dirty="0" smtClean="0">
                <a:solidFill>
                  <a:srgbClr val="7030A0"/>
                </a:solidFill>
              </a:rPr>
              <a:t>French word </a:t>
            </a:r>
            <a:r>
              <a:rPr lang="en-US" dirty="0" smtClean="0"/>
              <a:t>for </a:t>
            </a:r>
            <a:r>
              <a:rPr lang="en-US" b="1" dirty="0" smtClean="0">
                <a:solidFill>
                  <a:srgbClr val="7030A0"/>
                </a:solidFill>
              </a:rPr>
              <a:t>Genoa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7030A0"/>
                </a:solidFill>
              </a:rPr>
              <a:t>,Italy,(Genes ) </a:t>
            </a:r>
            <a:r>
              <a:rPr lang="en-US" dirty="0" smtClean="0"/>
              <a:t>, from which the first denim trousers were made .</a:t>
            </a:r>
            <a:endParaRPr lang="en-US" b="1" dirty="0" smtClean="0"/>
          </a:p>
          <a:p>
            <a:pPr algn="just">
              <a:buFont typeface="Arial" pitchFamily="34" charset="0"/>
              <a:buChar char="•"/>
            </a:pPr>
            <a:endParaRPr lang="en-US" b="1" dirty="0" smtClean="0"/>
          </a:p>
          <a:p>
            <a:pPr algn="just">
              <a:buFont typeface="Arial" pitchFamily="34" charset="0"/>
              <a:buChar char="•"/>
            </a:pPr>
            <a:r>
              <a:rPr lang="en-US" b="1" dirty="0" smtClean="0"/>
              <a:t> </a:t>
            </a:r>
            <a:r>
              <a:rPr lang="en-US" dirty="0" smtClean="0"/>
              <a:t>Similarly woven traditional American cotton textile is the </a:t>
            </a:r>
            <a:r>
              <a:rPr lang="en-US" b="1" dirty="0" smtClean="0">
                <a:solidFill>
                  <a:srgbClr val="7030A0"/>
                </a:solidFill>
              </a:rPr>
              <a:t>diagonal warp-striped hickory cloth</a:t>
            </a:r>
            <a:r>
              <a:rPr lang="en-US" dirty="0" smtClean="0"/>
              <a:t> that was once associated with railroad men’s overalls, in which blue or black contrasting with un dyed white threads from the woven pattern . </a:t>
            </a:r>
          </a:p>
          <a:p>
            <a:pPr algn="just">
              <a:buFont typeface="Arial" pitchFamily="34" charset="0"/>
              <a:buChar char="•"/>
            </a:pPr>
            <a:endParaRPr lang="en-US" dirty="0" smtClean="0"/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Records of a group of New Yorkers headed for the California gold fields in </a:t>
            </a:r>
            <a:r>
              <a:rPr lang="en-US" b="1" dirty="0" smtClean="0">
                <a:solidFill>
                  <a:srgbClr val="7030A0"/>
                </a:solidFill>
              </a:rPr>
              <a:t>1849 </a:t>
            </a:r>
            <a:r>
              <a:rPr lang="en-US" dirty="0" smtClean="0"/>
              <a:t>show that they took along </a:t>
            </a:r>
            <a:r>
              <a:rPr lang="en-US" b="1" dirty="0" smtClean="0">
                <a:solidFill>
                  <a:srgbClr val="7030A0"/>
                </a:solidFill>
              </a:rPr>
              <a:t>four “hickory shirts “ </a:t>
            </a:r>
            <a:r>
              <a:rPr lang="en-US" dirty="0" smtClean="0"/>
              <a:t>apiece. Hickory cloth would later furnish the material for some “fatigue” pantaloons and shirts in the </a:t>
            </a:r>
            <a:r>
              <a:rPr lang="en-US" b="1" dirty="0" smtClean="0">
                <a:solidFill>
                  <a:srgbClr val="7030A0"/>
                </a:solidFill>
              </a:rPr>
              <a:t>American civil war.</a:t>
            </a:r>
          </a:p>
          <a:p>
            <a:endParaRPr lang="en-US" dirty="0"/>
          </a:p>
        </p:txBody>
      </p:sp>
      <p:pic>
        <p:nvPicPr>
          <p:cNvPr id="4" name="Picture 2" descr="https://shop.r10s.jp/tukurutanosimi/cabinet/1/1015-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5410200"/>
            <a:ext cx="3352800" cy="1295400"/>
          </a:xfrm>
          <a:prstGeom prst="rect">
            <a:avLst/>
          </a:prstGeom>
          <a:noFill/>
        </p:spPr>
      </p:pic>
      <p:pic>
        <p:nvPicPr>
          <p:cNvPr id="5" name="Picture 4" descr="https://cdn.shopify.com/s/files/1/0020/6123/8339/products/2072175411267.jpg?v=15523492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5410200"/>
            <a:ext cx="3962400" cy="133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user\Desktop\Cap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915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www.inviya.com/wp-content/uploads/2018/05/concept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6106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s://i1.wp.com/thejeansblog.com/wp-content/uploads/2019/05/LTS_DenimGraphic_Final.jpg?w=1440&amp;ssl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686800" cy="6705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Denim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en-US" b="1" dirty="0" smtClean="0"/>
              <a:t>Definition:   </a:t>
            </a:r>
          </a:p>
          <a:p>
            <a:pPr algn="just">
              <a:buNone/>
            </a:pPr>
            <a:r>
              <a:rPr lang="en-US" dirty="0" smtClean="0"/>
              <a:t>    Denim is a rugged </a:t>
            </a:r>
            <a:r>
              <a:rPr lang="en-US" b="1" dirty="0" smtClean="0">
                <a:solidFill>
                  <a:srgbClr val="7030A0"/>
                </a:solidFill>
              </a:rPr>
              <a:t>twill textile</a:t>
            </a:r>
            <a:r>
              <a:rPr lang="en-US" dirty="0" smtClean="0"/>
              <a:t>, in which the </a:t>
            </a:r>
            <a:r>
              <a:rPr lang="en-US" b="1" dirty="0" smtClean="0">
                <a:solidFill>
                  <a:srgbClr val="7030A0"/>
                </a:solidFill>
              </a:rPr>
              <a:t>weft passes under the two or more warp yarns</a:t>
            </a:r>
            <a:r>
              <a:rPr lang="en-US" dirty="0" smtClean="0"/>
              <a:t>, producing the familiar </a:t>
            </a:r>
            <a:r>
              <a:rPr lang="en-US" b="1" dirty="0" smtClean="0">
                <a:solidFill>
                  <a:srgbClr val="7030A0"/>
                </a:solidFill>
              </a:rPr>
              <a:t>diagonal ribbing </a:t>
            </a:r>
            <a:r>
              <a:rPr lang="en-US" dirty="0" smtClean="0"/>
              <a:t>identifiable on the </a:t>
            </a:r>
            <a:r>
              <a:rPr lang="en-US" b="1" dirty="0" smtClean="0">
                <a:solidFill>
                  <a:srgbClr val="7030A0"/>
                </a:solidFill>
              </a:rPr>
              <a:t>revere of the fabric</a:t>
            </a:r>
            <a:r>
              <a:rPr lang="en-US" dirty="0" smtClean="0"/>
              <a:t>.</a:t>
            </a: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Characteristics of denim fabric:</a:t>
            </a:r>
          </a:p>
          <a:p>
            <a:pPr lvl="0"/>
            <a:r>
              <a:rPr lang="en-US" b="1" dirty="0" smtClean="0">
                <a:solidFill>
                  <a:srgbClr val="7030A0"/>
                </a:solidFill>
              </a:rPr>
              <a:t>Warp</a:t>
            </a:r>
            <a:r>
              <a:rPr lang="en-US" dirty="0" smtClean="0"/>
              <a:t> yarns are </a:t>
            </a:r>
            <a:r>
              <a:rPr lang="en-US" b="1" dirty="0" smtClean="0">
                <a:solidFill>
                  <a:srgbClr val="7030A0"/>
                </a:solidFill>
              </a:rPr>
              <a:t>colored</a:t>
            </a:r>
            <a:r>
              <a:rPr lang="en-US" dirty="0" smtClean="0"/>
              <a:t> (usually with indigo, vat, blue or </a:t>
            </a:r>
            <a:r>
              <a:rPr lang="en-US" dirty="0" err="1" smtClean="0"/>
              <a:t>sulphur</a:t>
            </a:r>
            <a:r>
              <a:rPr lang="en-US" dirty="0" smtClean="0"/>
              <a:t> black ); </a:t>
            </a:r>
            <a:endParaRPr lang="en-US" b="1" dirty="0" smtClean="0"/>
          </a:p>
          <a:p>
            <a:pPr lvl="0"/>
            <a:r>
              <a:rPr lang="en-US" dirty="0" smtClean="0"/>
              <a:t>Structure : right hand or left hand </a:t>
            </a:r>
            <a:r>
              <a:rPr lang="en-US" b="1" dirty="0" smtClean="0">
                <a:solidFill>
                  <a:srgbClr val="7030A0"/>
                </a:solidFill>
              </a:rPr>
              <a:t>twill,</a:t>
            </a:r>
            <a:r>
              <a:rPr lang="en-US" dirty="0" smtClean="0"/>
              <a:t> i.e. z/s-twill of </a:t>
            </a:r>
            <a:r>
              <a:rPr lang="en-US" b="1" dirty="0" smtClean="0">
                <a:solidFill>
                  <a:srgbClr val="7030A0"/>
                </a:solidFill>
              </a:rPr>
              <a:t>2/1</a:t>
            </a:r>
            <a:r>
              <a:rPr lang="en-US" dirty="0" smtClean="0"/>
              <a:t> or </a:t>
            </a:r>
            <a:r>
              <a:rPr lang="en-US" b="1" dirty="0" smtClean="0">
                <a:solidFill>
                  <a:srgbClr val="7030A0"/>
                </a:solidFill>
              </a:rPr>
              <a:t>3/1</a:t>
            </a:r>
            <a:r>
              <a:rPr lang="en-US" dirty="0" smtClean="0"/>
              <a:t>construction;</a:t>
            </a:r>
            <a:endParaRPr lang="en-US" b="1" dirty="0" smtClean="0"/>
          </a:p>
          <a:p>
            <a:pPr lvl="0"/>
            <a:r>
              <a:rPr lang="en-US" dirty="0" smtClean="0"/>
              <a:t>Usually made of cotton yarns of </a:t>
            </a:r>
            <a:r>
              <a:rPr lang="en-US" b="1" dirty="0" smtClean="0">
                <a:solidFill>
                  <a:srgbClr val="7030A0"/>
                </a:solidFill>
              </a:rPr>
              <a:t>coarser count </a:t>
            </a:r>
            <a:r>
              <a:rPr lang="en-US" dirty="0" smtClean="0"/>
              <a:t>(7</a:t>
            </a:r>
            <a:r>
              <a:rPr lang="en-US" baseline="30000" dirty="0" smtClean="0"/>
              <a:t>s</a:t>
            </a:r>
            <a:r>
              <a:rPr lang="en-US" dirty="0" smtClean="0"/>
              <a:t>, 10</a:t>
            </a:r>
            <a:r>
              <a:rPr lang="en-US" baseline="30000" dirty="0" smtClean="0"/>
              <a:t>s</a:t>
            </a:r>
            <a:r>
              <a:rPr lang="en-US" dirty="0" smtClean="0"/>
              <a:t>, 14</a:t>
            </a:r>
            <a:r>
              <a:rPr lang="en-US" baseline="30000" dirty="0" smtClean="0"/>
              <a:t>s</a:t>
            </a:r>
            <a:r>
              <a:rPr lang="en-US" dirty="0" smtClean="0"/>
              <a:t>, 16</a:t>
            </a:r>
            <a:r>
              <a:rPr lang="en-US" baseline="30000" dirty="0" smtClean="0"/>
              <a:t>s</a:t>
            </a:r>
            <a:r>
              <a:rPr lang="en-US" dirty="0" smtClean="0"/>
              <a:t>, etc )</a:t>
            </a:r>
            <a:endParaRPr lang="en-US" b="1" dirty="0" smtClean="0"/>
          </a:p>
          <a:p>
            <a:pPr lvl="0"/>
            <a:r>
              <a:rPr lang="en-US" b="1" dirty="0" smtClean="0">
                <a:solidFill>
                  <a:srgbClr val="7030A0"/>
                </a:solidFill>
              </a:rPr>
              <a:t>Coarser cloth </a:t>
            </a:r>
            <a:r>
              <a:rPr lang="en-US" dirty="0" smtClean="0"/>
              <a:t>( weight lies between 6-14 oz/sq.yds ) and used for pant and warm jackets;</a:t>
            </a:r>
            <a:endParaRPr lang="en-US" b="1" dirty="0" smtClean="0"/>
          </a:p>
          <a:p>
            <a:pPr lvl="0"/>
            <a:r>
              <a:rPr lang="en-US" b="1" dirty="0" smtClean="0">
                <a:solidFill>
                  <a:srgbClr val="7030A0"/>
                </a:solidFill>
              </a:rPr>
              <a:t>Rotor yarn </a:t>
            </a:r>
            <a:r>
              <a:rPr lang="en-US" dirty="0" smtClean="0"/>
              <a:t>are usually used.</a:t>
            </a:r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 smtClean="0"/>
              <a:t>Classification of denim fabric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229600" cy="5059363"/>
          </a:xfrm>
        </p:spPr>
        <p:txBody>
          <a:bodyPr numCol="2"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</a:rPr>
              <a:t>1.As per weight /unit area</a:t>
            </a:r>
          </a:p>
          <a:p>
            <a:pPr lvl="0"/>
            <a:r>
              <a:rPr lang="en-US" dirty="0" smtClean="0"/>
              <a:t>Light weight : 4.5 to 7 oz/</a:t>
            </a:r>
            <a:r>
              <a:rPr lang="en-US" dirty="0" err="1" smtClean="0"/>
              <a:t>sq.yd</a:t>
            </a:r>
            <a:endParaRPr lang="en-US" b="1" dirty="0" smtClean="0"/>
          </a:p>
          <a:p>
            <a:pPr lvl="0"/>
            <a:r>
              <a:rPr lang="en-US" dirty="0" smtClean="0"/>
              <a:t>Medium weight : 7 to 10 oz/</a:t>
            </a:r>
            <a:r>
              <a:rPr lang="en-US" dirty="0" err="1" smtClean="0"/>
              <a:t>sq.yd</a:t>
            </a:r>
            <a:endParaRPr lang="en-US" b="1" dirty="0" smtClean="0"/>
          </a:p>
          <a:p>
            <a:pPr lvl="0"/>
            <a:r>
              <a:rPr lang="en-US" dirty="0" smtClean="0"/>
              <a:t>Heavy weight: 11 and above.</a:t>
            </a:r>
          </a:p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</a:rPr>
              <a:t>2. As per hue and color </a:t>
            </a:r>
          </a:p>
          <a:p>
            <a:pPr lvl="0"/>
            <a:r>
              <a:rPr lang="en-US" dirty="0" smtClean="0"/>
              <a:t>Indigo vat.</a:t>
            </a:r>
            <a:endParaRPr lang="en-US" b="1" dirty="0" smtClean="0"/>
          </a:p>
          <a:p>
            <a:pPr lvl="0"/>
            <a:r>
              <a:rPr lang="en-US" dirty="0" err="1" smtClean="0"/>
              <a:t>Sulphur</a:t>
            </a:r>
            <a:r>
              <a:rPr lang="en-US" dirty="0" smtClean="0"/>
              <a:t> black.</a:t>
            </a:r>
            <a:endParaRPr lang="en-US" b="1" dirty="0" smtClean="0"/>
          </a:p>
          <a:p>
            <a:pPr lvl="0"/>
            <a:r>
              <a:rPr lang="en-US" dirty="0" smtClean="0"/>
              <a:t>Pigment.</a:t>
            </a:r>
          </a:p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</a:rPr>
              <a:t>3.As per </a:t>
            </a:r>
            <a:r>
              <a:rPr lang="en-US" b="1" dirty="0" err="1" smtClean="0">
                <a:solidFill>
                  <a:srgbClr val="7030A0"/>
                </a:solidFill>
              </a:rPr>
              <a:t>slub</a:t>
            </a:r>
            <a:r>
              <a:rPr lang="en-US" b="1" dirty="0" smtClean="0">
                <a:solidFill>
                  <a:srgbClr val="7030A0"/>
                </a:solidFill>
              </a:rPr>
              <a:t> yarns </a:t>
            </a:r>
          </a:p>
          <a:p>
            <a:pPr lvl="0"/>
            <a:r>
              <a:rPr lang="en-US" dirty="0" smtClean="0"/>
              <a:t>Warp yarns are </a:t>
            </a:r>
            <a:r>
              <a:rPr lang="en-US" dirty="0" err="1" smtClean="0"/>
              <a:t>slub</a:t>
            </a:r>
            <a:r>
              <a:rPr lang="en-US" dirty="0" smtClean="0"/>
              <a:t> only.</a:t>
            </a:r>
            <a:endParaRPr lang="en-US" b="1" dirty="0" smtClean="0"/>
          </a:p>
          <a:p>
            <a:pPr lvl="0"/>
            <a:r>
              <a:rPr lang="en-US" dirty="0" smtClean="0"/>
              <a:t>Weft yarn are </a:t>
            </a:r>
            <a:r>
              <a:rPr lang="en-US" dirty="0" err="1" smtClean="0"/>
              <a:t>slub</a:t>
            </a:r>
            <a:r>
              <a:rPr lang="en-US" dirty="0" smtClean="0"/>
              <a:t> only.</a:t>
            </a:r>
            <a:endParaRPr lang="en-US" b="1" dirty="0" smtClean="0"/>
          </a:p>
          <a:p>
            <a:pPr lvl="0"/>
            <a:r>
              <a:rPr lang="en-US" dirty="0" smtClean="0"/>
              <a:t>Cross Hatch : both way </a:t>
            </a:r>
            <a:r>
              <a:rPr lang="en-US" dirty="0" err="1" smtClean="0"/>
              <a:t>slub</a:t>
            </a:r>
            <a:r>
              <a:rPr lang="en-US" dirty="0" smtClean="0"/>
              <a:t> i.e. both warp and weft yarn are </a:t>
            </a:r>
            <a:r>
              <a:rPr lang="en-US" dirty="0" err="1" smtClean="0"/>
              <a:t>slub</a:t>
            </a:r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</a:rPr>
              <a:t>4.As per fabric structure /design</a:t>
            </a:r>
          </a:p>
          <a:p>
            <a:pPr lvl="0"/>
            <a:r>
              <a:rPr lang="en-US" sz="2600" dirty="0" smtClean="0"/>
              <a:t>Plain (1/1)</a:t>
            </a:r>
            <a:endParaRPr lang="en-US" sz="2600" b="1" dirty="0" smtClean="0"/>
          </a:p>
          <a:p>
            <a:pPr lvl="0"/>
            <a:r>
              <a:rPr lang="en-US" sz="2600" dirty="0" smtClean="0"/>
              <a:t>Twill (S-twill, Z-twill, herringbone or zigzag twill, broken, stripe, dobby)</a:t>
            </a:r>
          </a:p>
          <a:p>
            <a:pPr lvl="0"/>
            <a:r>
              <a:rPr lang="en-US" sz="2600" dirty="0" smtClean="0"/>
              <a:t>Knit</a:t>
            </a:r>
          </a:p>
          <a:p>
            <a:pPr lvl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5.As per dyed yarn</a:t>
            </a:r>
          </a:p>
          <a:p>
            <a:r>
              <a:rPr lang="en-US" dirty="0" smtClean="0"/>
              <a:t>Black</a:t>
            </a:r>
          </a:p>
          <a:p>
            <a:r>
              <a:rPr lang="en-US" dirty="0" smtClean="0"/>
              <a:t>Blue Black</a:t>
            </a:r>
          </a:p>
          <a:p>
            <a:r>
              <a:rPr lang="en-US" dirty="0" smtClean="0"/>
              <a:t>Black Blue</a:t>
            </a:r>
          </a:p>
          <a:p>
            <a:r>
              <a:rPr lang="en-US" dirty="0" smtClean="0"/>
              <a:t>Grey</a:t>
            </a:r>
          </a:p>
          <a:p>
            <a:r>
              <a:rPr lang="en-US" dirty="0" smtClean="0"/>
              <a:t>Indigo/Blue</a:t>
            </a:r>
          </a:p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</a:rPr>
              <a:t>6.As per Composition</a:t>
            </a:r>
          </a:p>
          <a:p>
            <a:r>
              <a:rPr lang="en-US" dirty="0" smtClean="0"/>
              <a:t>100% Cotton</a:t>
            </a:r>
          </a:p>
          <a:p>
            <a:r>
              <a:rPr lang="en-US" dirty="0" smtClean="0"/>
              <a:t>Cotton + Polyester</a:t>
            </a:r>
          </a:p>
          <a:p>
            <a:r>
              <a:rPr lang="en-US" dirty="0" smtClean="0"/>
              <a:t>Cotton + Polyester + Spandex</a:t>
            </a:r>
          </a:p>
          <a:p>
            <a:r>
              <a:rPr lang="en-US" dirty="0" smtClean="0"/>
              <a:t>Polyester +Spandex</a:t>
            </a:r>
          </a:p>
          <a:p>
            <a:r>
              <a:rPr lang="en-US" dirty="0" smtClean="0"/>
              <a:t>Cotton + Spandex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b="1" dirty="0" smtClean="0"/>
              <a:t>Jeans:</a:t>
            </a:r>
          </a:p>
          <a:p>
            <a:pPr algn="just">
              <a:buNone/>
            </a:pPr>
            <a:r>
              <a:rPr lang="en-US" dirty="0" smtClean="0"/>
              <a:t>    Jeans are </a:t>
            </a:r>
            <a:r>
              <a:rPr lang="en-US" b="1" dirty="0" smtClean="0">
                <a:solidFill>
                  <a:srgbClr val="7030A0"/>
                </a:solidFill>
              </a:rPr>
              <a:t>pants or trousers</a:t>
            </a:r>
            <a:r>
              <a:rPr lang="en-US" dirty="0" smtClean="0">
                <a:solidFill>
                  <a:srgbClr val="7030A0"/>
                </a:solidFill>
              </a:rPr>
              <a:t>, </a:t>
            </a:r>
            <a:r>
              <a:rPr lang="en-US" b="1" dirty="0" smtClean="0">
                <a:solidFill>
                  <a:srgbClr val="7030A0"/>
                </a:solidFill>
              </a:rPr>
              <a:t>jackets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made from </a:t>
            </a:r>
            <a:r>
              <a:rPr lang="en-US" b="1" dirty="0" smtClean="0">
                <a:solidFill>
                  <a:srgbClr val="7030A0"/>
                </a:solidFill>
              </a:rPr>
              <a:t>denim</a:t>
            </a:r>
            <a:r>
              <a:rPr lang="en-US" dirty="0" smtClean="0"/>
              <a:t> mainly designed </a:t>
            </a:r>
            <a:r>
              <a:rPr lang="en-US" dirty="0" smtClean="0">
                <a:solidFill>
                  <a:srgbClr val="7030A0"/>
                </a:solidFill>
              </a:rPr>
              <a:t>for work</a:t>
            </a:r>
            <a:r>
              <a:rPr lang="en-US" dirty="0" smtClean="0"/>
              <a:t>, they became popular among teenagers starting in the </a:t>
            </a:r>
            <a:r>
              <a:rPr lang="en-US" b="1" dirty="0" smtClean="0"/>
              <a:t>1950.</a:t>
            </a:r>
            <a:r>
              <a:rPr lang="en-US" dirty="0" smtClean="0"/>
              <a:t> Historic brands include Levi’s American population spent more than </a:t>
            </a:r>
            <a:r>
              <a:rPr lang="en-US" b="1" dirty="0" smtClean="0">
                <a:solidFill>
                  <a:srgbClr val="7030A0"/>
                </a:solidFill>
              </a:rPr>
              <a:t>$14 billion on jeans in 2004.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algn="ctr">
              <a:buNone/>
            </a:pPr>
            <a:endParaRPr lang="en-US" dirty="0" smtClean="0">
              <a:hlinkClick r:id="rId2"/>
            </a:endParaRPr>
          </a:p>
          <a:p>
            <a:pPr algn="ctr">
              <a:buNone/>
            </a:pPr>
            <a:endParaRPr lang="en-US" dirty="0" smtClean="0">
              <a:hlinkClick r:id="rId2"/>
            </a:endParaRPr>
          </a:p>
          <a:p>
            <a:pPr algn="ctr">
              <a:buNone/>
            </a:pPr>
            <a:r>
              <a:rPr lang="en-US" dirty="0" smtClean="0">
                <a:hlinkClick r:id="rId3"/>
              </a:rPr>
              <a:t>Denim</a:t>
            </a:r>
            <a:endParaRPr lang="en-US" dirty="0" smtClean="0">
              <a:hlinkClick r:id="rId2"/>
            </a:endParaRPr>
          </a:p>
          <a:p>
            <a:pPr algn="ctr">
              <a:buNone/>
            </a:pPr>
            <a:r>
              <a:rPr lang="en-US" dirty="0" smtClean="0">
                <a:hlinkClick r:id="rId2"/>
              </a:rPr>
              <a:t>Denim </a:t>
            </a:r>
            <a:r>
              <a:rPr lang="en-US" dirty="0" smtClean="0">
                <a:hlinkClick r:id="rId2"/>
              </a:rPr>
              <a:t>Vs Twill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193</TotalTime>
  <Words>475</Words>
  <Application>Microsoft Office PowerPoint</Application>
  <PresentationFormat>On-screen Show (4:3)</PresentationFormat>
  <Paragraphs>56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Equity</vt:lpstr>
      <vt:lpstr>Slide 1</vt:lpstr>
      <vt:lpstr>The History of Denim</vt:lpstr>
      <vt:lpstr>Slide 3</vt:lpstr>
      <vt:lpstr>Slide 4</vt:lpstr>
      <vt:lpstr>Slide 5</vt:lpstr>
      <vt:lpstr>Denim</vt:lpstr>
      <vt:lpstr>Classification of denim fabric </vt:lpstr>
      <vt:lpstr>Jeans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DENIM</dc:title>
  <dc:creator/>
  <cp:lastModifiedBy>user</cp:lastModifiedBy>
  <cp:revision>25</cp:revision>
  <dcterms:created xsi:type="dcterms:W3CDTF">2006-08-16T00:00:00Z</dcterms:created>
  <dcterms:modified xsi:type="dcterms:W3CDTF">2020-09-21T11:29:38Z</dcterms:modified>
</cp:coreProperties>
</file>