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embeddedFontLst>
    <p:embeddedFont>
      <p:font typeface="Bookman Old Style" panose="02050604050505020204" pitchFamily="18" charset="0"/>
      <p:regular r:id="rId43"/>
      <p:bold r:id="rId44"/>
      <p:italic r:id="rId45"/>
      <p:boldItalic r:id="rId46"/>
    </p:embeddedFont>
    <p:embeddedFont>
      <p:font typeface="Nuni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7atw5jn7Sq01f4Ag/f447P/Xh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D5741C-1837-4CD4-AAEC-1150BBA5A826}">
  <a:tblStyle styleId="{DAD5741C-1837-4CD4-AAEC-1150BBA5A8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f1811e676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f1811e67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f1811e676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f1811e676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f1811e6767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f1811e67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f1811e6767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f1811e676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f1811e676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f1811e676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f21f3b0e4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f21f3b0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f21f3b0e4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f21f3b0e4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f21f3b0e43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f21f3b0e4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f21f3b0e43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f21f3b0e4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6735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114251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37101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3804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50523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748402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45006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29956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009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448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572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314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893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1448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8661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9341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718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569421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erywellmind.com/what-is-social-exchange-theory-279588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verywellmind.com/what-is-conformity-2795889"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verywellmind.com/what-are-individualistic-cultures-279527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verywellmind.com/what-are-collectivistic-cultures-279496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dtherapy.org/learn-about-therapy/issues/women-issu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1066800" y="838200"/>
            <a:ext cx="7175351" cy="179316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ts val="3600"/>
              <a:buFont typeface="Arial"/>
              <a:buNone/>
            </a:pPr>
            <a:r>
              <a:rPr lang="en-US" sz="3600"/>
              <a:t>HUM 321 Engineering Ethics and Environmental Protection</a:t>
            </a:r>
            <a:endParaRPr sz="3600"/>
          </a:p>
        </p:txBody>
      </p:sp>
      <p:sp>
        <p:nvSpPr>
          <p:cNvPr id="87" name="Google Shape;87;p1"/>
          <p:cNvSpPr txBox="1">
            <a:spLocks noGrp="1"/>
          </p:cNvSpPr>
          <p:nvPr>
            <p:ph type="subTitle" idx="1"/>
          </p:nvPr>
        </p:nvSpPr>
        <p:spPr>
          <a:xfrm>
            <a:off x="1752600" y="2971800"/>
            <a:ext cx="5637010" cy="1732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1600" dirty="0" smtClean="0"/>
              <a:t>Course Teacher</a:t>
            </a:r>
            <a:endParaRPr dirty="0"/>
          </a:p>
          <a:p>
            <a:pPr marL="0" lvl="0" indent="0" algn="l" rtl="0">
              <a:spcBef>
                <a:spcPts val="320"/>
              </a:spcBef>
              <a:spcAft>
                <a:spcPts val="0"/>
              </a:spcAft>
              <a:buSzPts val="1600"/>
              <a:buNone/>
            </a:pPr>
            <a:r>
              <a:rPr lang="en-US" sz="1600" dirty="0" err="1" smtClean="0"/>
              <a:t>Anjan</a:t>
            </a:r>
            <a:r>
              <a:rPr lang="en-US" sz="1600" dirty="0" smtClean="0"/>
              <a:t> Kumar </a:t>
            </a:r>
            <a:r>
              <a:rPr lang="en-US" sz="1600" dirty="0" err="1" smtClean="0"/>
              <a:t>Bagchi</a:t>
            </a:r>
            <a:endParaRPr dirty="0"/>
          </a:p>
          <a:p>
            <a:pPr marL="0" lvl="0" indent="0" algn="l" rtl="0">
              <a:spcBef>
                <a:spcPts val="320"/>
              </a:spcBef>
              <a:spcAft>
                <a:spcPts val="0"/>
              </a:spcAft>
              <a:buSzPts val="1600"/>
              <a:buNone/>
            </a:pPr>
            <a:r>
              <a:rPr lang="en-US" sz="1600" dirty="0"/>
              <a:t>Lecturer, Dept. of EEE, FE, DIU</a:t>
            </a:r>
            <a:endParaRPr dirty="0"/>
          </a:p>
          <a:p>
            <a:pPr marL="0" lvl="0" indent="0" algn="l" rtl="0">
              <a:spcBef>
                <a:spcPts val="320"/>
              </a:spcBef>
              <a:spcAft>
                <a:spcPts val="0"/>
              </a:spcAft>
              <a:buSzPts val="1600"/>
              <a:buNone/>
            </a:pPr>
            <a:r>
              <a:rPr lang="en-US" sz="1600" dirty="0" err="1"/>
              <a:t>B.Sc.Engg</a:t>
            </a:r>
            <a:r>
              <a:rPr lang="en-US" sz="1600" dirty="0"/>
              <a:t>. EEE, </a:t>
            </a:r>
            <a:r>
              <a:rPr lang="en-US" sz="1600" dirty="0" smtClean="0"/>
              <a:t>BUET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idx="1"/>
          </p:nvPr>
        </p:nvSpPr>
        <p:spPr>
          <a:xfrm>
            <a:off x="990600" y="609600"/>
            <a:ext cx="7315200" cy="5562600"/>
          </a:xfrm>
          <a:prstGeom prst="rect">
            <a:avLst/>
          </a:prstGeom>
          <a:noFill/>
          <a:ln>
            <a:noFill/>
          </a:ln>
        </p:spPr>
        <p:txBody>
          <a:bodyPr spcFirstLastPara="1" wrap="square" lIns="91425" tIns="45700" rIns="91425" bIns="45700" anchor="t" anchorCtr="0">
            <a:normAutofit fontScale="92500" lnSpcReduction="10000"/>
          </a:bodyPr>
          <a:lstStyle/>
          <a:p>
            <a:pPr marL="228600" lvl="0" indent="-182880" algn="l" rtl="0">
              <a:spcBef>
                <a:spcPts val="0"/>
              </a:spcBef>
              <a:spcAft>
                <a:spcPts val="0"/>
              </a:spcAft>
              <a:buSzPts val="2000"/>
              <a:buChar char="▪"/>
            </a:pPr>
            <a:r>
              <a:rPr lang="en-US"/>
              <a:t>Example 2</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What should an Engineer who observes his colleague copying confidential information unauthorized, do immediately? If he chooses to stop his friend, what if this gets repeated without his notice? If he chooses to report the management, what if his friend loses the job? Which is morally correct?</a:t>
            </a: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a:t>Example 3</a:t>
            </a:r>
            <a:endParaRPr/>
          </a:p>
          <a:p>
            <a:pPr marL="228600" lvl="0" indent="-55879" algn="l" rtl="0">
              <a:spcBef>
                <a:spcPts val="400"/>
              </a:spcBef>
              <a:spcAft>
                <a:spcPts val="0"/>
              </a:spcAft>
              <a:buSzPts val="2000"/>
              <a:buNone/>
            </a:pPr>
            <a:endParaRPr/>
          </a:p>
          <a:p>
            <a:pPr marL="45720" lvl="0" indent="0" algn="l" rtl="0">
              <a:spcBef>
                <a:spcPts val="400"/>
              </a:spcBef>
              <a:spcAft>
                <a:spcPts val="0"/>
              </a:spcAft>
              <a:buSzPts val="2000"/>
              <a:buNone/>
            </a:pPr>
            <a:r>
              <a:rPr lang="en-US"/>
              <a:t>An engineer who develops a proto-type for the project, loses it due to a mishap exactly the day before the submission. Is it morally correct to outsource the prototype of the project and reduce the risks of job insecurity? What should he do?</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idx="1"/>
          </p:nvPr>
        </p:nvSpPr>
        <p:spPr>
          <a:xfrm>
            <a:off x="914400" y="609600"/>
            <a:ext cx="7543800" cy="5715000"/>
          </a:xfrm>
          <a:prstGeom prst="rect">
            <a:avLst/>
          </a:prstGeom>
          <a:noFill/>
          <a:ln>
            <a:noFill/>
          </a:ln>
        </p:spPr>
        <p:txBody>
          <a:bodyPr spcFirstLastPara="1" wrap="square" lIns="91425" tIns="45700" rIns="91425" bIns="45700" anchor="t" anchorCtr="0">
            <a:normAutofit lnSpcReduction="10000"/>
          </a:bodyPr>
          <a:lstStyle/>
          <a:p>
            <a:pPr marL="45720" lvl="0" indent="0" algn="l" rtl="0">
              <a:spcBef>
                <a:spcPts val="0"/>
              </a:spcBef>
              <a:spcAft>
                <a:spcPts val="0"/>
              </a:spcAft>
              <a:buSzPts val="2000"/>
              <a:buNone/>
            </a:pPr>
            <a:r>
              <a:rPr lang="en-US"/>
              <a:t>We have seen a few examples just to understand the kind of moral dilemmas by this time. There might be one or more correct answers at times. There can be some other way around to deal with the issue, which one can’t easily notice.</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However, the decisions have to be made by following a slow and clear process in order to avoid further problems and also to solve this in a manner that leads to no regrets.</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And this process is called –</a:t>
            </a:r>
            <a:endParaRPr/>
          </a:p>
          <a:p>
            <a:pPr marL="45720" lvl="0" indent="0" algn="ctr" rtl="0">
              <a:spcBef>
                <a:spcPts val="560"/>
              </a:spcBef>
              <a:spcAft>
                <a:spcPts val="0"/>
              </a:spcAft>
              <a:buSzPts val="2800"/>
              <a:buNone/>
            </a:pPr>
            <a:endParaRPr sz="2800" b="1" i="1"/>
          </a:p>
          <a:p>
            <a:pPr marL="45720" lvl="0" indent="0" algn="ctr" rtl="0">
              <a:spcBef>
                <a:spcPts val="700"/>
              </a:spcBef>
              <a:spcAft>
                <a:spcPts val="0"/>
              </a:spcAft>
              <a:buSzPts val="3500"/>
              <a:buNone/>
            </a:pPr>
            <a:r>
              <a:rPr lang="en-US" sz="3500" b="1" i="1">
                <a:solidFill>
                  <a:schemeClr val="lt2"/>
                </a:solidFill>
              </a:rPr>
              <a:t>Moral Inquiry </a:t>
            </a:r>
            <a:endParaRPr sz="3500" b="1" i="1">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title"/>
          </p:nvPr>
        </p:nvSpPr>
        <p:spPr>
          <a:xfrm>
            <a:off x="990600" y="6096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Types of Inquieries </a:t>
            </a:r>
            <a:endParaRPr/>
          </a:p>
        </p:txBody>
      </p:sp>
      <p:sp>
        <p:nvSpPr>
          <p:cNvPr id="152" name="Google Shape;152;p12"/>
          <p:cNvSpPr txBox="1">
            <a:spLocks noGrp="1"/>
          </p:cNvSpPr>
          <p:nvPr>
            <p:ph idx="1"/>
          </p:nvPr>
        </p:nvSpPr>
        <p:spPr>
          <a:xfrm>
            <a:off x="1066800" y="1828800"/>
            <a:ext cx="7620000" cy="54102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a:t>The issues can be resolved by following an investigation procedure, step by step in order to have a clear understanding towards the issue. Here we have three different types of inquiries.</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Judging the issues has to be followed by a systematic procedure to avoid any flaws. Engineering ethics involves investigations into values, meanings and facts. Following are the different types of inquiries made for this.</a:t>
            </a:r>
            <a:endParaRPr/>
          </a:p>
          <a:p>
            <a:pPr marL="228600" lvl="0" indent="-182880" algn="l" rtl="0">
              <a:spcBef>
                <a:spcPts val="400"/>
              </a:spcBef>
              <a:spcAft>
                <a:spcPts val="0"/>
              </a:spcAft>
              <a:buSzPts val="2000"/>
              <a:buChar char="▪"/>
            </a:pPr>
            <a:r>
              <a:rPr lang="en-US"/>
              <a:t>Normative inquiries</a:t>
            </a:r>
            <a:endParaRPr/>
          </a:p>
          <a:p>
            <a:pPr marL="228600" lvl="0" indent="-182880" algn="l" rtl="0">
              <a:spcBef>
                <a:spcPts val="400"/>
              </a:spcBef>
              <a:spcAft>
                <a:spcPts val="0"/>
              </a:spcAft>
              <a:buSzPts val="2000"/>
              <a:buChar char="▪"/>
            </a:pPr>
            <a:r>
              <a:rPr lang="en-US"/>
              <a:t>Conceptual inquiries</a:t>
            </a:r>
            <a:endParaRPr/>
          </a:p>
          <a:p>
            <a:pPr marL="228600" lvl="0" indent="-182880" algn="l" rtl="0">
              <a:spcBef>
                <a:spcPts val="400"/>
              </a:spcBef>
              <a:spcAft>
                <a:spcPts val="0"/>
              </a:spcAft>
              <a:buSzPts val="2000"/>
              <a:buChar char="▪"/>
            </a:pPr>
            <a:r>
              <a:rPr lang="en-US"/>
              <a:t>Factual or descriptive inquiries</a:t>
            </a:r>
            <a:endParaRPr/>
          </a:p>
          <a:p>
            <a:pPr marL="228600" lvl="0" indent="-55879" algn="l" rtl="0">
              <a:spcBef>
                <a:spcPts val="400"/>
              </a:spcBef>
              <a:spcAft>
                <a:spcPts val="0"/>
              </a:spcAft>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idx="1"/>
          </p:nvPr>
        </p:nvSpPr>
        <p:spPr>
          <a:xfrm>
            <a:off x="914400" y="609600"/>
            <a:ext cx="7315200" cy="5410200"/>
          </a:xfrm>
          <a:prstGeom prst="rect">
            <a:avLst/>
          </a:prstGeom>
          <a:noFill/>
          <a:ln>
            <a:noFill/>
          </a:ln>
        </p:spPr>
        <p:txBody>
          <a:bodyPr spcFirstLastPara="1" wrap="square" lIns="91425" tIns="45700" rIns="91425" bIns="45700" anchor="t" anchorCtr="0">
            <a:normAutofit fontScale="92500" lnSpcReduction="10000"/>
          </a:bodyPr>
          <a:lstStyle/>
          <a:p>
            <a:pPr marL="228600" lvl="0" indent="-190500" algn="l" rtl="0">
              <a:spcBef>
                <a:spcPts val="0"/>
              </a:spcBef>
              <a:spcAft>
                <a:spcPts val="0"/>
              </a:spcAft>
              <a:buSzPts val="3000"/>
              <a:buChar char="▪"/>
            </a:pPr>
            <a:r>
              <a:rPr lang="en-US" sz="3000">
                <a:solidFill>
                  <a:schemeClr val="lt2"/>
                </a:solidFill>
              </a:rPr>
              <a:t>Normative Inquiries</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Normative Inquiry refers to the description that describes </a:t>
            </a:r>
            <a:r>
              <a:rPr lang="en-US" b="1"/>
              <a:t>what one ought to do</a:t>
            </a:r>
            <a:r>
              <a:rPr lang="en-US"/>
              <a:t> under a specific circumstance. This is the expected ideal response, which might differ from what one believes to be right or wrong.</a:t>
            </a:r>
            <a:endParaRPr/>
          </a:p>
          <a:p>
            <a:pPr marL="45720" lvl="0" indent="0" algn="l" rtl="0">
              <a:spcBef>
                <a:spcPts val="400"/>
              </a:spcBef>
              <a:spcAft>
                <a:spcPts val="0"/>
              </a:spcAft>
              <a:buSzPts val="2000"/>
              <a:buNone/>
            </a:pPr>
            <a:r>
              <a:rPr lang="en-US"/>
              <a:t>This list identifies and justifies the morally desirable nature for guiding individuals or groups. This includes the responsibility of engineers to protect the public safety and how they should respond under such dangerous practices. Normative inquiries also quote the laws and procedures that affect the engineering practice on moral grounds. They refer to the thought process where the moral rights are to be implemented in order to fulfill their professional obligations.</a:t>
            </a:r>
            <a:endParaRPr/>
          </a:p>
          <a:p>
            <a:pPr marL="228600" lvl="0" indent="-55879" algn="l" rtl="0">
              <a:spcBef>
                <a:spcPts val="400"/>
              </a:spcBef>
              <a:spcAft>
                <a:spcPts val="0"/>
              </a:spcAft>
              <a:buSzPts val="2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idx="1"/>
          </p:nvPr>
        </p:nvSpPr>
        <p:spPr>
          <a:xfrm>
            <a:off x="914400" y="609600"/>
            <a:ext cx="7315200" cy="6096000"/>
          </a:xfrm>
          <a:prstGeom prst="rect">
            <a:avLst/>
          </a:prstGeom>
          <a:noFill/>
          <a:ln>
            <a:noFill/>
          </a:ln>
        </p:spPr>
        <p:txBody>
          <a:bodyPr spcFirstLastPara="1" wrap="square" lIns="91425" tIns="45700" rIns="91425" bIns="45700" anchor="t" anchorCtr="0">
            <a:normAutofit/>
          </a:bodyPr>
          <a:lstStyle/>
          <a:p>
            <a:pPr marL="228600" lvl="0" indent="-182880" algn="l" rtl="0">
              <a:spcBef>
                <a:spcPts val="0"/>
              </a:spcBef>
              <a:spcAft>
                <a:spcPts val="0"/>
              </a:spcAft>
              <a:buSzPts val="2800"/>
              <a:buChar char="▪"/>
            </a:pPr>
            <a:r>
              <a:rPr lang="en-US" sz="2800">
                <a:solidFill>
                  <a:schemeClr val="lt2"/>
                </a:solidFill>
              </a:rPr>
              <a:t>Conceptual Inquiries</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Conceptual Inquiry refers to the description of the meaning of concepts, principles and issues related to engineering ethics. The ethics that an engineer should possess to protect the safety, health and welfare of the public, etc. are described under conceptual inquiries.</a:t>
            </a:r>
            <a:endParaRPr/>
          </a:p>
          <a:p>
            <a:pPr marL="45720" lvl="0" indent="0" algn="l" rtl="0">
              <a:spcBef>
                <a:spcPts val="400"/>
              </a:spcBef>
              <a:spcAft>
                <a:spcPts val="0"/>
              </a:spcAft>
              <a:buSzPts val="2000"/>
              <a:buNone/>
            </a:pPr>
            <a:r>
              <a:rPr lang="en-US"/>
              <a:t>It describes what safety is and mentions the marginal issues of safety along with the precautions an engineer should take to avoid risk. Conceptual inquiries mention the moral aspects of bribery and how its effects, along with the professional ethics and professionalism.</a:t>
            </a:r>
            <a:endParaRPr/>
          </a:p>
          <a:p>
            <a:pPr marL="228600" lvl="0" indent="-55879" algn="l" rtl="0">
              <a:spcBef>
                <a:spcPts val="400"/>
              </a:spcBef>
              <a:spcAft>
                <a:spcPts val="0"/>
              </a:spcAft>
              <a:buSzPts val="2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idx="1"/>
          </p:nvPr>
        </p:nvSpPr>
        <p:spPr>
          <a:xfrm>
            <a:off x="990600" y="609600"/>
            <a:ext cx="7315200" cy="5943600"/>
          </a:xfrm>
          <a:prstGeom prst="rect">
            <a:avLst/>
          </a:prstGeom>
          <a:noFill/>
          <a:ln>
            <a:noFill/>
          </a:ln>
        </p:spPr>
        <p:txBody>
          <a:bodyPr spcFirstLastPara="1" wrap="square" lIns="91425" tIns="45700" rIns="91425" bIns="45700" anchor="t" anchorCtr="0">
            <a:normAutofit/>
          </a:bodyPr>
          <a:lstStyle/>
          <a:p>
            <a:pPr marL="228600" lvl="0" indent="-190500" algn="l" rtl="0">
              <a:spcBef>
                <a:spcPts val="0"/>
              </a:spcBef>
              <a:spcAft>
                <a:spcPts val="0"/>
              </a:spcAft>
              <a:buSzPts val="3000"/>
              <a:buChar char="▪"/>
            </a:pPr>
            <a:r>
              <a:rPr lang="en-US" sz="3000">
                <a:solidFill>
                  <a:schemeClr val="lt2"/>
                </a:solidFill>
              </a:rPr>
              <a:t>Factual and Descriptive Inquiries</a:t>
            </a:r>
            <a:endParaRPr/>
          </a:p>
          <a:p>
            <a:pPr marL="45720" lvl="0" indent="0" algn="l" rtl="0">
              <a:spcBef>
                <a:spcPts val="400"/>
              </a:spcBef>
              <a:spcAft>
                <a:spcPts val="0"/>
              </a:spcAft>
              <a:buSzPts val="2000"/>
              <a:buNone/>
            </a:pPr>
            <a:r>
              <a:rPr lang="en-US"/>
              <a:t>Factual Inquiry or the descriptive inquiry help to provide the facts for understanding and finding solutions to the value based issues. The engineer has to conduct factual inquiries by using scientific techniques.</a:t>
            </a:r>
            <a:endParaRPr/>
          </a:p>
          <a:p>
            <a:pPr marL="45720" lvl="0" indent="0" algn="l" rtl="0">
              <a:spcBef>
                <a:spcPts val="400"/>
              </a:spcBef>
              <a:spcAft>
                <a:spcPts val="0"/>
              </a:spcAft>
              <a:buSzPts val="2000"/>
              <a:buNone/>
            </a:pPr>
            <a:r>
              <a:rPr lang="en-US"/>
              <a:t>This helps in providing the information regarding the business realities such as engineering practice, history of engineering profession, the effectiveness of professional societies, the procedures to be adopted when assessing risks and psychological profiles of engineers.</a:t>
            </a:r>
            <a:endParaRPr/>
          </a:p>
          <a:p>
            <a:pPr marL="45720" lvl="0" indent="0" algn="l" rtl="0">
              <a:spcBef>
                <a:spcPts val="400"/>
              </a:spcBef>
              <a:spcAft>
                <a:spcPts val="0"/>
              </a:spcAft>
              <a:buSzPts val="2000"/>
              <a:buNone/>
            </a:pPr>
            <a:r>
              <a:rPr lang="en-US"/>
              <a:t>Let us now go through the concept of Moral dilemma that a person faces when confronted with a situation.</a:t>
            </a:r>
            <a:endParaRPr/>
          </a:p>
          <a:p>
            <a:pPr marL="45720" lvl="0" indent="0" algn="l" rtl="0">
              <a:spcBef>
                <a:spcPts val="400"/>
              </a:spcBef>
              <a:spcAft>
                <a:spcPts val="0"/>
              </a:spcAft>
              <a:buSzPts val="2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990600" y="609600"/>
            <a:ext cx="7315200" cy="9144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ct val="100000"/>
              <a:buFont typeface="Arial"/>
              <a:buNone/>
            </a:pPr>
            <a:r>
              <a:rPr lang="en-US"/>
              <a:t>Moral Dilemma and Moral Autonomy</a:t>
            </a:r>
            <a:endParaRPr/>
          </a:p>
        </p:txBody>
      </p:sp>
      <p:sp>
        <p:nvSpPr>
          <p:cNvPr id="173" name="Google Shape;173;p16"/>
          <p:cNvSpPr txBox="1">
            <a:spLocks noGrp="1"/>
          </p:cNvSpPr>
          <p:nvPr>
            <p:ph idx="1"/>
          </p:nvPr>
        </p:nvSpPr>
        <p:spPr>
          <a:xfrm>
            <a:off x="990600" y="1676400"/>
            <a:ext cx="7315200" cy="4114800"/>
          </a:xfrm>
          <a:prstGeom prst="rect">
            <a:avLst/>
          </a:prstGeom>
          <a:noFill/>
          <a:ln>
            <a:noFill/>
          </a:ln>
        </p:spPr>
        <p:txBody>
          <a:bodyPr spcFirstLastPara="1" wrap="square" lIns="91425" tIns="45700" rIns="91425" bIns="45700" anchor="t" anchorCtr="0">
            <a:normAutofit fontScale="92500" lnSpcReduction="10000"/>
          </a:bodyPr>
          <a:lstStyle/>
          <a:p>
            <a:pPr marL="45720" lvl="0" indent="0" algn="l" rtl="0">
              <a:spcBef>
                <a:spcPts val="0"/>
              </a:spcBef>
              <a:spcAft>
                <a:spcPts val="0"/>
              </a:spcAft>
              <a:buSzPts val="2000"/>
              <a:buNone/>
            </a:pPr>
            <a:r>
              <a:rPr lang="en-US"/>
              <a:t>A </a:t>
            </a:r>
            <a:r>
              <a:rPr lang="en-US" b="1">
                <a:solidFill>
                  <a:schemeClr val="lt2"/>
                </a:solidFill>
              </a:rPr>
              <a:t>moral dilemma</a:t>
            </a:r>
            <a:r>
              <a:rPr lang="en-US"/>
              <a:t> is also called an </a:t>
            </a:r>
            <a:r>
              <a:rPr lang="en-US" b="1"/>
              <a:t>ethical dilemma</a:t>
            </a:r>
            <a:r>
              <a:rPr lang="en-US"/>
              <a:t> and refers to a situation where an individual needs to make a choice but faces a conflicting situation between one or more alternatives. Ideally, the choice they make presents a dilemma because every available option may be wrong or incorrect. This creates a situation where there is a conflict of morals or ethics. </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Moral dilemmas are important as they help individuals interrogate their moral standing and who they are in terms of the choices they make when presented with conflicting options or situations.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idx="1"/>
          </p:nvPr>
        </p:nvSpPr>
        <p:spPr>
          <a:xfrm>
            <a:off x="838200" y="609600"/>
            <a:ext cx="7696200" cy="5715000"/>
          </a:xfrm>
          <a:prstGeom prst="rect">
            <a:avLst/>
          </a:prstGeom>
          <a:noFill/>
          <a:ln>
            <a:noFill/>
          </a:ln>
        </p:spPr>
        <p:txBody>
          <a:bodyPr spcFirstLastPara="1" wrap="square" lIns="91425" tIns="45700" rIns="91425" bIns="45700" anchor="t" anchorCtr="0">
            <a:normAutofit fontScale="92500" lnSpcReduction="20000"/>
          </a:bodyPr>
          <a:lstStyle/>
          <a:p>
            <a:pPr marL="45720" lvl="0" indent="0" algn="l" rtl="0">
              <a:spcBef>
                <a:spcPts val="0"/>
              </a:spcBef>
              <a:spcAft>
                <a:spcPts val="0"/>
              </a:spcAft>
              <a:buSzPts val="2000"/>
              <a:buNone/>
            </a:pPr>
            <a:r>
              <a:rPr lang="en-US"/>
              <a:t>Autonomy is an individual’s capacity for self-determination or self-governance. </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b="1">
                <a:solidFill>
                  <a:schemeClr val="lt2"/>
                </a:solidFill>
              </a:rPr>
              <a:t>Moral autonomy </a:t>
            </a:r>
            <a:r>
              <a:rPr lang="en-US"/>
              <a:t>is the capacity to deliberate and to give oneself the moral law, rather than merely heeding the injunctions of others. Personal autonomy is the capacity to decide for oneself and pursue a course of action in one’s life, often regardless of any particular moral content.</a:t>
            </a:r>
            <a:endParaRPr/>
          </a:p>
          <a:p>
            <a:pPr marL="228600" lvl="0" indent="-182880" algn="l" rtl="0">
              <a:spcBef>
                <a:spcPts val="400"/>
              </a:spcBef>
              <a:spcAft>
                <a:spcPts val="0"/>
              </a:spcAft>
              <a:buSzPts val="2000"/>
              <a:buChar char="▪"/>
            </a:pPr>
            <a:r>
              <a:rPr lang="en-US"/>
              <a:t>Moral Autonomy is the philosophy which is self-governing or self-determining, i.e., </a:t>
            </a:r>
            <a:r>
              <a:rPr lang="en-US" b="1"/>
              <a:t>acting independently</a:t>
            </a:r>
            <a:r>
              <a:rPr lang="en-US"/>
              <a:t> without the influence or distortion of others. The moral autonomy relates to the individual ideas whether right or wrong conduct which is independent of ethical issues. The concept of moral autonomy helps in improving self-determination.</a:t>
            </a:r>
            <a:endParaRPr/>
          </a:p>
          <a:p>
            <a:pPr marL="228600" lvl="0" indent="-182880" algn="l" rtl="0">
              <a:spcBef>
                <a:spcPts val="400"/>
              </a:spcBef>
              <a:spcAft>
                <a:spcPts val="0"/>
              </a:spcAft>
              <a:buSzPts val="2000"/>
              <a:buChar char="▪"/>
            </a:pPr>
            <a:r>
              <a:rPr lang="en-US" b="1"/>
              <a:t>Moral Autonomy</a:t>
            </a:r>
            <a:r>
              <a:rPr lang="en-US"/>
              <a:t> is concerned with independent attitude of a person related to moral/ethical issues. This concept is found in moral, ethical and even in political philosophy.</a:t>
            </a:r>
            <a:endParaRPr/>
          </a:p>
          <a:p>
            <a:pPr marL="45720" lvl="0" indent="0" algn="l" rtl="0">
              <a:spcBef>
                <a:spcPts val="400"/>
              </a:spcBef>
              <a:spcAft>
                <a:spcPts val="0"/>
              </a:spcAft>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914400" y="914400"/>
            <a:ext cx="7315200" cy="6858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ct val="100000"/>
              <a:buFont typeface="Arial"/>
              <a:buNone/>
            </a:pPr>
            <a:r>
              <a:rPr lang="en-US"/>
              <a:t>Moral Autonomy – Skills Needed</a:t>
            </a:r>
            <a:br>
              <a:rPr lang="en-US"/>
            </a:br>
            <a:endParaRPr/>
          </a:p>
        </p:txBody>
      </p:sp>
      <p:sp>
        <p:nvSpPr>
          <p:cNvPr id="184" name="Google Shape;184;p18"/>
          <p:cNvSpPr txBox="1">
            <a:spLocks noGrp="1"/>
          </p:cNvSpPr>
          <p:nvPr>
            <p:ph idx="1"/>
          </p:nvPr>
        </p:nvSpPr>
        <p:spPr>
          <a:xfrm>
            <a:off x="990600" y="1295400"/>
            <a:ext cx="7315200" cy="5105400"/>
          </a:xfrm>
          <a:prstGeom prst="rect">
            <a:avLst/>
          </a:prstGeom>
          <a:noFill/>
          <a:ln>
            <a:noFill/>
          </a:ln>
        </p:spPr>
        <p:txBody>
          <a:bodyPr spcFirstLastPara="1" wrap="square" lIns="91425" tIns="45700" rIns="91425" bIns="45700" anchor="t" anchorCtr="0">
            <a:normAutofit/>
          </a:bodyPr>
          <a:lstStyle/>
          <a:p>
            <a:pPr marL="228600" lvl="0" indent="-182880" algn="l" rtl="0">
              <a:spcBef>
                <a:spcPts val="0"/>
              </a:spcBef>
              <a:spcAft>
                <a:spcPts val="0"/>
              </a:spcAft>
              <a:buSzPts val="2000"/>
              <a:buChar char="▪"/>
            </a:pPr>
            <a:r>
              <a:rPr lang="en-US" b="1" dirty="0"/>
              <a:t>Ability to relate the problems with the problems of law, economics and religious principles</a:t>
            </a:r>
            <a:endParaRPr dirty="0"/>
          </a:p>
          <a:p>
            <a:pPr marL="228600" lvl="0" indent="-182880" algn="l" rtl="0">
              <a:spcBef>
                <a:spcPts val="400"/>
              </a:spcBef>
              <a:spcAft>
                <a:spcPts val="0"/>
              </a:spcAft>
              <a:buSzPts val="2000"/>
              <a:buChar char="▪"/>
            </a:pPr>
            <a:r>
              <a:rPr lang="en-US" b="1" dirty="0"/>
              <a:t>Skill to process, clarify and understand the arguments against the moral issues</a:t>
            </a:r>
            <a:r>
              <a:rPr lang="en-US" dirty="0"/>
              <a:t> </a:t>
            </a:r>
            <a:endParaRPr dirty="0"/>
          </a:p>
          <a:p>
            <a:pPr marL="228600" lvl="0" indent="-182880" algn="l" rtl="0">
              <a:spcBef>
                <a:spcPts val="400"/>
              </a:spcBef>
              <a:spcAft>
                <a:spcPts val="0"/>
              </a:spcAft>
              <a:buSzPts val="2000"/>
              <a:buChar char="▪"/>
            </a:pPr>
            <a:r>
              <a:rPr lang="en-US" b="1" dirty="0"/>
              <a:t>Ability to suggest the solutions to moral issues on the basis of facts</a:t>
            </a:r>
            <a:endParaRPr dirty="0"/>
          </a:p>
          <a:p>
            <a:pPr marL="228600" lvl="0" indent="-182880" algn="l" rtl="0">
              <a:spcBef>
                <a:spcPts val="400"/>
              </a:spcBef>
              <a:spcAft>
                <a:spcPts val="0"/>
              </a:spcAft>
              <a:buSzPts val="2000"/>
              <a:buChar char="▪"/>
            </a:pPr>
            <a:r>
              <a:rPr lang="en-US" b="1" dirty="0"/>
              <a:t>Must have the imaginative skill to view the problems from all the viewpoints</a:t>
            </a:r>
            <a:endParaRPr dirty="0"/>
          </a:p>
          <a:p>
            <a:pPr marL="228600" lvl="0" indent="-182880" algn="l" rtl="0">
              <a:spcBef>
                <a:spcPts val="400"/>
              </a:spcBef>
              <a:spcAft>
                <a:spcPts val="0"/>
              </a:spcAft>
              <a:buSzPts val="2000"/>
              <a:buChar char="▪"/>
            </a:pPr>
            <a:r>
              <a:rPr lang="en-US" b="1" dirty="0"/>
              <a:t>Tolerance while giving moral judgment, which may cause trouble</a:t>
            </a:r>
            <a:r>
              <a:rPr lang="en-US" dirty="0"/>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xfrm>
            <a:off x="990600" y="533400"/>
            <a:ext cx="7315200" cy="115409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ts val="2700"/>
              <a:buFont typeface="Arial"/>
              <a:buNone/>
            </a:pPr>
            <a:r>
              <a:rPr lang="en-US" sz="2700"/>
              <a:t>Skills for Improving Moral Autonomy</a:t>
            </a:r>
            <a:r>
              <a:rPr lang="en-US"/>
              <a:t/>
            </a:r>
            <a:br>
              <a:rPr lang="en-US"/>
            </a:br>
            <a:endParaRPr/>
          </a:p>
        </p:txBody>
      </p:sp>
      <p:sp>
        <p:nvSpPr>
          <p:cNvPr id="190" name="Google Shape;190;p19"/>
          <p:cNvSpPr txBox="1">
            <a:spLocks noGrp="1"/>
          </p:cNvSpPr>
          <p:nvPr>
            <p:ph idx="1"/>
          </p:nvPr>
        </p:nvSpPr>
        <p:spPr>
          <a:xfrm>
            <a:off x="914400" y="1202028"/>
            <a:ext cx="7924800" cy="5638800"/>
          </a:xfrm>
          <a:prstGeom prst="rect">
            <a:avLst/>
          </a:prstGeom>
          <a:noFill/>
          <a:ln>
            <a:noFill/>
          </a:ln>
        </p:spPr>
        <p:txBody>
          <a:bodyPr spcFirstLastPara="1" wrap="square" lIns="91425" tIns="45700" rIns="91425" bIns="45700" anchor="t" anchorCtr="0">
            <a:normAutofit fontScale="92500" lnSpcReduction="20000"/>
          </a:bodyPr>
          <a:lstStyle/>
          <a:p>
            <a:pPr marL="45720" lvl="0" indent="0" algn="just" rtl="0">
              <a:spcBef>
                <a:spcPts val="0"/>
              </a:spcBef>
              <a:spcAft>
                <a:spcPts val="0"/>
              </a:spcAft>
              <a:buSzPts val="2000"/>
              <a:buNone/>
            </a:pPr>
            <a:r>
              <a:rPr lang="en-US">
                <a:latin typeface="Arial"/>
                <a:ea typeface="Arial"/>
                <a:cs typeface="Arial"/>
                <a:sym typeface="Arial"/>
              </a:rPr>
              <a:t>Moral autonomy reflects the concept of individuality. This relates to the idea of building one’s self with the moral values one has while developing psychologically. To have moral autonomy in all the aspects, one should have a lot of </a:t>
            </a:r>
            <a:r>
              <a:rPr lang="en-US" b="1" i="1">
                <a:solidFill>
                  <a:srgbClr val="FFB666"/>
                </a:solidFill>
                <a:latin typeface="Arial"/>
                <a:ea typeface="Arial"/>
                <a:cs typeface="Arial"/>
                <a:sym typeface="Arial"/>
              </a:rPr>
              <a:t>patience</a:t>
            </a:r>
            <a:r>
              <a:rPr lang="en-US">
                <a:latin typeface="Arial"/>
                <a:ea typeface="Arial"/>
                <a:cs typeface="Arial"/>
                <a:sym typeface="Arial"/>
              </a:rPr>
              <a:t> and </a:t>
            </a:r>
            <a:r>
              <a:rPr lang="en-US" b="1" i="1">
                <a:solidFill>
                  <a:srgbClr val="F59D5B"/>
                </a:solidFill>
                <a:latin typeface="Arial"/>
                <a:ea typeface="Arial"/>
                <a:cs typeface="Arial"/>
                <a:sym typeface="Arial"/>
              </a:rPr>
              <a:t>interest</a:t>
            </a:r>
            <a:r>
              <a:rPr lang="en-US">
                <a:latin typeface="Arial"/>
                <a:ea typeface="Arial"/>
                <a:cs typeface="Arial"/>
                <a:sym typeface="Arial"/>
              </a:rPr>
              <a:t>. One should adhere to the basic principles of humanity and should be strict with the Don’ts he has in mind and liberal with his Do’s. The </a:t>
            </a:r>
            <a:r>
              <a:rPr lang="en-US" b="1" i="1">
                <a:solidFill>
                  <a:srgbClr val="FFB666"/>
                </a:solidFill>
                <a:latin typeface="Arial"/>
                <a:ea typeface="Arial"/>
                <a:cs typeface="Arial"/>
                <a:sym typeface="Arial"/>
              </a:rPr>
              <a:t>kindness</a:t>
            </a:r>
            <a:r>
              <a:rPr lang="en-US">
                <a:latin typeface="Arial"/>
                <a:ea typeface="Arial"/>
                <a:cs typeface="Arial"/>
                <a:sym typeface="Arial"/>
              </a:rPr>
              <a:t> towards his fellow beings is also an important concept to be kept in mind. Inculcation of all these important qualities, enhances the skills of Moral autonomy in a person.</a:t>
            </a:r>
            <a:endParaRPr/>
          </a:p>
          <a:p>
            <a:pPr marL="45720" lvl="0" indent="0" algn="just" rtl="0">
              <a:spcBef>
                <a:spcPts val="400"/>
              </a:spcBef>
              <a:spcAft>
                <a:spcPts val="0"/>
              </a:spcAft>
              <a:buSzPts val="2000"/>
              <a:buNone/>
            </a:pPr>
            <a:r>
              <a:rPr lang="en-US">
                <a:latin typeface="Arial"/>
                <a:ea typeface="Arial"/>
                <a:cs typeface="Arial"/>
                <a:sym typeface="Arial"/>
              </a:rPr>
              <a:t>A Person must have adequate </a:t>
            </a:r>
            <a:r>
              <a:rPr lang="en-US" b="1" i="1">
                <a:solidFill>
                  <a:srgbClr val="FFB666"/>
                </a:solidFill>
                <a:latin typeface="Arial"/>
                <a:ea typeface="Arial"/>
                <a:cs typeface="Arial"/>
                <a:sym typeface="Arial"/>
              </a:rPr>
              <a:t>knowledge</a:t>
            </a:r>
            <a:r>
              <a:rPr lang="en-US">
                <a:latin typeface="Arial"/>
                <a:ea typeface="Arial"/>
                <a:cs typeface="Arial"/>
                <a:sym typeface="Arial"/>
              </a:rPr>
              <a:t> and understanding about the use of ethical language so as to defend or support his views with others. He must have better </a:t>
            </a:r>
            <a:r>
              <a:rPr lang="en-US" b="1">
                <a:latin typeface="Arial"/>
                <a:ea typeface="Arial"/>
                <a:cs typeface="Arial"/>
                <a:sym typeface="Arial"/>
              </a:rPr>
              <a:t>knowledge</a:t>
            </a:r>
            <a:r>
              <a:rPr lang="en-US">
                <a:latin typeface="Arial"/>
                <a:ea typeface="Arial"/>
                <a:cs typeface="Arial"/>
                <a:sym typeface="Arial"/>
              </a:rPr>
              <a:t> in understanding the importance of suggestions and better solutions while resolving moral problems and also about the importance of </a:t>
            </a:r>
            <a:r>
              <a:rPr lang="en-US" b="1" i="1">
                <a:solidFill>
                  <a:srgbClr val="FFB666"/>
                </a:solidFill>
                <a:latin typeface="Arial"/>
                <a:ea typeface="Arial"/>
                <a:cs typeface="Arial"/>
                <a:sym typeface="Arial"/>
              </a:rPr>
              <a:t>tolerance</a:t>
            </a:r>
            <a:r>
              <a:rPr lang="en-US">
                <a:latin typeface="Arial"/>
                <a:ea typeface="Arial"/>
                <a:cs typeface="Arial"/>
                <a:sym typeface="Arial"/>
              </a:rPr>
              <a:t> on some critical situations.</a:t>
            </a:r>
            <a:endParaRPr/>
          </a:p>
          <a:p>
            <a:pPr marL="45720" lvl="0" indent="0" algn="just" rtl="0">
              <a:spcBef>
                <a:spcPts val="400"/>
              </a:spcBef>
              <a:spcAft>
                <a:spcPts val="0"/>
              </a:spcAft>
              <a:buSzPts val="2000"/>
              <a:buNone/>
            </a:pPr>
            <a:r>
              <a:rPr lang="en-US">
                <a:latin typeface="Arial"/>
                <a:ea typeface="Arial"/>
                <a:cs typeface="Arial"/>
                <a:sym typeface="Arial"/>
              </a:rPr>
              <a:t>Above all, one must understand the importance of maintaining </a:t>
            </a:r>
            <a:r>
              <a:rPr lang="en-US" b="1">
                <a:latin typeface="Arial"/>
                <a:ea typeface="Arial"/>
                <a:cs typeface="Arial"/>
                <a:sym typeface="Arial"/>
              </a:rPr>
              <a:t>moral honesty</a:t>
            </a:r>
            <a:r>
              <a:rPr lang="en-US">
                <a:latin typeface="Arial"/>
                <a:ea typeface="Arial"/>
                <a:cs typeface="Arial"/>
                <a:sym typeface="Arial"/>
              </a:rPr>
              <a:t> and should be liberal to understand the human behavior under certain circumstances.</a:t>
            </a:r>
            <a:endParaRPr/>
          </a:p>
          <a:p>
            <a:pPr marL="45720" lvl="0" indent="0" algn="just" rtl="0">
              <a:spcBef>
                <a:spcPts val="400"/>
              </a:spcBef>
              <a:spcAft>
                <a:spcPts val="0"/>
              </a:spcAft>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762000" y="381000"/>
            <a:ext cx="6781800" cy="1600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Lecture </a:t>
            </a:r>
            <a:r>
              <a:rPr lang="en-US">
                <a:solidFill>
                  <a:srgbClr val="FFFF00"/>
                </a:solidFill>
              </a:rPr>
              <a:t>2</a:t>
            </a:r>
            <a:r>
              <a:rPr lang="en-US"/>
              <a:t>,3,</a:t>
            </a:r>
            <a:r>
              <a:rPr lang="en-US">
                <a:solidFill>
                  <a:srgbClr val="FF0000"/>
                </a:solidFill>
              </a:rPr>
              <a:t>4</a:t>
            </a:r>
            <a:r>
              <a:rPr lang="en-US"/>
              <a:t>: </a:t>
            </a:r>
            <a:br>
              <a:rPr lang="en-US"/>
            </a:br>
            <a:r>
              <a:rPr lang="en-US"/>
              <a:t>Engineering Ethics</a:t>
            </a:r>
            <a:endParaRPr/>
          </a:p>
        </p:txBody>
      </p:sp>
      <p:sp>
        <p:nvSpPr>
          <p:cNvPr id="93" name="Google Shape;93;p2"/>
          <p:cNvSpPr txBox="1">
            <a:spLocks noGrp="1"/>
          </p:cNvSpPr>
          <p:nvPr>
            <p:ph idx="1"/>
          </p:nvPr>
        </p:nvSpPr>
        <p:spPr>
          <a:xfrm>
            <a:off x="762000" y="1981200"/>
            <a:ext cx="7772400" cy="4572000"/>
          </a:xfrm>
          <a:prstGeom prst="rect">
            <a:avLst/>
          </a:prstGeom>
          <a:noFill/>
          <a:ln>
            <a:noFill/>
          </a:ln>
        </p:spPr>
        <p:txBody>
          <a:bodyPr spcFirstLastPara="1" wrap="square" lIns="91425" tIns="45700" rIns="91425" bIns="45700" anchor="t" anchorCtr="0">
            <a:normAutofit fontScale="92500" lnSpcReduction="20000"/>
          </a:bodyPr>
          <a:lstStyle/>
          <a:p>
            <a:pPr marL="45720" lvl="0" indent="0" algn="l" rtl="0">
              <a:spcBef>
                <a:spcPts val="0"/>
              </a:spcBef>
              <a:spcAft>
                <a:spcPts val="0"/>
              </a:spcAft>
              <a:buSzPts val="2000"/>
              <a:buNone/>
            </a:pPr>
            <a:r>
              <a:rPr lang="en-US" b="1"/>
              <a:t>Lecture Contents:</a:t>
            </a:r>
            <a:endParaRPr/>
          </a:p>
          <a:p>
            <a:pPr marL="228600" lvl="0" indent="-182880" algn="l" rtl="0">
              <a:spcBef>
                <a:spcPts val="400"/>
              </a:spcBef>
              <a:spcAft>
                <a:spcPts val="0"/>
              </a:spcAft>
              <a:buSzPts val="2000"/>
              <a:buFont typeface="Noto Sans Symbols"/>
              <a:buChar char="❑"/>
            </a:pPr>
            <a:r>
              <a:rPr lang="en-US">
                <a:solidFill>
                  <a:srgbClr val="FFFF00"/>
                </a:solidFill>
              </a:rPr>
              <a:t>Senses of Engineering Ethics</a:t>
            </a:r>
            <a:endParaRPr/>
          </a:p>
          <a:p>
            <a:pPr marL="228600" lvl="0" indent="-182880" algn="l" rtl="0">
              <a:spcBef>
                <a:spcPts val="400"/>
              </a:spcBef>
              <a:spcAft>
                <a:spcPts val="0"/>
              </a:spcAft>
              <a:buSzPts val="2000"/>
              <a:buFont typeface="Noto Sans Symbols"/>
              <a:buChar char="❑"/>
            </a:pPr>
            <a:r>
              <a:rPr lang="en-US">
                <a:solidFill>
                  <a:srgbClr val="FFFF00"/>
                </a:solidFill>
              </a:rPr>
              <a:t> Variety of moral issues</a:t>
            </a:r>
            <a:endParaRPr/>
          </a:p>
          <a:p>
            <a:pPr marL="228600" lvl="0" indent="-182880" algn="l" rtl="0">
              <a:spcBef>
                <a:spcPts val="400"/>
              </a:spcBef>
              <a:spcAft>
                <a:spcPts val="0"/>
              </a:spcAft>
              <a:buSzPts val="2000"/>
              <a:buFont typeface="Noto Sans Symbols"/>
              <a:buChar char="❑"/>
            </a:pPr>
            <a:r>
              <a:rPr lang="en-US">
                <a:solidFill>
                  <a:srgbClr val="FFFF00"/>
                </a:solidFill>
              </a:rPr>
              <a:t>Types of inquiry</a:t>
            </a:r>
            <a:endParaRPr/>
          </a:p>
          <a:p>
            <a:pPr marL="228600" lvl="0" indent="-182880" algn="l" rtl="0">
              <a:spcBef>
                <a:spcPts val="400"/>
              </a:spcBef>
              <a:spcAft>
                <a:spcPts val="0"/>
              </a:spcAft>
              <a:buSzPts val="2000"/>
              <a:buFont typeface="Noto Sans Symbols"/>
              <a:buChar char="❑"/>
            </a:pPr>
            <a:r>
              <a:rPr lang="en-US">
                <a:solidFill>
                  <a:schemeClr val="lt2"/>
                </a:solidFill>
              </a:rPr>
              <a:t>Moral dilemmas and Moral autonomy</a:t>
            </a:r>
            <a:endParaRPr/>
          </a:p>
          <a:p>
            <a:pPr marL="228600" lvl="0" indent="-182880" algn="l" rtl="0">
              <a:spcBef>
                <a:spcPts val="400"/>
              </a:spcBef>
              <a:spcAft>
                <a:spcPts val="0"/>
              </a:spcAft>
              <a:buSzPts val="2000"/>
              <a:buFont typeface="Noto Sans Symbols"/>
              <a:buChar char="❑"/>
            </a:pPr>
            <a:r>
              <a:rPr lang="en-US">
                <a:solidFill>
                  <a:schemeClr val="lt2"/>
                </a:solidFill>
              </a:rPr>
              <a:t> Kohlberg's theory</a:t>
            </a:r>
            <a:endParaRPr/>
          </a:p>
          <a:p>
            <a:pPr marL="228600" lvl="0" indent="-182880" algn="l" rtl="0">
              <a:spcBef>
                <a:spcPts val="400"/>
              </a:spcBef>
              <a:spcAft>
                <a:spcPts val="0"/>
              </a:spcAft>
              <a:buSzPts val="2000"/>
              <a:buFont typeface="Noto Sans Symbols"/>
              <a:buChar char="❑"/>
            </a:pPr>
            <a:r>
              <a:rPr lang="en-US">
                <a:solidFill>
                  <a:schemeClr val="lt2"/>
                </a:solidFill>
              </a:rPr>
              <a:t>Gilligan's theory</a:t>
            </a:r>
            <a:endParaRPr/>
          </a:p>
          <a:p>
            <a:pPr marL="228600" lvl="0" indent="-182880" algn="l" rtl="0">
              <a:spcBef>
                <a:spcPts val="400"/>
              </a:spcBef>
              <a:spcAft>
                <a:spcPts val="0"/>
              </a:spcAft>
              <a:buSzPts val="2000"/>
              <a:buFont typeface="Noto Sans Symbols"/>
              <a:buChar char="❑"/>
            </a:pPr>
            <a:r>
              <a:rPr lang="en-US">
                <a:solidFill>
                  <a:schemeClr val="lt2"/>
                </a:solidFill>
              </a:rPr>
              <a:t>Consensus and controversy</a:t>
            </a:r>
            <a:endParaRPr/>
          </a:p>
          <a:p>
            <a:pPr marL="228600" lvl="0" indent="-182880" algn="l" rtl="0">
              <a:spcBef>
                <a:spcPts val="400"/>
              </a:spcBef>
              <a:spcAft>
                <a:spcPts val="0"/>
              </a:spcAft>
              <a:buSzPts val="2000"/>
              <a:buFont typeface="Noto Sans Symbols"/>
              <a:buChar char="❑"/>
            </a:pPr>
            <a:r>
              <a:rPr lang="en-US">
                <a:solidFill>
                  <a:schemeClr val="lt2"/>
                </a:solidFill>
              </a:rPr>
              <a:t>Models of Professional Roles</a:t>
            </a:r>
            <a:endParaRPr/>
          </a:p>
          <a:p>
            <a:pPr marL="228600" lvl="0" indent="-182880" algn="l" rtl="0">
              <a:spcBef>
                <a:spcPts val="400"/>
              </a:spcBef>
              <a:spcAft>
                <a:spcPts val="0"/>
              </a:spcAft>
              <a:buSzPts val="2000"/>
              <a:buFont typeface="Noto Sans Symbols"/>
              <a:buChar char="❑"/>
            </a:pPr>
            <a:r>
              <a:rPr lang="en-US">
                <a:solidFill>
                  <a:srgbClr val="FF0000"/>
                </a:solidFill>
              </a:rPr>
              <a:t>Theories about right action</a:t>
            </a:r>
            <a:endParaRPr/>
          </a:p>
          <a:p>
            <a:pPr marL="228600" lvl="0" indent="-182880" algn="l" rtl="0">
              <a:spcBef>
                <a:spcPts val="400"/>
              </a:spcBef>
              <a:spcAft>
                <a:spcPts val="0"/>
              </a:spcAft>
              <a:buSzPts val="2000"/>
              <a:buFont typeface="Noto Sans Symbols"/>
              <a:buChar char="❑"/>
            </a:pPr>
            <a:r>
              <a:rPr lang="en-US">
                <a:solidFill>
                  <a:srgbClr val="FF0000"/>
                </a:solidFill>
              </a:rPr>
              <a:t>Self-interest, Customs and religion</a:t>
            </a:r>
            <a:endParaRPr/>
          </a:p>
          <a:p>
            <a:pPr marL="228600" lvl="0" indent="-182880" algn="l" rtl="0">
              <a:spcBef>
                <a:spcPts val="400"/>
              </a:spcBef>
              <a:spcAft>
                <a:spcPts val="0"/>
              </a:spcAft>
              <a:buSzPts val="2000"/>
              <a:buFont typeface="Noto Sans Symbols"/>
              <a:buChar char="❑"/>
            </a:pPr>
            <a:r>
              <a:rPr lang="en-US">
                <a:solidFill>
                  <a:srgbClr val="FF0000"/>
                </a:solidFill>
              </a:rPr>
              <a:t>Uses of ethical theories</a:t>
            </a:r>
            <a:endParaRPr/>
          </a:p>
          <a:p>
            <a:pPr marL="228600" lvl="0" indent="-182880" algn="l" rtl="0">
              <a:spcBef>
                <a:spcPts val="400"/>
              </a:spcBef>
              <a:spcAft>
                <a:spcPts val="0"/>
              </a:spcAft>
              <a:buSzPts val="2000"/>
              <a:buFont typeface="Noto Sans Symbols"/>
              <a:buChar char="❑"/>
            </a:pPr>
            <a:r>
              <a:rPr lang="en-US">
                <a:solidFill>
                  <a:srgbClr val="FF0000"/>
                </a:solidFill>
              </a:rPr>
              <a:t>Valuing Time, co-operation and commitment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838200" y="5334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ct val="100000"/>
              <a:buFont typeface="Arial"/>
              <a:buNone/>
            </a:pPr>
            <a:r>
              <a:rPr lang="en-US"/>
              <a:t>Kohlberg’s Theory of ‘Moral Development’</a:t>
            </a:r>
            <a:endParaRPr/>
          </a:p>
        </p:txBody>
      </p:sp>
      <p:sp>
        <p:nvSpPr>
          <p:cNvPr id="196" name="Google Shape;196;p20"/>
          <p:cNvSpPr txBox="1">
            <a:spLocks noGrp="1"/>
          </p:cNvSpPr>
          <p:nvPr>
            <p:ph idx="1"/>
          </p:nvPr>
        </p:nvSpPr>
        <p:spPr>
          <a:xfrm>
            <a:off x="838200" y="1828800"/>
            <a:ext cx="7772400" cy="48768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i="1"/>
              <a:t>Kohlberg's theory of </a:t>
            </a:r>
            <a:r>
              <a:rPr lang="en-US" b="1" i="1"/>
              <a:t>moral development </a:t>
            </a:r>
            <a:r>
              <a:rPr lang="en-US"/>
              <a:t>is a theory that focuses on how children develop morality and moral reasoning. Kohlberg's theory suggests that moral development occurs in a series of six stages and that moral logic is primarily focused on seeking and maintaining justice.</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solidFill>
                  <a:schemeClr val="lt2"/>
                </a:solidFill>
              </a:rPr>
              <a:t>What Is Moral Development?</a:t>
            </a:r>
            <a:endParaRPr/>
          </a:p>
          <a:p>
            <a:pPr marL="228600" lvl="0" indent="-182880" algn="l" rtl="0">
              <a:spcBef>
                <a:spcPts val="400"/>
              </a:spcBef>
              <a:spcAft>
                <a:spcPts val="0"/>
              </a:spcAft>
              <a:buSzPts val="2000"/>
              <a:buChar char="▪"/>
            </a:pPr>
            <a:r>
              <a:rPr lang="en-US"/>
              <a:t>Moral development is the process by which people develop the distinction between right and wrong (morality) and engage in reasoning between the two (moral reasoning).</a:t>
            </a:r>
            <a:endParaRPr/>
          </a:p>
          <a:p>
            <a:pPr marL="45720" lvl="0" indent="0" algn="l" rtl="0">
              <a:spcBef>
                <a:spcPts val="400"/>
              </a:spcBef>
              <a:spcAft>
                <a:spcPts val="0"/>
              </a:spcAft>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914400" y="-51515"/>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Stages of Moral Development</a:t>
            </a:r>
            <a:endParaRPr/>
          </a:p>
        </p:txBody>
      </p:sp>
      <p:sp>
        <p:nvSpPr>
          <p:cNvPr id="202" name="Google Shape;202;p21"/>
          <p:cNvSpPr txBox="1">
            <a:spLocks noGrp="1"/>
          </p:cNvSpPr>
          <p:nvPr>
            <p:ph idx="1"/>
          </p:nvPr>
        </p:nvSpPr>
        <p:spPr>
          <a:xfrm>
            <a:off x="990600" y="1219200"/>
            <a:ext cx="7315200" cy="50292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a:t>Kohlberg's theory is broken down into three primary levels. At each level of moral development, there are two stages. </a:t>
            </a:r>
            <a:endParaRPr/>
          </a:p>
          <a:p>
            <a:pPr marL="45720" lvl="0" indent="0" algn="l" rtl="0">
              <a:spcBef>
                <a:spcPts val="400"/>
              </a:spcBef>
              <a:spcAft>
                <a:spcPts val="0"/>
              </a:spcAft>
              <a:buSzPts val="2000"/>
              <a:buNone/>
            </a:pPr>
            <a:endParaRPr/>
          </a:p>
        </p:txBody>
      </p:sp>
      <p:graphicFrame>
        <p:nvGraphicFramePr>
          <p:cNvPr id="203" name="Google Shape;203;p21"/>
          <p:cNvGraphicFramePr/>
          <p:nvPr/>
        </p:nvGraphicFramePr>
        <p:xfrm>
          <a:off x="990600" y="1981200"/>
          <a:ext cx="7543800" cy="4724375"/>
        </p:xfrm>
        <a:graphic>
          <a:graphicData uri="http://schemas.openxmlformats.org/drawingml/2006/table">
            <a:tbl>
              <a:tblPr>
                <a:noFill/>
                <a:tableStyleId>{DAD5741C-1837-4CD4-AAEC-1150BBA5A826}</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674925">
                <a:tc>
                  <a:txBody>
                    <a:bodyPr/>
                    <a:lstStyle/>
                    <a:p>
                      <a:pPr marL="0" marR="0" lvl="0" indent="0" algn="l" rtl="0">
                        <a:spcBef>
                          <a:spcPts val="0"/>
                        </a:spcBef>
                        <a:spcAft>
                          <a:spcPts val="0"/>
                        </a:spcAft>
                        <a:buNone/>
                      </a:pPr>
                      <a:r>
                        <a:rPr lang="en-US" sz="1800" b="0" u="none" strike="noStrike" cap="none">
                          <a:solidFill>
                            <a:schemeClr val="dk1"/>
                          </a:solidFill>
                        </a:rPr>
                        <a:t>Levels of Moral Development</a:t>
                      </a:r>
                      <a:endParaRPr/>
                    </a:p>
                  </a:txBody>
                  <a:tcPr marL="72225" marR="72225" marT="36100" marB="36100">
                    <a:lnL w="9525" cap="flat" cmpd="sng">
                      <a:solidFill>
                        <a:srgbClr val="000000">
                          <a:alpha val="0"/>
                        </a:srgbClr>
                      </a:solidFill>
                      <a:prstDash val="solid"/>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0" u="none" strike="noStrike" cap="none">
                          <a:solidFill>
                            <a:schemeClr val="dk1"/>
                          </a:solidFill>
                        </a:rPr>
                        <a:t>Age</a:t>
                      </a:r>
                      <a:endParaRPr/>
                    </a:p>
                  </a:txBody>
                  <a:tcPr marL="72225" marR="72225" marT="36100" marB="36100">
                    <a:lnL w="9525" cap="flat" cmpd="sng">
                      <a:solidFill>
                        <a:srgbClr val="D3D3D3"/>
                      </a:solidFill>
                      <a:prstDash val="dot"/>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0" u="none" strike="noStrike" cap="none">
                          <a:solidFill>
                            <a:schemeClr val="dk1"/>
                          </a:solidFill>
                        </a:rPr>
                        <a:t>Stages Included in This Level </a:t>
                      </a:r>
                      <a:endParaRPr/>
                    </a:p>
                  </a:txBody>
                  <a:tcPr marL="72225" marR="72225" marT="36100" marB="36100">
                    <a:lnL w="9525" cap="flat" cmpd="sng">
                      <a:solidFill>
                        <a:srgbClr val="D3D3D3"/>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253400">
                <a:tc>
                  <a:txBody>
                    <a:bodyPr/>
                    <a:lstStyle/>
                    <a:p>
                      <a:pPr marL="0" marR="0" lvl="0" indent="0" algn="l" rtl="0">
                        <a:spcBef>
                          <a:spcPts val="0"/>
                        </a:spcBef>
                        <a:spcAft>
                          <a:spcPts val="0"/>
                        </a:spcAft>
                        <a:buNone/>
                      </a:pPr>
                      <a:r>
                        <a:rPr lang="en-US" sz="1800" b="0" u="none" strike="noStrike" cap="none">
                          <a:solidFill>
                            <a:schemeClr val="dk1"/>
                          </a:solidFill>
                        </a:rPr>
                        <a:t>Preconventional Morality</a:t>
                      </a:r>
                      <a:endParaRPr/>
                    </a:p>
                  </a:txBody>
                  <a:tcPr marL="72225" marR="72225" marT="36100" marB="36100">
                    <a:lnL w="9525" cap="flat" cmpd="sng">
                      <a:solidFill>
                        <a:srgbClr val="000000">
                          <a:alpha val="0"/>
                        </a:srgbClr>
                      </a:solidFill>
                      <a:prstDash val="solid"/>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9F9"/>
                    </a:solidFill>
                  </a:tcPr>
                </a:tc>
                <a:tc>
                  <a:txBody>
                    <a:bodyPr/>
                    <a:lstStyle/>
                    <a:p>
                      <a:pPr marL="0" marR="0" lvl="0" indent="0" algn="l" rtl="0">
                        <a:spcBef>
                          <a:spcPts val="0"/>
                        </a:spcBef>
                        <a:spcAft>
                          <a:spcPts val="0"/>
                        </a:spcAft>
                        <a:buNone/>
                      </a:pPr>
                      <a:r>
                        <a:rPr lang="en-US" sz="1800" b="0" u="none" strike="noStrike" cap="none">
                          <a:solidFill>
                            <a:schemeClr val="dk1"/>
                          </a:solidFill>
                        </a:rPr>
                        <a:t>0 to 9</a:t>
                      </a:r>
                      <a:endParaRPr/>
                    </a:p>
                  </a:txBody>
                  <a:tcPr marL="72225" marR="72225" marT="36100" marB="36100">
                    <a:lnL w="9525" cap="flat" cmpd="sng">
                      <a:solidFill>
                        <a:srgbClr val="D3D3D3"/>
                      </a:solidFill>
                      <a:prstDash val="dot"/>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9F9"/>
                    </a:solidFill>
                  </a:tcPr>
                </a:tc>
                <a:tc>
                  <a:txBody>
                    <a:bodyPr/>
                    <a:lstStyle/>
                    <a:p>
                      <a:pPr marL="0" marR="0" lvl="0" indent="0" algn="l" rtl="0">
                        <a:spcBef>
                          <a:spcPts val="0"/>
                        </a:spcBef>
                        <a:spcAft>
                          <a:spcPts val="0"/>
                        </a:spcAft>
                        <a:buNone/>
                      </a:pPr>
                      <a:r>
                        <a:rPr lang="en-US" sz="1800" b="0" u="none" strike="noStrike" cap="none">
                          <a:solidFill>
                            <a:schemeClr val="dk1"/>
                          </a:solidFill>
                        </a:rPr>
                        <a:t>Stage 1: Obedience and punishment Stage 2: Individualism and exchange</a:t>
                      </a:r>
                      <a:endParaRPr/>
                    </a:p>
                  </a:txBody>
                  <a:tcPr marL="72225" marR="72225" marT="36100" marB="36100">
                    <a:lnL w="9525" cap="flat" cmpd="sng">
                      <a:solidFill>
                        <a:srgbClr val="D3D3D3"/>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9F9"/>
                    </a:solidFill>
                  </a:tcPr>
                </a:tc>
                <a:extLst>
                  <a:ext uri="{0D108BD9-81ED-4DB2-BD59-A6C34878D82A}">
                    <a16:rowId xmlns:a16="http://schemas.microsoft.com/office/drawing/2014/main" val="10001"/>
                  </a:ext>
                </a:extLst>
              </a:tr>
              <a:tr h="1542650">
                <a:tc>
                  <a:txBody>
                    <a:bodyPr/>
                    <a:lstStyle/>
                    <a:p>
                      <a:pPr marL="0" marR="0" lvl="0" indent="0" algn="l" rtl="0">
                        <a:spcBef>
                          <a:spcPts val="0"/>
                        </a:spcBef>
                        <a:spcAft>
                          <a:spcPts val="0"/>
                        </a:spcAft>
                        <a:buNone/>
                      </a:pPr>
                      <a:r>
                        <a:rPr lang="en-US" sz="1800" b="0" u="none" strike="noStrike" cap="none">
                          <a:solidFill>
                            <a:schemeClr val="dk1"/>
                          </a:solidFill>
                        </a:rPr>
                        <a:t>Conventional Morality</a:t>
                      </a:r>
                      <a:endParaRPr/>
                    </a:p>
                  </a:txBody>
                  <a:tcPr marL="72225" marR="72225" marT="36100" marB="36100">
                    <a:lnL w="9525" cap="flat" cmpd="sng">
                      <a:solidFill>
                        <a:srgbClr val="000000">
                          <a:alpha val="0"/>
                        </a:srgbClr>
                      </a:solidFill>
                      <a:prstDash val="solid"/>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0" u="none" strike="noStrike" cap="none">
                          <a:solidFill>
                            <a:schemeClr val="dk1"/>
                          </a:solidFill>
                        </a:rPr>
                        <a:t>Early adolescence to adulthood</a:t>
                      </a:r>
                      <a:endParaRPr/>
                    </a:p>
                  </a:txBody>
                  <a:tcPr marL="72225" marR="72225" marT="36100" marB="36100">
                    <a:lnL w="9525" cap="flat" cmpd="sng">
                      <a:solidFill>
                        <a:srgbClr val="D3D3D3"/>
                      </a:solidFill>
                      <a:prstDash val="dot"/>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0" u="none" strike="noStrike" cap="none">
                          <a:solidFill>
                            <a:schemeClr val="dk1"/>
                          </a:solidFill>
                        </a:rPr>
                        <a:t>Stage 3: Developing good interpersonal relationships Stage 4: Maintaining social order</a:t>
                      </a:r>
                      <a:endParaRPr/>
                    </a:p>
                  </a:txBody>
                  <a:tcPr marL="72225" marR="72225" marT="36100" marB="36100">
                    <a:lnL w="9525" cap="flat" cmpd="sng">
                      <a:solidFill>
                        <a:srgbClr val="D3D3D3"/>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253400">
                <a:tc>
                  <a:txBody>
                    <a:bodyPr/>
                    <a:lstStyle/>
                    <a:p>
                      <a:pPr marL="0" marR="0" lvl="0" indent="0" algn="l" rtl="0">
                        <a:spcBef>
                          <a:spcPts val="0"/>
                        </a:spcBef>
                        <a:spcAft>
                          <a:spcPts val="0"/>
                        </a:spcAft>
                        <a:buNone/>
                      </a:pPr>
                      <a:r>
                        <a:rPr lang="en-US" sz="1800" b="0" u="none" strike="noStrike" cap="none">
                          <a:solidFill>
                            <a:schemeClr val="dk1"/>
                          </a:solidFill>
                        </a:rPr>
                        <a:t>Postconventional Morality </a:t>
                      </a:r>
                      <a:endParaRPr/>
                    </a:p>
                  </a:txBody>
                  <a:tcPr marL="72225" marR="72225" marT="36100" marB="36100">
                    <a:lnL w="9525" cap="flat" cmpd="sng">
                      <a:solidFill>
                        <a:srgbClr val="000000">
                          <a:alpha val="0"/>
                        </a:srgbClr>
                      </a:solidFill>
                      <a:prstDash val="solid"/>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9F9"/>
                    </a:solidFill>
                  </a:tcPr>
                </a:tc>
                <a:tc>
                  <a:txBody>
                    <a:bodyPr/>
                    <a:lstStyle/>
                    <a:p>
                      <a:pPr marL="0" marR="0" lvl="0" indent="0" algn="l" rtl="0">
                        <a:spcBef>
                          <a:spcPts val="0"/>
                        </a:spcBef>
                        <a:spcAft>
                          <a:spcPts val="0"/>
                        </a:spcAft>
                        <a:buNone/>
                      </a:pPr>
                      <a:r>
                        <a:rPr lang="en-US" sz="1800" b="0" u="none" strike="noStrike" cap="none">
                          <a:solidFill>
                            <a:schemeClr val="dk1"/>
                          </a:solidFill>
                        </a:rPr>
                        <a:t>Some adults; rare</a:t>
                      </a:r>
                      <a:endParaRPr/>
                    </a:p>
                  </a:txBody>
                  <a:tcPr marL="72225" marR="72225" marT="36100" marB="36100">
                    <a:lnL w="9525" cap="flat" cmpd="sng">
                      <a:solidFill>
                        <a:srgbClr val="D3D3D3"/>
                      </a:solidFill>
                      <a:prstDash val="dot"/>
                      <a:round/>
                      <a:headEnd type="none" w="sm" len="sm"/>
                      <a:tailEnd type="none" w="sm" len="sm"/>
                    </a:lnL>
                    <a:lnR w="9525" cap="flat" cmpd="sng">
                      <a:solidFill>
                        <a:srgbClr val="D3D3D3"/>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9F9"/>
                    </a:solidFill>
                  </a:tcPr>
                </a:tc>
                <a:tc>
                  <a:txBody>
                    <a:bodyPr/>
                    <a:lstStyle/>
                    <a:p>
                      <a:pPr marL="0" marR="0" lvl="0" indent="0" algn="l" rtl="0">
                        <a:spcBef>
                          <a:spcPts val="0"/>
                        </a:spcBef>
                        <a:spcAft>
                          <a:spcPts val="0"/>
                        </a:spcAft>
                        <a:buNone/>
                      </a:pPr>
                      <a:r>
                        <a:rPr lang="en-US" sz="1800" b="0" u="none" strike="noStrike" cap="none">
                          <a:solidFill>
                            <a:schemeClr val="dk1"/>
                          </a:solidFill>
                        </a:rPr>
                        <a:t>Stage 5: Social contract and individual rights stage 6: Universal principles</a:t>
                      </a:r>
                      <a:endParaRPr/>
                    </a:p>
                  </a:txBody>
                  <a:tcPr marL="72225" marR="72225" marT="36100" marB="36100">
                    <a:lnL w="9525" cap="flat" cmpd="sng">
                      <a:solidFill>
                        <a:srgbClr val="D3D3D3"/>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9F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914400" y="609600"/>
            <a:ext cx="7315200" cy="115409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ct val="100000"/>
              <a:buFont typeface="Arial"/>
              <a:buNone/>
            </a:pPr>
            <a:r>
              <a:rPr lang="en-US"/>
              <a:t>Level 1. Preconventional Morality</a:t>
            </a:r>
            <a:br>
              <a:rPr lang="en-US"/>
            </a:br>
            <a:endParaRPr/>
          </a:p>
        </p:txBody>
      </p:sp>
      <p:sp>
        <p:nvSpPr>
          <p:cNvPr id="209" name="Google Shape;209;p22"/>
          <p:cNvSpPr txBox="1">
            <a:spLocks noGrp="1"/>
          </p:cNvSpPr>
          <p:nvPr>
            <p:ph idx="1"/>
          </p:nvPr>
        </p:nvSpPr>
        <p:spPr>
          <a:xfrm>
            <a:off x="741680" y="1198880"/>
            <a:ext cx="7487920" cy="5506720"/>
          </a:xfrm>
          <a:prstGeom prst="rect">
            <a:avLst/>
          </a:prstGeom>
          <a:noFill/>
          <a:ln>
            <a:noFill/>
          </a:ln>
        </p:spPr>
        <p:txBody>
          <a:bodyPr spcFirstLastPara="1" wrap="square" lIns="91425" tIns="45700" rIns="91425" bIns="45700" anchor="t" anchorCtr="0">
            <a:normAutofit lnSpcReduction="10000"/>
          </a:bodyPr>
          <a:lstStyle/>
          <a:p>
            <a:pPr marL="228600" lvl="0" indent="-182880" algn="l" rtl="0">
              <a:spcBef>
                <a:spcPts val="0"/>
              </a:spcBef>
              <a:spcAft>
                <a:spcPts val="0"/>
              </a:spcAft>
              <a:buSzPts val="2000"/>
              <a:buFont typeface="Noto Sans Symbols"/>
              <a:buChar char="▪"/>
            </a:pPr>
            <a:r>
              <a:rPr lang="en-US" b="1" dirty="0"/>
              <a:t>Stage 1 (Obedience and Punishment)</a:t>
            </a:r>
            <a:r>
              <a:rPr lang="en-US" dirty="0"/>
              <a:t>:</a:t>
            </a:r>
            <a:endParaRPr dirty="0"/>
          </a:p>
          <a:p>
            <a:pPr marL="45720" lvl="0" indent="0" algn="l" rtl="0">
              <a:spcBef>
                <a:spcPts val="400"/>
              </a:spcBef>
              <a:spcAft>
                <a:spcPts val="0"/>
              </a:spcAft>
              <a:buSzPts val="2000"/>
              <a:buNone/>
            </a:pPr>
            <a:endParaRPr dirty="0"/>
          </a:p>
          <a:p>
            <a:pPr marL="45720" lvl="0" indent="0" algn="l" rtl="0">
              <a:spcBef>
                <a:spcPts val="400"/>
              </a:spcBef>
              <a:spcAft>
                <a:spcPts val="0"/>
              </a:spcAft>
              <a:buSzPts val="2000"/>
              <a:buNone/>
            </a:pPr>
            <a:r>
              <a:rPr lang="en-US" dirty="0"/>
              <a:t>The earliest stages of moral development, obedience and punishment are especially common in young children, but adults are also capable of expressing this type of reasoning. According to Kohlberg, people at this stage see rules as fixed and absolute.</a:t>
            </a:r>
            <a:r>
              <a:rPr lang="en-US" baseline="30000" dirty="0"/>
              <a:t> </a:t>
            </a:r>
            <a:r>
              <a:rPr lang="en-US" dirty="0"/>
              <a:t>Obeying the rules is important because it is a way to avoid punishment.</a:t>
            </a:r>
            <a:endParaRPr dirty="0"/>
          </a:p>
          <a:p>
            <a:pPr marL="45720" lvl="0" indent="0" algn="l" rtl="0">
              <a:spcBef>
                <a:spcPts val="400"/>
              </a:spcBef>
              <a:spcAft>
                <a:spcPts val="0"/>
              </a:spcAft>
              <a:buSzPts val="2000"/>
              <a:buNone/>
            </a:pPr>
            <a:endParaRPr dirty="0"/>
          </a:p>
          <a:p>
            <a:pPr marL="228600" lvl="0" indent="-182880" algn="l" rtl="0">
              <a:spcBef>
                <a:spcPts val="400"/>
              </a:spcBef>
              <a:spcAft>
                <a:spcPts val="0"/>
              </a:spcAft>
              <a:buSzPts val="2000"/>
              <a:buChar char="▪"/>
            </a:pPr>
            <a:r>
              <a:rPr lang="en-US" b="1" dirty="0"/>
              <a:t>Stage 2 (Individualism and Exchange)</a:t>
            </a:r>
            <a:r>
              <a:rPr lang="en-US" dirty="0"/>
              <a:t>: </a:t>
            </a:r>
            <a:endParaRPr dirty="0"/>
          </a:p>
          <a:p>
            <a:pPr marL="45720" lvl="0" indent="0" algn="l" rtl="0">
              <a:spcBef>
                <a:spcPts val="400"/>
              </a:spcBef>
              <a:spcAft>
                <a:spcPts val="0"/>
              </a:spcAft>
              <a:buSzPts val="2000"/>
              <a:buNone/>
            </a:pPr>
            <a:endParaRPr dirty="0"/>
          </a:p>
          <a:p>
            <a:pPr marL="45720" lvl="0" indent="0" algn="l" rtl="0">
              <a:spcBef>
                <a:spcPts val="400"/>
              </a:spcBef>
              <a:spcAft>
                <a:spcPts val="0"/>
              </a:spcAft>
              <a:buSzPts val="2000"/>
              <a:buNone/>
            </a:pPr>
            <a:r>
              <a:rPr lang="en-US" dirty="0"/>
              <a:t>At the individualism and exchange stage of moral development, children account for individual points of view and judge actions based on how they serve individual needs.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914400" y="609600"/>
            <a:ext cx="7315200" cy="115409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ct val="100000"/>
              <a:buFont typeface="Arial"/>
              <a:buNone/>
            </a:pPr>
            <a:r>
              <a:rPr lang="en-US"/>
              <a:t>Level 2. Conventional Morality</a:t>
            </a:r>
            <a:br>
              <a:rPr lang="en-US"/>
            </a:br>
            <a:endParaRPr/>
          </a:p>
        </p:txBody>
      </p:sp>
      <p:sp>
        <p:nvSpPr>
          <p:cNvPr id="215" name="Google Shape;215;p23"/>
          <p:cNvSpPr txBox="1">
            <a:spLocks noGrp="1"/>
          </p:cNvSpPr>
          <p:nvPr>
            <p:ph idx="1"/>
          </p:nvPr>
        </p:nvSpPr>
        <p:spPr>
          <a:xfrm>
            <a:off x="914400" y="1219200"/>
            <a:ext cx="7315200" cy="5334000"/>
          </a:xfrm>
          <a:prstGeom prst="rect">
            <a:avLst/>
          </a:prstGeom>
          <a:noFill/>
          <a:ln>
            <a:noFill/>
          </a:ln>
        </p:spPr>
        <p:txBody>
          <a:bodyPr spcFirstLastPara="1" wrap="square" lIns="91425" tIns="45700" rIns="91425" bIns="45700" anchor="t" anchorCtr="0">
            <a:normAutofit fontScale="85000" lnSpcReduction="10000"/>
          </a:bodyPr>
          <a:lstStyle/>
          <a:p>
            <a:pPr marL="228600" lvl="0" indent="-182880" algn="l" rtl="0">
              <a:spcBef>
                <a:spcPts val="0"/>
              </a:spcBef>
              <a:spcAft>
                <a:spcPts val="0"/>
              </a:spcAft>
              <a:buSzPts val="2000"/>
              <a:buChar char="▪"/>
            </a:pPr>
            <a:r>
              <a:rPr lang="en-US" b="1"/>
              <a:t>Stage 3 (Developing Good Interpersonal Relationships)</a:t>
            </a:r>
            <a:r>
              <a:rPr lang="en-US"/>
              <a:t>: </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Often referred to as the "good boy-good girl" orientation, this stage of the interpersonal relationship of moral development is focused on living up to </a:t>
            </a:r>
            <a:r>
              <a:rPr lang="en-US" u="sng">
                <a:solidFill>
                  <a:schemeClr val="dk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social expectations and roles</a:t>
            </a:r>
            <a:r>
              <a:rPr lang="en-US"/>
              <a:t>. There is an emphasis on </a:t>
            </a:r>
            <a:r>
              <a:rPr lang="en-US" u="sng">
                <a:solidFill>
                  <a:schemeClr val="hlink"/>
                </a:solidFill>
                <a:hlinkClick r:id="rId4"/>
              </a:rPr>
              <a:t>conformity</a:t>
            </a:r>
            <a:r>
              <a:rPr lang="en-US"/>
              <a:t>, being "nice," and consideration of how choices influence relationships.</a:t>
            </a: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b="1"/>
              <a:t>Stage 4 (Maintaining Social Order)</a:t>
            </a:r>
            <a:r>
              <a:rPr lang="en-US"/>
              <a:t>: </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This stage is focused on ensuring that social order is maintained. At this stage of moral development, people begin to consider society as a whole when making judgments. The focus is on maintaining law and order by following the rules, doing one’s duty, and respecting authority.</a:t>
            </a:r>
            <a:endParaRPr/>
          </a:p>
          <a:p>
            <a:pPr marL="228600" lvl="0" indent="-55879" algn="l" rtl="0">
              <a:spcBef>
                <a:spcPts val="400"/>
              </a:spcBef>
              <a:spcAft>
                <a:spcPts val="0"/>
              </a:spcAft>
              <a:buSzPts val="2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914400" y="609600"/>
            <a:ext cx="7315200" cy="115409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ct val="100000"/>
              <a:buFont typeface="Arial"/>
              <a:buNone/>
            </a:pPr>
            <a:r>
              <a:rPr lang="en-US"/>
              <a:t>Level 3. Postconventional Morality</a:t>
            </a:r>
            <a:br>
              <a:rPr lang="en-US"/>
            </a:br>
            <a:endParaRPr/>
          </a:p>
        </p:txBody>
      </p:sp>
      <p:sp>
        <p:nvSpPr>
          <p:cNvPr id="221" name="Google Shape;221;p24"/>
          <p:cNvSpPr txBox="1">
            <a:spLocks noGrp="1"/>
          </p:cNvSpPr>
          <p:nvPr>
            <p:ph idx="1"/>
          </p:nvPr>
        </p:nvSpPr>
        <p:spPr>
          <a:xfrm>
            <a:off x="914400" y="1371600"/>
            <a:ext cx="7315200" cy="5334000"/>
          </a:xfrm>
          <a:prstGeom prst="rect">
            <a:avLst/>
          </a:prstGeom>
          <a:noFill/>
          <a:ln>
            <a:noFill/>
          </a:ln>
        </p:spPr>
        <p:txBody>
          <a:bodyPr spcFirstLastPara="1" wrap="square" lIns="91425" tIns="45700" rIns="91425" bIns="45700" anchor="t" anchorCtr="0">
            <a:normAutofit fontScale="92500" lnSpcReduction="10000"/>
          </a:bodyPr>
          <a:lstStyle/>
          <a:p>
            <a:pPr marL="228600" lvl="0" indent="-182880" algn="l" rtl="0">
              <a:spcBef>
                <a:spcPts val="0"/>
              </a:spcBef>
              <a:spcAft>
                <a:spcPts val="0"/>
              </a:spcAft>
              <a:buSzPts val="2000"/>
              <a:buChar char="▪"/>
            </a:pPr>
            <a:r>
              <a:rPr lang="en-US" b="1"/>
              <a:t>Stage 5 (Social Contract and Individual Rights</a:t>
            </a:r>
            <a:r>
              <a:rPr lang="en-US"/>
              <a:t>): </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The ideas of a social contract and individual rights cause people in the next stage to begin to account for the differing values, opinions, and beliefs of other people.</a:t>
            </a:r>
            <a:r>
              <a:rPr lang="en-US" baseline="30000"/>
              <a:t> </a:t>
            </a:r>
            <a:r>
              <a:rPr lang="en-US"/>
              <a:t>Rules of law are important for maintaining a society, but members of the society should agree upon these standards.</a:t>
            </a: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b="1"/>
              <a:t>Stage 6 (Universal Principles)</a:t>
            </a:r>
            <a:r>
              <a:rPr lang="en-US"/>
              <a:t>: </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Kohlberg’s final level of moral reasoning is based on universal ethical principles and abstract reasoning. At this stage, people follow these internalized principles of justice, even if they conflict with laws and rules.</a:t>
            </a:r>
            <a:endParaRPr/>
          </a:p>
          <a:p>
            <a:pPr marL="228600" lvl="0" indent="-55879" algn="l" rtl="0">
              <a:spcBef>
                <a:spcPts val="400"/>
              </a:spcBef>
              <a:spcAft>
                <a:spcPts val="0"/>
              </a:spcAft>
              <a:buSzPts val="2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5"/>
          <p:cNvSpPr txBox="1">
            <a:spLocks noGrp="1"/>
          </p:cNvSpPr>
          <p:nvPr>
            <p:ph type="title"/>
          </p:nvPr>
        </p:nvSpPr>
        <p:spPr>
          <a:xfrm>
            <a:off x="914400" y="990600"/>
            <a:ext cx="7315200" cy="115409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2"/>
              </a:buClr>
              <a:buSzPct val="100000"/>
              <a:buFont typeface="Arial"/>
              <a:buNone/>
            </a:pPr>
            <a:r>
              <a:rPr lang="en-US"/>
              <a:t>Criticisms for Kohlberg's Theory of Moral Development</a:t>
            </a:r>
            <a:br>
              <a:rPr lang="en-US"/>
            </a:br>
            <a:endParaRPr/>
          </a:p>
        </p:txBody>
      </p:sp>
      <p:sp>
        <p:nvSpPr>
          <p:cNvPr id="227" name="Google Shape;227;p25"/>
          <p:cNvSpPr txBox="1">
            <a:spLocks noGrp="1"/>
          </p:cNvSpPr>
          <p:nvPr>
            <p:ph idx="1"/>
          </p:nvPr>
        </p:nvSpPr>
        <p:spPr>
          <a:xfrm>
            <a:off x="914400" y="1752600"/>
            <a:ext cx="7315200" cy="5257800"/>
          </a:xfrm>
          <a:prstGeom prst="rect">
            <a:avLst/>
          </a:prstGeom>
          <a:noFill/>
          <a:ln>
            <a:noFill/>
          </a:ln>
        </p:spPr>
        <p:txBody>
          <a:bodyPr spcFirstLastPara="1" wrap="square" lIns="91425" tIns="45700" rIns="91425" bIns="45700" anchor="t" anchorCtr="0">
            <a:normAutofit fontScale="85000" lnSpcReduction="10000"/>
          </a:bodyPr>
          <a:lstStyle/>
          <a:p>
            <a:pPr marL="228600" lvl="0" indent="-182880" algn="l" rtl="0">
              <a:spcBef>
                <a:spcPts val="0"/>
              </a:spcBef>
              <a:spcAft>
                <a:spcPts val="0"/>
              </a:spcAft>
              <a:buSzPts val="2000"/>
              <a:buChar char="▪"/>
            </a:pPr>
            <a:r>
              <a:rPr lang="en-US" b="1">
                <a:solidFill>
                  <a:schemeClr val="lt2"/>
                </a:solidFill>
              </a:rPr>
              <a:t>Moral reasoning does not equal moral behavior</a:t>
            </a:r>
            <a:r>
              <a:rPr lang="en-US">
                <a:solidFill>
                  <a:schemeClr val="lt2"/>
                </a:solidFill>
              </a:rPr>
              <a:t>: </a:t>
            </a:r>
            <a:endParaRPr>
              <a:solidFill>
                <a:schemeClr val="lt2"/>
              </a:solidFill>
            </a:endParaRPr>
          </a:p>
          <a:p>
            <a:pPr marL="45720" lvl="0" indent="0" algn="l" rtl="0">
              <a:spcBef>
                <a:spcPts val="400"/>
              </a:spcBef>
              <a:spcAft>
                <a:spcPts val="0"/>
              </a:spcAft>
              <a:buSzPts val="2000"/>
              <a:buNone/>
            </a:pPr>
            <a:r>
              <a:rPr lang="en-US"/>
              <a:t>Kohlberg's theory is concerned with moral thinking, but there is a big difference between knowing what we ought to do versus our actual actions. Moral reasoning, therefore, may not lead to moral behavior.</a:t>
            </a:r>
            <a:endParaRPr/>
          </a:p>
          <a:p>
            <a:pPr marL="228600" lvl="0" indent="-182880" algn="l" rtl="0">
              <a:spcBef>
                <a:spcPts val="400"/>
              </a:spcBef>
              <a:spcAft>
                <a:spcPts val="0"/>
              </a:spcAft>
              <a:buSzPts val="2000"/>
              <a:buChar char="▪"/>
            </a:pPr>
            <a:r>
              <a:rPr lang="en-US" b="1">
                <a:solidFill>
                  <a:schemeClr val="lt2"/>
                </a:solidFill>
              </a:rPr>
              <a:t>Overemphasizes justice</a:t>
            </a:r>
            <a:r>
              <a:rPr lang="en-US">
                <a:solidFill>
                  <a:schemeClr val="lt2"/>
                </a:solidFill>
              </a:rPr>
              <a:t>: </a:t>
            </a:r>
            <a:endParaRPr>
              <a:solidFill>
                <a:schemeClr val="lt2"/>
              </a:solidFill>
            </a:endParaRPr>
          </a:p>
          <a:p>
            <a:pPr marL="45720" lvl="0" indent="0" algn="l" rtl="0">
              <a:spcBef>
                <a:spcPts val="400"/>
              </a:spcBef>
              <a:spcAft>
                <a:spcPts val="0"/>
              </a:spcAft>
              <a:buSzPts val="2000"/>
              <a:buNone/>
            </a:pPr>
            <a:r>
              <a:rPr lang="en-US"/>
              <a:t>Critics have pointed out that Kohlberg's theory of moral development overemphasizes the concept of justice when making moral choices. Factors such as compassion, caring, and other interpersonal feelings may play an important part in moral reasoning.</a:t>
            </a:r>
            <a:endParaRPr baseline="30000"/>
          </a:p>
          <a:p>
            <a:pPr marL="228600" lvl="0" indent="-182880" algn="l" rtl="0">
              <a:spcBef>
                <a:spcPts val="400"/>
              </a:spcBef>
              <a:spcAft>
                <a:spcPts val="0"/>
              </a:spcAft>
              <a:buSzPts val="2000"/>
              <a:buChar char="▪"/>
            </a:pPr>
            <a:r>
              <a:rPr lang="en-US" b="1">
                <a:solidFill>
                  <a:schemeClr val="lt2"/>
                </a:solidFill>
              </a:rPr>
              <a:t>Cultural bias</a:t>
            </a:r>
            <a:r>
              <a:rPr lang="en-US">
                <a:solidFill>
                  <a:schemeClr val="lt2"/>
                </a:solidFill>
              </a:rPr>
              <a:t>: </a:t>
            </a:r>
            <a:endParaRPr>
              <a:solidFill>
                <a:schemeClr val="lt2"/>
              </a:solidFill>
            </a:endParaRPr>
          </a:p>
          <a:p>
            <a:pPr marL="45720" lvl="0" indent="0" algn="l" rtl="0">
              <a:spcBef>
                <a:spcPts val="400"/>
              </a:spcBef>
              <a:spcAft>
                <a:spcPts val="0"/>
              </a:spcAft>
              <a:buSzPts val="2000"/>
              <a:buNone/>
            </a:pPr>
            <a:r>
              <a:rPr lang="en-US" u="sng">
                <a:solidFill>
                  <a:schemeClr val="hlink"/>
                </a:solidFill>
                <a:hlinkClick r:id="rId3"/>
              </a:rPr>
              <a:t>Individualist cultures</a:t>
            </a:r>
            <a:r>
              <a:rPr lang="en-US"/>
              <a:t> emphasize personal rights, while </a:t>
            </a:r>
            <a:r>
              <a:rPr lang="en-US" u="sng">
                <a:solidFill>
                  <a:schemeClr val="hlink"/>
                </a:solidFill>
                <a:hlinkClick r:id="rId4"/>
              </a:rPr>
              <a:t>collectivist cultures</a:t>
            </a:r>
            <a:r>
              <a:rPr lang="en-US"/>
              <a:t> stress the importance of society and community. Eastern, collectivist cultures may have different moral outlooks that Kohlberg's theory does not take into account.</a:t>
            </a:r>
            <a:endParaRPr/>
          </a:p>
          <a:p>
            <a:pPr marL="228600" lvl="0" indent="-55879" algn="l" rtl="0">
              <a:spcBef>
                <a:spcPts val="400"/>
              </a:spcBef>
              <a:spcAft>
                <a:spcPts val="0"/>
              </a:spcAft>
              <a:buSzPts val="20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idx="1"/>
          </p:nvPr>
        </p:nvSpPr>
        <p:spPr>
          <a:xfrm>
            <a:off x="914400" y="1143000"/>
            <a:ext cx="7315200" cy="5334000"/>
          </a:xfrm>
          <a:prstGeom prst="rect">
            <a:avLst/>
          </a:prstGeom>
          <a:noFill/>
          <a:ln>
            <a:noFill/>
          </a:ln>
        </p:spPr>
        <p:txBody>
          <a:bodyPr spcFirstLastPara="1" wrap="square" lIns="91425" tIns="45700" rIns="91425" bIns="45700" anchor="t" anchorCtr="0">
            <a:normAutofit fontScale="92500" lnSpcReduction="20000"/>
          </a:bodyPr>
          <a:lstStyle/>
          <a:p>
            <a:pPr marL="228600" lvl="0" indent="-182880" algn="l" rtl="0">
              <a:spcBef>
                <a:spcPts val="0"/>
              </a:spcBef>
              <a:spcAft>
                <a:spcPts val="0"/>
              </a:spcAft>
              <a:buSzPts val="2000"/>
              <a:buChar char="▪"/>
            </a:pPr>
            <a:r>
              <a:rPr lang="en-US" b="1">
                <a:solidFill>
                  <a:schemeClr val="lt2"/>
                </a:solidFill>
              </a:rPr>
              <a:t>Age bias</a:t>
            </a:r>
            <a:r>
              <a:rPr lang="en-US">
                <a:solidFill>
                  <a:schemeClr val="lt2"/>
                </a:solidFill>
              </a:rPr>
              <a:t>:</a:t>
            </a:r>
            <a:endParaRPr/>
          </a:p>
          <a:p>
            <a:pPr marL="45720" lvl="0" indent="0" algn="l" rtl="0">
              <a:spcBef>
                <a:spcPts val="400"/>
              </a:spcBef>
              <a:spcAft>
                <a:spcPts val="0"/>
              </a:spcAft>
              <a:buSzPts val="2000"/>
              <a:buNone/>
            </a:pPr>
            <a:r>
              <a:rPr lang="en-US"/>
              <a:t>Most of his subjects were children under the age of 16 who obviously had no experience with marriage. The Heinz dilemma may have been too abstract for these children to understand, and a scenario more applicable to their everyday concerns might have led to different results.</a:t>
            </a: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b="1">
                <a:solidFill>
                  <a:schemeClr val="lt2"/>
                </a:solidFill>
              </a:rPr>
              <a:t>Gender bias</a:t>
            </a:r>
            <a:r>
              <a:rPr lang="en-US">
                <a:solidFill>
                  <a:schemeClr val="lt2"/>
                </a:solidFill>
              </a:rPr>
              <a:t>: </a:t>
            </a:r>
            <a:endParaRPr>
              <a:solidFill>
                <a:schemeClr val="lt2"/>
              </a:solidFill>
            </a:endParaRPr>
          </a:p>
          <a:p>
            <a:pPr marL="45720" lvl="0" indent="0" algn="l" rtl="0">
              <a:spcBef>
                <a:spcPts val="400"/>
              </a:spcBef>
              <a:spcAft>
                <a:spcPts val="0"/>
              </a:spcAft>
              <a:buSzPts val="2000"/>
              <a:buNone/>
            </a:pPr>
            <a:r>
              <a:rPr lang="en-US"/>
              <a:t>Kohlberg's critics, including Carol Gilligan, have suggested that Kohlberg's theory was gender-biased since all of the subjects in his sample were male.</a:t>
            </a:r>
            <a:r>
              <a:rPr lang="en-US" baseline="30000"/>
              <a:t>9</a:t>
            </a:r>
            <a:r>
              <a:rPr lang="en-US"/>
              <a:t> Kohlberg believed that women tended to remain at the third level of moral development because they place a stronger emphasis on things such as social relationships and the welfare of others.</a:t>
            </a:r>
            <a:endParaRPr/>
          </a:p>
          <a:p>
            <a:pPr marL="228600" lvl="0" indent="-55879" algn="l" rtl="0">
              <a:spcBef>
                <a:spcPts val="400"/>
              </a:spcBef>
              <a:spcAft>
                <a:spcPts val="0"/>
              </a:spcAft>
              <a:buSzPts val="2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914400" y="457200"/>
            <a:ext cx="7315200" cy="6968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ct val="100000"/>
              <a:buFont typeface="Arial"/>
              <a:buNone/>
            </a:pPr>
            <a:r>
              <a:rPr lang="en-US"/>
              <a:t>Gilligan’s Theory</a:t>
            </a:r>
            <a:endParaRPr/>
          </a:p>
        </p:txBody>
      </p:sp>
      <p:sp>
        <p:nvSpPr>
          <p:cNvPr id="238" name="Google Shape;238;p27"/>
          <p:cNvSpPr txBox="1">
            <a:spLocks noGrp="1"/>
          </p:cNvSpPr>
          <p:nvPr>
            <p:ph idx="1"/>
          </p:nvPr>
        </p:nvSpPr>
        <p:spPr>
          <a:xfrm>
            <a:off x="914400" y="1219200"/>
            <a:ext cx="7315200" cy="5410200"/>
          </a:xfrm>
          <a:prstGeom prst="rect">
            <a:avLst/>
          </a:prstGeom>
          <a:noFill/>
          <a:ln>
            <a:noFill/>
          </a:ln>
        </p:spPr>
        <p:txBody>
          <a:bodyPr spcFirstLastPara="1" wrap="square" lIns="91425" tIns="45700" rIns="91425" bIns="45700" anchor="t" anchorCtr="0">
            <a:normAutofit fontScale="85000" lnSpcReduction="20000"/>
          </a:bodyPr>
          <a:lstStyle/>
          <a:p>
            <a:pPr marL="45720" lvl="0" indent="0" algn="l" rtl="0">
              <a:spcBef>
                <a:spcPts val="0"/>
              </a:spcBef>
              <a:spcAft>
                <a:spcPts val="0"/>
              </a:spcAft>
              <a:buSzPts val="2000"/>
              <a:buNone/>
            </a:pPr>
            <a:r>
              <a:rPr lang="en-US"/>
              <a:t>Gilligan’s work on moral development outlines how a </a:t>
            </a:r>
            <a:r>
              <a:rPr lang="en-US" u="sng">
                <a:solidFill>
                  <a:schemeClr val="hlink"/>
                </a:solidFill>
                <a:hlinkClick r:id="rId3"/>
              </a:rPr>
              <a:t>woman’s morality</a:t>
            </a:r>
            <a:r>
              <a:rPr lang="en-US"/>
              <a:t> is influenced by relationships and how women form their moral and ethical foundation based on how their decisions will affect others. She believes that women tend to develop morality in stages. </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r>
              <a:rPr lang="en-US"/>
              <a:t>These stages follow Kohlberg's moral stages of preconventional, conventional, and postconventional, but are based upon research with women. The stages are:</a:t>
            </a:r>
            <a:endParaRPr/>
          </a:p>
          <a:p>
            <a:pPr marL="228600" lvl="0" indent="-182880" algn="l" rtl="0">
              <a:spcBef>
                <a:spcPts val="400"/>
              </a:spcBef>
              <a:spcAft>
                <a:spcPts val="0"/>
              </a:spcAft>
              <a:buSzPts val="2000"/>
              <a:buChar char="▪"/>
            </a:pPr>
            <a:r>
              <a:rPr lang="en-US"/>
              <a:t>Preconventional morality – During this stage, there is a strong focus on survival and self-interest.</a:t>
            </a:r>
            <a:endParaRPr/>
          </a:p>
          <a:p>
            <a:pPr marL="228600" lvl="0" indent="-182880" algn="l" rtl="0">
              <a:spcBef>
                <a:spcPts val="400"/>
              </a:spcBef>
              <a:spcAft>
                <a:spcPts val="0"/>
              </a:spcAft>
              <a:buSzPts val="2000"/>
              <a:buChar char="▪"/>
            </a:pPr>
            <a:r>
              <a:rPr lang="en-US"/>
              <a:t>Conventional – During this stage, women prioritize selflessness and caring about others. </a:t>
            </a:r>
            <a:endParaRPr/>
          </a:p>
          <a:p>
            <a:pPr marL="228600" lvl="0" indent="-182880" algn="l" rtl="0">
              <a:spcBef>
                <a:spcPts val="400"/>
              </a:spcBef>
              <a:spcAft>
                <a:spcPts val="0"/>
              </a:spcAft>
              <a:buSzPts val="2000"/>
              <a:buChar char="▪"/>
            </a:pPr>
            <a:r>
              <a:rPr lang="en-US"/>
              <a:t>Postconventional – In the final stage of moral development, women emphasize taking responsibility for the consequences of their choices and gaining control of their own lives. Caring for others is a strong component of this high stage of moral development. </a:t>
            </a:r>
            <a:endParaRPr/>
          </a:p>
          <a:p>
            <a:pPr marL="228600" lvl="0" indent="-55879" algn="l" rtl="0">
              <a:spcBef>
                <a:spcPts val="400"/>
              </a:spcBef>
              <a:spcAft>
                <a:spcPts val="0"/>
              </a:spcAft>
              <a:buSzPts val="2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Assignment-01 (marks – 5)</a:t>
            </a:r>
            <a:endParaRPr/>
          </a:p>
        </p:txBody>
      </p:sp>
      <p:sp>
        <p:nvSpPr>
          <p:cNvPr id="244" name="Google Shape;244;p2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03200" algn="l" rtl="0">
              <a:spcBef>
                <a:spcPts val="0"/>
              </a:spcBef>
              <a:spcAft>
                <a:spcPts val="0"/>
              </a:spcAft>
              <a:buSzPts val="3200"/>
              <a:buChar char="▪"/>
            </a:pPr>
            <a:r>
              <a:rPr lang="en-US" sz="3200"/>
              <a:t>Compare between Kohlberg’s Theory and Gilligan’s Theory.</a:t>
            </a:r>
            <a:endParaRPr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914400" y="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3600"/>
              <a:buFont typeface="Arial"/>
              <a:buNone/>
            </a:pPr>
            <a:r>
              <a:rPr lang="en-US" sz="3600" b="1"/>
              <a:t>Consensus and Controversy</a:t>
            </a:r>
            <a:endParaRPr sz="3600"/>
          </a:p>
        </p:txBody>
      </p:sp>
      <p:sp>
        <p:nvSpPr>
          <p:cNvPr id="250" name="Google Shape;250;p29"/>
          <p:cNvSpPr txBox="1">
            <a:spLocks noGrp="1"/>
          </p:cNvSpPr>
          <p:nvPr>
            <p:ph idx="1"/>
          </p:nvPr>
        </p:nvSpPr>
        <p:spPr>
          <a:xfrm>
            <a:off x="914400" y="1295400"/>
            <a:ext cx="7696200" cy="5562600"/>
          </a:xfrm>
          <a:prstGeom prst="rect">
            <a:avLst/>
          </a:prstGeom>
          <a:noFill/>
          <a:ln>
            <a:noFill/>
          </a:ln>
        </p:spPr>
        <p:txBody>
          <a:bodyPr spcFirstLastPara="1" wrap="square" lIns="91425" tIns="45700" rIns="91425" bIns="45700" anchor="t" anchorCtr="0">
            <a:normAutofit fontScale="85000" lnSpcReduction="10000"/>
          </a:bodyPr>
          <a:lstStyle/>
          <a:p>
            <a:pPr marL="228600" lvl="0" indent="-182880" algn="l" rtl="0">
              <a:spcBef>
                <a:spcPts val="0"/>
              </a:spcBef>
              <a:spcAft>
                <a:spcPts val="0"/>
              </a:spcAft>
              <a:buSzPts val="2000"/>
              <a:buChar char="▪"/>
            </a:pPr>
            <a:r>
              <a:rPr lang="en-US" baseline="30000"/>
              <a:t> </a:t>
            </a:r>
            <a:r>
              <a:rPr lang="en-US"/>
              <a:t>Literally, consensus means ‗agreement‘, and controversy means ‗disagreement‘.</a:t>
            </a: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baseline="30000"/>
              <a:t> </a:t>
            </a:r>
            <a:r>
              <a:rPr lang="en-US"/>
              <a:t>When an individual exercise moral autonomy, he may not be able to attain the same results as other people obtain in practicing their moral autonomy. Here there might be some differences in the practical application of moral autonomy. This kind of controversies i.e., disagreements are inevitable.</a:t>
            </a:r>
            <a:endParaRPr/>
          </a:p>
          <a:p>
            <a:pPr marL="228600" lvl="0" indent="-182880" algn="l" rtl="0">
              <a:spcBef>
                <a:spcPts val="400"/>
              </a:spcBef>
              <a:spcAft>
                <a:spcPts val="0"/>
              </a:spcAft>
              <a:buSzPts val="2000"/>
              <a:buChar char="▪"/>
            </a:pPr>
            <a:r>
              <a:rPr lang="en-US"/>
              <a:t>Since exercising moral autonomy is not as precise and clear-cut as arithmetic, therefore the moral disagreements are natural and common. So in order to allow scope for disagreement, the tolerance is required among individuals with autonomous, reasonable and responsible thinking.</a:t>
            </a: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a:t>According to the principle of tolerance, the objective of teaching and studying engineering ethics is to discover ways of promoting tolerance in the exercise of moral autonomy by engineers.</a:t>
            </a:r>
            <a:endParaRPr/>
          </a:p>
          <a:p>
            <a:pPr marL="228600" lvl="0" indent="-55879" algn="l" rtl="0">
              <a:spcBef>
                <a:spcPts val="400"/>
              </a:spcBef>
              <a:spcAft>
                <a:spcPts val="0"/>
              </a:spcAft>
              <a:buSzPts val="2000"/>
              <a:buNone/>
            </a:pPr>
            <a:endParaRPr/>
          </a:p>
          <a:p>
            <a:pPr marL="45720" lvl="0" indent="0" algn="l" rtl="0">
              <a:spcBef>
                <a:spcPts val="400"/>
              </a:spcBef>
              <a:spcAft>
                <a:spcPts val="0"/>
              </a:spcAft>
              <a:buSzPts val="2000"/>
              <a:buNone/>
            </a:pPr>
            <a:endParaRPr/>
          </a:p>
          <a:p>
            <a:pPr marL="228600" lvl="0" indent="-55879" algn="l" rtl="0">
              <a:spcBef>
                <a:spcPts val="400"/>
              </a:spcBef>
              <a:spcAft>
                <a:spcPts val="0"/>
              </a:spcAft>
              <a:buSzPts val="2000"/>
              <a:buNone/>
            </a:pPr>
            <a:endParaRPr/>
          </a:p>
          <a:p>
            <a:pPr marL="45720" lvl="0" indent="0" algn="l" rtl="0">
              <a:spcBef>
                <a:spcPts val="400"/>
              </a:spcBef>
              <a:spcAft>
                <a:spcPts val="0"/>
              </a:spcAft>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914400" y="6096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Ethics Vs Engineering Ethics</a:t>
            </a:r>
            <a:endParaRPr/>
          </a:p>
        </p:txBody>
      </p:sp>
      <p:sp>
        <p:nvSpPr>
          <p:cNvPr id="99" name="Google Shape;99;p3"/>
          <p:cNvSpPr txBox="1">
            <a:spLocks noGrp="1"/>
          </p:cNvSpPr>
          <p:nvPr>
            <p:ph idx="1"/>
          </p:nvPr>
        </p:nvSpPr>
        <p:spPr>
          <a:xfrm>
            <a:off x="990600" y="1981200"/>
            <a:ext cx="7315200" cy="4038600"/>
          </a:xfrm>
          <a:prstGeom prst="rect">
            <a:avLst/>
          </a:prstGeom>
          <a:noFill/>
          <a:ln>
            <a:noFill/>
          </a:ln>
        </p:spPr>
        <p:txBody>
          <a:bodyPr spcFirstLastPara="1" wrap="square" lIns="91425" tIns="45700" rIns="91425" bIns="45700" anchor="t" anchorCtr="0">
            <a:normAutofit fontScale="85000" lnSpcReduction="10000"/>
          </a:bodyPr>
          <a:lstStyle/>
          <a:p>
            <a:pPr marL="45720" lvl="0" indent="0" algn="l" rtl="0">
              <a:spcBef>
                <a:spcPts val="0"/>
              </a:spcBef>
              <a:spcAft>
                <a:spcPts val="0"/>
              </a:spcAft>
              <a:buSzPts val="2000"/>
              <a:buNone/>
            </a:pPr>
            <a:r>
              <a:rPr lang="en-US" b="1"/>
              <a:t>Difference between ethics and engineering ethics​ are-</a:t>
            </a:r>
            <a:endParaRPr/>
          </a:p>
          <a:p>
            <a:pPr marL="45720" lvl="0" indent="0" algn="l" rtl="0">
              <a:spcBef>
                <a:spcPts val="400"/>
              </a:spcBef>
              <a:spcAft>
                <a:spcPts val="0"/>
              </a:spcAft>
              <a:buSzPts val="2000"/>
              <a:buNone/>
            </a:pPr>
            <a:r>
              <a:rPr lang="en-US"/>
              <a:t>ethics are defined as the </a:t>
            </a:r>
            <a:r>
              <a:rPr lang="en-US" b="1"/>
              <a:t>set of principles </a:t>
            </a:r>
            <a:r>
              <a:rPr lang="en-US"/>
              <a:t>on which a person lives on. It is the</a:t>
            </a:r>
            <a:r>
              <a:rPr lang="en-US" b="1"/>
              <a:t> morality </a:t>
            </a:r>
            <a:r>
              <a:rPr lang="en-US"/>
              <a:t>and the ability which make one </a:t>
            </a:r>
            <a:r>
              <a:rPr lang="en-US" b="1"/>
              <a:t>able to distinguish between right and wrong, bad and good.</a:t>
            </a:r>
            <a:r>
              <a:rPr lang="en-US"/>
              <a:t> it able one to make choices by abiding what is good and forbidding what is evil.</a:t>
            </a:r>
            <a:endParaRPr/>
          </a:p>
          <a:p>
            <a:pPr marL="45720" lvl="0" indent="0" algn="l" rtl="0">
              <a:spcBef>
                <a:spcPts val="400"/>
              </a:spcBef>
              <a:spcAft>
                <a:spcPts val="0"/>
              </a:spcAft>
              <a:buSzPts val="2000"/>
              <a:buNone/>
            </a:pPr>
            <a:r>
              <a:rPr lang="en-US"/>
              <a:t>On the contrary, engineering ethics are </a:t>
            </a:r>
            <a:r>
              <a:rPr lang="en-US" b="1"/>
              <a:t>set of principle set for engineers</a:t>
            </a:r>
            <a:r>
              <a:rPr lang="en-US"/>
              <a:t>. There are basically three ethics of engineering -</a:t>
            </a:r>
            <a:endParaRPr/>
          </a:p>
          <a:p>
            <a:pPr marL="228600" lvl="0" indent="-182880" algn="l" rtl="0">
              <a:spcBef>
                <a:spcPts val="400"/>
              </a:spcBef>
              <a:spcAft>
                <a:spcPts val="0"/>
              </a:spcAft>
              <a:buSzPts val="2000"/>
              <a:buChar char="▪"/>
            </a:pPr>
            <a:r>
              <a:rPr lang="en-US"/>
              <a:t>solving the problems ethically and providing moral judgements.</a:t>
            </a:r>
            <a:endParaRPr/>
          </a:p>
          <a:p>
            <a:pPr marL="228600" lvl="0" indent="-182880" algn="l" rtl="0">
              <a:spcBef>
                <a:spcPts val="400"/>
              </a:spcBef>
              <a:spcAft>
                <a:spcPts val="0"/>
              </a:spcAft>
              <a:buSzPts val="2000"/>
              <a:buChar char="▪"/>
            </a:pPr>
            <a:r>
              <a:rPr lang="en-US"/>
              <a:t>morals studies of things associated with engineering.</a:t>
            </a:r>
            <a:endParaRPr/>
          </a:p>
          <a:p>
            <a:pPr marL="228600" lvl="0" indent="-182880" algn="l" rtl="0">
              <a:spcBef>
                <a:spcPts val="400"/>
              </a:spcBef>
              <a:spcAft>
                <a:spcPts val="0"/>
              </a:spcAft>
              <a:buSzPts val="2000"/>
              <a:buChar char="▪"/>
            </a:pPr>
            <a:r>
              <a:rPr lang="en-US"/>
              <a:t>using standard set of ethics in conduct.</a:t>
            </a:r>
            <a:endParaRPr/>
          </a:p>
          <a:p>
            <a:pPr marL="45720" lvl="0" indent="0" algn="l" rtl="0">
              <a:spcBef>
                <a:spcPts val="400"/>
              </a:spcBef>
              <a:spcAft>
                <a:spcPts val="0"/>
              </a:spcAft>
              <a:buSzPts val="2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idx="1"/>
          </p:nvPr>
        </p:nvSpPr>
        <p:spPr>
          <a:xfrm>
            <a:off x="838200" y="609600"/>
            <a:ext cx="7315200" cy="3539527"/>
          </a:xfrm>
          <a:prstGeom prst="rect">
            <a:avLst/>
          </a:prstGeom>
          <a:noFill/>
          <a:ln>
            <a:noFill/>
          </a:ln>
        </p:spPr>
        <p:txBody>
          <a:bodyPr spcFirstLastPara="1" wrap="square" lIns="91425" tIns="45700" rIns="91425" bIns="45700" anchor="t" anchorCtr="0">
            <a:normAutofit fontScale="92500" lnSpcReduction="20000"/>
          </a:bodyPr>
          <a:lstStyle/>
          <a:p>
            <a:pPr marL="228600" lvl="0" indent="-182880" algn="l" rtl="0">
              <a:spcBef>
                <a:spcPts val="0"/>
              </a:spcBef>
              <a:spcAft>
                <a:spcPts val="0"/>
              </a:spcAft>
              <a:buSzPts val="2000"/>
              <a:buChar char="▪"/>
            </a:pPr>
            <a:r>
              <a:rPr lang="en-US"/>
              <a:t>Thus the goal of teaching engineering ethics is not merely producing always a unanimous moral conformity; it is about finding the proper ways and means for promoting tolerance in the practical applications of moral autonomy by engineers.</a:t>
            </a:r>
            <a:endParaRPr/>
          </a:p>
          <a:p>
            <a:pPr marL="45720" lvl="0" indent="0" algn="l" rtl="0">
              <a:spcBef>
                <a:spcPts val="400"/>
              </a:spcBef>
              <a:spcAft>
                <a:spcPts val="0"/>
              </a:spcAft>
              <a:buSzPts val="2000"/>
              <a:buNone/>
            </a:pP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baseline="30000"/>
              <a:t> </a:t>
            </a:r>
            <a:r>
              <a:rPr lang="en-US"/>
              <a:t>In a way, the goal of courses on engineering ethics and goals of responsible engineering have some similarities. Both situations require the need for some consensus regarding the role of authority.</a:t>
            </a:r>
            <a:endParaRPr/>
          </a:p>
          <a:p>
            <a:pPr marL="228600" lvl="0" indent="-55879" algn="l" rtl="0">
              <a:spcBef>
                <a:spcPts val="400"/>
              </a:spcBef>
              <a:spcAft>
                <a:spcPts val="0"/>
              </a:spcAft>
              <a:buSzPts val="2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914400" y="609600"/>
            <a:ext cx="7315200" cy="115409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2800"/>
              <a:buFont typeface="Arial"/>
              <a:buNone/>
            </a:pPr>
            <a:r>
              <a:rPr lang="en-US" sz="2800" b="1"/>
              <a:t>Models of professional roles (Professional roles to be played by an engineer)</a:t>
            </a:r>
            <a:endParaRPr sz="2800"/>
          </a:p>
        </p:txBody>
      </p:sp>
      <p:sp>
        <p:nvSpPr>
          <p:cNvPr id="261" name="Google Shape;261;p31"/>
          <p:cNvSpPr txBox="1">
            <a:spLocks noGrp="1"/>
          </p:cNvSpPr>
          <p:nvPr>
            <p:ph idx="1"/>
          </p:nvPr>
        </p:nvSpPr>
        <p:spPr>
          <a:xfrm>
            <a:off x="914400" y="1828800"/>
            <a:ext cx="7620000" cy="45720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a:t>It is understood that an engineer has to play many roles while exercising his professional obligations. Some of the professional roles or models are given below:</a:t>
            </a:r>
            <a:endParaRPr/>
          </a:p>
          <a:p>
            <a:pPr marL="45720" lvl="0" indent="0" algn="l" rtl="0">
              <a:spcBef>
                <a:spcPts val="400"/>
              </a:spcBef>
              <a:spcAft>
                <a:spcPts val="0"/>
              </a:spcAft>
              <a:buSzPts val="2000"/>
              <a:buNone/>
            </a:pPr>
            <a:r>
              <a:rPr lang="en-US" b="1"/>
              <a:t>1.</a:t>
            </a:r>
            <a:r>
              <a:rPr lang="en-US"/>
              <a:t>     </a:t>
            </a:r>
            <a:r>
              <a:rPr lang="en-US" b="1"/>
              <a:t>Engineers as Saviors</a:t>
            </a:r>
            <a:endParaRPr/>
          </a:p>
          <a:p>
            <a:pPr marL="45720" lvl="0" indent="0" algn="l" rtl="0">
              <a:spcBef>
                <a:spcPts val="400"/>
              </a:spcBef>
              <a:spcAft>
                <a:spcPts val="0"/>
              </a:spcAft>
              <a:buSzPts val="2000"/>
              <a:buNone/>
            </a:pPr>
            <a:r>
              <a:rPr lang="en-US" b="1"/>
              <a:t>2.</a:t>
            </a:r>
            <a:r>
              <a:rPr lang="en-US"/>
              <a:t>     </a:t>
            </a:r>
            <a:r>
              <a:rPr lang="en-US" b="1"/>
              <a:t>Engineers as Guardians</a:t>
            </a:r>
            <a:endParaRPr/>
          </a:p>
          <a:p>
            <a:pPr marL="45720" lvl="0" indent="0" algn="l" rtl="0">
              <a:spcBef>
                <a:spcPts val="400"/>
              </a:spcBef>
              <a:spcAft>
                <a:spcPts val="0"/>
              </a:spcAft>
              <a:buSzPts val="2000"/>
              <a:buNone/>
            </a:pPr>
            <a:r>
              <a:rPr lang="en-US" b="1"/>
              <a:t>3.</a:t>
            </a:r>
            <a:r>
              <a:rPr lang="en-US"/>
              <a:t>     </a:t>
            </a:r>
            <a:r>
              <a:rPr lang="en-US" b="1"/>
              <a:t>Engineers as Bureaucratic Servants</a:t>
            </a:r>
            <a:endParaRPr/>
          </a:p>
          <a:p>
            <a:pPr marL="45720" lvl="0" indent="0" algn="l" rtl="0">
              <a:spcBef>
                <a:spcPts val="400"/>
              </a:spcBef>
              <a:spcAft>
                <a:spcPts val="0"/>
              </a:spcAft>
              <a:buSzPts val="2000"/>
              <a:buNone/>
            </a:pPr>
            <a:r>
              <a:rPr lang="en-US" b="1"/>
              <a:t>4.</a:t>
            </a:r>
            <a:r>
              <a:rPr lang="en-US"/>
              <a:t>     </a:t>
            </a:r>
            <a:r>
              <a:rPr lang="en-US" b="1"/>
              <a:t>Engineers as Social Servants</a:t>
            </a:r>
            <a:endParaRPr/>
          </a:p>
          <a:p>
            <a:pPr marL="45720" lvl="0" indent="0" algn="l" rtl="0">
              <a:spcBef>
                <a:spcPts val="400"/>
              </a:spcBef>
              <a:spcAft>
                <a:spcPts val="0"/>
              </a:spcAft>
              <a:buSzPts val="2000"/>
              <a:buNone/>
            </a:pPr>
            <a:r>
              <a:rPr lang="en-US" b="1"/>
              <a:t>5.</a:t>
            </a:r>
            <a:r>
              <a:rPr lang="en-US"/>
              <a:t>     </a:t>
            </a:r>
            <a:r>
              <a:rPr lang="en-US" b="1"/>
              <a:t>Engineers as Social Enablers and Catalysts</a:t>
            </a:r>
            <a:endParaRPr/>
          </a:p>
          <a:p>
            <a:pPr marL="45720" lvl="0" indent="0" algn="l" rtl="0">
              <a:spcBef>
                <a:spcPts val="400"/>
              </a:spcBef>
              <a:spcAft>
                <a:spcPts val="0"/>
              </a:spcAft>
              <a:buSzPts val="2000"/>
              <a:buNone/>
            </a:pPr>
            <a:r>
              <a:rPr lang="en-US" b="1"/>
              <a:t>6.</a:t>
            </a:r>
            <a:r>
              <a:rPr lang="en-US"/>
              <a:t>     </a:t>
            </a:r>
            <a:r>
              <a:rPr lang="en-US" b="1"/>
              <a:t>Engineers as Game Players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f1811e6767_0_0"/>
          <p:cNvSpPr txBox="1">
            <a:spLocks noGrp="1"/>
          </p:cNvSpPr>
          <p:nvPr>
            <p:ph type="title"/>
          </p:nvPr>
        </p:nvSpPr>
        <p:spPr>
          <a:xfrm>
            <a:off x="914400" y="115665"/>
            <a:ext cx="7315200" cy="1154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Theories About Right Actions</a:t>
            </a:r>
            <a:endParaRPr dirty="0"/>
          </a:p>
        </p:txBody>
      </p:sp>
      <p:sp>
        <p:nvSpPr>
          <p:cNvPr id="267" name="Google Shape;267;g1f1811e6767_0_0"/>
          <p:cNvSpPr txBox="1">
            <a:spLocks noGrp="1"/>
          </p:cNvSpPr>
          <p:nvPr>
            <p:ph idx="1"/>
          </p:nvPr>
        </p:nvSpPr>
        <p:spPr>
          <a:xfrm>
            <a:off x="1107200" y="1470747"/>
            <a:ext cx="7122300" cy="4838400"/>
          </a:xfrm>
          <a:prstGeom prst="rect">
            <a:avLst/>
          </a:prstGeom>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360"/>
              </a:spcBef>
              <a:spcAft>
                <a:spcPts val="0"/>
              </a:spcAft>
              <a:buNone/>
            </a:pPr>
            <a:r>
              <a:rPr lang="en-US" sz="2400" dirty="0" smtClean="0">
                <a:solidFill>
                  <a:schemeClr val="dk1"/>
                </a:solidFill>
                <a:highlight>
                  <a:srgbClr val="FFFFFF"/>
                </a:highlight>
                <a:latin typeface="Nunito"/>
                <a:ea typeface="Nunito"/>
                <a:cs typeface="Nunito"/>
                <a:sym typeface="Nunito"/>
              </a:rPr>
              <a:t>Depending upon the ethics a person is intended to follow, four theories were postulated by four different philosophers.</a:t>
            </a:r>
            <a:endParaRPr sz="3200" dirty="0" smtClean="0"/>
          </a:p>
          <a:p>
            <a:pPr marL="0" lvl="0" indent="0" algn="l" rtl="0">
              <a:spcBef>
                <a:spcPts val="360"/>
              </a:spcBef>
              <a:spcAft>
                <a:spcPts val="0"/>
              </a:spcAft>
              <a:buNone/>
            </a:pPr>
            <a:endParaRPr sz="3200" dirty="0" smtClean="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268" name="Google Shape;268;g1f1811e6767_0_0"/>
          <p:cNvPicPr preferRelativeResize="0"/>
          <p:nvPr/>
        </p:nvPicPr>
        <p:blipFill>
          <a:blip r:embed="rId3">
            <a:alphaModFix/>
          </a:blip>
          <a:stretch>
            <a:fillRect/>
          </a:stretch>
        </p:blipFill>
        <p:spPr>
          <a:xfrm>
            <a:off x="2528875" y="2809325"/>
            <a:ext cx="4086225" cy="3667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f1811e6767_0_7"/>
          <p:cNvSpPr txBox="1">
            <a:spLocks noGrp="1"/>
          </p:cNvSpPr>
          <p:nvPr>
            <p:ph type="title"/>
          </p:nvPr>
        </p:nvSpPr>
        <p:spPr>
          <a:xfrm>
            <a:off x="1030075" y="90490"/>
            <a:ext cx="7315200" cy="1154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Golden Means Theory</a:t>
            </a:r>
            <a:endParaRPr/>
          </a:p>
        </p:txBody>
      </p:sp>
      <p:sp>
        <p:nvSpPr>
          <p:cNvPr id="274" name="Google Shape;274;g1f1811e6767_0_7"/>
          <p:cNvSpPr txBox="1">
            <a:spLocks noGrp="1"/>
          </p:cNvSpPr>
          <p:nvPr>
            <p:ph idx="1"/>
          </p:nvPr>
        </p:nvSpPr>
        <p:spPr>
          <a:xfrm>
            <a:off x="1030075" y="1244598"/>
            <a:ext cx="7315200" cy="4585500"/>
          </a:xfrm>
          <a:prstGeom prst="rect">
            <a:avLst/>
          </a:prstGeom>
        </p:spPr>
        <p:txBody>
          <a:bodyPr spcFirstLastPara="1" wrap="square" lIns="91425" tIns="45700" rIns="91425" bIns="45700" anchor="t" anchorCtr="0">
            <a:noAutofit/>
          </a:bodyPr>
          <a:lstStyle/>
          <a:p>
            <a:pPr marL="0" lvl="0" indent="0" algn="just" rtl="0">
              <a:lnSpc>
                <a:spcPct val="140000"/>
              </a:lnSpc>
              <a:spcBef>
                <a:spcPts val="600"/>
              </a:spcBef>
              <a:spcAft>
                <a:spcPts val="0"/>
              </a:spcAft>
              <a:buClr>
                <a:schemeClr val="dk1"/>
              </a:buClr>
              <a:buSzPts val="935"/>
              <a:buFont typeface="Arial"/>
              <a:buNone/>
            </a:pPr>
            <a:r>
              <a:rPr lang="en-US" sz="2163">
                <a:latin typeface="Nunito"/>
                <a:ea typeface="Nunito"/>
                <a:cs typeface="Nunito"/>
                <a:sym typeface="Nunito"/>
              </a:rPr>
              <a:t>The Golden Mean ethical theory was proposed by Aristotle. According to this theory, the solution to a problem is found by analyzing the reason and the logic. A “Mean value of solution” which will be between the extremes of excess and deficiency.</a:t>
            </a:r>
            <a:endParaRPr sz="2163">
              <a:latin typeface="Nunito"/>
              <a:ea typeface="Nunito"/>
              <a:cs typeface="Nunito"/>
              <a:sym typeface="Nunito"/>
            </a:endParaRPr>
          </a:p>
          <a:p>
            <a:pPr marL="0" lvl="0" indent="0" algn="just" rtl="0">
              <a:lnSpc>
                <a:spcPct val="140000"/>
              </a:lnSpc>
              <a:spcBef>
                <a:spcPts val="700"/>
              </a:spcBef>
              <a:spcAft>
                <a:spcPts val="0"/>
              </a:spcAft>
              <a:buClr>
                <a:schemeClr val="dk1"/>
              </a:buClr>
              <a:buSzPts val="935"/>
              <a:buFont typeface="Arial"/>
              <a:buNone/>
            </a:pPr>
            <a:r>
              <a:rPr lang="en-US" sz="2163">
                <a:latin typeface="Nunito"/>
                <a:ea typeface="Nunito"/>
                <a:cs typeface="Nunito"/>
                <a:sym typeface="Nunito"/>
              </a:rPr>
              <a:t>For example, the solution to the problem of environment pollution is neither by avoiding industrialization and civilization, nor by neglecting the environment completely. A mean solution that will work towards controlling the pollution and protecting the environment will also help.</a:t>
            </a:r>
            <a:endParaRPr sz="2163">
              <a:latin typeface="Nunito"/>
              <a:ea typeface="Nunito"/>
              <a:cs typeface="Nunito"/>
              <a:sym typeface="Nunito"/>
            </a:endParaRPr>
          </a:p>
          <a:p>
            <a:pPr marL="0" lvl="0" indent="0" algn="l" rtl="0">
              <a:lnSpc>
                <a:spcPct val="80000"/>
              </a:lnSpc>
              <a:spcBef>
                <a:spcPts val="700"/>
              </a:spcBef>
              <a:spcAft>
                <a:spcPts val="0"/>
              </a:spcAft>
              <a:buSzPts val="935"/>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f1811e6767_0_13"/>
          <p:cNvSpPr txBox="1">
            <a:spLocks noGrp="1"/>
          </p:cNvSpPr>
          <p:nvPr>
            <p:ph type="title"/>
          </p:nvPr>
        </p:nvSpPr>
        <p:spPr>
          <a:xfrm>
            <a:off x="914400" y="718465"/>
            <a:ext cx="7315200" cy="1154100"/>
          </a:xfrm>
          <a:prstGeom prst="rect">
            <a:avLst/>
          </a:prstGeom>
        </p:spPr>
        <p:txBody>
          <a:bodyPr spcFirstLastPara="1" wrap="square" lIns="91425" tIns="45700" rIns="91425" bIns="45700" anchor="b" anchorCtr="0">
            <a:normAutofit fontScale="90000"/>
          </a:bodyPr>
          <a:lstStyle/>
          <a:p>
            <a:pPr marL="0" lvl="0" indent="0" algn="l" rtl="0">
              <a:lnSpc>
                <a:spcPct val="125000"/>
              </a:lnSpc>
              <a:spcBef>
                <a:spcPts val="1800"/>
              </a:spcBef>
              <a:spcAft>
                <a:spcPts val="0"/>
              </a:spcAft>
              <a:buClr>
                <a:schemeClr val="dk1"/>
              </a:buClr>
              <a:buSzPct val="27235"/>
              <a:buFont typeface="Arial"/>
              <a:buNone/>
            </a:pPr>
            <a:r>
              <a:rPr lang="en-US" sz="4038"/>
              <a:t>Rights-based Ethical Theory</a:t>
            </a:r>
            <a:endParaRPr sz="4038"/>
          </a:p>
          <a:p>
            <a:pPr marL="0" lvl="0" indent="0" algn="l" rtl="0">
              <a:spcBef>
                <a:spcPts val="400"/>
              </a:spcBef>
              <a:spcAft>
                <a:spcPts val="0"/>
              </a:spcAft>
              <a:buNone/>
            </a:pPr>
            <a:endParaRPr/>
          </a:p>
        </p:txBody>
      </p:sp>
      <p:sp>
        <p:nvSpPr>
          <p:cNvPr id="280" name="Google Shape;280;g1f1811e6767_0_13"/>
          <p:cNvSpPr txBox="1">
            <a:spLocks noGrp="1"/>
          </p:cNvSpPr>
          <p:nvPr>
            <p:ph idx="1"/>
          </p:nvPr>
        </p:nvSpPr>
        <p:spPr>
          <a:xfrm>
            <a:off x="914400" y="1057621"/>
            <a:ext cx="7315200" cy="5251500"/>
          </a:xfrm>
          <a:prstGeom prst="rect">
            <a:avLst/>
          </a:prstGeom>
        </p:spPr>
        <p:txBody>
          <a:bodyPr spcFirstLastPara="1" wrap="square" lIns="91425" tIns="45700" rIns="91425" bIns="45700" anchor="t" anchorCtr="0">
            <a:noAutofit/>
          </a:bodyPr>
          <a:lstStyle/>
          <a:p>
            <a:pPr marL="0" lvl="0" indent="0" algn="just" rtl="0">
              <a:lnSpc>
                <a:spcPct val="160000"/>
              </a:lnSpc>
              <a:spcBef>
                <a:spcPts val="600"/>
              </a:spcBef>
              <a:spcAft>
                <a:spcPts val="0"/>
              </a:spcAft>
              <a:buClr>
                <a:schemeClr val="dk1"/>
              </a:buClr>
              <a:buSzPts val="1100"/>
              <a:buFont typeface="Arial"/>
              <a:buNone/>
            </a:pPr>
            <a:r>
              <a:rPr lang="en-US" sz="2200">
                <a:latin typeface="Nunito"/>
                <a:ea typeface="Nunito"/>
                <a:cs typeface="Nunito"/>
                <a:sym typeface="Nunito"/>
              </a:rPr>
              <a:t>The Rights based ethical theory was proposed by John Locke. According to this theory, the solution to a problem is by realizing that every person has a right to live. Live and let live is the philosophy behind this theory. The rights of a person towards life, health, liberty, possession, etc. are taken care of under this theory.</a:t>
            </a:r>
            <a:endParaRPr sz="2200">
              <a:latin typeface="Nunito"/>
              <a:ea typeface="Nunito"/>
              <a:cs typeface="Nunito"/>
              <a:sym typeface="Nunito"/>
            </a:endParaRPr>
          </a:p>
          <a:p>
            <a:pPr marL="0" lvl="0" indent="0" algn="just" rtl="0">
              <a:lnSpc>
                <a:spcPct val="160000"/>
              </a:lnSpc>
              <a:spcBef>
                <a:spcPts val="700"/>
              </a:spcBef>
              <a:spcAft>
                <a:spcPts val="0"/>
              </a:spcAft>
              <a:buClr>
                <a:schemeClr val="dk1"/>
              </a:buClr>
              <a:buSzPts val="1100"/>
              <a:buFont typeface="Arial"/>
              <a:buNone/>
            </a:pPr>
            <a:r>
              <a:rPr lang="en-US" sz="2200">
                <a:latin typeface="Nunito"/>
                <a:ea typeface="Nunito"/>
                <a:cs typeface="Nunito"/>
                <a:sym typeface="Nunito"/>
              </a:rPr>
              <a:t>For example, any action in terms of Capital punishment, Jails, Income taxes and Medical charges etc. come under this category.</a:t>
            </a:r>
            <a:endParaRPr sz="2200">
              <a:latin typeface="Nunito"/>
              <a:ea typeface="Nunito"/>
              <a:cs typeface="Nunito"/>
              <a:sym typeface="Nunito"/>
            </a:endParaRPr>
          </a:p>
          <a:p>
            <a:pPr marL="0" lvl="0" indent="0" algn="l" rtl="0">
              <a:spcBef>
                <a:spcPts val="7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f1811e6767_0_20"/>
          <p:cNvSpPr txBox="1">
            <a:spLocks noGrp="1"/>
          </p:cNvSpPr>
          <p:nvPr>
            <p:ph type="title"/>
          </p:nvPr>
        </p:nvSpPr>
        <p:spPr>
          <a:xfrm>
            <a:off x="914400" y="140065"/>
            <a:ext cx="7315200" cy="1154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Duty Based Ethical Theory</a:t>
            </a:r>
            <a:endParaRPr/>
          </a:p>
        </p:txBody>
      </p:sp>
      <p:sp>
        <p:nvSpPr>
          <p:cNvPr id="286" name="Google Shape;286;g1f1811e6767_0_20"/>
          <p:cNvSpPr txBox="1">
            <a:spLocks noGrp="1"/>
          </p:cNvSpPr>
          <p:nvPr>
            <p:ph idx="1"/>
          </p:nvPr>
        </p:nvSpPr>
        <p:spPr>
          <a:xfrm>
            <a:off x="914400" y="1294183"/>
            <a:ext cx="7315200" cy="3539400"/>
          </a:xfrm>
          <a:prstGeom prst="rect">
            <a:avLst/>
          </a:prstGeom>
        </p:spPr>
        <p:txBody>
          <a:bodyPr spcFirstLastPara="1" wrap="square" lIns="91425" tIns="45700" rIns="91425" bIns="45700" anchor="t" anchorCtr="0">
            <a:normAutofit/>
          </a:bodyPr>
          <a:lstStyle/>
          <a:p>
            <a:pPr marL="0" lvl="0" indent="0" algn="just" rtl="0">
              <a:lnSpc>
                <a:spcPct val="160000"/>
              </a:lnSpc>
              <a:spcBef>
                <a:spcPts val="600"/>
              </a:spcBef>
              <a:spcAft>
                <a:spcPts val="0"/>
              </a:spcAft>
              <a:buClr>
                <a:schemeClr val="dk1"/>
              </a:buClr>
              <a:buSzPts val="1100"/>
              <a:buFont typeface="Arial"/>
              <a:buNone/>
            </a:pPr>
            <a:r>
              <a:rPr lang="en-US">
                <a:latin typeface="Nunito"/>
                <a:ea typeface="Nunito"/>
                <a:cs typeface="Nunito"/>
                <a:sym typeface="Nunito"/>
              </a:rPr>
              <a:t>The duty-based ethical theory was proposed by Immanuel Kant. According to this theory, every person has a duty to follow which is accepted universally, with no exceptions.</a:t>
            </a:r>
            <a:endParaRPr>
              <a:latin typeface="Nunito"/>
              <a:ea typeface="Nunito"/>
              <a:cs typeface="Nunito"/>
              <a:sym typeface="Nunito"/>
            </a:endParaRPr>
          </a:p>
          <a:p>
            <a:pPr marL="0" lvl="0" indent="0" algn="just" rtl="0">
              <a:lnSpc>
                <a:spcPct val="160000"/>
              </a:lnSpc>
              <a:spcBef>
                <a:spcPts val="700"/>
              </a:spcBef>
              <a:spcAft>
                <a:spcPts val="0"/>
              </a:spcAft>
              <a:buClr>
                <a:schemeClr val="dk1"/>
              </a:buClr>
              <a:buSzPts val="1100"/>
              <a:buFont typeface="Arial"/>
              <a:buNone/>
            </a:pPr>
            <a:r>
              <a:rPr lang="en-US">
                <a:latin typeface="Nunito"/>
                <a:ea typeface="Nunito"/>
                <a:cs typeface="Nunito"/>
                <a:sym typeface="Nunito"/>
              </a:rPr>
              <a:t>An example of this can be expecting all to be honest, kind, generous and peaceful.</a:t>
            </a:r>
            <a:endParaRPr>
              <a:latin typeface="Nunito"/>
              <a:ea typeface="Nunito"/>
              <a:cs typeface="Nunito"/>
              <a:sym typeface="Nunito"/>
            </a:endParaRPr>
          </a:p>
          <a:p>
            <a:pPr marL="0" lvl="0" indent="0" algn="l" rtl="0">
              <a:spcBef>
                <a:spcPts val="7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f1811e6767_0_26"/>
          <p:cNvSpPr txBox="1">
            <a:spLocks noGrp="1"/>
          </p:cNvSpPr>
          <p:nvPr>
            <p:ph type="title"/>
          </p:nvPr>
        </p:nvSpPr>
        <p:spPr>
          <a:xfrm>
            <a:off x="1046600" y="-91285"/>
            <a:ext cx="7315200" cy="1154100"/>
          </a:xfrm>
          <a:prstGeom prst="rect">
            <a:avLst/>
          </a:prstGeom>
        </p:spPr>
        <p:txBody>
          <a:bodyPr spcFirstLastPara="1" wrap="square" lIns="91425" tIns="45700" rIns="91425" bIns="45700" anchor="b" anchorCtr="0">
            <a:normAutofit fontScale="90000"/>
          </a:bodyPr>
          <a:lstStyle/>
          <a:p>
            <a:pPr marL="0" lvl="0" indent="0" algn="l" rtl="0">
              <a:lnSpc>
                <a:spcPct val="125000"/>
              </a:lnSpc>
              <a:spcBef>
                <a:spcPts val="1800"/>
              </a:spcBef>
              <a:spcAft>
                <a:spcPts val="0"/>
              </a:spcAft>
              <a:buClr>
                <a:schemeClr val="dk1"/>
              </a:buClr>
              <a:buSzPts val="1100"/>
              <a:buFont typeface="Arial"/>
              <a:buNone/>
            </a:pPr>
            <a:endParaRPr sz="1750">
              <a:solidFill>
                <a:schemeClr val="dk1"/>
              </a:solidFill>
            </a:endParaRPr>
          </a:p>
          <a:p>
            <a:pPr marL="0" lvl="0" indent="0" algn="l" rtl="0">
              <a:spcBef>
                <a:spcPts val="400"/>
              </a:spcBef>
              <a:spcAft>
                <a:spcPts val="0"/>
              </a:spcAft>
              <a:buNone/>
            </a:pPr>
            <a:r>
              <a:rPr lang="en-US"/>
              <a:t>Utilitarianism Ethics</a:t>
            </a:r>
            <a:endParaRPr/>
          </a:p>
        </p:txBody>
      </p:sp>
      <p:sp>
        <p:nvSpPr>
          <p:cNvPr id="292" name="Google Shape;292;g1f1811e6767_0_26"/>
          <p:cNvSpPr txBox="1">
            <a:spLocks noGrp="1"/>
          </p:cNvSpPr>
          <p:nvPr>
            <p:ph idx="1"/>
          </p:nvPr>
        </p:nvSpPr>
        <p:spPr>
          <a:xfrm>
            <a:off x="914400" y="1062824"/>
            <a:ext cx="7315200" cy="3779100"/>
          </a:xfrm>
          <a:prstGeom prst="rect">
            <a:avLst/>
          </a:prstGeom>
        </p:spPr>
        <p:txBody>
          <a:bodyPr spcFirstLastPara="1" wrap="square" lIns="91425" tIns="45700" rIns="91425" bIns="45700" anchor="t" anchorCtr="0">
            <a:noAutofit/>
          </a:bodyPr>
          <a:lstStyle/>
          <a:p>
            <a:pPr marL="0" lvl="0" indent="0" algn="just" rtl="0">
              <a:lnSpc>
                <a:spcPct val="160000"/>
              </a:lnSpc>
              <a:spcBef>
                <a:spcPts val="600"/>
              </a:spcBef>
              <a:spcAft>
                <a:spcPts val="0"/>
              </a:spcAft>
              <a:buClr>
                <a:schemeClr val="dk1"/>
              </a:buClr>
              <a:buSzPts val="1100"/>
              <a:buFont typeface="Arial"/>
              <a:buNone/>
            </a:pPr>
            <a:r>
              <a:rPr lang="en-US" sz="1800">
                <a:latin typeface="Nunito"/>
                <a:ea typeface="Nunito"/>
                <a:cs typeface="Nunito"/>
                <a:sym typeface="Nunito"/>
              </a:rPr>
              <a:t>The Utilitarian ethics was proposed by John Stuart. According to this theory, the happiness or pleasure of a greatest number of people in the society is considered as the greatest good. According to this philosophy, an action is morally right if its consequences lead to happiness of people and wrong if they lead to their unhappiness.</a:t>
            </a:r>
            <a:endParaRPr sz="1800">
              <a:latin typeface="Nunito"/>
              <a:ea typeface="Nunito"/>
              <a:cs typeface="Nunito"/>
              <a:sym typeface="Nunito"/>
            </a:endParaRPr>
          </a:p>
          <a:p>
            <a:pPr marL="0" lvl="0" indent="0" algn="just" rtl="0">
              <a:lnSpc>
                <a:spcPct val="160000"/>
              </a:lnSpc>
              <a:spcBef>
                <a:spcPts val="700"/>
              </a:spcBef>
              <a:spcAft>
                <a:spcPts val="0"/>
              </a:spcAft>
              <a:buNone/>
            </a:pPr>
            <a:r>
              <a:rPr lang="en-US" sz="1800">
                <a:latin typeface="Nunito"/>
                <a:ea typeface="Nunito"/>
                <a:cs typeface="Nunito"/>
                <a:sym typeface="Nunito"/>
              </a:rPr>
              <a:t>An example of this can be the removal of reservation system in education and government jobs, which can really benefit the talented. But this can have an impact on the rights of the minorities.</a:t>
            </a:r>
            <a:endParaRPr sz="1800">
              <a:latin typeface="Nunito"/>
              <a:ea typeface="Nunito"/>
              <a:cs typeface="Nunito"/>
              <a:sym typeface="Nunito"/>
            </a:endParaRPr>
          </a:p>
          <a:p>
            <a:pPr marL="0" lvl="0" indent="0" algn="just" rtl="0">
              <a:lnSpc>
                <a:spcPct val="160000"/>
              </a:lnSpc>
              <a:spcBef>
                <a:spcPts val="700"/>
              </a:spcBef>
              <a:spcAft>
                <a:spcPts val="0"/>
              </a:spcAft>
              <a:buNone/>
            </a:pPr>
            <a:endParaRPr sz="1800">
              <a:latin typeface="Nunito"/>
              <a:ea typeface="Nunito"/>
              <a:cs typeface="Nunito"/>
              <a:sym typeface="Nunito"/>
            </a:endParaRPr>
          </a:p>
          <a:p>
            <a:pPr marL="0" lvl="0" indent="0" algn="just" rtl="0">
              <a:lnSpc>
                <a:spcPct val="160000"/>
              </a:lnSpc>
              <a:spcBef>
                <a:spcPts val="700"/>
              </a:spcBef>
              <a:spcAft>
                <a:spcPts val="0"/>
              </a:spcAft>
              <a:buClr>
                <a:schemeClr val="dk1"/>
              </a:buClr>
              <a:buSzPts val="1100"/>
              <a:buFont typeface="Arial"/>
              <a:buNone/>
            </a:pPr>
            <a:r>
              <a:rPr lang="en-US" sz="1800">
                <a:latin typeface="Nunito"/>
                <a:ea typeface="Nunito"/>
                <a:cs typeface="Nunito"/>
                <a:sym typeface="Nunito"/>
              </a:rPr>
              <a:t>Link - </a:t>
            </a:r>
            <a:r>
              <a:rPr lang="en-US" sz="1200" u="sng">
                <a:latin typeface="Nunito"/>
                <a:ea typeface="Nunito"/>
                <a:cs typeface="Nunito"/>
                <a:sym typeface="Nunito"/>
              </a:rPr>
              <a:t>https://www.tutorialspoint.com/engineering_ethics/engineering_ethical_theories.htm#:~:text=The%20Rule%20Utilitarianism%20states%20that,that%20occurs%20with%20act%2Dutilitarianism.</a:t>
            </a:r>
            <a:endParaRPr sz="1200" u="sng">
              <a:latin typeface="Nunito"/>
              <a:ea typeface="Nunito"/>
              <a:cs typeface="Nunito"/>
              <a:sym typeface="Nunito"/>
            </a:endParaRPr>
          </a:p>
          <a:p>
            <a:pPr marL="0" lvl="0" indent="0" algn="l" rtl="0">
              <a:spcBef>
                <a:spcPts val="700"/>
              </a:spcBef>
              <a:spcAft>
                <a:spcPts val="0"/>
              </a:spcAft>
              <a:buNone/>
            </a:pPr>
            <a:endParaRPr sz="2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f21f3b0e43_0_0"/>
          <p:cNvSpPr txBox="1">
            <a:spLocks noGrp="1"/>
          </p:cNvSpPr>
          <p:nvPr>
            <p:ph type="title"/>
          </p:nvPr>
        </p:nvSpPr>
        <p:spPr>
          <a:xfrm>
            <a:off x="914400" y="470565"/>
            <a:ext cx="7315200" cy="1154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Self Interest , Customs and Religions</a:t>
            </a:r>
            <a:endParaRPr/>
          </a:p>
        </p:txBody>
      </p:sp>
      <p:sp>
        <p:nvSpPr>
          <p:cNvPr id="298" name="Google Shape;298;g1f21f3b0e43_0_0"/>
          <p:cNvSpPr txBox="1">
            <a:spLocks noGrp="1"/>
          </p:cNvSpPr>
          <p:nvPr>
            <p:ph idx="1"/>
          </p:nvPr>
        </p:nvSpPr>
        <p:spPr>
          <a:xfrm>
            <a:off x="127000" y="1818640"/>
            <a:ext cx="8890000" cy="1017220"/>
          </a:xfrm>
          <a:prstGeom prst="rect">
            <a:avLst/>
          </a:prstGeom>
        </p:spPr>
        <p:txBody>
          <a:bodyPr spcFirstLastPara="1" wrap="square" lIns="91425" tIns="45700" rIns="91425" bIns="45700" anchor="t" anchorCtr="0">
            <a:noAutofit/>
          </a:bodyPr>
          <a:lstStyle/>
          <a:p>
            <a:pPr marL="0" lvl="0" indent="0" algn="just" rtl="0">
              <a:spcBef>
                <a:spcPts val="360"/>
              </a:spcBef>
              <a:spcAft>
                <a:spcPts val="0"/>
              </a:spcAft>
              <a:buNone/>
            </a:pPr>
            <a:r>
              <a:rPr lang="en-US" sz="2600" dirty="0">
                <a:solidFill>
                  <a:srgbClr val="202124"/>
                </a:solidFill>
                <a:highlight>
                  <a:srgbClr val="FFFFFF"/>
                </a:highlight>
                <a:latin typeface="Times New Roman"/>
                <a:ea typeface="Times New Roman"/>
                <a:cs typeface="Times New Roman"/>
                <a:sym typeface="Times New Roman"/>
              </a:rPr>
              <a:t>Self-interest generally refers to </a:t>
            </a:r>
            <a:r>
              <a:rPr lang="en-US" sz="2600" b="1" dirty="0">
                <a:solidFill>
                  <a:srgbClr val="202124"/>
                </a:solidFill>
                <a:highlight>
                  <a:srgbClr val="FFFFFF"/>
                </a:highlight>
                <a:latin typeface="Times New Roman"/>
                <a:ea typeface="Times New Roman"/>
                <a:cs typeface="Times New Roman"/>
                <a:sym typeface="Times New Roman"/>
              </a:rPr>
              <a:t>a focus on the needs or desires (interests) of one's self</a:t>
            </a:r>
            <a:r>
              <a:rPr lang="en-US" sz="2600" dirty="0">
                <a:solidFill>
                  <a:srgbClr val="202124"/>
                </a:solidFill>
                <a:highlight>
                  <a:srgbClr val="FFFFFF"/>
                </a:highlight>
                <a:latin typeface="Times New Roman"/>
                <a:ea typeface="Times New Roman"/>
                <a:cs typeface="Times New Roman"/>
                <a:sym typeface="Times New Roman"/>
              </a:rPr>
              <a:t>. Most times, actions that display self-interest are often performed without conscious knowing. A number of philosophical, psychological, and economic theories examine the role of self-interest in motivating human action.</a:t>
            </a:r>
            <a:endParaRPr sz="2600" dirty="0">
              <a:solidFill>
                <a:srgbClr val="202124"/>
              </a:solidFill>
              <a:highlight>
                <a:srgbClr val="FFFFFF"/>
              </a:highlight>
              <a:latin typeface="Times New Roman"/>
              <a:ea typeface="Times New Roman"/>
              <a:cs typeface="Times New Roman"/>
              <a:sym typeface="Times New Roman"/>
            </a:endParaRPr>
          </a:p>
          <a:p>
            <a:pPr marL="0" lvl="0" indent="0" algn="just" rtl="0">
              <a:spcBef>
                <a:spcPts val="360"/>
              </a:spcBef>
              <a:spcAft>
                <a:spcPts val="0"/>
              </a:spcAft>
              <a:buNone/>
            </a:pPr>
            <a:r>
              <a:rPr lang="en-US" sz="2500" dirty="0">
                <a:solidFill>
                  <a:srgbClr val="202124"/>
                </a:solidFill>
                <a:highlight>
                  <a:srgbClr val="FFFFFF"/>
                </a:highlight>
                <a:latin typeface="Times New Roman"/>
                <a:ea typeface="Times New Roman"/>
                <a:cs typeface="Times New Roman"/>
                <a:sym typeface="Times New Roman"/>
              </a:rPr>
              <a:t>A custom is an action influenced by community tradition, which is usually repeated in the same form on similar occasions. </a:t>
            </a:r>
            <a:r>
              <a:rPr lang="en-US" sz="2500" b="1" dirty="0">
                <a:solidFill>
                  <a:srgbClr val="202124"/>
                </a:solidFill>
                <a:highlight>
                  <a:srgbClr val="FFFFFF"/>
                </a:highlight>
                <a:latin typeface="Times New Roman"/>
                <a:ea typeface="Times New Roman"/>
                <a:cs typeface="Times New Roman"/>
                <a:sym typeface="Times New Roman"/>
              </a:rPr>
              <a:t>It is called religious custom when it has a religious content, and comprises the communal expression of religious life</a:t>
            </a:r>
            <a:endParaRPr sz="3700" dirty="0">
              <a:solidFill>
                <a:srgbClr val="202124"/>
              </a:solidFill>
              <a:highlight>
                <a:srgbClr val="FFFFFF"/>
              </a:highlight>
              <a:latin typeface="Times New Roman"/>
              <a:ea typeface="Times New Roman"/>
              <a:cs typeface="Times New Roman"/>
              <a:sym typeface="Times New Roman"/>
            </a:endParaRPr>
          </a:p>
          <a:p>
            <a:pPr marL="0" lvl="0" indent="0" algn="just" rtl="0">
              <a:spcBef>
                <a:spcPts val="360"/>
              </a:spcBef>
              <a:spcAft>
                <a:spcPts val="0"/>
              </a:spcAft>
              <a:buNone/>
            </a:pPr>
            <a:endParaRPr sz="3700" dirty="0">
              <a:solidFill>
                <a:srgbClr val="202124"/>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f21f3b0e43_0_7"/>
          <p:cNvSpPr txBox="1">
            <a:spLocks noGrp="1"/>
          </p:cNvSpPr>
          <p:nvPr>
            <p:ph type="title"/>
          </p:nvPr>
        </p:nvSpPr>
        <p:spPr>
          <a:xfrm>
            <a:off x="815225" y="739865"/>
            <a:ext cx="7315200" cy="11541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Valuing Time, Co-operation and Commitment</a:t>
            </a:r>
            <a:endParaRPr/>
          </a:p>
        </p:txBody>
      </p:sp>
      <p:sp>
        <p:nvSpPr>
          <p:cNvPr id="304" name="Google Shape;304;g1f21f3b0e43_0_7"/>
          <p:cNvSpPr txBox="1">
            <a:spLocks noGrp="1"/>
          </p:cNvSpPr>
          <p:nvPr>
            <p:ph idx="1"/>
          </p:nvPr>
        </p:nvSpPr>
        <p:spPr>
          <a:xfrm>
            <a:off x="815225" y="1893983"/>
            <a:ext cx="7315200" cy="3539400"/>
          </a:xfrm>
          <a:prstGeom prst="rect">
            <a:avLst/>
          </a:prstGeom>
        </p:spPr>
        <p:txBody>
          <a:bodyPr spcFirstLastPara="1" wrap="square" lIns="91425" tIns="45700" rIns="91425" bIns="45700" anchor="t" anchorCtr="0">
            <a:normAutofit/>
          </a:bodyPr>
          <a:lstStyle/>
          <a:p>
            <a:pPr marL="0" lvl="0" indent="0" algn="just" rtl="0">
              <a:spcBef>
                <a:spcPts val="360"/>
              </a:spcBef>
              <a:spcAft>
                <a:spcPts val="0"/>
              </a:spcAft>
              <a:buNone/>
            </a:pPr>
            <a:r>
              <a:rPr lang="en-US" sz="2600">
                <a:solidFill>
                  <a:srgbClr val="202124"/>
                </a:solidFill>
                <a:highlight>
                  <a:srgbClr val="FFFFFF"/>
                </a:highlight>
                <a:latin typeface="Times New Roman"/>
                <a:ea typeface="Times New Roman"/>
                <a:cs typeface="Times New Roman"/>
                <a:sym typeface="Times New Roman"/>
              </a:rPr>
              <a:t>Valuing Time: </a:t>
            </a:r>
            <a:r>
              <a:rPr lang="en-US" sz="2600" b="1">
                <a:solidFill>
                  <a:srgbClr val="202124"/>
                </a:solidFill>
                <a:highlight>
                  <a:srgbClr val="FFFFFF"/>
                </a:highlight>
                <a:latin typeface="Times New Roman"/>
                <a:ea typeface="Times New Roman"/>
                <a:cs typeface="Times New Roman"/>
                <a:sym typeface="Times New Roman"/>
              </a:rPr>
              <a:t>A first step in good time management is to understand the value of your time</a:t>
            </a:r>
            <a:r>
              <a:rPr lang="en-US" sz="2600">
                <a:solidFill>
                  <a:srgbClr val="202124"/>
                </a:solidFill>
                <a:highlight>
                  <a:srgbClr val="FFFFFF"/>
                </a:highlight>
                <a:latin typeface="Times New Roman"/>
                <a:ea typeface="Times New Roman"/>
                <a:cs typeface="Times New Roman"/>
                <a:sym typeface="Times New Roman"/>
              </a:rPr>
              <a:t>. If you are employed by someone else, you need to understand how much your employer is paying for your time, and how much profit he or she expects to make from you.</a:t>
            </a:r>
            <a:endParaRPr sz="34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f21f3b0e43_1_1"/>
          <p:cNvSpPr txBox="1">
            <a:spLocks noGrp="1"/>
          </p:cNvSpPr>
          <p:nvPr>
            <p:ph idx="1"/>
          </p:nvPr>
        </p:nvSpPr>
        <p:spPr>
          <a:xfrm>
            <a:off x="914400" y="1266022"/>
            <a:ext cx="7315200" cy="4864800"/>
          </a:xfrm>
          <a:prstGeom prst="rect">
            <a:avLst/>
          </a:prstGeom>
        </p:spPr>
        <p:txBody>
          <a:bodyPr spcFirstLastPara="1" wrap="square" lIns="91425" tIns="45700" rIns="91425" bIns="45700" anchor="t" anchorCtr="0">
            <a:noAutofit/>
          </a:bodyPr>
          <a:lstStyle/>
          <a:p>
            <a:pPr marL="0" lvl="0" indent="0" algn="just" rtl="0">
              <a:spcBef>
                <a:spcPts val="360"/>
              </a:spcBef>
              <a:spcAft>
                <a:spcPts val="0"/>
              </a:spcAft>
              <a:buNone/>
            </a:pPr>
            <a:r>
              <a:rPr lang="en-US" sz="2200" b="1">
                <a:solidFill>
                  <a:srgbClr val="202124"/>
                </a:solidFill>
                <a:highlight>
                  <a:srgbClr val="FFFFFF"/>
                </a:highlight>
              </a:rPr>
              <a:t>Commitment means acceptance of the responsibilities and duties and cooperation means help and assistance</a:t>
            </a:r>
            <a:r>
              <a:rPr lang="en-US" sz="2200">
                <a:solidFill>
                  <a:srgbClr val="202124"/>
                </a:solidFill>
                <a:highlight>
                  <a:srgbClr val="FFFFFF"/>
                </a:highlight>
              </a:rPr>
              <a:t>. By developing team commitment and cooperation in a work team you are assisting the team to meet its goals and objectives.</a:t>
            </a:r>
            <a:endParaRPr sz="2200">
              <a:solidFill>
                <a:srgbClr val="202124"/>
              </a:solidFill>
              <a:highlight>
                <a:srgbClr val="FFFFFF"/>
              </a:highlight>
            </a:endParaRPr>
          </a:p>
          <a:p>
            <a:pPr marL="0" lvl="0" indent="0" algn="just" rtl="0">
              <a:spcBef>
                <a:spcPts val="360"/>
              </a:spcBef>
              <a:spcAft>
                <a:spcPts val="0"/>
              </a:spcAft>
              <a:buNone/>
            </a:pPr>
            <a:r>
              <a:rPr lang="en-US" sz="2200">
                <a:solidFill>
                  <a:srgbClr val="202124"/>
                </a:solidFill>
                <a:highlight>
                  <a:srgbClr val="FFFFFF"/>
                </a:highlight>
              </a:rPr>
              <a:t>Commitment is important within teams because </a:t>
            </a:r>
            <a:r>
              <a:rPr lang="en-US" sz="2200" b="1">
                <a:solidFill>
                  <a:srgbClr val="202124"/>
                </a:solidFill>
                <a:highlight>
                  <a:srgbClr val="FFFFFF"/>
                </a:highlight>
              </a:rPr>
              <a:t>it can inspire employees to complete their best work at all times</a:t>
            </a:r>
            <a:r>
              <a:rPr lang="en-US" sz="2200">
                <a:solidFill>
                  <a:srgbClr val="202124"/>
                </a:solidFill>
                <a:highlight>
                  <a:srgbClr val="FFFFFF"/>
                </a:highlight>
              </a:rPr>
              <a:t>. If an employee is engaged and committed to their work, it can motivate them to improve their contributions for the good of the team and their own personal advancement.</a:t>
            </a:r>
            <a:endParaRPr sz="2200">
              <a:solidFill>
                <a:srgbClr val="202124"/>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914400" y="5334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Sense of Engineering Ethics</a:t>
            </a:r>
            <a:endParaRPr/>
          </a:p>
        </p:txBody>
      </p:sp>
      <p:sp>
        <p:nvSpPr>
          <p:cNvPr id="105" name="Google Shape;105;p4"/>
          <p:cNvSpPr txBox="1">
            <a:spLocks noGrp="1"/>
          </p:cNvSpPr>
          <p:nvPr>
            <p:ph idx="1"/>
          </p:nvPr>
        </p:nvSpPr>
        <p:spPr>
          <a:xfrm>
            <a:off x="990600" y="1676400"/>
            <a:ext cx="7315200" cy="39624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800"/>
              <a:buNone/>
            </a:pPr>
            <a:endParaRPr sz="2800" b="1" i="1"/>
          </a:p>
          <a:p>
            <a:pPr marL="45720" lvl="0" indent="0" algn="l" rtl="0">
              <a:spcBef>
                <a:spcPts val="560"/>
              </a:spcBef>
              <a:spcAft>
                <a:spcPts val="0"/>
              </a:spcAft>
              <a:buSzPts val="2800"/>
              <a:buNone/>
            </a:pPr>
            <a:r>
              <a:rPr lang="en-US" sz="2800" b="1" i="1"/>
              <a:t>Ethics</a:t>
            </a:r>
            <a:endParaRPr/>
          </a:p>
          <a:p>
            <a:pPr marL="45720" lvl="0" indent="0" algn="l" rtl="0">
              <a:spcBef>
                <a:spcPts val="400"/>
              </a:spcBef>
              <a:spcAft>
                <a:spcPts val="0"/>
              </a:spcAft>
              <a:buSzPts val="2000"/>
              <a:buNone/>
            </a:pPr>
            <a:r>
              <a:rPr lang="en-US"/>
              <a:t>Also known as moral philosophy, a branch of philosophy that involves systematizing, defending and recommending concepts of right and wrong conduct.</a:t>
            </a:r>
            <a:endParaRPr/>
          </a:p>
          <a:p>
            <a:pPr marL="45720" lvl="0" indent="0" algn="l" rtl="0">
              <a:spcBef>
                <a:spcPts val="400"/>
              </a:spcBef>
              <a:spcAft>
                <a:spcPts val="0"/>
              </a:spcAft>
              <a:buSzPts val="2000"/>
              <a:buNone/>
            </a:pPr>
            <a:endParaRPr/>
          </a:p>
          <a:p>
            <a:pPr marL="45720" lvl="0" indent="0" algn="ctr" rtl="0">
              <a:spcBef>
                <a:spcPts val="400"/>
              </a:spcBef>
              <a:spcAft>
                <a:spcPts val="0"/>
              </a:spcAft>
              <a:buSzPts val="2000"/>
              <a:buNone/>
            </a:pPr>
            <a:r>
              <a:rPr lang="en-US"/>
              <a:t> </a:t>
            </a:r>
            <a:r>
              <a:rPr lang="en-US" i="1">
                <a:solidFill>
                  <a:schemeClr val="lt2"/>
                </a:solidFill>
              </a:rPr>
              <a:t>The Golden Rule of Ethics:</a:t>
            </a:r>
            <a:endParaRPr/>
          </a:p>
          <a:p>
            <a:pPr marL="45720" lvl="0" indent="0" algn="ctr" rtl="0">
              <a:spcBef>
                <a:spcPts val="400"/>
              </a:spcBef>
              <a:spcAft>
                <a:spcPts val="0"/>
              </a:spcAft>
              <a:buSzPts val="2000"/>
              <a:buNone/>
            </a:pPr>
            <a:r>
              <a:rPr lang="en-US" i="1">
                <a:solidFill>
                  <a:schemeClr val="lt2"/>
                </a:solidFill>
              </a:rPr>
              <a:t>“</a:t>
            </a:r>
            <a:r>
              <a:rPr lang="en-US" i="1"/>
              <a:t>Treat others the way you want you to be treated</a:t>
            </a:r>
            <a:r>
              <a:rPr lang="en-US" i="1">
                <a:solidFill>
                  <a:schemeClr val="lt2"/>
                </a:solidFill>
              </a:rPr>
              <a:t>”</a:t>
            </a:r>
            <a:endParaRPr/>
          </a:p>
          <a:p>
            <a:pPr marL="45720" lvl="0" indent="0" algn="ctr" rtl="0">
              <a:spcBef>
                <a:spcPts val="400"/>
              </a:spcBef>
              <a:spcAft>
                <a:spcPts val="0"/>
              </a:spcAft>
              <a:buSzPts val="2000"/>
              <a:buNone/>
            </a:pPr>
            <a:endParaRPr i="1">
              <a:solidFill>
                <a:schemeClr val="lt2"/>
              </a:solidFill>
            </a:endParaRPr>
          </a:p>
          <a:p>
            <a:pPr marL="45720" lvl="0" indent="0" algn="just" rtl="0">
              <a:spcBef>
                <a:spcPts val="400"/>
              </a:spcBef>
              <a:spcAft>
                <a:spcPts val="0"/>
              </a:spcAft>
              <a:buSzPts val="2000"/>
              <a:buNone/>
            </a:pPr>
            <a:endParaRPr i="1">
              <a:solidFill>
                <a:schemeClr val="l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f21f3b0e43_1_8"/>
          <p:cNvSpPr txBox="1">
            <a:spLocks noGrp="1"/>
          </p:cNvSpPr>
          <p:nvPr>
            <p:ph type="title"/>
          </p:nvPr>
        </p:nvSpPr>
        <p:spPr>
          <a:xfrm>
            <a:off x="782200" y="2470140"/>
            <a:ext cx="7315200" cy="11541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The End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990600" y="5334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Senses of Engineering Ethics:</a:t>
            </a:r>
            <a:endParaRPr/>
          </a:p>
        </p:txBody>
      </p:sp>
      <p:sp>
        <p:nvSpPr>
          <p:cNvPr id="111" name="Google Shape;111;p5"/>
          <p:cNvSpPr txBox="1">
            <a:spLocks noGrp="1"/>
          </p:cNvSpPr>
          <p:nvPr>
            <p:ph idx="1"/>
          </p:nvPr>
        </p:nvSpPr>
        <p:spPr>
          <a:xfrm>
            <a:off x="1066800" y="1676400"/>
            <a:ext cx="7315200" cy="4419600"/>
          </a:xfrm>
          <a:prstGeom prst="rect">
            <a:avLst/>
          </a:prstGeom>
          <a:noFill/>
          <a:ln>
            <a:noFill/>
          </a:ln>
        </p:spPr>
        <p:txBody>
          <a:bodyPr spcFirstLastPara="1" wrap="square" lIns="91425" tIns="45700" rIns="91425" bIns="45700" anchor="t" anchorCtr="0">
            <a:normAutofit lnSpcReduction="10000"/>
          </a:bodyPr>
          <a:lstStyle/>
          <a:p>
            <a:pPr marL="228600" lvl="0" indent="-182880" algn="l" rtl="0">
              <a:spcBef>
                <a:spcPts val="0"/>
              </a:spcBef>
              <a:spcAft>
                <a:spcPts val="0"/>
              </a:spcAft>
              <a:buSzPts val="2000"/>
              <a:buChar char="▪"/>
            </a:pPr>
            <a:r>
              <a:rPr lang="en-US"/>
              <a:t>Sets of specific moral problems and issues related to engineering</a:t>
            </a:r>
            <a:endParaRPr/>
          </a:p>
          <a:p>
            <a:pPr marL="228600" lvl="0" indent="-182880" algn="l" rtl="0">
              <a:spcBef>
                <a:spcPts val="400"/>
              </a:spcBef>
              <a:spcAft>
                <a:spcPts val="0"/>
              </a:spcAft>
              <a:buSzPts val="2000"/>
              <a:buChar char="▪"/>
            </a:pPr>
            <a:r>
              <a:rPr lang="en-US"/>
              <a:t>It is based on justified moral principles</a:t>
            </a:r>
            <a:endParaRPr/>
          </a:p>
          <a:p>
            <a:pPr marL="228600" lvl="0" indent="-182880" algn="l" rtl="0">
              <a:spcBef>
                <a:spcPts val="400"/>
              </a:spcBef>
              <a:spcAft>
                <a:spcPts val="0"/>
              </a:spcAft>
              <a:buSzPts val="2000"/>
              <a:buChar char="▪"/>
            </a:pPr>
            <a:r>
              <a:rPr lang="en-US"/>
              <a:t>Activity of understanding moral problems</a:t>
            </a:r>
            <a:endParaRPr/>
          </a:p>
          <a:p>
            <a:pPr marL="228600" lvl="0" indent="-182880" algn="l" rtl="0">
              <a:spcBef>
                <a:spcPts val="400"/>
              </a:spcBef>
              <a:spcAft>
                <a:spcPts val="0"/>
              </a:spcAft>
              <a:buSzPts val="2000"/>
              <a:buChar char="▪"/>
            </a:pPr>
            <a:r>
              <a:rPr lang="en-US"/>
              <a:t>Set of belief and attitude for a group displays concerning morality.</a:t>
            </a:r>
            <a:endParaRPr/>
          </a:p>
          <a:p>
            <a:pPr marL="45720" lvl="0" indent="0" algn="l" rtl="0">
              <a:spcBef>
                <a:spcPts val="400"/>
              </a:spcBef>
              <a:spcAft>
                <a:spcPts val="0"/>
              </a:spcAft>
              <a:buSzPts val="2000"/>
              <a:buNone/>
            </a:pPr>
            <a:r>
              <a:rPr lang="en-US"/>
              <a:t>                     </a:t>
            </a:r>
            <a:endParaRPr/>
          </a:p>
          <a:p>
            <a:pPr marL="45720" lvl="0" indent="0" algn="l" rtl="0">
              <a:spcBef>
                <a:spcPts val="400"/>
              </a:spcBef>
              <a:spcAft>
                <a:spcPts val="0"/>
              </a:spcAft>
              <a:buSzPts val="2000"/>
              <a:buNone/>
            </a:pPr>
            <a:r>
              <a:rPr lang="en-US"/>
              <a:t>                                 </a:t>
            </a:r>
            <a:r>
              <a:rPr lang="en-US">
                <a:solidFill>
                  <a:schemeClr val="lt2"/>
                </a:solidFill>
              </a:rPr>
              <a:t>Socially Responsible</a:t>
            </a:r>
            <a:endParaRPr/>
          </a:p>
          <a:p>
            <a:pPr marL="45720" lvl="0" indent="0" algn="l" rtl="0">
              <a:spcBef>
                <a:spcPts val="400"/>
              </a:spcBef>
              <a:spcAft>
                <a:spcPts val="0"/>
              </a:spcAft>
              <a:buSzPts val="2000"/>
              <a:buNone/>
            </a:pPr>
            <a:endParaRPr>
              <a:solidFill>
                <a:schemeClr val="lt2"/>
              </a:solidFill>
            </a:endParaRPr>
          </a:p>
          <a:p>
            <a:pPr marL="45720" lvl="0" indent="0" algn="l" rtl="0">
              <a:spcBef>
                <a:spcPts val="400"/>
              </a:spcBef>
              <a:spcAft>
                <a:spcPts val="0"/>
              </a:spcAft>
              <a:buSzPts val="2000"/>
              <a:buNone/>
            </a:pPr>
            <a:r>
              <a:rPr lang="en-US">
                <a:solidFill>
                  <a:schemeClr val="lt2"/>
                </a:solidFill>
              </a:rPr>
              <a:t>                            </a:t>
            </a:r>
            <a:endParaRPr/>
          </a:p>
          <a:p>
            <a:pPr marL="45720" lvl="0" indent="0" algn="l" rtl="0">
              <a:spcBef>
                <a:spcPts val="400"/>
              </a:spcBef>
              <a:spcAft>
                <a:spcPts val="0"/>
              </a:spcAft>
              <a:buSzPts val="2000"/>
              <a:buNone/>
            </a:pPr>
            <a:r>
              <a:rPr lang="en-US">
                <a:solidFill>
                  <a:schemeClr val="lt2"/>
                </a:solidFill>
              </a:rPr>
              <a:t>                              Professionally Responsible  </a:t>
            </a:r>
            <a:endParaRPr/>
          </a:p>
          <a:p>
            <a:pPr marL="45720" lvl="0" indent="0" algn="l" rtl="0">
              <a:spcBef>
                <a:spcPts val="400"/>
              </a:spcBef>
              <a:spcAft>
                <a:spcPts val="0"/>
              </a:spcAft>
              <a:buSzPts val="2000"/>
              <a:buNone/>
            </a:pPr>
            <a:endParaRPr/>
          </a:p>
        </p:txBody>
      </p:sp>
      <p:sp>
        <p:nvSpPr>
          <p:cNvPr id="112" name="Google Shape;112;p5"/>
          <p:cNvSpPr/>
          <p:nvPr/>
        </p:nvSpPr>
        <p:spPr>
          <a:xfrm rot="5400000">
            <a:off x="4508410" y="4697305"/>
            <a:ext cx="355779" cy="304800"/>
          </a:xfrm>
          <a:prstGeom prst="rightArrow">
            <a:avLst>
              <a:gd name="adj1" fmla="val 50000"/>
              <a:gd name="adj2" fmla="val 50000"/>
            </a:avLst>
          </a:prstGeom>
          <a:solidFill>
            <a:schemeClr val="accent2"/>
          </a:solidFill>
          <a:ln w="28575" cap="flat" cmpd="sng">
            <a:solidFill>
              <a:schemeClr val="lt1"/>
            </a:solidFill>
            <a:prstDash val="solid"/>
            <a:round/>
            <a:headEnd type="none" w="sm" len="sm"/>
            <a:tailEnd type="none" w="sm" len="sm"/>
          </a:ln>
          <a:effectLst>
            <a:outerShdw blurRad="50800" dist="38100" dir="5400000" rotWithShape="0">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914400" y="6096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Sense of Engineering Ethics</a:t>
            </a:r>
            <a:endParaRPr/>
          </a:p>
        </p:txBody>
      </p:sp>
      <p:sp>
        <p:nvSpPr>
          <p:cNvPr id="118" name="Google Shape;118;p6"/>
          <p:cNvSpPr txBox="1">
            <a:spLocks noGrp="1"/>
          </p:cNvSpPr>
          <p:nvPr>
            <p:ph idx="1"/>
          </p:nvPr>
        </p:nvSpPr>
        <p:spPr>
          <a:xfrm>
            <a:off x="990600" y="1828800"/>
            <a:ext cx="7315200" cy="4724400"/>
          </a:xfrm>
          <a:prstGeom prst="rect">
            <a:avLst/>
          </a:prstGeom>
          <a:noFill/>
          <a:ln>
            <a:noFill/>
          </a:ln>
        </p:spPr>
        <p:txBody>
          <a:bodyPr spcFirstLastPara="1" wrap="square" lIns="91425" tIns="45700" rIns="91425" bIns="45700" anchor="t" anchorCtr="0">
            <a:normAutofit fontScale="85000" lnSpcReduction="20000"/>
          </a:bodyPr>
          <a:lstStyle/>
          <a:p>
            <a:pPr marL="45720" lvl="0" indent="0" algn="l" rtl="0">
              <a:spcBef>
                <a:spcPts val="0"/>
              </a:spcBef>
              <a:spcAft>
                <a:spcPts val="0"/>
              </a:spcAft>
              <a:buSzPct val="100000"/>
              <a:buNone/>
            </a:pPr>
            <a:r>
              <a:rPr lang="en-US"/>
              <a:t>There are two different senses (ways) of engineering ethics –</a:t>
            </a:r>
            <a:endParaRPr/>
          </a:p>
          <a:p>
            <a:pPr marL="502919" lvl="0" indent="-457200" algn="l" rtl="0">
              <a:spcBef>
                <a:spcPts val="370"/>
              </a:spcBef>
              <a:spcAft>
                <a:spcPts val="0"/>
              </a:spcAft>
              <a:buSzPct val="100000"/>
              <a:buAutoNum type="arabicParenR"/>
            </a:pPr>
            <a:r>
              <a:rPr lang="en-US"/>
              <a:t>Normative senses</a:t>
            </a:r>
            <a:endParaRPr/>
          </a:p>
          <a:p>
            <a:pPr marL="502919" lvl="0" indent="-457200" algn="l" rtl="0">
              <a:spcBef>
                <a:spcPts val="370"/>
              </a:spcBef>
              <a:spcAft>
                <a:spcPts val="0"/>
              </a:spcAft>
              <a:buSzPct val="100000"/>
              <a:buAutoNum type="arabicParenR"/>
            </a:pPr>
            <a:r>
              <a:rPr lang="en-US"/>
              <a:t>Descriptive senses</a:t>
            </a:r>
            <a:endParaRPr/>
          </a:p>
          <a:p>
            <a:pPr marL="45720" lvl="0" indent="0" algn="l" rtl="0">
              <a:spcBef>
                <a:spcPts val="370"/>
              </a:spcBef>
              <a:spcAft>
                <a:spcPts val="0"/>
              </a:spcAft>
              <a:buSzPct val="100000"/>
              <a:buNone/>
            </a:pPr>
            <a:endParaRPr/>
          </a:p>
          <a:p>
            <a:pPr marL="502919" lvl="0" indent="-457200" algn="l" rtl="0">
              <a:spcBef>
                <a:spcPts val="370"/>
              </a:spcBef>
              <a:spcAft>
                <a:spcPts val="0"/>
              </a:spcAft>
              <a:buSzPct val="100000"/>
              <a:buAutoNum type="arabicParenR"/>
            </a:pPr>
            <a:r>
              <a:rPr lang="en-US">
                <a:solidFill>
                  <a:schemeClr val="lt2"/>
                </a:solidFill>
              </a:rPr>
              <a:t>Normative senses</a:t>
            </a:r>
            <a:r>
              <a:rPr lang="en-US"/>
              <a:t>: </a:t>
            </a:r>
            <a:endParaRPr/>
          </a:p>
          <a:p>
            <a:pPr marL="228600" lvl="0" indent="-182880" algn="l" rtl="0">
              <a:spcBef>
                <a:spcPts val="370"/>
              </a:spcBef>
              <a:spcAft>
                <a:spcPts val="0"/>
              </a:spcAft>
              <a:buSzPct val="100000"/>
              <a:buFont typeface="Arial"/>
              <a:buChar char="•"/>
            </a:pPr>
            <a:r>
              <a:rPr lang="en-US"/>
              <a:t>Knowing moral values, find accurate solutions to moral problems and justifying moral judgments in engineering practices.</a:t>
            </a:r>
            <a:endParaRPr/>
          </a:p>
          <a:p>
            <a:pPr marL="228600" lvl="0" indent="-182880" algn="l" rtl="0">
              <a:spcBef>
                <a:spcPts val="370"/>
              </a:spcBef>
              <a:spcAft>
                <a:spcPts val="0"/>
              </a:spcAft>
              <a:buSzPct val="100000"/>
              <a:buFont typeface="Arial"/>
              <a:buChar char="•"/>
            </a:pPr>
            <a:r>
              <a:rPr lang="en-US"/>
              <a:t>Study of decisions, policies and values that are morally desirable in the engineering practice and research.</a:t>
            </a:r>
            <a:endParaRPr/>
          </a:p>
          <a:p>
            <a:pPr marL="228600" lvl="0" indent="-182880" algn="l" rtl="0">
              <a:spcBef>
                <a:spcPts val="370"/>
              </a:spcBef>
              <a:spcAft>
                <a:spcPts val="0"/>
              </a:spcAft>
              <a:buSzPct val="100000"/>
              <a:buFont typeface="Arial"/>
              <a:buChar char="•"/>
            </a:pPr>
            <a:r>
              <a:rPr lang="en-US"/>
              <a:t>Using codes of ethics and standards and applying those by engineers.</a:t>
            </a:r>
            <a:endParaRPr/>
          </a:p>
          <a:p>
            <a:pPr marL="502919" lvl="0" indent="-457200" algn="l" rtl="0">
              <a:spcBef>
                <a:spcPts val="370"/>
              </a:spcBef>
              <a:spcAft>
                <a:spcPts val="0"/>
              </a:spcAft>
              <a:buSzPct val="100000"/>
              <a:buAutoNum type="arabicParenR" startAt="2"/>
            </a:pPr>
            <a:r>
              <a:rPr lang="en-US">
                <a:solidFill>
                  <a:schemeClr val="lt2"/>
                </a:solidFill>
              </a:rPr>
              <a:t>Descriptive senses:</a:t>
            </a:r>
            <a:endParaRPr/>
          </a:p>
          <a:p>
            <a:pPr marL="45720" lvl="0" indent="0" algn="l" rtl="0">
              <a:spcBef>
                <a:spcPts val="370"/>
              </a:spcBef>
              <a:spcAft>
                <a:spcPts val="0"/>
              </a:spcAft>
              <a:buSzPct val="100000"/>
              <a:buNone/>
            </a:pPr>
            <a:r>
              <a:rPr lang="en-US"/>
              <a:t>It refers to what an individual or a specific group of engineers believe and act without justifying their beliefs and actions.</a:t>
            </a:r>
            <a:endParaRPr/>
          </a:p>
          <a:p>
            <a:pPr marL="45720" lvl="0" indent="0" algn="l" rtl="0">
              <a:spcBef>
                <a:spcPts val="370"/>
              </a:spcBef>
              <a:spcAft>
                <a:spcPts val="0"/>
              </a:spcAft>
              <a:buSzPct val="100000"/>
              <a:buNone/>
            </a:pPr>
            <a:endParaRPr/>
          </a:p>
          <a:p>
            <a:pPr marL="502919" lvl="0" indent="-339724" algn="l" rtl="0">
              <a:spcBef>
                <a:spcPts val="370"/>
              </a:spcBef>
              <a:spcAft>
                <a:spcPts val="0"/>
              </a:spcAft>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990600" y="6096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Variety of Moral Issues</a:t>
            </a:r>
            <a:endParaRPr/>
          </a:p>
        </p:txBody>
      </p:sp>
      <p:sp>
        <p:nvSpPr>
          <p:cNvPr id="124" name="Google Shape;124;p7"/>
          <p:cNvSpPr txBox="1">
            <a:spLocks noGrp="1"/>
          </p:cNvSpPr>
          <p:nvPr>
            <p:ph idx="1"/>
          </p:nvPr>
        </p:nvSpPr>
        <p:spPr>
          <a:xfrm>
            <a:off x="914400" y="1981200"/>
            <a:ext cx="7315200" cy="3539527"/>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a:t>A moral issue can be understood as an issue to be resolved not only by considering the technical stuff but also by keeping moral values in mind. To be more precise, let us consider the definition in general.</a:t>
            </a:r>
            <a:endParaRPr/>
          </a:p>
          <a:p>
            <a:pPr marL="45720" lvl="0" indent="0" algn="l" rtl="0">
              <a:spcBef>
                <a:spcPts val="400"/>
              </a:spcBef>
              <a:spcAft>
                <a:spcPts val="0"/>
              </a:spcAft>
              <a:buSzPts val="2000"/>
              <a:buNone/>
            </a:pPr>
            <a:endParaRPr/>
          </a:p>
          <a:p>
            <a:pPr marL="45720" lvl="0" indent="0" algn="ctr" rtl="0">
              <a:spcBef>
                <a:spcPts val="400"/>
              </a:spcBef>
              <a:spcAft>
                <a:spcPts val="0"/>
              </a:spcAft>
              <a:buSzPts val="2000"/>
              <a:buNone/>
            </a:pPr>
            <a:r>
              <a:rPr lang="en-US" i="1"/>
              <a:t>  </a:t>
            </a:r>
            <a:r>
              <a:rPr lang="en-US" i="1">
                <a:solidFill>
                  <a:schemeClr val="lt2"/>
                </a:solidFill>
              </a:rPr>
              <a:t>“Moral issue is a working definition of an issue of moral concern is presented as any issue with the potential to help or harm anyone, including oneself.”</a:t>
            </a:r>
            <a:endParaRPr>
              <a:solidFill>
                <a:schemeClr val="lt2"/>
              </a:solidFill>
            </a:endParaRPr>
          </a:p>
          <a:p>
            <a:pPr marL="45720" lvl="0" indent="0" algn="ctr" rtl="0">
              <a:spcBef>
                <a:spcPts val="400"/>
              </a:spcBef>
              <a:spcAft>
                <a:spcPts val="0"/>
              </a:spcAft>
              <a:buSzPts val="2000"/>
              <a:buNone/>
            </a:pPr>
            <a:endParaRPr>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990600" y="6096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ct val="100000"/>
              <a:buFont typeface="Arial"/>
              <a:buNone/>
            </a:pPr>
            <a:r>
              <a:rPr lang="en-US"/>
              <a:t>Types of Moral Issues</a:t>
            </a:r>
            <a:br>
              <a:rPr lang="en-US"/>
            </a:br>
            <a:endParaRPr/>
          </a:p>
        </p:txBody>
      </p:sp>
      <p:sp>
        <p:nvSpPr>
          <p:cNvPr id="130" name="Google Shape;130;p8"/>
          <p:cNvSpPr txBox="1">
            <a:spLocks noGrp="1"/>
          </p:cNvSpPr>
          <p:nvPr>
            <p:ph idx="1"/>
          </p:nvPr>
        </p:nvSpPr>
        <p:spPr>
          <a:xfrm>
            <a:off x="1066800" y="1447800"/>
            <a:ext cx="7315200" cy="44958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a:t>There are mainly two types of Moral issues that we mostly come across while keeping the ethical aspects in mind to respond. They are −</a:t>
            </a:r>
            <a:endParaRPr/>
          </a:p>
          <a:p>
            <a:pPr marL="228600" lvl="0" indent="-182880" algn="l" rtl="0">
              <a:spcBef>
                <a:spcPts val="400"/>
              </a:spcBef>
              <a:spcAft>
                <a:spcPts val="0"/>
              </a:spcAft>
              <a:buSzPts val="2000"/>
              <a:buChar char="▪"/>
            </a:pPr>
            <a:r>
              <a:rPr lang="en-US">
                <a:solidFill>
                  <a:schemeClr val="lt2"/>
                </a:solidFill>
              </a:rPr>
              <a:t>Micro-ethics</a:t>
            </a:r>
            <a:endParaRPr/>
          </a:p>
          <a:p>
            <a:pPr marL="45720" lvl="0" indent="0" algn="l" rtl="0">
              <a:spcBef>
                <a:spcPts val="400"/>
              </a:spcBef>
              <a:spcAft>
                <a:spcPts val="0"/>
              </a:spcAft>
              <a:buSzPts val="2000"/>
              <a:buNone/>
            </a:pPr>
            <a:r>
              <a:rPr lang="en-US"/>
              <a:t>This approach stresses more on the problems that occur on a daily basis in the field of engineering and its practice by engineers.</a:t>
            </a:r>
            <a:endParaRPr/>
          </a:p>
          <a:p>
            <a:pPr marL="228600" lvl="0" indent="-182880" algn="l" rtl="0">
              <a:spcBef>
                <a:spcPts val="400"/>
              </a:spcBef>
              <a:spcAft>
                <a:spcPts val="0"/>
              </a:spcAft>
              <a:buSzPts val="2000"/>
              <a:buChar char="▪"/>
            </a:pPr>
            <a:r>
              <a:rPr lang="en-US">
                <a:solidFill>
                  <a:schemeClr val="lt2"/>
                </a:solidFill>
              </a:rPr>
              <a:t>Macro-ethics</a:t>
            </a:r>
            <a:endParaRPr/>
          </a:p>
          <a:p>
            <a:pPr marL="45720" lvl="0" indent="0" algn="l" rtl="0">
              <a:spcBef>
                <a:spcPts val="400"/>
              </a:spcBef>
              <a:spcAft>
                <a:spcPts val="0"/>
              </a:spcAft>
              <a:buSzPts val="2000"/>
              <a:buNone/>
            </a:pPr>
            <a:r>
              <a:rPr lang="en-US"/>
              <a:t>This approach deals with social problems which are unknown. However, these problems may unexpectedly face the heat at both regional and national levels.</a:t>
            </a:r>
            <a:endParaRPr/>
          </a:p>
          <a:p>
            <a:pPr marL="45720" lvl="0" indent="0" algn="l" rtl="0">
              <a:spcBef>
                <a:spcPts val="400"/>
              </a:spcBef>
              <a:spcAft>
                <a:spcPts val="0"/>
              </a:spcAft>
              <a:buSzPts val="2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914400" y="609600"/>
            <a:ext cx="7315200" cy="115409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Arial"/>
              <a:buNone/>
            </a:pPr>
            <a:r>
              <a:rPr lang="en-US"/>
              <a:t>Examples of Moral Issues</a:t>
            </a:r>
            <a:endParaRPr/>
          </a:p>
        </p:txBody>
      </p:sp>
      <p:sp>
        <p:nvSpPr>
          <p:cNvPr id="136" name="Google Shape;136;p9"/>
          <p:cNvSpPr txBox="1">
            <a:spLocks noGrp="1"/>
          </p:cNvSpPr>
          <p:nvPr>
            <p:ph idx="1"/>
          </p:nvPr>
        </p:nvSpPr>
        <p:spPr>
          <a:xfrm>
            <a:off x="914400" y="1905000"/>
            <a:ext cx="7315200" cy="44196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a:t>Let us now understand a few examples related to moral issues.</a:t>
            </a:r>
            <a:endParaRPr/>
          </a:p>
          <a:p>
            <a:pPr marL="45720" lvl="0" indent="0" algn="l" rtl="0">
              <a:spcBef>
                <a:spcPts val="400"/>
              </a:spcBef>
              <a:spcAft>
                <a:spcPts val="0"/>
              </a:spcAft>
              <a:buSzPts val="2000"/>
              <a:buNone/>
            </a:pPr>
            <a:endParaRPr/>
          </a:p>
          <a:p>
            <a:pPr marL="228600" lvl="0" indent="-182880" algn="l" rtl="0">
              <a:spcBef>
                <a:spcPts val="400"/>
              </a:spcBef>
              <a:spcAft>
                <a:spcPts val="0"/>
              </a:spcAft>
              <a:buSzPts val="2000"/>
              <a:buChar char="▪"/>
            </a:pPr>
            <a:r>
              <a:rPr lang="en-US"/>
              <a:t>Example 1</a:t>
            </a:r>
            <a:endParaRPr/>
          </a:p>
          <a:p>
            <a:pPr marL="45720" lvl="0" indent="0" algn="l" rtl="0">
              <a:spcBef>
                <a:spcPts val="400"/>
              </a:spcBef>
              <a:spcAft>
                <a:spcPts val="0"/>
              </a:spcAft>
              <a:buSzPts val="2000"/>
              <a:buNone/>
            </a:pPr>
            <a:r>
              <a:rPr lang="en-US"/>
              <a:t>After a recent collapse of a structure in which many people died, an Engineer came to know about a bridge which is marginally safe. He informed his superior who asked him to stay calm and not to discuss with anyone, while waiting for the next year budget sessions to get some financial help for the repair required. What should the engineer do?</a:t>
            </a:r>
            <a:endParaRPr/>
          </a:p>
          <a:p>
            <a:pPr marL="45720" lvl="0" indent="0" algn="l" rtl="0">
              <a:spcBef>
                <a:spcPts val="400"/>
              </a:spcBef>
              <a:spcAft>
                <a:spcPts val="0"/>
              </a:spcAft>
              <a:buSzPts val="2000"/>
              <a:buNone/>
            </a:pP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16</TotalTime>
  <Words>2258</Words>
  <Application>Microsoft Office PowerPoint</Application>
  <PresentationFormat>On-screen Show (4:3)</PresentationFormat>
  <Paragraphs>240</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Bookman Old Style</vt:lpstr>
      <vt:lpstr>Arial</vt:lpstr>
      <vt:lpstr>Rockwell</vt:lpstr>
      <vt:lpstr>Times New Roman</vt:lpstr>
      <vt:lpstr>Noto Sans Symbols</vt:lpstr>
      <vt:lpstr>Nunito</vt:lpstr>
      <vt:lpstr>Damask</vt:lpstr>
      <vt:lpstr>HUM 321 Engineering Ethics and Environmental Protection</vt:lpstr>
      <vt:lpstr>Lecture 2,3,4:  Engineering Ethics</vt:lpstr>
      <vt:lpstr>Ethics Vs Engineering Ethics</vt:lpstr>
      <vt:lpstr>Sense of Engineering Ethics</vt:lpstr>
      <vt:lpstr>Senses of Engineering Ethics:</vt:lpstr>
      <vt:lpstr>Sense of Engineering Ethics</vt:lpstr>
      <vt:lpstr>Variety of Moral Issues</vt:lpstr>
      <vt:lpstr>Types of Moral Issues </vt:lpstr>
      <vt:lpstr>Examples of Moral Issues</vt:lpstr>
      <vt:lpstr>PowerPoint Presentation</vt:lpstr>
      <vt:lpstr>PowerPoint Presentation</vt:lpstr>
      <vt:lpstr>Types of Inquieries </vt:lpstr>
      <vt:lpstr>PowerPoint Presentation</vt:lpstr>
      <vt:lpstr>PowerPoint Presentation</vt:lpstr>
      <vt:lpstr>PowerPoint Presentation</vt:lpstr>
      <vt:lpstr>Moral Dilemma and Moral Autonomy</vt:lpstr>
      <vt:lpstr>PowerPoint Presentation</vt:lpstr>
      <vt:lpstr>Moral Autonomy – Skills Needed </vt:lpstr>
      <vt:lpstr>Skills for Improving Moral Autonomy </vt:lpstr>
      <vt:lpstr>Kohlberg’s Theory of ‘Moral Development’</vt:lpstr>
      <vt:lpstr>Stages of Moral Development</vt:lpstr>
      <vt:lpstr>Level 1. Preconventional Morality </vt:lpstr>
      <vt:lpstr>Level 2. Conventional Morality </vt:lpstr>
      <vt:lpstr>Level 3. Postconventional Morality </vt:lpstr>
      <vt:lpstr>Criticisms for Kohlberg's Theory of Moral Development </vt:lpstr>
      <vt:lpstr>PowerPoint Presentation</vt:lpstr>
      <vt:lpstr>Gilligan’s Theory</vt:lpstr>
      <vt:lpstr>Assignment-01 (marks – 5)</vt:lpstr>
      <vt:lpstr>Consensus and Controversy</vt:lpstr>
      <vt:lpstr>PowerPoint Presentation</vt:lpstr>
      <vt:lpstr>Models of professional roles (Professional roles to be played by an engineer)</vt:lpstr>
      <vt:lpstr>Theories About Right Actions</vt:lpstr>
      <vt:lpstr>Golden Means Theory</vt:lpstr>
      <vt:lpstr>Rights-based Ethical Theory </vt:lpstr>
      <vt:lpstr>Duty Based Ethical Theory</vt:lpstr>
      <vt:lpstr> Utilitarianism Ethics</vt:lpstr>
      <vt:lpstr>Self Interest , Customs and Religions</vt:lpstr>
      <vt:lpstr>Valuing Time, Co-operation and Commitment</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 321 Engineering Ethics and Environmental Protection</dc:title>
  <dc:creator>Nesha</dc:creator>
  <cp:lastModifiedBy>AMT</cp:lastModifiedBy>
  <cp:revision>3</cp:revision>
  <dcterms:created xsi:type="dcterms:W3CDTF">2023-01-26T05:05:02Z</dcterms:created>
  <dcterms:modified xsi:type="dcterms:W3CDTF">2024-09-11T02:23:17Z</dcterms:modified>
</cp:coreProperties>
</file>