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14" r:id="rId2"/>
    <p:sldId id="315" r:id="rId3"/>
    <p:sldId id="317" r:id="rId4"/>
    <p:sldId id="318" r:id="rId5"/>
    <p:sldId id="319" r:id="rId6"/>
    <p:sldId id="323" r:id="rId7"/>
    <p:sldId id="328" r:id="rId8"/>
    <p:sldId id="324" r:id="rId9"/>
    <p:sldId id="325" r:id="rId10"/>
    <p:sldId id="326" r:id="rId11"/>
    <p:sldId id="327" r:id="rId12"/>
  </p:sldIdLst>
  <p:sldSz cx="14630400" cy="8229600"/>
  <p:notesSz cx="6858000" cy="9144000"/>
  <p:defaultTextStyle>
    <a:defPPr>
      <a:defRPr lang="en-US"/>
    </a:defPPr>
    <a:lvl1pPr marL="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>
          <p15:clr>
            <a:srgbClr val="A4A3A4"/>
          </p15:clr>
        </p15:guide>
        <p15:guide id="2" pos="46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708" y="66"/>
      </p:cViewPr>
      <p:guideLst>
        <p:guide orient="horz" pos="2592"/>
        <p:guide pos="46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GAA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4575A5-7687-49C3-AD02-09625C724089}" type="datetimeFigureOut">
              <a:rPr lang="en-US" smtClean="0"/>
              <a:pPr/>
              <a:t>9/4/2020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9BDF7D-2C45-4AB4-8CBF-96A590AD93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99194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GAA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F6B94-F02A-403D-9F1A-A9B3FDF65A20}" type="datetimeFigureOut">
              <a:rPr lang="en-US" smtClean="0"/>
              <a:pPr/>
              <a:t>9/4/2020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BD67C0-05AC-48E8-B7EA-CF861DF7C8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829009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D67C0-05AC-48E8-B7EA-CF861DF7C86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GAA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1287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GAA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BD67C0-05AC-48E8-B7EA-CF861DF7C86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37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1"/>
            <a:ext cx="1243584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3B075-CABC-4E40-B6D5-513780F9E94A}" type="datetime1">
              <a:rPr lang="en-US" smtClean="0"/>
              <a:pPr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107AC-31F9-476E-95E4-AA87195F41A0}" type="datetime1">
              <a:rPr lang="en-US" smtClean="0"/>
              <a:pPr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07040" y="329566"/>
            <a:ext cx="3291840" cy="70218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520" y="329566"/>
            <a:ext cx="9631680" cy="70218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16F85-D6EC-460C-B0F6-AA3002EAA957}" type="datetime1">
              <a:rPr lang="en-US" smtClean="0"/>
              <a:pPr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AD9E4-05DD-4FFE-8F86-6107E48B1E07}" type="datetime1">
              <a:rPr lang="en-US" smtClean="0"/>
              <a:pPr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1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925C-900D-4278-8B87-702D61568F8A}" type="datetime1">
              <a:rPr lang="en-US" smtClean="0"/>
              <a:pPr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1920240"/>
            <a:ext cx="6461760" cy="543115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7120" y="1920240"/>
            <a:ext cx="6461760" cy="543115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6C90-6610-457C-B3DD-9E0F431D7A84}" type="datetime1">
              <a:rPr lang="en-US" smtClean="0"/>
              <a:pPr/>
              <a:t>9/4/2020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1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BAD2-70AF-4041-9159-11833010368A}" type="datetime1">
              <a:rPr lang="en-US" smtClean="0"/>
              <a:pPr/>
              <a:t>9/4/2020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5E692-F87F-466B-8ADC-C036E0F0CF27}" type="datetime1">
              <a:rPr lang="en-US" smtClean="0"/>
              <a:pPr/>
              <a:t>9/4/2020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EB2D2-D74E-4E8C-B196-4F39B9E2EFF8}" type="datetime1">
              <a:rPr lang="en-US" smtClean="0"/>
              <a:pPr/>
              <a:t>9/4/2020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1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1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3AAA-0FB2-4FBB-BD3C-F1C73750E1D5}" type="datetime1">
              <a:rPr lang="en-US" smtClean="0"/>
              <a:pPr/>
              <a:t>9/4/2020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8730-A9E3-4319-B19E-FBAB5AEF8C7E}" type="datetime1">
              <a:rPr lang="en-US" smtClean="0"/>
              <a:pPr/>
              <a:t>9/4/2020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920240"/>
            <a:ext cx="13167360" cy="5431156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C6A84-D8F3-45BA-86A7-A725895C25EF}" type="datetime1">
              <a:rPr lang="en-US" smtClean="0"/>
              <a:pPr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7627621"/>
            <a:ext cx="46329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dt="0"/>
  <p:txStyles>
    <p:titleStyle>
      <a:lvl1pPr algn="ctr" defTabSz="1306220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33" indent="-489833" algn="l" defTabSz="1306220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304" indent="-408194" algn="l" defTabSz="130622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7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886" indent="-326555" algn="l" defTabSz="1306220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996" indent="-326555" algn="l" defTabSz="1306220" rtl="0" eaLnBrk="1" latinLnBrk="0" hangingPunct="1">
        <a:spcBef>
          <a:spcPct val="20000"/>
        </a:spcBef>
        <a:buFont typeface="Arial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10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" y="296555"/>
            <a:ext cx="6461760" cy="1158240"/>
          </a:xfrm>
        </p:spPr>
        <p:txBody>
          <a:bodyPr>
            <a:noAutofit/>
          </a:bodyPr>
          <a:lstStyle/>
          <a:p>
            <a:pPr algn="l"/>
            <a:r>
              <a:rPr lang="en-US" sz="4400" dirty="0" smtClean="0">
                <a:latin typeface="Eras Demi ITC" pitchFamily="34" charset="0"/>
              </a:rPr>
              <a:t>Computer </a:t>
            </a:r>
            <a:r>
              <a:rPr lang="en-US" sz="4400" dirty="0" smtClean="0">
                <a:latin typeface="Eras Demi ITC" pitchFamily="34" charset="0"/>
              </a:rPr>
              <a:t>Networks</a:t>
            </a:r>
            <a:endParaRPr lang="en-US" sz="4400" b="1" dirty="0">
              <a:latin typeface="Eras Demi IT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" y="1598950"/>
            <a:ext cx="10850880" cy="6264890"/>
          </a:xfrm>
        </p:spPr>
        <p:txBody>
          <a:bodyPr>
            <a:normAutofit lnSpcReduction="10000"/>
          </a:bodyPr>
          <a:lstStyle/>
          <a:p>
            <a:pPr algn="ctr">
              <a:buClr>
                <a:srgbClr val="00B0F0"/>
              </a:buClr>
              <a:buNone/>
            </a:pPr>
            <a:r>
              <a:rPr lang="en-US" sz="3400" b="1" dirty="0" smtClean="0">
                <a:solidFill>
                  <a:srgbClr val="FFFF00"/>
                </a:solidFill>
                <a:latin typeface="Eras Demi ITC" pitchFamily="34" charset="0"/>
              </a:rPr>
              <a:t/>
            </a:r>
            <a:br>
              <a:rPr lang="en-US" sz="3400" b="1" dirty="0" smtClean="0">
                <a:solidFill>
                  <a:srgbClr val="FFFF00"/>
                </a:solidFill>
                <a:latin typeface="Eras Demi ITC" pitchFamily="34" charset="0"/>
              </a:rPr>
            </a:br>
            <a:r>
              <a:rPr lang="en-US" sz="5800" b="1" dirty="0" err="1">
                <a:latin typeface="Eras Demi ITC" pitchFamily="34" charset="0"/>
                <a:cs typeface="Times New Roman" pitchFamily="18" charset="0"/>
              </a:rPr>
              <a:t>Subnetting</a:t>
            </a:r>
            <a:endParaRPr lang="en-US" sz="5800" b="1" dirty="0">
              <a:latin typeface="Eras Demi ITC" pitchFamily="34" charset="0"/>
            </a:endParaRPr>
          </a:p>
          <a:p>
            <a:pPr algn="ctr">
              <a:buNone/>
            </a:pPr>
            <a:endParaRPr lang="en-US" sz="3400" b="1" dirty="0" smtClean="0">
              <a:solidFill>
                <a:srgbClr val="FFFF00"/>
              </a:solidFill>
              <a:latin typeface="Eras Demi ITC" pitchFamily="34" charset="0"/>
            </a:endParaRPr>
          </a:p>
          <a:p>
            <a:pPr algn="ctr">
              <a:buNone/>
            </a:pPr>
            <a:endParaRPr lang="en-US" sz="3400" b="1" dirty="0" smtClean="0">
              <a:solidFill>
                <a:srgbClr val="FFFF00"/>
              </a:solidFill>
              <a:latin typeface="Eras Demi ITC" pitchFamily="34" charset="0"/>
            </a:endParaRPr>
          </a:p>
          <a:p>
            <a:pPr algn="ctr">
              <a:buNone/>
            </a:pPr>
            <a:endParaRPr lang="en-US" sz="3400" b="1" dirty="0" smtClean="0">
              <a:solidFill>
                <a:srgbClr val="FFFF00"/>
              </a:solidFill>
              <a:latin typeface="Eras Demi ITC" pitchFamily="34" charset="0"/>
            </a:endParaRPr>
          </a:p>
          <a:p>
            <a:pPr algn="ctr">
              <a:buNone/>
            </a:pPr>
            <a:endParaRPr lang="en-US" sz="3400" b="1" dirty="0" smtClean="0">
              <a:solidFill>
                <a:srgbClr val="FFFF00"/>
              </a:solidFill>
              <a:latin typeface="Eras Demi ITC" pitchFamily="34" charset="0"/>
            </a:endParaRPr>
          </a:p>
          <a:p>
            <a:pPr marL="0" indent="0" algn="ctr">
              <a:buNone/>
            </a:pPr>
            <a:r>
              <a:rPr lang="pt-BR" sz="3500" b="1" dirty="0">
                <a:latin typeface="Eras Demi ITC" panose="020B0805030504020804" pitchFamily="34" charset="0"/>
              </a:rPr>
              <a:t>Professor Dr. A.K.M Fazlul Haque</a:t>
            </a:r>
          </a:p>
          <a:p>
            <a:pPr marL="0" indent="0" algn="ctr">
              <a:buNone/>
            </a:pPr>
            <a:r>
              <a:rPr lang="en-US" sz="3500" b="1" smtClean="0">
                <a:latin typeface="Eras Demi ITC" panose="020B0805030504020804" pitchFamily="34" charset="0"/>
                <a:cs typeface="Times New Roman" pitchFamily="18" charset="0"/>
              </a:rPr>
              <a:t>Department </a:t>
            </a:r>
            <a:r>
              <a:rPr lang="en-US" sz="3500" b="1" dirty="0">
                <a:latin typeface="Eras Demi ITC" panose="020B0805030504020804" pitchFamily="34" charset="0"/>
                <a:cs typeface="Times New Roman" pitchFamily="18" charset="0"/>
              </a:rPr>
              <a:t>of </a:t>
            </a:r>
            <a:r>
              <a:rPr lang="en-US" sz="3500" b="1" dirty="0" smtClean="0">
                <a:latin typeface="Eras Demi ITC" panose="020B0805030504020804" pitchFamily="34" charset="0"/>
              </a:rPr>
              <a:t>Electronics </a:t>
            </a:r>
            <a:r>
              <a:rPr lang="en-US" sz="3500" b="1" dirty="0">
                <a:latin typeface="Eras Demi ITC" panose="020B0805030504020804" pitchFamily="34" charset="0"/>
              </a:rPr>
              <a:t>and Telecommunication </a:t>
            </a:r>
            <a:r>
              <a:rPr lang="en-US" sz="3500" b="1" dirty="0" smtClean="0">
                <a:latin typeface="Eras Demi ITC" panose="020B0805030504020804" pitchFamily="34" charset="0"/>
              </a:rPr>
              <a:t>Engineering(ETE</a:t>
            </a:r>
            <a:r>
              <a:rPr lang="en-US" sz="3500" b="1" dirty="0">
                <a:latin typeface="Eras Demi ITC" panose="020B0805030504020804" pitchFamily="34" charset="0"/>
              </a:rPr>
              <a:t>)</a:t>
            </a:r>
          </a:p>
          <a:p>
            <a:pPr marL="0" indent="0" algn="ctr">
              <a:buNone/>
            </a:pPr>
            <a:r>
              <a:rPr lang="en-US" sz="3500" b="1" dirty="0">
                <a:latin typeface="Eras Demi ITC" panose="020B0805030504020804" pitchFamily="34" charset="0"/>
              </a:rPr>
              <a:t>Daffodil International University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lum contrast="6000"/>
          </a:blip>
          <a:srcRect/>
          <a:stretch>
            <a:fillRect/>
          </a:stretch>
        </p:blipFill>
        <p:spPr bwMode="auto">
          <a:xfrm>
            <a:off x="4876800" y="3352800"/>
            <a:ext cx="1742441" cy="1280160"/>
          </a:xfrm>
          <a:prstGeom prst="rect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pic>
      <p:sp>
        <p:nvSpPr>
          <p:cNvPr id="4" name="Rectangle 3"/>
          <p:cNvSpPr/>
          <p:nvPr/>
        </p:nvSpPr>
        <p:spPr>
          <a:xfrm>
            <a:off x="9144000" y="152400"/>
            <a:ext cx="51816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4400" b="1" dirty="0" smtClean="0">
                <a:solidFill>
                  <a:srgbClr val="00B0F0"/>
                </a:solidFill>
                <a:latin typeface="Eras Demi ITC" pitchFamily="34" charset="0"/>
              </a:rPr>
              <a:t>GAA</a:t>
            </a:r>
          </a:p>
          <a:p>
            <a:r>
              <a:rPr lang="en-US" sz="4400" b="1" dirty="0">
                <a:solidFill>
                  <a:srgbClr val="00B0F0"/>
                </a:solidFill>
                <a:latin typeface="Eras Demi ITC" pitchFamily="34" charset="0"/>
              </a:rPr>
              <a:t>Global Access Asia</a:t>
            </a:r>
            <a:endParaRPr lang="en-US" sz="4000" dirty="0"/>
          </a:p>
        </p:txBody>
      </p:sp>
      <p:sp>
        <p:nvSpPr>
          <p:cNvPr id="9" name="Rectangle 8"/>
          <p:cNvSpPr/>
          <p:nvPr/>
        </p:nvSpPr>
        <p:spPr>
          <a:xfrm>
            <a:off x="11506200" y="1524000"/>
            <a:ext cx="2514600" cy="571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48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392" y="518780"/>
            <a:ext cx="7299960" cy="844906"/>
          </a:xfrm>
        </p:spPr>
        <p:txBody>
          <a:bodyPr>
            <a:noAutofit/>
          </a:bodyPr>
          <a:lstStyle/>
          <a:p>
            <a:r>
              <a:rPr lang="en-US" sz="4400" b="1" dirty="0">
                <a:latin typeface="Eras Demi ITC" panose="020B0805030504020804" pitchFamily="34" charset="0"/>
                <a:cs typeface="Times New Roman" pitchFamily="18" charset="0"/>
              </a:rPr>
              <a:t>Subnetting Class C</a:t>
            </a:r>
            <a:endParaRPr lang="en-US" sz="4400" dirty="0">
              <a:latin typeface="Eras Demi ITC" panose="020B0805030504020804" pitchFamily="34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3445" y="1627137"/>
            <a:ext cx="9022080" cy="82296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 list of the subnet masks available for Class C networks.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403" y="2450097"/>
            <a:ext cx="10036743" cy="54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11506200" y="1371707"/>
            <a:ext cx="2514600" cy="571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940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0" y="3200400"/>
            <a:ext cx="2230442" cy="10949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1528861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9906000" cy="990600"/>
          </a:xfrm>
        </p:spPr>
        <p:txBody>
          <a:bodyPr>
            <a:noAutofit/>
          </a:bodyPr>
          <a:lstStyle/>
          <a:p>
            <a:r>
              <a:rPr lang="en-US" sz="4400" b="1" dirty="0">
                <a:latin typeface="Eras Demi ITC" panose="020B0805030504020804" pitchFamily="34" charset="0"/>
                <a:cs typeface="Times New Roman" pitchFamily="18" charset="0"/>
              </a:rPr>
              <a:t>Borrowing Bits to Grow a Subnet</a:t>
            </a:r>
            <a:endParaRPr lang="en-US" sz="4400" dirty="0">
              <a:latin typeface="Eras Demi ITC" panose="020B0805030504020804" pitchFamily="34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362200"/>
            <a:ext cx="9982200" cy="5266944"/>
          </a:xfrm>
        </p:spPr>
        <p:txBody>
          <a:bodyPr>
            <a:noAutofit/>
          </a:bodyPr>
          <a:lstStyle/>
          <a:p>
            <a:pPr algn="just"/>
            <a:r>
              <a:rPr lang="en-US" sz="2880" dirty="0">
                <a:latin typeface="Times New Roman" pitchFamily="18" charset="0"/>
                <a:cs typeface="Times New Roman" pitchFamily="18" charset="0"/>
              </a:rPr>
              <a:t>The key concept in </a:t>
            </a:r>
            <a:r>
              <a:rPr lang="en-US" sz="2880" dirty="0" err="1">
                <a:latin typeface="Times New Roman" pitchFamily="18" charset="0"/>
                <a:cs typeface="Times New Roman" pitchFamily="18" charset="0"/>
              </a:rPr>
              <a:t>subnetting</a:t>
            </a:r>
            <a:r>
              <a:rPr lang="en-US" sz="2880" dirty="0">
                <a:latin typeface="Times New Roman" pitchFamily="18" charset="0"/>
                <a:cs typeface="Times New Roman" pitchFamily="18" charset="0"/>
              </a:rPr>
              <a:t> is borrowing bits from the host portion of the network to create a </a:t>
            </a:r>
            <a:r>
              <a:rPr lang="en-US" sz="2880" dirty="0" err="1">
                <a:latin typeface="Times New Roman" pitchFamily="18" charset="0"/>
                <a:cs typeface="Times New Roman" pitchFamily="18" charset="0"/>
              </a:rPr>
              <a:t>subnetwork</a:t>
            </a:r>
            <a:r>
              <a:rPr lang="en-US" sz="288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80" dirty="0">
                <a:latin typeface="Times New Roman" pitchFamily="18" charset="0"/>
                <a:cs typeface="Times New Roman" pitchFamily="18" charset="0"/>
              </a:rPr>
              <a:t>Rules govern this borrowing, ensuring that some bits are left for a Host ID.</a:t>
            </a:r>
          </a:p>
          <a:p>
            <a:pPr algn="just"/>
            <a:r>
              <a:rPr lang="en-US" sz="2880" dirty="0">
                <a:latin typeface="Times New Roman" pitchFamily="18" charset="0"/>
                <a:cs typeface="Times New Roman" pitchFamily="18" charset="0"/>
              </a:rPr>
              <a:t>The rules require that two bits remain available to use for the Host </a:t>
            </a:r>
            <a:r>
              <a:rPr lang="en-US" sz="2880" dirty="0" smtClean="0">
                <a:latin typeface="Times New Roman" pitchFamily="18" charset="0"/>
                <a:cs typeface="Times New Roman" pitchFamily="18" charset="0"/>
              </a:rPr>
              <a:t>ID &amp; </a:t>
            </a:r>
            <a:r>
              <a:rPr lang="en-US" sz="2880" dirty="0">
                <a:latin typeface="Times New Roman" pitchFamily="18" charset="0"/>
                <a:cs typeface="Times New Roman" pitchFamily="18" charset="0"/>
              </a:rPr>
              <a:t>that all of the subnet bits cannot be all 1s or 0s at the same time.</a:t>
            </a:r>
          </a:p>
          <a:p>
            <a:pPr algn="just"/>
            <a:r>
              <a:rPr lang="en-US" sz="2880" dirty="0">
                <a:latin typeface="Times New Roman" pitchFamily="18" charset="0"/>
                <a:cs typeface="Times New Roman" pitchFamily="18" charset="0"/>
              </a:rPr>
              <a:t>For each IP address class, only a certain number of bits can be borrowed from the host portion for use in the subnet mask.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506200" y="1371600"/>
            <a:ext cx="2514600" cy="571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296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11125200" cy="1258214"/>
          </a:xfrm>
        </p:spPr>
        <p:txBody>
          <a:bodyPr>
            <a:noAutofit/>
          </a:bodyPr>
          <a:lstStyle/>
          <a:p>
            <a:r>
              <a:rPr lang="en-US" sz="4400" b="1" dirty="0">
                <a:latin typeface="Eras Demi ITC" panose="020B0805030504020804" pitchFamily="34" charset="0"/>
                <a:cs typeface="Times New Roman" pitchFamily="18" charset="0"/>
              </a:rPr>
              <a:t>Borrowing Bits to Grow a </a:t>
            </a:r>
            <a:r>
              <a:rPr lang="en-US" sz="4400" b="1" dirty="0" smtClean="0">
                <a:latin typeface="Eras Demi ITC" panose="020B0805030504020804" pitchFamily="34" charset="0"/>
                <a:cs typeface="Times New Roman" pitchFamily="18" charset="0"/>
              </a:rPr>
              <a:t>Subnet </a:t>
            </a:r>
            <a:r>
              <a:rPr lang="en-US" sz="4400" b="1" i="1" dirty="0" smtClean="0">
                <a:latin typeface="Eras Demi ITC" panose="020B0805030504020804" pitchFamily="34" charset="0"/>
                <a:cs typeface="Times New Roman" pitchFamily="18" charset="0"/>
              </a:rPr>
              <a:t>(Cont</a:t>
            </a:r>
            <a:r>
              <a:rPr lang="en-US" sz="4400" b="1" i="1" dirty="0">
                <a:latin typeface="Eras Demi ITC" panose="020B0805030504020804" pitchFamily="34" charset="0"/>
                <a:cs typeface="Times New Roman" pitchFamily="18" charset="0"/>
              </a:rPr>
              <a:t>.)</a:t>
            </a:r>
            <a:endParaRPr lang="en-US" sz="4400" dirty="0">
              <a:latin typeface="Eras Demi ITC" panose="020B0805030504020804" pitchFamily="34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85800" y="2133600"/>
            <a:ext cx="9220200" cy="5558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1506200" y="1371600"/>
            <a:ext cx="2514600" cy="571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641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9875520" cy="1371600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Eras Demi ITC" panose="020B0805030504020804" pitchFamily="34" charset="0"/>
                <a:cs typeface="Times New Roman" pitchFamily="18" charset="0"/>
              </a:rPr>
              <a:t>Subnetting a Class A Network</a:t>
            </a:r>
            <a:endParaRPr lang="en-US" sz="4400" dirty="0">
              <a:latin typeface="Eras Demi ITC" panose="020B0805030504020804" pitchFamily="34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86000"/>
            <a:ext cx="9875520" cy="4733544"/>
          </a:xfrm>
        </p:spPr>
        <p:txBody>
          <a:bodyPr>
            <a:normAutofit/>
          </a:bodyPr>
          <a:lstStyle/>
          <a:p>
            <a:r>
              <a:rPr lang="en-US" sz="2880" dirty="0">
                <a:latin typeface="Times New Roman" pitchFamily="18" charset="0"/>
                <a:cs typeface="Times New Roman" pitchFamily="18" charset="0"/>
              </a:rPr>
              <a:t>The default subnet mask for a class A network is 255.0.0.0 which allows for more than 16,000,000 hosts on a single network.</a:t>
            </a:r>
          </a:p>
          <a:p>
            <a:r>
              <a:rPr lang="en-US" sz="2880" dirty="0">
                <a:latin typeface="Times New Roman" pitchFamily="18" charset="0"/>
                <a:cs typeface="Times New Roman" pitchFamily="18" charset="0"/>
              </a:rPr>
              <a:t>The default subnet mask uses only 8 bits to identify the network, leaving 24 bits for host addressing</a:t>
            </a:r>
            <a:r>
              <a:rPr lang="en-US" sz="288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80" dirty="0">
                <a:latin typeface="Times New Roman" pitchFamily="18" charset="0"/>
                <a:cs typeface="Times New Roman" pitchFamily="18" charset="0"/>
              </a:rPr>
              <a:t>Keep in mind that each of the 8-bit octets has binary place values.</a:t>
            </a:r>
          </a:p>
          <a:p>
            <a:r>
              <a:rPr lang="en-US" sz="2880" dirty="0">
                <a:latin typeface="Times New Roman" pitchFamily="18" charset="0"/>
                <a:cs typeface="Times New Roman" pitchFamily="18" charset="0"/>
              </a:rPr>
              <a:t>When you borrow bits from the Host ID portion of the standard mask, you don’t change the value of the bits</a:t>
            </a:r>
            <a:r>
              <a:rPr lang="en-US" sz="288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8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1506200" y="1371600"/>
            <a:ext cx="2514600" cy="571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856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1646"/>
            <a:ext cx="11521440" cy="822960"/>
          </a:xfrm>
        </p:spPr>
        <p:txBody>
          <a:bodyPr>
            <a:noAutofit/>
          </a:bodyPr>
          <a:lstStyle/>
          <a:p>
            <a:r>
              <a:rPr lang="en-US" sz="4400" b="1" dirty="0">
                <a:latin typeface="Eras Demi ITC" panose="020B0805030504020804" pitchFamily="34" charset="0"/>
                <a:cs typeface="Times New Roman" pitchFamily="18" charset="0"/>
              </a:rPr>
              <a:t>Subnetting a Class A Network </a:t>
            </a:r>
            <a:r>
              <a:rPr lang="en-US" sz="4400" b="1" i="1" dirty="0">
                <a:latin typeface="Eras Demi ITC" panose="020B0805030504020804" pitchFamily="34" charset="0"/>
                <a:cs typeface="Times New Roman" pitchFamily="18" charset="0"/>
              </a:rPr>
              <a:t>(Cont.)</a:t>
            </a:r>
            <a:endParaRPr lang="en-US" sz="4400" dirty="0">
              <a:latin typeface="Eras Demi ITC" panose="020B0805030504020804" pitchFamily="34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86000"/>
            <a:ext cx="10439400" cy="4556760"/>
          </a:xfrm>
        </p:spPr>
        <p:txBody>
          <a:bodyPr>
            <a:normAutofit/>
          </a:bodyPr>
          <a:lstStyle/>
          <a:p>
            <a:pPr algn="just"/>
            <a:r>
              <a:rPr lang="en-US" sz="2880" dirty="0">
                <a:latin typeface="Times New Roman" pitchFamily="18" charset="0"/>
                <a:cs typeface="Times New Roman" pitchFamily="18" charset="0"/>
              </a:rPr>
              <a:t>To subnet a Class A network, you need to borrow a sufficient number of bits from the 24-bit host portion of the mask to allow for the number of subnets you plan to create, now &amp; in the future.</a:t>
            </a:r>
          </a:p>
          <a:p>
            <a:pPr algn="just"/>
            <a:r>
              <a:rPr lang="en-US" sz="2880" dirty="0">
                <a:latin typeface="Times New Roman" pitchFamily="18" charset="0"/>
                <a:cs typeface="Times New Roman" pitchFamily="18" charset="0"/>
              </a:rPr>
              <a:t>Example: To create 2 subnets with more than 4 millions hosts per subnet, you must borrow 2 bits from the 2nd octet &amp; use 10 masked (value equals one) bits for the subnet mask (11111111.11000000) or 255.192 in decimal.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1506200" y="1371600"/>
            <a:ext cx="2514600" cy="571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595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762000"/>
            <a:ext cx="8946682" cy="753466"/>
          </a:xfrm>
        </p:spPr>
        <p:txBody>
          <a:bodyPr>
            <a:noAutofit/>
          </a:bodyPr>
          <a:lstStyle/>
          <a:p>
            <a:r>
              <a:rPr lang="en-US" sz="4400" b="1" dirty="0">
                <a:latin typeface="Eras Demi ITC" panose="020B0805030504020804" pitchFamily="34" charset="0"/>
                <a:cs typeface="Times New Roman" pitchFamily="18" charset="0"/>
              </a:rPr>
              <a:t>Class A Subnet </a:t>
            </a:r>
            <a:r>
              <a:rPr lang="en-US" sz="4400" b="1" dirty="0" smtClean="0">
                <a:latin typeface="Eras Demi ITC" panose="020B0805030504020804" pitchFamily="34" charset="0"/>
                <a:cs typeface="Times New Roman" pitchFamily="18" charset="0"/>
              </a:rPr>
              <a:t>Masks</a:t>
            </a:r>
            <a:endParaRPr lang="en-US" sz="4400" dirty="0">
              <a:latin typeface="Eras Demi ITC" panose="020B0805030504020804" pitchFamily="34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1920239"/>
            <a:ext cx="9403080" cy="5707381"/>
          </a:xfrm>
        </p:spPr>
        <p:txBody>
          <a:bodyPr>
            <a:normAutofit/>
          </a:bodyPr>
          <a:lstStyle/>
          <a:p>
            <a:pPr algn="just"/>
            <a:r>
              <a:rPr lang="en-US" sz="2880" dirty="0">
                <a:latin typeface="Times New Roman" pitchFamily="18" charset="0"/>
                <a:cs typeface="Times New Roman" pitchFamily="18" charset="0"/>
              </a:rPr>
              <a:t>All subnet masks contain 32 bits; no more, no less.</a:t>
            </a:r>
          </a:p>
          <a:p>
            <a:pPr algn="just"/>
            <a:r>
              <a:rPr lang="en-US" sz="2880" dirty="0">
                <a:latin typeface="Times New Roman" pitchFamily="18" charset="0"/>
                <a:cs typeface="Times New Roman" pitchFamily="18" charset="0"/>
              </a:rPr>
              <a:t>However a subnet mask cannot filter more than 30 bits. This means 2 things:</a:t>
            </a:r>
          </a:p>
          <a:p>
            <a:pPr algn="just">
              <a:buNone/>
            </a:pPr>
            <a:r>
              <a:rPr lang="en-US" sz="2880" dirty="0">
                <a:latin typeface="Times New Roman" pitchFamily="18" charset="0"/>
                <a:cs typeface="Times New Roman" pitchFamily="18" charset="0"/>
              </a:rPr>
              <a:t>	– One, that there cannot be more than 30 ones bits in the subnet mask.</a:t>
            </a:r>
          </a:p>
          <a:p>
            <a:pPr algn="just">
              <a:buNone/>
            </a:pPr>
            <a:r>
              <a:rPr lang="en-US" sz="2880" dirty="0">
                <a:latin typeface="Times New Roman" pitchFamily="18" charset="0"/>
                <a:cs typeface="Times New Roman" pitchFamily="18" charset="0"/>
              </a:rPr>
              <a:t>	– Two, that there must always be at least 2 bits available for the Host ID.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1506200" y="1371600"/>
            <a:ext cx="2514600" cy="571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72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2415"/>
            <a:ext cx="9204960" cy="1371600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Eras Demi ITC" panose="020B0805030504020804" pitchFamily="34" charset="0"/>
                <a:cs typeface="Times New Roman" pitchFamily="18" charset="0"/>
              </a:rPr>
              <a:t>Class A Subnet Masks </a:t>
            </a:r>
            <a:r>
              <a:rPr lang="en-US" sz="4400" b="1" i="1" dirty="0">
                <a:latin typeface="Eras Demi ITC" panose="020B0805030504020804" pitchFamily="34" charset="0"/>
                <a:cs typeface="Times New Roman" pitchFamily="18" charset="0"/>
              </a:rPr>
              <a:t>(Cont.)</a:t>
            </a:r>
            <a:endParaRPr lang="en-US" sz="4400" dirty="0">
              <a:latin typeface="Eras Demi ITC" panose="020B0805030504020804" pitchFamily="34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1920240"/>
            <a:ext cx="9631680" cy="82296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sample of subnet mask options available for Class 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addresses.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3138738"/>
            <a:ext cx="8974756" cy="4691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11506200" y="1371600"/>
            <a:ext cx="2514600" cy="571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930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799109"/>
            <a:ext cx="8685196" cy="844906"/>
          </a:xfrm>
        </p:spPr>
        <p:txBody>
          <a:bodyPr>
            <a:noAutofit/>
          </a:bodyPr>
          <a:lstStyle/>
          <a:p>
            <a:r>
              <a:rPr lang="en-US" sz="4400" b="1" dirty="0">
                <a:latin typeface="Eras Demi ITC" panose="020B0805030504020804" pitchFamily="34" charset="0"/>
                <a:cs typeface="Times New Roman" pitchFamily="18" charset="0"/>
              </a:rPr>
              <a:t>Class A Subnet Masks </a:t>
            </a:r>
            <a:r>
              <a:rPr lang="en-US" sz="4400" b="1" i="1" dirty="0">
                <a:latin typeface="Eras Demi ITC" panose="020B0805030504020804" pitchFamily="34" charset="0"/>
                <a:cs typeface="Times New Roman" pitchFamily="18" charset="0"/>
              </a:rPr>
              <a:t>(Cont.)</a:t>
            </a:r>
            <a:endParaRPr lang="en-US" sz="4400" dirty="0">
              <a:latin typeface="Eras Demi ITC" panose="020B0805030504020804" pitchFamily="34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1920240"/>
            <a:ext cx="10012680" cy="5431156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subnet mask with the highest value (255.255.255.252) has a binary representation of:</a:t>
            </a:r>
          </a:p>
          <a:p>
            <a:pPr algn="just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	11111111.11111111.11111111.11111100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2 zeroes in this subnet mask represent the 2 positions set aside for the Host address portion of the address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Remember that the addresses with all ones (broadcast address) &amp; all zeroes (local network) cannot be used as they have special meanings.</a:t>
            </a: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1506200" y="1371707"/>
            <a:ext cx="2514600" cy="571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990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7269480" cy="844906"/>
          </a:xfrm>
        </p:spPr>
        <p:txBody>
          <a:bodyPr>
            <a:noAutofit/>
          </a:bodyPr>
          <a:lstStyle/>
          <a:p>
            <a:r>
              <a:rPr lang="en-US" sz="4400" b="1" dirty="0">
                <a:latin typeface="Eras Demi ITC" panose="020B0805030504020804" pitchFamily="34" charset="0"/>
                <a:cs typeface="Times New Roman" pitchFamily="18" charset="0"/>
              </a:rPr>
              <a:t>Subnetting Class B</a:t>
            </a:r>
            <a:endParaRPr lang="en-US" sz="4400" dirty="0">
              <a:latin typeface="Eras Demi ITC" panose="020B0805030504020804" pitchFamily="34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5741" y="1949115"/>
            <a:ext cx="8382000" cy="91440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sample of the subnet masks available for Class B networks.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720" y="2863515"/>
            <a:ext cx="9860280" cy="5065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8"/>
          <p:cNvSpPr/>
          <p:nvPr/>
        </p:nvSpPr>
        <p:spPr>
          <a:xfrm>
            <a:off x="11506200" y="1371707"/>
            <a:ext cx="2514600" cy="571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65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2391</TotalTime>
  <Words>416</Words>
  <Application>Microsoft Office PowerPoint</Application>
  <PresentationFormat>Custom</PresentationFormat>
  <Paragraphs>56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Eras Demi ITC</vt:lpstr>
      <vt:lpstr>Times New Roman</vt:lpstr>
      <vt:lpstr>Office Theme</vt:lpstr>
      <vt:lpstr>Computer Networks</vt:lpstr>
      <vt:lpstr>Borrowing Bits to Grow a Subnet</vt:lpstr>
      <vt:lpstr>Borrowing Bits to Grow a Subnet (Cont.)</vt:lpstr>
      <vt:lpstr>Subnetting a Class A Network</vt:lpstr>
      <vt:lpstr>Subnetting a Class A Network (Cont.)</vt:lpstr>
      <vt:lpstr>Class A Subnet Masks</vt:lpstr>
      <vt:lpstr>Class A Subnet Masks (Cont.)</vt:lpstr>
      <vt:lpstr>Class A Subnet Masks (Cont.)</vt:lpstr>
      <vt:lpstr>Subnetting Class B</vt:lpstr>
      <vt:lpstr>Subnetting Class C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Administrator</cp:lastModifiedBy>
  <cp:revision>301</cp:revision>
  <dcterms:created xsi:type="dcterms:W3CDTF">2006-08-16T00:00:00Z</dcterms:created>
  <dcterms:modified xsi:type="dcterms:W3CDTF">2020-09-03T18:01:02Z</dcterms:modified>
</cp:coreProperties>
</file>