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4" r:id="rId2"/>
    <p:sldId id="315" r:id="rId3"/>
    <p:sldId id="317" r:id="rId4"/>
    <p:sldId id="318" r:id="rId5"/>
    <p:sldId id="319" r:id="rId6"/>
    <p:sldId id="323" r:id="rId7"/>
    <p:sldId id="328" r:id="rId8"/>
    <p:sldId id="324" r:id="rId9"/>
    <p:sldId id="325" r:id="rId10"/>
    <p:sldId id="326" r:id="rId11"/>
    <p:sldId id="327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6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75A5-7687-49C3-AD02-09625C72408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BDF7D-2C45-4AB4-8CBF-96A590AD9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9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6B94-F02A-403D-9F1A-A9B3FDF65A20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67C0-05AC-48E8-B7EA-CF861DF7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90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B075-CABC-4E40-B6D5-513780F9E94A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07AC-31F9-476E-95E4-AA87195F41A0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6F85-D6EC-460C-B0F6-AA3002EAA95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E4-05DD-4FFE-8F86-6107E48B1E0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25C-900D-4278-8B87-702D61568F8A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C90-6610-457C-B3DD-9E0F431D7A84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BAD2-70AF-4041-9159-11833010368A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E692-F87F-466B-8ADC-C036E0F0CF2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B2D2-D74E-4E8C-B196-4F39B9E2EFF8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3AAA-0FB2-4FBB-BD3C-F1C73750E1D5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8730-A9E3-4319-B19E-FBAB5AEF8C7E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6A84-D8F3-45BA-86A7-A725895C25EF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296555"/>
            <a:ext cx="6461760" cy="115824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latin typeface="Eras Demi ITC" pitchFamily="34" charset="0"/>
              </a:rPr>
              <a:t>Computer </a:t>
            </a:r>
            <a:r>
              <a:rPr lang="en-US" sz="4400" dirty="0" smtClean="0">
                <a:latin typeface="Eras Demi ITC" pitchFamily="34" charset="0"/>
              </a:rPr>
              <a:t>Networks</a:t>
            </a:r>
            <a:endParaRPr lang="en-US" sz="4400" b="1" dirty="0"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598950"/>
            <a:ext cx="10850880" cy="6264890"/>
          </a:xfrm>
        </p:spPr>
        <p:txBody>
          <a:bodyPr>
            <a:normAutofit lnSpcReduction="10000"/>
          </a:bodyPr>
          <a:lstStyle/>
          <a:p>
            <a:pPr algn="ctr">
              <a:buClr>
                <a:srgbClr val="00B0F0"/>
              </a:buClr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Eras Demi ITC" pitchFamily="34" charset="0"/>
              </a:rPr>
              <a:t/>
            </a:r>
            <a:br>
              <a:rPr lang="en-US" sz="3400" b="1" dirty="0" smtClean="0">
                <a:solidFill>
                  <a:srgbClr val="FFFF00"/>
                </a:solidFill>
                <a:latin typeface="Eras Demi ITC" pitchFamily="34" charset="0"/>
              </a:rPr>
            </a:br>
            <a:r>
              <a:rPr lang="en-US" sz="5800" b="1" dirty="0" err="1">
                <a:latin typeface="Eras Demi ITC" pitchFamily="34" charset="0"/>
                <a:cs typeface="Times New Roman" pitchFamily="18" charset="0"/>
              </a:rPr>
              <a:t>Subnetting</a:t>
            </a:r>
            <a:endParaRPr lang="en-US" sz="5800" b="1" dirty="0"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34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marL="0" indent="0" algn="ctr">
              <a:buNone/>
            </a:pPr>
            <a:r>
              <a:rPr lang="pt-BR" sz="3500" b="1" dirty="0">
                <a:latin typeface="Eras Demi ITC" panose="020B0805030504020804" pitchFamily="34" charset="0"/>
              </a:rPr>
              <a:t>Professor Dr. A.K.M Fazlul Haque</a:t>
            </a:r>
          </a:p>
          <a:p>
            <a:pPr marL="0" indent="0" algn="ctr">
              <a:buNone/>
            </a:pPr>
            <a:r>
              <a:rPr lang="en-US" sz="3500" b="1" smtClean="0">
                <a:latin typeface="Eras Demi ITC" panose="020B0805030504020804" pitchFamily="34" charset="0"/>
                <a:cs typeface="Times New Roman" pitchFamily="18" charset="0"/>
              </a:rPr>
              <a:t>Department </a:t>
            </a:r>
            <a:r>
              <a:rPr lang="en-US" sz="3500" b="1" dirty="0">
                <a:latin typeface="Eras Demi ITC" panose="020B0805030504020804" pitchFamily="34" charset="0"/>
                <a:cs typeface="Times New Roman" pitchFamily="18" charset="0"/>
              </a:rPr>
              <a:t>of </a:t>
            </a:r>
            <a:r>
              <a:rPr lang="en-US" sz="3500" b="1" dirty="0" smtClean="0">
                <a:latin typeface="Eras Demi ITC" panose="020B0805030504020804" pitchFamily="34" charset="0"/>
              </a:rPr>
              <a:t>Electronics </a:t>
            </a:r>
            <a:r>
              <a:rPr lang="en-US" sz="3500" b="1" dirty="0">
                <a:latin typeface="Eras Demi ITC" panose="020B0805030504020804" pitchFamily="34" charset="0"/>
              </a:rPr>
              <a:t>and Telecommunication </a:t>
            </a:r>
            <a:r>
              <a:rPr lang="en-US" sz="3500" b="1" dirty="0" smtClean="0">
                <a:latin typeface="Eras Demi ITC" panose="020B0805030504020804" pitchFamily="34" charset="0"/>
              </a:rPr>
              <a:t>Engineering(ETE</a:t>
            </a:r>
            <a:r>
              <a:rPr lang="en-US" sz="3500" b="1" dirty="0">
                <a:latin typeface="Eras Demi ITC" panose="020B08050305040208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en-US" sz="3500" b="1" dirty="0">
                <a:latin typeface="Eras Demi ITC" panose="020B0805030504020804" pitchFamily="34" charset="0"/>
              </a:rPr>
              <a:t>Daffodil International University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/>
          <a:stretch>
            <a:fillRect/>
          </a:stretch>
        </p:blipFill>
        <p:spPr bwMode="auto">
          <a:xfrm>
            <a:off x="4876800" y="3352800"/>
            <a:ext cx="1742441" cy="128016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9144000" y="152400"/>
            <a:ext cx="5181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b="1" dirty="0" smtClean="0">
                <a:solidFill>
                  <a:srgbClr val="00B0F0"/>
                </a:solidFill>
                <a:latin typeface="Eras Demi ITC" pitchFamily="34" charset="0"/>
              </a:rPr>
              <a:t>GAA</a:t>
            </a:r>
          </a:p>
          <a:p>
            <a:r>
              <a:rPr lang="en-US" sz="4400" b="1" dirty="0">
                <a:solidFill>
                  <a:srgbClr val="00B0F0"/>
                </a:solidFill>
                <a:latin typeface="Eras Demi ITC" pitchFamily="34" charset="0"/>
              </a:rPr>
              <a:t>Global Access Asia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1506200" y="15240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392" y="518780"/>
            <a:ext cx="7299960" cy="84490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Subnetting Class C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45" y="1627137"/>
            <a:ext cx="9022080" cy="82296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list of the subnet masks available for Class C networks.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403" y="2450097"/>
            <a:ext cx="10036743" cy="54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1506200" y="1371707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3200400"/>
            <a:ext cx="2230442" cy="10949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5288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9906000" cy="990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Borrowing Bits to Grow a Subnet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9982200" cy="5266944"/>
          </a:xfrm>
        </p:spPr>
        <p:txBody>
          <a:bodyPr>
            <a:noAutofit/>
          </a:bodyPr>
          <a:lstStyle/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The key concept in </a:t>
            </a:r>
            <a:r>
              <a:rPr lang="en-US" sz="2880" dirty="0" err="1">
                <a:latin typeface="Times New Roman" pitchFamily="18" charset="0"/>
                <a:cs typeface="Times New Roman" pitchFamily="18" charset="0"/>
              </a:rPr>
              <a:t>subnetting</a:t>
            </a:r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 is borrowing bits from the host portion of the network to create a </a:t>
            </a:r>
            <a:r>
              <a:rPr lang="en-US" sz="2880" dirty="0" err="1">
                <a:latin typeface="Times New Roman" pitchFamily="18" charset="0"/>
                <a:cs typeface="Times New Roman" pitchFamily="18" charset="0"/>
              </a:rPr>
              <a:t>subnetwork</a:t>
            </a:r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Rules govern this borrowing, ensuring that some bits are left for a Host ID.</a:t>
            </a:r>
          </a:p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The rules require that two bits remain available to use for the Host </a:t>
            </a:r>
            <a:r>
              <a:rPr lang="en-US" sz="2880" dirty="0" smtClean="0">
                <a:latin typeface="Times New Roman" pitchFamily="18" charset="0"/>
                <a:cs typeface="Times New Roman" pitchFamily="18" charset="0"/>
              </a:rPr>
              <a:t>ID &amp; </a:t>
            </a:r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that all of the subnet bits cannot be all 1s or 0s at the same time.</a:t>
            </a:r>
          </a:p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For each IP address class, only a certain number of bits can be borrowed from the host portion for use in the subnet mask.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506200" y="13716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9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1125200" cy="1258214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Borrowing Bits to Grow a </a:t>
            </a:r>
            <a:r>
              <a:rPr lang="en-US" sz="4400" b="1" dirty="0" smtClean="0">
                <a:latin typeface="Eras Demi ITC" panose="020B0805030504020804" pitchFamily="34" charset="0"/>
                <a:cs typeface="Times New Roman" pitchFamily="18" charset="0"/>
              </a:rPr>
              <a:t>Subnet </a:t>
            </a:r>
            <a:r>
              <a:rPr lang="en-US" sz="4400" b="1" i="1" dirty="0" smtClean="0">
                <a:latin typeface="Eras Demi ITC" panose="020B0805030504020804" pitchFamily="34" charset="0"/>
                <a:cs typeface="Times New Roman" pitchFamily="18" charset="0"/>
              </a:rPr>
              <a:t>(Cont</a:t>
            </a:r>
            <a:r>
              <a:rPr lang="en-US" sz="4400" b="1" i="1" dirty="0">
                <a:latin typeface="Eras Demi ITC" panose="020B0805030504020804" pitchFamily="34" charset="0"/>
                <a:cs typeface="Times New Roman" pitchFamily="18" charset="0"/>
              </a:rPr>
              <a:t>.)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2133600"/>
            <a:ext cx="9220200" cy="555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06200" y="13716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875520" cy="13716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Subnetting a Class A Network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9875520" cy="4733544"/>
          </a:xfrm>
        </p:spPr>
        <p:txBody>
          <a:bodyPr>
            <a:normAutofit/>
          </a:bodyPr>
          <a:lstStyle/>
          <a:p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The default subnet mask for a class A network is 255.0.0.0 which allows for more than 16,000,000 hosts on a single network.</a:t>
            </a:r>
          </a:p>
          <a:p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The default subnet mask uses only 8 bits to identify the network, leaving 24 bits for host addressing</a:t>
            </a:r>
            <a:r>
              <a:rPr lang="en-US" sz="288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Keep in mind that each of the 8-bit octets has binary place values.</a:t>
            </a:r>
          </a:p>
          <a:p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When you borrow bits from the Host ID portion of the standard mask, you don’t change the value of the bits</a:t>
            </a:r>
            <a:r>
              <a:rPr lang="en-US" sz="288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8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06200" y="13716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5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1646"/>
            <a:ext cx="11521440" cy="82296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Subnetting a Class A Network </a:t>
            </a:r>
            <a:r>
              <a:rPr lang="en-US" sz="4400" b="1" i="1" dirty="0">
                <a:latin typeface="Eras Demi ITC" panose="020B0805030504020804" pitchFamily="34" charset="0"/>
                <a:cs typeface="Times New Roman" pitchFamily="18" charset="0"/>
              </a:rPr>
              <a:t>(Cont.)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10439400" cy="4556760"/>
          </a:xfrm>
        </p:spPr>
        <p:txBody>
          <a:bodyPr>
            <a:normAutofit/>
          </a:bodyPr>
          <a:lstStyle/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To subnet a Class A network, you need to borrow a sufficient number of bits from the 24-bit host portion of the mask to allow for the number of subnets you plan to create, now &amp; in the future.</a:t>
            </a:r>
          </a:p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Example: To create 2 subnets with more than 4 millions hosts per subnet, you must borrow 2 bits from the 2nd octet &amp; use 10 masked (value equals one) bits for the subnet mask (11111111.11000000) or 255.192 in decimal.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06200" y="13716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9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62000"/>
            <a:ext cx="8946682" cy="75346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Class A Subnet </a:t>
            </a:r>
            <a:r>
              <a:rPr lang="en-US" sz="4400" b="1" dirty="0" smtClean="0">
                <a:latin typeface="Eras Demi ITC" panose="020B0805030504020804" pitchFamily="34" charset="0"/>
                <a:cs typeface="Times New Roman" pitchFamily="18" charset="0"/>
              </a:rPr>
              <a:t>Masks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39"/>
            <a:ext cx="9403080" cy="5707381"/>
          </a:xfrm>
        </p:spPr>
        <p:txBody>
          <a:bodyPr>
            <a:normAutofit/>
          </a:bodyPr>
          <a:lstStyle/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All subnet masks contain 32 bits; no more, no less.</a:t>
            </a:r>
          </a:p>
          <a:p>
            <a:pPr algn="just"/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However a subnet mask cannot filter more than 30 bits. This means 2 things:</a:t>
            </a:r>
          </a:p>
          <a:p>
            <a:pPr algn="just">
              <a:buNone/>
            </a:pPr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	– One, that there cannot be more than 30 ones bits in the subnet mask.</a:t>
            </a:r>
          </a:p>
          <a:p>
            <a:pPr algn="just">
              <a:buNone/>
            </a:pPr>
            <a:r>
              <a:rPr lang="en-US" sz="2880" dirty="0">
                <a:latin typeface="Times New Roman" pitchFamily="18" charset="0"/>
                <a:cs typeface="Times New Roman" pitchFamily="18" charset="0"/>
              </a:rPr>
              <a:t>	– Two, that there must always be at least 2 bits available for the Host ID.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06200" y="13716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2415"/>
            <a:ext cx="9204960" cy="13716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Class A Subnet Masks </a:t>
            </a:r>
            <a:r>
              <a:rPr lang="en-US" sz="4400" b="1" i="1" dirty="0">
                <a:latin typeface="Eras Demi ITC" panose="020B0805030504020804" pitchFamily="34" charset="0"/>
                <a:cs typeface="Times New Roman" pitchFamily="18" charset="0"/>
              </a:rPr>
              <a:t>(Cont.)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9631680" cy="8229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sample of subnet mask options available for Class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addresses.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38738"/>
            <a:ext cx="8974756" cy="469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1506200" y="1371600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3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99109"/>
            <a:ext cx="8685196" cy="84490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Class A Subnet Masks </a:t>
            </a:r>
            <a:r>
              <a:rPr lang="en-US" sz="4400" b="1" i="1" dirty="0">
                <a:latin typeface="Eras Demi ITC" panose="020B0805030504020804" pitchFamily="34" charset="0"/>
                <a:cs typeface="Times New Roman" pitchFamily="18" charset="0"/>
              </a:rPr>
              <a:t>(Cont.)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0012680" cy="5431156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subnet mask with the highest value (255.255.255.252) has a binary representation of:</a:t>
            </a:r>
          </a:p>
          <a:p>
            <a:pPr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11111111.11111111.11111111.11111100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2 zeroes in this subnet mask represent the 2 positions set aside for the Host address portion of the address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Remember that the addresses with all ones (broadcast address) &amp; all zeroes (local network) cannot be used as they have special meanings.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506200" y="1371707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9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269480" cy="84490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Eras Demi ITC" panose="020B0805030504020804" pitchFamily="34" charset="0"/>
                <a:cs typeface="Times New Roman" pitchFamily="18" charset="0"/>
              </a:rPr>
              <a:t>Subnetting Class B</a:t>
            </a:r>
            <a:endParaRPr lang="en-US" sz="4400" dirty="0">
              <a:latin typeface="Eras Demi ITC" panose="020B0805030504020804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741" y="1949115"/>
            <a:ext cx="8382000" cy="914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sample of the subnet masks available for Class B networks.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" y="2863515"/>
            <a:ext cx="9860280" cy="506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1506200" y="1371707"/>
            <a:ext cx="25146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</TotalTime>
  <Words>416</Words>
  <Application>Microsoft Office PowerPoint</Application>
  <PresentationFormat>Custom</PresentationFormat>
  <Paragraphs>56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Eras Demi ITC</vt:lpstr>
      <vt:lpstr>Times New Roman</vt:lpstr>
      <vt:lpstr>Office Theme</vt:lpstr>
      <vt:lpstr>Computer Networks</vt:lpstr>
      <vt:lpstr>Borrowing Bits to Grow a Subnet</vt:lpstr>
      <vt:lpstr>Borrowing Bits to Grow a Subnet (Cont.)</vt:lpstr>
      <vt:lpstr>Subnetting a Class A Network</vt:lpstr>
      <vt:lpstr>Subnetting a Class A Network (Cont.)</vt:lpstr>
      <vt:lpstr>Class A Subnet Masks</vt:lpstr>
      <vt:lpstr>Class A Subnet Masks (Cont.)</vt:lpstr>
      <vt:lpstr>Class A Subnet Masks (Cont.)</vt:lpstr>
      <vt:lpstr>Subnetting Class B</vt:lpstr>
      <vt:lpstr>Subnetting Class C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Administrator</cp:lastModifiedBy>
  <cp:revision>301</cp:revision>
  <dcterms:created xsi:type="dcterms:W3CDTF">2006-08-16T00:00:00Z</dcterms:created>
  <dcterms:modified xsi:type="dcterms:W3CDTF">2020-09-03T18:01:02Z</dcterms:modified>
</cp:coreProperties>
</file>