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72" r:id="rId3"/>
    <p:sldId id="276" r:id="rId4"/>
    <p:sldId id="283" r:id="rId5"/>
    <p:sldId id="284" r:id="rId6"/>
    <p:sldId id="279" r:id="rId7"/>
    <p:sldId id="281" r:id="rId8"/>
    <p:sldId id="280" r:id="rId9"/>
    <p:sldId id="273" r:id="rId10"/>
    <p:sldId id="271" r:id="rId11"/>
    <p:sldId id="261" r:id="rId12"/>
    <p:sldId id="27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374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060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538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752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056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350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547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965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601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51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080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C2F34-20C7-47BD-82E5-77B98953F527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5905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juralacuity.com/the-prospect-of-adr-in-settling-labour-disputes-in-bangladesh-2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lo.org/wcmsp5/groups/public/---asia/---ro-bangkok/---ilo-dhaka/documents/publication/wcms_615874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530"/>
            <a:ext cx="10515600" cy="60429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Trade Union, CBA 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and </a:t>
            </a:r>
            <a:r>
              <a:rPr lang="en-US" sz="40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Labour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Dispute Settlement </a:t>
            </a: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5498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 algn="ctr">
              <a:buNone/>
            </a:pPr>
            <a:r>
              <a:rPr lang="en-US" sz="4000" u="sng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4000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Formal/</a:t>
            </a:r>
            <a:r>
              <a:rPr lang="en-US" sz="4000" b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Judicial Method of Settling </a:t>
            </a:r>
            <a:r>
              <a:rPr lang="en-US" sz="4000" b="1" u="sng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Labour</a:t>
            </a:r>
            <a:r>
              <a:rPr lang="en-US" sz="4000" b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Disputes </a:t>
            </a:r>
            <a:endParaRPr lang="en-US" sz="4000" b="1" u="sng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2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Labour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Court (S.214) </a:t>
            </a:r>
          </a:p>
          <a:p>
            <a:pPr marL="0" indent="0" algn="ctr">
              <a:buNone/>
            </a:pPr>
            <a:r>
              <a:rPr lang="en-US" sz="32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Labour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Appellate Tribunal (S.218)</a:t>
            </a:r>
          </a:p>
          <a:p>
            <a:pPr marL="0" indent="0" algn="ctr">
              <a:buNone/>
            </a:pP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High Court </a:t>
            </a:r>
          </a:p>
        </p:txBody>
      </p:sp>
    </p:spTree>
    <p:extLst>
      <p:ext uri="{BB962C8B-B14F-4D97-AF65-F5344CB8AC3E}">
        <p14:creationId xmlns:p14="http://schemas.microsoft.com/office/powerpoint/2010/main" val="2926167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 algn="ctr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4000" b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ADR as a means to ensure justice </a:t>
            </a:r>
          </a:p>
          <a:p>
            <a:pPr marL="0" lvl="0" indent="0" algn="ctr">
              <a:buNone/>
            </a:pP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Blog last 2 paragraphs </a:t>
            </a:r>
          </a:p>
          <a:p>
            <a:pPr marL="0" lvl="0" indent="0" algn="ctr">
              <a:buNone/>
            </a:pP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&lt;</a:t>
            </a:r>
            <a:r>
              <a:rPr lang="en-US" dirty="0">
                <a:hlinkClick r:id="rId2"/>
              </a:rPr>
              <a:t>https://juralacuity.com/the-prospect-of-adr-in-settling-labour-disputes-in-bangladesh-2/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&gt;</a:t>
            </a: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43137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530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Discussion </a:t>
            </a: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Questions </a:t>
            </a: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0962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 algn="ctr">
              <a:buNone/>
            </a:pPr>
            <a:r>
              <a:rPr lang="en-US" sz="4000" u="sng" dirty="0">
                <a:solidFill>
                  <a:srgbClr val="FFFF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4000" u="sng" dirty="0" smtClean="0">
                <a:solidFill>
                  <a:srgbClr val="FFFF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Objectives of the Class</a:t>
            </a:r>
          </a:p>
          <a:p>
            <a:pPr marL="0" lvl="0" indent="0" algn="ctr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1. 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What do you mean by the term ‘constitutional right to join a trade union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’?</a:t>
            </a:r>
            <a:endParaRPr lang="en-US" sz="32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>
              <a:buNone/>
            </a:pP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2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 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What is the role of trade union in ensuring a peaceful working environment? </a:t>
            </a:r>
            <a:endParaRPr lang="en-US" sz="3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>
              <a:buNone/>
            </a:pP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	3. What </a:t>
            </a: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are the various 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routes of </a:t>
            </a: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the settlement of </a:t>
            </a:r>
            <a:r>
              <a:rPr lang="en-US" sz="3200" dirty="0" err="1">
                <a:latin typeface="Andalus" panose="02020603050405020304" pitchFamily="18" charset="-78"/>
                <a:cs typeface="Andalus" panose="02020603050405020304" pitchFamily="18" charset="-78"/>
              </a:rPr>
              <a:t>labour</a:t>
            </a: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 disputes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?</a:t>
            </a:r>
            <a:endParaRPr lang="en-US" sz="3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>
              <a:buNone/>
            </a:pP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4. </a:t>
            </a: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How ADR functions in </a:t>
            </a:r>
            <a:r>
              <a:rPr lang="en-US" sz="3200" dirty="0" err="1">
                <a:latin typeface="Andalus" panose="02020603050405020304" pitchFamily="18" charset="-78"/>
                <a:cs typeface="Andalus" panose="02020603050405020304" pitchFamily="18" charset="-78"/>
              </a:rPr>
              <a:t>labour</a:t>
            </a: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 law? </a:t>
            </a:r>
          </a:p>
          <a:p>
            <a:pPr marL="0" lv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6658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 algn="ctr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4000" b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Trade Union </a:t>
            </a:r>
          </a:p>
          <a:p>
            <a:pPr marL="0" lvl="0" indent="0" algn="ctr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3200" dirty="0" smtClean="0"/>
              <a:t> 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 </a:t>
            </a: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trade union is an independent body of workers that supports and forwards the rights and development of workers, and brings them to the management. </a:t>
            </a:r>
            <a:endParaRPr lang="en-US" sz="32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en-US" sz="3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It </a:t>
            </a: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can be defined as an organization where workers can raise their voices and demands through collective bargaining. </a:t>
            </a:r>
          </a:p>
          <a:p>
            <a:pPr marL="0" lv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12928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 algn="ctr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4000" b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Historical Background and Necessity </a:t>
            </a:r>
          </a:p>
          <a:p>
            <a:pPr marL="0" lvl="0" indent="0" algn="ctr">
              <a:buNone/>
            </a:pPr>
            <a:endParaRPr lang="en-US" sz="4000" b="1" u="sng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endParaRPr lang="en-US" sz="4000" b="1" u="sng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endParaRPr lang="en-US" sz="4000" b="1" u="sng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BLC Mandatory Reading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969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 algn="ctr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4000" b="1" u="sng" dirty="0">
                <a:latin typeface="Andalus" panose="02020603050405020304" pitchFamily="18" charset="-78"/>
                <a:cs typeface="Andalus" panose="02020603050405020304" pitchFamily="18" charset="-78"/>
              </a:rPr>
              <a:t>Constitutional Framework of Trade </a:t>
            </a:r>
            <a:r>
              <a:rPr lang="en-US" sz="4000" b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Unionism</a:t>
            </a:r>
          </a:p>
          <a:p>
            <a:pPr marL="0" lvl="0" indent="0" algn="ctr">
              <a:buNone/>
            </a:pPr>
            <a:endParaRPr lang="en-US" sz="4000" b="1" u="sng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endParaRPr lang="en-US" sz="4000" b="1" u="sng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endParaRPr lang="en-US" sz="4000" b="1" u="sng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endParaRPr lang="en-US" sz="4000" b="1" u="sng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BLC Mandatory Reading</a:t>
            </a:r>
            <a:endParaRPr lang="en-US" sz="4000" dirty="0"/>
          </a:p>
          <a:p>
            <a:pPr marL="0" lvl="0" indent="0" algn="ctr">
              <a:buNone/>
            </a:pPr>
            <a:endParaRPr lang="en-US" sz="4000" b="1" u="sng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0766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r>
              <a:rPr lang="en-US" sz="3600" b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Statutory Legal Framework </a:t>
            </a:r>
          </a:p>
          <a:p>
            <a:pPr marL="0" lvl="0" indent="0" algn="ctr">
              <a:buNone/>
            </a:pPr>
            <a:endParaRPr lang="en-US" sz="36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Section 2 (15) of BLA: Definition </a:t>
            </a:r>
          </a:p>
          <a:p>
            <a:pPr marL="0" lvl="0" indent="0" algn="ctr">
              <a:buNone/>
            </a:pPr>
            <a:endParaRPr lang="en-US" sz="32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Section 176: Classification and Rights of Trade Union </a:t>
            </a:r>
          </a:p>
          <a:p>
            <a:pPr marL="0" lvl="0" indent="0" algn="ctr">
              <a:buNone/>
            </a:pPr>
            <a:endParaRPr lang="en-US" sz="32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Section 192: Registration of Trade Union </a:t>
            </a:r>
          </a:p>
          <a:p>
            <a:pPr marL="0" lvl="0" indent="0" algn="ctr">
              <a:buNone/>
            </a:pPr>
            <a:endParaRPr lang="en-US" sz="32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Other related laws and sections from BLC </a:t>
            </a:r>
            <a:endParaRPr lang="en-US" sz="32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11688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 algn="ctr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Trade Unions in Bangladesh: Promoting Safe and Healthy Workplaces in the Ready Made Garment (RMG) 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Sector</a:t>
            </a:r>
          </a:p>
          <a:p>
            <a:pPr marL="0" lvl="0" indent="0" algn="ctr">
              <a:buNone/>
            </a:pP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&lt;</a:t>
            </a:r>
            <a:r>
              <a:rPr lang="en-US" dirty="0">
                <a:hlinkClick r:id="rId2"/>
              </a:rPr>
              <a:t> https://www.ilo.org/wcmsp5/groups/public/---asia/---ro-bangkok/---ilo-dhaka/documents/publication/wcms_615874.pdf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&gt;</a:t>
            </a: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22102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 algn="ctr">
              <a:buNone/>
            </a:pPr>
            <a:r>
              <a:rPr lang="en-US" sz="4000" b="1" u="sng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4000" b="1" u="sng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Labour</a:t>
            </a:r>
            <a:r>
              <a:rPr lang="en-US" sz="4000" b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Dispute Settlement </a:t>
            </a:r>
          </a:p>
          <a:p>
            <a:pPr marL="0" lvl="0" indent="0" algn="ctr">
              <a:buNone/>
            </a:pP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>
              <a:buNone/>
            </a:pP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Meaning 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of Industrial Dispute, Section 2 (63) of BLA</a:t>
            </a:r>
          </a:p>
          <a:p>
            <a:pPr marL="0" lvl="0" indent="0">
              <a:buNone/>
            </a:pPr>
            <a:endParaRPr lang="en-US" sz="32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>
              <a:buNone/>
            </a:pP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Who an raise a dispute? Section 209 (Employer - CBA)</a:t>
            </a:r>
            <a:endParaRPr lang="en-US" sz="3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>
              <a:buNone/>
            </a:pP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Settlement of Industrial Dispute, Section 210</a:t>
            </a:r>
          </a:p>
          <a:p>
            <a:pPr marL="0" lvl="0" indent="0">
              <a:buNone/>
            </a:pP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Methods of dispute settlement: </a:t>
            </a:r>
          </a:p>
          <a:p>
            <a:pPr marL="0" lvl="0" indent="0">
              <a:buNone/>
            </a:pP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Informal Methods-210: ADR: </a:t>
            </a:r>
            <a:r>
              <a:rPr lang="en-US" sz="2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Negotiation, conciliation and arbitration </a:t>
            </a:r>
            <a:endParaRPr lang="en-US" sz="32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>
              <a:buNone/>
            </a:pP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Formal Methods: 214 and 218 </a:t>
            </a:r>
            <a:r>
              <a:rPr lang="en-US" sz="2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Court, LC, LAT, HCD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63143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 algn="ctr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en-US" sz="4000" b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ADR in </a:t>
            </a:r>
            <a:r>
              <a:rPr lang="en-US" sz="4000" b="1" u="sng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Labour</a:t>
            </a:r>
            <a:r>
              <a:rPr lang="en-US" sz="4000" b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Disputes </a:t>
            </a:r>
          </a:p>
          <a:p>
            <a:pPr marL="0" lvl="0" indent="0" algn="ctr">
              <a:buNone/>
            </a:pP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BLC Optional Reading and External Open Resources </a:t>
            </a:r>
            <a:endParaRPr lang="en-US" sz="32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19414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551</TotalTime>
  <Words>241</Words>
  <Application>Microsoft Office PowerPoint</Application>
  <PresentationFormat>Widescreen</PresentationFormat>
  <Paragraphs>77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Andalus</vt:lpstr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DIU</dc:creator>
  <cp:lastModifiedBy>DIU</cp:lastModifiedBy>
  <cp:revision>53</cp:revision>
  <dcterms:created xsi:type="dcterms:W3CDTF">2020-04-17T13:22:52Z</dcterms:created>
  <dcterms:modified xsi:type="dcterms:W3CDTF">2020-08-18T09:04:13Z</dcterms:modified>
</cp:coreProperties>
</file>