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79" r:id="rId4"/>
    <p:sldId id="283" r:id="rId5"/>
    <p:sldId id="282" r:id="rId6"/>
    <p:sldId id="281" r:id="rId7"/>
    <p:sldId id="284" r:id="rId8"/>
    <p:sldId id="285" r:id="rId9"/>
    <p:sldId id="286" r:id="rId10"/>
    <p:sldId id="287" r:id="rId11"/>
    <p:sldId id="288" r:id="rId12"/>
    <p:sldId id="289" r:id="rId13"/>
    <p:sldId id="290" r:id="rId14"/>
    <p:sldId id="291" r:id="rId15"/>
    <p:sldId id="292" r:id="rId16"/>
    <p:sldId id="2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48488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94000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03216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80871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DF9857-55BF-45EC-9E05-3E94BAC2C63C}"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2310616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DF9857-55BF-45EC-9E05-3E94BAC2C63C}" type="datetimeFigureOut">
              <a:rPr lang="en-US" smtClean="0"/>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42574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DF9857-55BF-45EC-9E05-3E94BAC2C63C}" type="datetimeFigureOut">
              <a:rPr lang="en-US" smtClean="0"/>
              <a:t>10/8/2021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1265516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DF9857-55BF-45EC-9E05-3E94BAC2C63C}" type="datetimeFigureOut">
              <a:rPr lang="en-US" smtClean="0"/>
              <a:t>10/8/2021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42237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F9857-55BF-45EC-9E05-3E94BAC2C63C}" type="datetimeFigureOut">
              <a:rPr lang="en-US" smtClean="0"/>
              <a:t>10/8/2021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1969394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F9857-55BF-45EC-9E05-3E94BAC2C63C}" type="datetimeFigureOut">
              <a:rPr lang="en-US" smtClean="0"/>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16663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F9857-55BF-45EC-9E05-3E94BAC2C63C}" type="datetimeFigureOut">
              <a:rPr lang="en-US" smtClean="0"/>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895777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F9857-55BF-45EC-9E05-3E94BAC2C63C}" type="datetimeFigureOut">
              <a:rPr lang="en-US" smtClean="0"/>
              <a:t>10/8/2021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81058-9B2A-48DC-9F61-8C8722F95C07}" type="slidenum">
              <a:rPr lang="en-US" smtClean="0"/>
              <a:t>‹#›</a:t>
            </a:fld>
            <a:endParaRPr lang="en-US"/>
          </a:p>
        </p:txBody>
      </p:sp>
    </p:spTree>
    <p:extLst>
      <p:ext uri="{BB962C8B-B14F-4D97-AF65-F5344CB8AC3E}">
        <p14:creationId xmlns:p14="http://schemas.microsoft.com/office/powerpoint/2010/main" val="2096244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762505"/>
          </a:xfrm>
        </p:spPr>
        <p:txBody>
          <a:bodyPr/>
          <a:lstStyle/>
          <a:p>
            <a:r>
              <a:rPr lang="en-US" b="1" dirty="0" smtClean="0">
                <a:solidFill>
                  <a:schemeClr val="accent6">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 Communication</a:t>
            </a:r>
            <a:endParaRPr lang="en-US" b="1" dirty="0">
              <a:solidFill>
                <a:schemeClr val="accent6">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4391696"/>
            <a:ext cx="9144000" cy="2150772"/>
          </a:xfrm>
        </p:spPr>
        <p:txBody>
          <a:bodyPr>
            <a:normAutofit/>
          </a:bodyPr>
          <a:lstStyle/>
          <a:p>
            <a:r>
              <a:rPr lang="en-US" b="1" dirty="0" smtClean="0"/>
              <a:t>Sharmin Sultana</a:t>
            </a:r>
          </a:p>
          <a:p>
            <a:r>
              <a:rPr lang="en-US" b="1" dirty="0" smtClean="0"/>
              <a:t>Research associate</a:t>
            </a:r>
          </a:p>
          <a:p>
            <a:r>
              <a:rPr lang="en-US" b="1" dirty="0" smtClean="0"/>
              <a:t>Department  of Public Health</a:t>
            </a:r>
          </a:p>
          <a:p>
            <a:r>
              <a:rPr lang="en-US" b="1" dirty="0" smtClean="0"/>
              <a:t>Daffodil International University</a:t>
            </a:r>
            <a:endParaRPr lang="en-US" b="1" dirty="0"/>
          </a:p>
        </p:txBody>
      </p:sp>
    </p:spTree>
    <p:extLst>
      <p:ext uri="{BB962C8B-B14F-4D97-AF65-F5344CB8AC3E}">
        <p14:creationId xmlns:p14="http://schemas.microsoft.com/office/powerpoint/2010/main" val="307643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According to L. </a:t>
            </a:r>
            <a:r>
              <a:rPr lang="en-US" dirty="0" err="1"/>
              <a:t>Serio</a:t>
            </a:r>
            <a:r>
              <a:rPr lang="en-US" dirty="0"/>
              <a:t>, there are at least four kinds of factors, which can increase the </a:t>
            </a:r>
            <a:r>
              <a:rPr lang="en-US" dirty="0" err="1" smtClean="0"/>
              <a:t>effectivity</a:t>
            </a:r>
            <a:r>
              <a:rPr lang="en-US" dirty="0" smtClean="0"/>
              <a:t> </a:t>
            </a:r>
            <a:r>
              <a:rPr lang="en-US" dirty="0"/>
              <a:t>of communication.</a:t>
            </a:r>
            <a:br>
              <a:rPr lang="en-US" dirty="0"/>
            </a:br>
            <a:r>
              <a:rPr lang="en-US" dirty="0" err="1"/>
              <a:t>i</a:t>
            </a:r>
            <a:r>
              <a:rPr lang="en-US" dirty="0"/>
              <a:t>) Communication skill,</a:t>
            </a:r>
            <a:br>
              <a:rPr lang="en-US" dirty="0"/>
            </a:br>
            <a:r>
              <a:rPr lang="en-US" dirty="0"/>
              <a:t>ii) Attitude,</a:t>
            </a:r>
            <a:br>
              <a:rPr lang="en-US" dirty="0"/>
            </a:br>
            <a:r>
              <a:rPr lang="en-US" dirty="0"/>
              <a:t>iii) Knowledge level,</a:t>
            </a:r>
            <a:br>
              <a:rPr lang="en-US" dirty="0"/>
            </a:br>
            <a:r>
              <a:rPr lang="en-US" dirty="0"/>
              <a:t>iv) Position within a social culture system.</a:t>
            </a:r>
          </a:p>
          <a:p>
            <a:endParaRPr lang="en-US" dirty="0"/>
          </a:p>
        </p:txBody>
      </p:sp>
    </p:spTree>
    <p:extLst>
      <p:ext uri="{BB962C8B-B14F-4D97-AF65-F5344CB8AC3E}">
        <p14:creationId xmlns:p14="http://schemas.microsoft.com/office/powerpoint/2010/main" val="539456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Message</a:t>
            </a:r>
            <a:endParaRPr lang="en-US"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t>It is defined as the actual physical product of the communicator. When we speak-speech is the message, when we write-writing is the message, when we paint-picture is the message, when we make any gesture-the movements of our arms, expressions of our faces are the messages. At least three factors needed to be taken into account in the message.</a:t>
            </a:r>
            <a:br>
              <a:rPr lang="en-US" dirty="0"/>
            </a:br>
            <a:r>
              <a:rPr lang="en-US" dirty="0"/>
              <a:t>a) The Message Code,</a:t>
            </a:r>
            <a:br>
              <a:rPr lang="en-US" dirty="0"/>
            </a:br>
            <a:r>
              <a:rPr lang="en-US" dirty="0"/>
              <a:t>b) The Message Content,</a:t>
            </a:r>
            <a:br>
              <a:rPr lang="en-US" dirty="0"/>
            </a:br>
            <a:r>
              <a:rPr lang="en-US" dirty="0"/>
              <a:t>c) The Message Treatment.</a:t>
            </a:r>
          </a:p>
          <a:p>
            <a:endParaRPr lang="en-US" dirty="0"/>
          </a:p>
        </p:txBody>
      </p:sp>
    </p:spTree>
    <p:extLst>
      <p:ext uri="{BB962C8B-B14F-4D97-AF65-F5344CB8AC3E}">
        <p14:creationId xmlns:p14="http://schemas.microsoft.com/office/powerpoint/2010/main" val="757847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 The Message Code</a:t>
            </a:r>
          </a:p>
          <a:p>
            <a:r>
              <a:rPr lang="en-US" dirty="0"/>
              <a:t>A code can be any group of symbols that can be structured in such a way, that it becomes meaningful to the same person. For Example, language is a code. Music is a code. To understand the message, one needs to learn the code.</a:t>
            </a:r>
          </a:p>
          <a:p>
            <a:r>
              <a:rPr lang="en-US" b="1" dirty="0"/>
              <a:t>b) The Message Content :</a:t>
            </a:r>
            <a:r>
              <a:rPr lang="en-US" dirty="0"/>
              <a:t> It is defined as the material in the message that is selected by the source to express his purpose. In general, message content includes, the assertion one makes, the information one presents and the reference one </a:t>
            </a:r>
            <a:r>
              <a:rPr lang="en-US" dirty="0" smtClean="0"/>
              <a:t>draws.</a:t>
            </a:r>
            <a:endParaRPr lang="en-US" dirty="0"/>
          </a:p>
          <a:p>
            <a:endParaRPr lang="en-US" dirty="0"/>
          </a:p>
        </p:txBody>
      </p:sp>
    </p:spTree>
    <p:extLst>
      <p:ext uri="{BB962C8B-B14F-4D97-AF65-F5344CB8AC3E}">
        <p14:creationId xmlns:p14="http://schemas.microsoft.com/office/powerpoint/2010/main" val="1404139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Message Content</a:t>
            </a:r>
            <a:endParaRPr lang="en-US"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a:t>The most important factor while selecting the content or theme of the message is to look for the need and aspirations of the people. Only those messages, which are selected according to the need of the people would be considered important and valuable by the people. Messages are effective when they are focused on the important needs to the people, </a:t>
            </a:r>
            <a:r>
              <a:rPr lang="en-US" b="1" dirty="0"/>
              <a:t>e.g., </a:t>
            </a:r>
            <a:r>
              <a:rPr lang="en-US" dirty="0"/>
              <a:t>in order to improve the nutritional status of the people, the message selected would be those, which promote the fullest utilization of food resources, proper methods of cooking and storing, minimizing waste , growing vegetable, hygiene, general awareness of the importance of food in the diet for different age groups and under different conditions, proper health practices, management of resources, child care, family planning etc. All these are interrelated and the change in one will influence the others.</a:t>
            </a:r>
          </a:p>
          <a:p>
            <a:endParaRPr lang="en-US" dirty="0"/>
          </a:p>
        </p:txBody>
      </p:sp>
    </p:spTree>
    <p:extLst>
      <p:ext uri="{BB962C8B-B14F-4D97-AF65-F5344CB8AC3E}">
        <p14:creationId xmlns:p14="http://schemas.microsoft.com/office/powerpoint/2010/main" val="766736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c) The Message Treatment :</a:t>
            </a:r>
            <a:r>
              <a:rPr lang="en-US" dirty="0"/>
              <a:t> The treatment of the message can be defined as decisions, which the communicator makes in selection and arranging both codes and content of the message, e.g., in preparing a copy of the newspaper, the journalist treats his message in many ways. He selects the content; that he thinks will be interesting to his readers; he selects words from the code, that he thinks his readers will understand; he structures the information in the way he thinks his readers would prefer to read. In other words, in perfect situation, the aim of the communicator is to see a response from a receiver. Message are to treated keeping in mind the general and specific objectives of the </a:t>
            </a:r>
            <a:r>
              <a:rPr lang="en-US" dirty="0" err="1"/>
              <a:t>programme</a:t>
            </a:r>
            <a:r>
              <a:rPr lang="en-US" dirty="0"/>
              <a:t>, psychology of learning, interest, needs, attitudes and cultural pattern of the audience.</a:t>
            </a:r>
          </a:p>
          <a:p>
            <a:endParaRPr lang="en-US" dirty="0"/>
          </a:p>
        </p:txBody>
      </p:sp>
    </p:spTree>
    <p:extLst>
      <p:ext uri="{BB962C8B-B14F-4D97-AF65-F5344CB8AC3E}">
        <p14:creationId xmlns:p14="http://schemas.microsoft.com/office/powerpoint/2010/main" val="1280690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short following are the characteristics of the message</a:t>
            </a:r>
            <a:endParaRPr lang="en-US"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err="1"/>
              <a:t>i</a:t>
            </a:r>
            <a:r>
              <a:rPr lang="en-US" dirty="0"/>
              <a:t>) It should have well defined objective.</a:t>
            </a:r>
            <a:br>
              <a:rPr lang="en-US" dirty="0"/>
            </a:br>
            <a:r>
              <a:rPr lang="en-US" dirty="0"/>
              <a:t>ii) It should be simple and clear to understand.</a:t>
            </a:r>
            <a:br>
              <a:rPr lang="en-US" dirty="0"/>
            </a:br>
            <a:r>
              <a:rPr lang="en-US" dirty="0"/>
              <a:t>iii) It should be in line with the physical, mental, social and cultural state of the audience.</a:t>
            </a:r>
            <a:br>
              <a:rPr lang="en-US" dirty="0"/>
            </a:br>
            <a:r>
              <a:rPr lang="en-US" dirty="0"/>
              <a:t>iv) It should be scientific, factual, accurate and topical (current).</a:t>
            </a:r>
            <a:br>
              <a:rPr lang="en-US" dirty="0"/>
            </a:br>
            <a:r>
              <a:rPr lang="en-US" dirty="0"/>
              <a:t>v) Message should suit the interest, needs and attitudes of the audience.</a:t>
            </a:r>
            <a:br>
              <a:rPr lang="en-US" dirty="0"/>
            </a:br>
            <a:r>
              <a:rPr lang="en-US" dirty="0"/>
              <a:t>vi) It should be appealing and attractive.</a:t>
            </a:r>
            <a:br>
              <a:rPr lang="en-US" dirty="0"/>
            </a:br>
            <a:r>
              <a:rPr lang="en-US" dirty="0"/>
              <a:t>vii) It should be manageable.</a:t>
            </a:r>
            <a:br>
              <a:rPr lang="en-US" dirty="0"/>
            </a:br>
            <a:r>
              <a:rPr lang="en-US" dirty="0"/>
              <a:t>viii) It should be in line with that of the knowledge of the audience.</a:t>
            </a:r>
            <a:br>
              <a:rPr lang="en-US" dirty="0"/>
            </a:br>
            <a:r>
              <a:rPr lang="en-US" dirty="0"/>
              <a:t>ix) It should be well organized and should be presented step by step.</a:t>
            </a:r>
          </a:p>
        </p:txBody>
      </p:sp>
    </p:spTree>
    <p:extLst>
      <p:ext uri="{BB962C8B-B14F-4D97-AF65-F5344CB8AC3E}">
        <p14:creationId xmlns:p14="http://schemas.microsoft.com/office/powerpoint/2010/main" val="1188951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833" y="114165"/>
            <a:ext cx="9959998" cy="6627926"/>
          </a:xfrm>
          <a:prstGeom prst="rect">
            <a:avLst/>
          </a:prstGeom>
        </p:spPr>
      </p:pic>
    </p:spTree>
    <p:extLst>
      <p:ext uri="{BB962C8B-B14F-4D97-AF65-F5344CB8AC3E}">
        <p14:creationId xmlns:p14="http://schemas.microsoft.com/office/powerpoint/2010/main" val="1986251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p:txBody>
          <a:bodyPr/>
          <a:lstStyle/>
          <a:p>
            <a:r>
              <a:rPr lang="en-US" dirty="0"/>
              <a:t>Everyone has some thoughts, ideas, feelings, information etc., which he wants to share with others. </a:t>
            </a:r>
            <a:r>
              <a:rPr lang="en-US" dirty="0" smtClean="0"/>
              <a:t>This </a:t>
            </a:r>
            <a:r>
              <a:rPr lang="en-US" dirty="0"/>
              <a:t>he does through gestures or language or some other means. The need for communication arises basically because men lives with his fellow being.</a:t>
            </a:r>
          </a:p>
          <a:p>
            <a:r>
              <a:rPr lang="en-US" dirty="0"/>
              <a:t>The </a:t>
            </a:r>
            <a:r>
              <a:rPr lang="en-US" dirty="0" smtClean="0"/>
              <a:t>word </a:t>
            </a:r>
            <a:r>
              <a:rPr lang="en-US" dirty="0"/>
              <a:t>communication comes from the </a:t>
            </a:r>
            <a:r>
              <a:rPr lang="en-US" dirty="0" err="1"/>
              <a:t>latin</a:t>
            </a:r>
            <a:r>
              <a:rPr lang="en-US" dirty="0"/>
              <a:t> word '</a:t>
            </a:r>
            <a:r>
              <a:rPr lang="en-US" dirty="0" err="1"/>
              <a:t>Communis</a:t>
            </a:r>
            <a:r>
              <a:rPr lang="en-US" dirty="0"/>
              <a:t>' meaning 'common' and that when he communicate, "we are trying to establish a commonness with someone". Thus a process of sharing on the basis of commonness is established </a:t>
            </a:r>
          </a:p>
          <a:p>
            <a:endParaRPr lang="en-US" dirty="0"/>
          </a:p>
        </p:txBody>
      </p:sp>
    </p:spTree>
    <p:extLst>
      <p:ext uri="{BB962C8B-B14F-4D97-AF65-F5344CB8AC3E}">
        <p14:creationId xmlns:p14="http://schemas.microsoft.com/office/powerpoint/2010/main" val="3699153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Definition of Communication </a:t>
            </a:r>
            <a:endPar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err="1"/>
              <a:t>Leagnas</a:t>
            </a:r>
            <a:r>
              <a:rPr lang="en-US" dirty="0"/>
              <a:t> says, "it is a process by which two or more people exchanged ideas, facts, feelings or impression in ways that each gains a common understanding of the message. In essence, it is the act of getting a sender and a receiver tuned together for a particular message or series of messages"</a:t>
            </a:r>
          </a:p>
          <a:p>
            <a:endParaRPr lang="en-US" dirty="0"/>
          </a:p>
        </p:txBody>
      </p:sp>
    </p:spTree>
    <p:extLst>
      <p:ext uri="{BB962C8B-B14F-4D97-AF65-F5344CB8AC3E}">
        <p14:creationId xmlns:p14="http://schemas.microsoft.com/office/powerpoint/2010/main" val="1732468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7290" y="2742057"/>
            <a:ext cx="8113689" cy="646331"/>
          </a:xfrm>
          <a:prstGeom prst="rect">
            <a:avLst/>
          </a:prstGeom>
        </p:spPr>
        <p:txBody>
          <a:bodyPr wrap="square">
            <a:spAutoFit/>
          </a:bodyPr>
          <a:lstStyle/>
          <a:p>
            <a:r>
              <a:rPr lang="en-US" sz="3600"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Characteristics of Communication </a:t>
            </a:r>
            <a:endParaRPr lang="en-US" sz="3600" dirty="0"/>
          </a:p>
        </p:txBody>
      </p:sp>
    </p:spTree>
    <p:extLst>
      <p:ext uri="{BB962C8B-B14F-4D97-AF65-F5344CB8AC3E}">
        <p14:creationId xmlns:p14="http://schemas.microsoft.com/office/powerpoint/2010/main" val="4070244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8642"/>
            <a:ext cx="10515600" cy="802046"/>
          </a:xfrm>
        </p:spPr>
        <p:txBody>
          <a:bodyPr>
            <a:normAutofit fontScale="90000"/>
          </a:bodyPr>
          <a:lstStyle/>
          <a:p>
            <a:pPr marL="571500" indent="-571500">
              <a:buFont typeface="Wingdings" panose="05000000000000000000" pitchFamily="2" charset="2"/>
              <a:buChar char="v"/>
            </a:pPr>
            <a:r>
              <a:rPr lang="en-US" b="1" dirty="0" smtClean="0">
                <a:solidFill>
                  <a:schemeClr val="accent5">
                    <a:lumMod val="60000"/>
                    <a:lumOff val="40000"/>
                  </a:schemeClr>
                </a:solidFill>
              </a:rPr>
              <a:t>Communication </a:t>
            </a:r>
            <a:r>
              <a:rPr lang="en-US" b="1" dirty="0">
                <a:solidFill>
                  <a:schemeClr val="accent5">
                    <a:lumMod val="60000"/>
                    <a:lumOff val="40000"/>
                  </a:schemeClr>
                </a:solidFill>
              </a:rPr>
              <a:t>can occur even without speaking i.e. use of verbal </a:t>
            </a:r>
            <a:r>
              <a:rPr lang="en-US" b="1" dirty="0" smtClean="0">
                <a:solidFill>
                  <a:schemeClr val="accent5">
                    <a:lumMod val="60000"/>
                    <a:lumOff val="40000"/>
                  </a:schemeClr>
                </a:solidFill>
              </a:rPr>
              <a:t>expressions</a:t>
            </a:r>
            <a:r>
              <a:rPr lang="en-US" b="1" dirty="0">
                <a:solidFill>
                  <a:schemeClr val="accent5">
                    <a:lumMod val="60000"/>
                    <a:lumOff val="40000"/>
                  </a:schemeClr>
                </a:solidFill>
              </a:rPr>
              <a:t/>
            </a:r>
            <a:br>
              <a:rPr lang="en-US" b="1" dirty="0">
                <a:solidFill>
                  <a:schemeClr val="accent5">
                    <a:lumMod val="60000"/>
                    <a:lumOff val="40000"/>
                  </a:schemeClr>
                </a:solidFill>
              </a:rPr>
            </a:br>
            <a:endParaRPr lang="en-US" dirty="0">
              <a:solidFill>
                <a:schemeClr val="accent5">
                  <a:lumMod val="60000"/>
                  <a:lumOff val="40000"/>
                </a:schemeClr>
              </a:solidFill>
            </a:endParaRPr>
          </a:p>
        </p:txBody>
      </p:sp>
      <p:sp>
        <p:nvSpPr>
          <p:cNvPr id="3" name="Content Placeholder 2"/>
          <p:cNvSpPr>
            <a:spLocks noGrp="1"/>
          </p:cNvSpPr>
          <p:nvPr>
            <p:ph idx="1"/>
          </p:nvPr>
        </p:nvSpPr>
        <p:spPr/>
        <p:txBody>
          <a:bodyPr/>
          <a:lstStyle/>
          <a:p>
            <a:r>
              <a:rPr lang="en-US" dirty="0"/>
              <a:t>Our four senses-audio, visual, touch and smell also do communicate. The ringing of Timer in your cooking manage communicates you to switch off the fire or to see the dish on fire.</a:t>
            </a:r>
            <a:br>
              <a:rPr lang="en-US" dirty="0"/>
            </a:br>
            <a:r>
              <a:rPr lang="en-US" dirty="0"/>
              <a:t>Expressions on the face (Cherry or gloomy) communicates us the mood of the other person; the touch of a pot, whether hot or cold, communicated to us whether it can be handled or not; the sense of smell will tell that is being cooked in the kitchen. Therefore, when a message is sent from a source to a receiver and produces a specific response, communication occurs.</a:t>
            </a:r>
            <a:endParaRPr lang="en-US" b="1" dirty="0"/>
          </a:p>
          <a:p>
            <a:endParaRPr lang="en-US" dirty="0"/>
          </a:p>
        </p:txBody>
      </p:sp>
    </p:spTree>
    <p:extLst>
      <p:ext uri="{BB962C8B-B14F-4D97-AF65-F5344CB8AC3E}">
        <p14:creationId xmlns:p14="http://schemas.microsoft.com/office/powerpoint/2010/main" val="148725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701"/>
            <a:ext cx="10515600" cy="1020987"/>
          </a:xfrm>
        </p:spPr>
        <p:txBody>
          <a:bodyPr>
            <a:normAutofit fontScale="90000"/>
          </a:bodyPr>
          <a:lstStyle/>
          <a:p>
            <a:pPr marL="571500" indent="-571500">
              <a:buFont typeface="Wingdings" panose="05000000000000000000" pitchFamily="2" charset="2"/>
              <a:buChar char="v"/>
            </a:pPr>
            <a:r>
              <a:rPr lang="en-US" b="1" dirty="0" smtClean="0">
                <a:solidFill>
                  <a:schemeClr val="accent5">
                    <a:lumMod val="60000"/>
                    <a:lumOff val="40000"/>
                  </a:schemeClr>
                </a:solidFill>
              </a:rPr>
              <a:t>Communication </a:t>
            </a:r>
            <a:r>
              <a:rPr lang="en-US" b="1" dirty="0">
                <a:solidFill>
                  <a:schemeClr val="accent5">
                    <a:lumMod val="60000"/>
                    <a:lumOff val="40000"/>
                  </a:schemeClr>
                </a:solidFill>
              </a:rPr>
              <a:t>is always a two-way </a:t>
            </a:r>
            <a:r>
              <a:rPr lang="en-US" b="1" dirty="0" smtClean="0">
                <a:solidFill>
                  <a:schemeClr val="accent5">
                    <a:lumMod val="60000"/>
                    <a:lumOff val="40000"/>
                  </a:schemeClr>
                </a:solidFill>
              </a:rPr>
              <a:t>process</a:t>
            </a:r>
            <a:r>
              <a:rPr lang="en-US" b="1" dirty="0">
                <a:solidFill>
                  <a:schemeClr val="accent5">
                    <a:lumMod val="60000"/>
                    <a:lumOff val="40000"/>
                  </a:schemeClr>
                </a:solidFill>
              </a:rPr>
              <a:t/>
            </a:r>
            <a:br>
              <a:rPr lang="en-US" b="1" dirty="0">
                <a:solidFill>
                  <a:schemeClr val="accent5">
                    <a:lumMod val="60000"/>
                    <a:lumOff val="40000"/>
                  </a:schemeClr>
                </a:solidFill>
              </a:rPr>
            </a:br>
            <a:endParaRPr lang="en-US" dirty="0">
              <a:solidFill>
                <a:schemeClr val="accent5">
                  <a:lumMod val="60000"/>
                  <a:lumOff val="40000"/>
                </a:schemeClr>
              </a:solidFill>
            </a:endParaRPr>
          </a:p>
        </p:txBody>
      </p:sp>
      <p:sp>
        <p:nvSpPr>
          <p:cNvPr id="3" name="Content Placeholder 2"/>
          <p:cNvSpPr>
            <a:spLocks noGrp="1"/>
          </p:cNvSpPr>
          <p:nvPr>
            <p:ph idx="1"/>
          </p:nvPr>
        </p:nvSpPr>
        <p:spPr/>
        <p:txBody>
          <a:bodyPr/>
          <a:lstStyle/>
          <a:p>
            <a:r>
              <a:rPr lang="en-US" dirty="0"/>
              <a:t>This is due to the fact that communication is said to occur only when the meaning intended and use of the message is understood by the receiver. This way it become a two way process. Therefore, to ensure effective communication , it is essential that the transmission of facts or information is carried out in such a manner that the meaning intended and use of </a:t>
            </a:r>
            <a:r>
              <a:rPr lang="en-US"/>
              <a:t>the </a:t>
            </a:r>
            <a:r>
              <a:rPr lang="en-US" smtClean="0"/>
              <a:t>message </a:t>
            </a:r>
            <a:r>
              <a:rPr lang="en-US" dirty="0"/>
              <a:t>is understood by the communicates, so that is become a two way process.</a:t>
            </a:r>
          </a:p>
          <a:p>
            <a:endParaRPr lang="en-US" dirty="0"/>
          </a:p>
        </p:txBody>
      </p:sp>
    </p:spTree>
    <p:extLst>
      <p:ext uri="{BB962C8B-B14F-4D97-AF65-F5344CB8AC3E}">
        <p14:creationId xmlns:p14="http://schemas.microsoft.com/office/powerpoint/2010/main" val="3424655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Elements of Communication</a:t>
            </a:r>
            <a:endParaRPr lang="en-US"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t>WHO is communicating (Communicator) and to WHOM he is communicating (Receiver</a:t>
            </a:r>
            <a:r>
              <a:rPr lang="en-US" dirty="0" smtClean="0"/>
              <a:t>).</a:t>
            </a:r>
          </a:p>
          <a:p>
            <a:r>
              <a:rPr lang="en-US" dirty="0" smtClean="0"/>
              <a:t>WHAT </a:t>
            </a:r>
            <a:r>
              <a:rPr lang="en-US" dirty="0"/>
              <a:t>people are trying to communicate and HOW people treat their messages (Message &amp; Treatment</a:t>
            </a:r>
            <a:r>
              <a:rPr lang="en-US" dirty="0" smtClean="0"/>
              <a:t>).</a:t>
            </a:r>
          </a:p>
          <a:p>
            <a:r>
              <a:rPr lang="en-US" dirty="0" smtClean="0"/>
              <a:t>WHAT </a:t>
            </a:r>
            <a:r>
              <a:rPr lang="en-US" dirty="0"/>
              <a:t>channels that people use to get their message to their listeners or readers (Channels of communication).</a:t>
            </a:r>
          </a:p>
          <a:p>
            <a:endParaRPr lang="en-US" dirty="0"/>
          </a:p>
        </p:txBody>
      </p:sp>
    </p:spTree>
    <p:extLst>
      <p:ext uri="{BB962C8B-B14F-4D97-AF65-F5344CB8AC3E}">
        <p14:creationId xmlns:p14="http://schemas.microsoft.com/office/powerpoint/2010/main" val="1429857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60000"/>
                    <a:lumOff val="40000"/>
                  </a:schemeClr>
                </a:solidFill>
              </a:rPr>
              <a:t>Five </a:t>
            </a:r>
            <a:r>
              <a:rPr lang="en-US" dirty="0">
                <a:solidFill>
                  <a:schemeClr val="accent5">
                    <a:lumMod val="60000"/>
                    <a:lumOff val="40000"/>
                  </a:schemeClr>
                </a:solidFill>
              </a:rPr>
              <a:t>basic components, that seems necessary for the communication </a:t>
            </a:r>
          </a:p>
        </p:txBody>
      </p:sp>
      <p:sp>
        <p:nvSpPr>
          <p:cNvPr id="3" name="Content Placeholder 2"/>
          <p:cNvSpPr>
            <a:spLocks noGrp="1"/>
          </p:cNvSpPr>
          <p:nvPr>
            <p:ph idx="1"/>
          </p:nvPr>
        </p:nvSpPr>
        <p:spPr>
          <a:xfrm>
            <a:off x="838200" y="2434107"/>
            <a:ext cx="10515600" cy="2768957"/>
          </a:xfrm>
        </p:spPr>
        <p:txBody>
          <a:bodyPr>
            <a:normAutofit/>
          </a:bodyPr>
          <a:lstStyle/>
          <a:p>
            <a:pPr marL="0" indent="0">
              <a:buNone/>
            </a:pPr>
            <a:r>
              <a:rPr lang="en-US" dirty="0" smtClean="0"/>
              <a:t>1</a:t>
            </a:r>
            <a:r>
              <a:rPr lang="en-US" sz="3200" dirty="0" smtClean="0"/>
              <a:t>. Communicator</a:t>
            </a:r>
            <a:r>
              <a:rPr lang="en-US" sz="3200" dirty="0"/>
              <a:t/>
            </a:r>
            <a:br>
              <a:rPr lang="en-US" sz="3200" dirty="0"/>
            </a:br>
            <a:r>
              <a:rPr lang="en-US" sz="3200" dirty="0"/>
              <a:t>2. Message</a:t>
            </a:r>
            <a:br>
              <a:rPr lang="en-US" sz="3200" dirty="0"/>
            </a:br>
            <a:r>
              <a:rPr lang="en-US" sz="3200" dirty="0"/>
              <a:t>3. Channel</a:t>
            </a:r>
            <a:br>
              <a:rPr lang="en-US" sz="3200" dirty="0"/>
            </a:br>
            <a:r>
              <a:rPr lang="en-US" sz="3200" dirty="0"/>
              <a:t>4. Treatment</a:t>
            </a:r>
            <a:br>
              <a:rPr lang="en-US" sz="3200" dirty="0"/>
            </a:br>
            <a:r>
              <a:rPr lang="en-US" sz="3200" dirty="0"/>
              <a:t>5. Receiver</a:t>
            </a:r>
          </a:p>
          <a:p>
            <a:endParaRPr lang="en-US" dirty="0"/>
          </a:p>
        </p:txBody>
      </p:sp>
    </p:spTree>
    <p:extLst>
      <p:ext uri="{BB962C8B-B14F-4D97-AF65-F5344CB8AC3E}">
        <p14:creationId xmlns:p14="http://schemas.microsoft.com/office/powerpoint/2010/main" val="2019718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Communicator</a:t>
            </a:r>
            <a:endParaRPr lang="en-US"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t>He is the first and the most important factor in the process and media of communication. A communicator after determining the ways in which he desires to effect his receiver, encodes (formulates) a message intended to produce the desires response. He decides what message to send, how to treat it, so that his audience can follow it, and what channels to use and which receivers or audience to research. If he makes a wrong choice, his communication may fail.</a:t>
            </a:r>
          </a:p>
          <a:p>
            <a:endParaRPr lang="en-US" dirty="0"/>
          </a:p>
        </p:txBody>
      </p:sp>
    </p:spTree>
    <p:extLst>
      <p:ext uri="{BB962C8B-B14F-4D97-AF65-F5344CB8AC3E}">
        <p14:creationId xmlns:p14="http://schemas.microsoft.com/office/powerpoint/2010/main" val="32441126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706</Words>
  <Application>Microsoft Office PowerPoint</Application>
  <PresentationFormat>Widescreen</PresentationFormat>
  <Paragraphs>34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Times New Roman</vt:lpstr>
      <vt:lpstr>Wingdings</vt:lpstr>
      <vt:lpstr>Office Theme</vt:lpstr>
      <vt:lpstr>Nutrition Communication</vt:lpstr>
      <vt:lpstr>Introduction</vt:lpstr>
      <vt:lpstr>Definition of Communication </vt:lpstr>
      <vt:lpstr>PowerPoint Presentation</vt:lpstr>
      <vt:lpstr>Communication can occur even without speaking i.e. use of verbal expressions </vt:lpstr>
      <vt:lpstr>Communication is always a two-way process </vt:lpstr>
      <vt:lpstr>Elements of Communication</vt:lpstr>
      <vt:lpstr>Five basic components, that seems necessary for the communication </vt:lpstr>
      <vt:lpstr>Communicator</vt:lpstr>
      <vt:lpstr>PowerPoint Presentation</vt:lpstr>
      <vt:lpstr>Message</vt:lpstr>
      <vt:lpstr>PowerPoint Presentation</vt:lpstr>
      <vt:lpstr>The Message Content</vt:lpstr>
      <vt:lpstr>PowerPoint Presentation</vt:lpstr>
      <vt:lpstr>In short following are the characteristics of the message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Education and Communication</dc:title>
  <dc:creator>Sharmin Sultana</dc:creator>
  <cp:lastModifiedBy>Sharmin Sultana</cp:lastModifiedBy>
  <cp:revision>15</cp:revision>
  <dcterms:created xsi:type="dcterms:W3CDTF">2021-09-23T14:48:32Z</dcterms:created>
  <dcterms:modified xsi:type="dcterms:W3CDTF">2021-10-08T08:36:22Z</dcterms:modified>
</cp:coreProperties>
</file>