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sldIdLst>
    <p:sldId id="256" r:id="rId2"/>
    <p:sldId id="270" r:id="rId3"/>
    <p:sldId id="257" r:id="rId4"/>
    <p:sldId id="272" r:id="rId5"/>
    <p:sldId id="258" r:id="rId6"/>
    <p:sldId id="259" r:id="rId7"/>
    <p:sldId id="260" r:id="rId8"/>
    <p:sldId id="261" r:id="rId9"/>
    <p:sldId id="262" r:id="rId10"/>
    <p:sldId id="263" r:id="rId11"/>
    <p:sldId id="264" r:id="rId12"/>
    <p:sldId id="265" r:id="rId13"/>
    <p:sldId id="266" r:id="rId14"/>
    <p:sldId id="267" r:id="rId15"/>
    <p:sldId id="271" r:id="rId16"/>
    <p:sldId id="26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4320945-515F-4BAA-9916-8397F04479AC}"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BD5B8-33D0-444C-A607-719F3D5141E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3225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20945-515F-4BAA-9916-8397F04479AC}"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272663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20945-515F-4BAA-9916-8397F04479AC}"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BD5B8-33D0-444C-A607-719F3D5141EC}"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731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320945-515F-4BAA-9916-8397F04479AC}"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1014534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320945-515F-4BAA-9916-8397F04479AC}"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BD5B8-33D0-444C-A607-719F3D5141E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00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320945-515F-4BAA-9916-8397F04479AC}"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278777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320945-515F-4BAA-9916-8397F04479AC}" type="datetimeFigureOut">
              <a:rPr lang="en-US" smtClean="0"/>
              <a:pPr/>
              <a:t>8/11/2022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2667014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320945-515F-4BAA-9916-8397F04479AC}" type="datetimeFigureOut">
              <a:rPr lang="en-US" smtClean="0"/>
              <a:pPr/>
              <a:t>8/11/2022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137530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20945-515F-4BAA-9916-8397F04479AC}" type="datetimeFigureOut">
              <a:rPr lang="en-US" smtClean="0"/>
              <a:pPr/>
              <a:t>8/11/2022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358013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320945-515F-4BAA-9916-8397F04479AC}"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BD5B8-33D0-444C-A607-719F3D5141EC}" type="slidenum">
              <a:rPr lang="en-US" smtClean="0"/>
              <a:pPr/>
              <a:t>‹#›</a:t>
            </a:fld>
            <a:endParaRPr lang="en-US"/>
          </a:p>
        </p:txBody>
      </p:sp>
    </p:spTree>
    <p:extLst>
      <p:ext uri="{BB962C8B-B14F-4D97-AF65-F5344CB8AC3E}">
        <p14:creationId xmlns:p14="http://schemas.microsoft.com/office/powerpoint/2010/main" val="1377558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320945-515F-4BAA-9916-8397F04479AC}"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BD5B8-33D0-444C-A607-719F3D5141EC}" type="slidenum">
              <a:rPr lang="en-US" smtClean="0"/>
              <a:pPr/>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41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4320945-515F-4BAA-9916-8397F04479AC}" type="datetimeFigureOut">
              <a:rPr lang="en-US" smtClean="0"/>
              <a:pPr/>
              <a:t>8/11/2022</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8FBD5B8-33D0-444C-A607-719F3D5141EC}"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4957967"/>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0"/>
            <a:ext cx="8305800" cy="3553968"/>
          </a:xfrm>
        </p:spPr>
        <p:txBody>
          <a:bodyPr>
            <a:normAutofit/>
          </a:bodyPr>
          <a:lstStyle/>
          <a:p>
            <a:pPr algn="ctr"/>
            <a:r>
              <a:rPr lang="en-US" sz="4800" b="1" dirty="0"/>
              <a:t>Organs and Functions of the </a:t>
            </a:r>
            <a:br>
              <a:rPr lang="en-US" sz="4800" b="1" dirty="0"/>
            </a:br>
            <a:r>
              <a:rPr lang="en-US" sz="4800" b="1" dirty="0"/>
              <a:t>Government of Bangladesh</a:t>
            </a:r>
            <a:br>
              <a:rPr lang="en-US" sz="4800" dirty="0"/>
            </a:b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4714" y="0"/>
            <a:ext cx="8303301" cy="1143000"/>
          </a:xfrm>
        </p:spPr>
        <p:txBody>
          <a:bodyPr>
            <a:normAutofit/>
          </a:bodyPr>
          <a:lstStyle/>
          <a:p>
            <a:r>
              <a:rPr lang="en-US" sz="3200" b="1" dirty="0"/>
              <a:t>Functions of Executive organ of Bangladesh</a:t>
            </a:r>
          </a:p>
        </p:txBody>
      </p:sp>
      <p:sp>
        <p:nvSpPr>
          <p:cNvPr id="3" name="Content Placeholder 2"/>
          <p:cNvSpPr>
            <a:spLocks noGrp="1"/>
          </p:cNvSpPr>
          <p:nvPr>
            <p:ph idx="1"/>
          </p:nvPr>
        </p:nvSpPr>
        <p:spPr>
          <a:xfrm>
            <a:off x="405984" y="990600"/>
            <a:ext cx="8128416" cy="5236536"/>
          </a:xfrm>
        </p:spPr>
        <p:txBody>
          <a:bodyPr>
            <a:normAutofit/>
          </a:bodyPr>
          <a:lstStyle/>
          <a:p>
            <a:pPr marL="285750" indent="-285750">
              <a:lnSpc>
                <a:spcPct val="130000"/>
              </a:lnSpc>
              <a:buFont typeface="+mj-lt"/>
              <a:buAutoNum type="arabicPeriod"/>
            </a:pPr>
            <a:r>
              <a:rPr lang="en-US" sz="1800" b="1" dirty="0"/>
              <a:t>Administrative: </a:t>
            </a:r>
            <a:r>
              <a:rPr lang="en-US" sz="1800" dirty="0"/>
              <a:t>Ministers are responsible for the maintenance of law and order and for the running of the administration. </a:t>
            </a:r>
            <a:endParaRPr lang="en-US" sz="1800" b="1" dirty="0"/>
          </a:p>
          <a:p>
            <a:pPr marL="285750" indent="-285750">
              <a:lnSpc>
                <a:spcPct val="130000"/>
              </a:lnSpc>
              <a:buFont typeface="+mj-lt"/>
              <a:buAutoNum type="arabicPeriod"/>
            </a:pPr>
            <a:r>
              <a:rPr lang="en-US" sz="1800" b="1" dirty="0"/>
              <a:t>Legislative: </a:t>
            </a:r>
            <a:r>
              <a:rPr lang="en-US" sz="1800" dirty="0"/>
              <a:t>The executive prepares bills for this purpose and introduces them in the legislature. </a:t>
            </a:r>
            <a:endParaRPr lang="en-US" sz="1800" b="1" dirty="0"/>
          </a:p>
          <a:p>
            <a:pPr marL="285750" indent="-285750">
              <a:lnSpc>
                <a:spcPct val="130000"/>
              </a:lnSpc>
              <a:buFont typeface="+mj-lt"/>
              <a:buAutoNum type="arabicPeriod"/>
            </a:pPr>
            <a:r>
              <a:rPr lang="en-US" sz="1800" b="1" dirty="0"/>
              <a:t>Military Functions: </a:t>
            </a:r>
            <a:r>
              <a:rPr lang="en-US" sz="1800" dirty="0"/>
              <a:t>The President has the power to promote, demote and dismiss high military officers. He can declare emergency for the defense of the country </a:t>
            </a:r>
            <a:endParaRPr lang="en-US" sz="1800" b="1" dirty="0"/>
          </a:p>
          <a:p>
            <a:pPr marL="285750" indent="-285750">
              <a:lnSpc>
                <a:spcPct val="130000"/>
              </a:lnSpc>
              <a:buFont typeface="+mj-lt"/>
              <a:buAutoNum type="arabicPeriod"/>
            </a:pPr>
            <a:r>
              <a:rPr lang="en-US" sz="1800" b="1" dirty="0"/>
              <a:t>Foreign Relations: </a:t>
            </a:r>
            <a:r>
              <a:rPr lang="en-US" sz="1800" dirty="0"/>
              <a:t>The President appoints diplomatic representatives in other countries and receives those of foreign countries.</a:t>
            </a:r>
            <a:endParaRPr lang="en-US" sz="1800" b="1" dirty="0"/>
          </a:p>
          <a:p>
            <a:pPr marL="285750" indent="-285750">
              <a:lnSpc>
                <a:spcPct val="130000"/>
              </a:lnSpc>
              <a:buFont typeface="+mj-lt"/>
              <a:buAutoNum type="arabicPeriod"/>
            </a:pPr>
            <a:r>
              <a:rPr lang="en-US" sz="1800" b="1" dirty="0"/>
              <a:t>Financial Functions: </a:t>
            </a:r>
            <a:r>
              <a:rPr lang="en-US" sz="1800" dirty="0"/>
              <a:t>Though the legislature controls the national finance, yet the executive prepares the budget and tries to get it passed by the legislature.</a:t>
            </a:r>
          </a:p>
          <a:p>
            <a:pPr marL="514350" indent="-514350">
              <a:lnSpc>
                <a:spcPct val="130000"/>
              </a:lnSpc>
              <a:buFont typeface="+mj-lt"/>
              <a:buAutoNum type="arabicPeriod"/>
            </a:pPr>
            <a:endParaRPr lang="en-US" sz="1800" b="1" dirty="0"/>
          </a:p>
          <a:p>
            <a:pPr>
              <a:lnSpc>
                <a:spcPct val="130000"/>
              </a:lnSpc>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
            <a:ext cx="7543800" cy="548640"/>
          </a:xfrm>
        </p:spPr>
        <p:txBody>
          <a:bodyPr>
            <a:normAutofit/>
          </a:bodyPr>
          <a:lstStyle/>
          <a:p>
            <a:r>
              <a:rPr lang="en-US" sz="3200" b="1" dirty="0"/>
              <a:t>Limitations of the Executive organ in BD</a:t>
            </a:r>
          </a:p>
        </p:txBody>
      </p:sp>
      <p:sp>
        <p:nvSpPr>
          <p:cNvPr id="3" name="Content Placeholder 2"/>
          <p:cNvSpPr>
            <a:spLocks noGrp="1"/>
          </p:cNvSpPr>
          <p:nvPr>
            <p:ph idx="1"/>
          </p:nvPr>
        </p:nvSpPr>
        <p:spPr>
          <a:xfrm>
            <a:off x="457200" y="1143000"/>
            <a:ext cx="7239000" cy="5312736"/>
          </a:xfrm>
        </p:spPr>
        <p:txBody>
          <a:bodyPr>
            <a:normAutofit lnSpcReduction="10000"/>
          </a:bodyPr>
          <a:lstStyle/>
          <a:p>
            <a:pPr marL="457200" lvl="0" indent="-457200">
              <a:lnSpc>
                <a:spcPct val="110000"/>
              </a:lnSpc>
              <a:buFont typeface="+mj-lt"/>
              <a:buAutoNum type="arabicPeriod"/>
            </a:pPr>
            <a:r>
              <a:rPr lang="en-US" sz="2000" dirty="0"/>
              <a:t>Lack of proper cooperation and coordination</a:t>
            </a:r>
          </a:p>
          <a:p>
            <a:pPr marL="457200" lvl="0" indent="-457200">
              <a:lnSpc>
                <a:spcPct val="110000"/>
              </a:lnSpc>
              <a:buFont typeface="+mj-lt"/>
              <a:buAutoNum type="arabicPeriod"/>
            </a:pPr>
            <a:r>
              <a:rPr lang="en-US" sz="2000" dirty="0"/>
              <a:t>Apathy to change the bureaucratic manners </a:t>
            </a:r>
          </a:p>
          <a:p>
            <a:pPr marL="457200" lvl="0" indent="-457200">
              <a:lnSpc>
                <a:spcPct val="110000"/>
              </a:lnSpc>
              <a:buFont typeface="+mj-lt"/>
              <a:buAutoNum type="arabicPeriod"/>
            </a:pPr>
            <a:r>
              <a:rPr lang="en-US" sz="2000" dirty="0"/>
              <a:t>Improper ICT facilities </a:t>
            </a:r>
          </a:p>
          <a:p>
            <a:pPr marL="457200" lvl="0" indent="-457200">
              <a:lnSpc>
                <a:spcPct val="110000"/>
              </a:lnSpc>
              <a:buFont typeface="+mj-lt"/>
              <a:buAutoNum type="arabicPeriod"/>
            </a:pPr>
            <a:r>
              <a:rPr lang="en-US" sz="2000" dirty="0"/>
              <a:t>Lack of skilled and sound manpower</a:t>
            </a:r>
          </a:p>
          <a:p>
            <a:pPr marL="457200" lvl="0" indent="-457200">
              <a:lnSpc>
                <a:spcPct val="110000"/>
              </a:lnSpc>
              <a:buFont typeface="+mj-lt"/>
              <a:buAutoNum type="arabicPeriod"/>
            </a:pPr>
            <a:r>
              <a:rPr lang="en-US" sz="2000" dirty="0"/>
              <a:t>Politicization of government functions</a:t>
            </a:r>
          </a:p>
          <a:p>
            <a:pPr marL="457200" lvl="0" indent="-457200">
              <a:lnSpc>
                <a:spcPct val="110000"/>
              </a:lnSpc>
              <a:buFont typeface="+mj-lt"/>
              <a:buAutoNum type="arabicPeriod"/>
            </a:pPr>
            <a:r>
              <a:rPr lang="en-US" sz="2000" dirty="0"/>
              <a:t>Lack of proactive leadership quality</a:t>
            </a:r>
          </a:p>
          <a:p>
            <a:pPr marL="457200" lvl="0" indent="-457200">
              <a:lnSpc>
                <a:spcPct val="110000"/>
              </a:lnSpc>
              <a:buFont typeface="+mj-lt"/>
              <a:buAutoNum type="arabicPeriod"/>
            </a:pPr>
            <a:r>
              <a:rPr lang="en-US" sz="2000" dirty="0"/>
              <a:t>Practice of traditional rules and regulations</a:t>
            </a:r>
          </a:p>
          <a:p>
            <a:pPr marL="457200" lvl="0" indent="-457200">
              <a:lnSpc>
                <a:spcPct val="110000"/>
              </a:lnSpc>
              <a:buFont typeface="+mj-lt"/>
              <a:buAutoNum type="arabicPeriod"/>
            </a:pPr>
            <a:r>
              <a:rPr lang="en-US" sz="2000" dirty="0"/>
              <a:t>Lack of proper practice of constitution</a:t>
            </a:r>
          </a:p>
          <a:p>
            <a:pPr marL="457200" lvl="0" indent="-457200">
              <a:lnSpc>
                <a:spcPct val="110000"/>
              </a:lnSpc>
              <a:buFont typeface="+mj-lt"/>
              <a:buAutoNum type="arabicPeriod"/>
            </a:pPr>
            <a:r>
              <a:rPr lang="en-US" sz="2000" dirty="0"/>
              <a:t>Poor qualifications of the members of the cabinet</a:t>
            </a:r>
          </a:p>
          <a:p>
            <a:pPr marL="457200" lvl="0" indent="-457200">
              <a:lnSpc>
                <a:spcPct val="110000"/>
              </a:lnSpc>
              <a:buFont typeface="+mj-lt"/>
              <a:buAutoNum type="arabicPeriod"/>
            </a:pPr>
            <a:r>
              <a:rPr lang="en-US" sz="2000" dirty="0"/>
              <a:t>Highly centralized government system</a:t>
            </a:r>
          </a:p>
          <a:p>
            <a:pPr marL="457200" lvl="0" indent="-457200">
              <a:lnSpc>
                <a:spcPct val="110000"/>
              </a:lnSpc>
              <a:buFont typeface="+mj-lt"/>
              <a:buAutoNum type="arabicPeriod"/>
            </a:pPr>
            <a:r>
              <a:rPr lang="en-US" sz="2000" dirty="0"/>
              <a:t>Ineffective local government system </a:t>
            </a:r>
          </a:p>
          <a:p>
            <a:pPr>
              <a:lnSpc>
                <a:spcPct val="150000"/>
              </a:lnSpc>
            </a:pP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152400"/>
            <a:ext cx="7239000" cy="701040"/>
          </a:xfrm>
        </p:spPr>
        <p:txBody>
          <a:bodyPr>
            <a:normAutofit/>
          </a:bodyPr>
          <a:lstStyle/>
          <a:p>
            <a:r>
              <a:rPr lang="en-US" sz="3200" b="1" dirty="0"/>
              <a:t> C. Judiciary Organ of Bangladesh</a:t>
            </a:r>
          </a:p>
        </p:txBody>
      </p:sp>
      <p:sp>
        <p:nvSpPr>
          <p:cNvPr id="3" name="Content Placeholder 2"/>
          <p:cNvSpPr>
            <a:spLocks noGrp="1"/>
          </p:cNvSpPr>
          <p:nvPr>
            <p:ph idx="1"/>
          </p:nvPr>
        </p:nvSpPr>
        <p:spPr>
          <a:xfrm>
            <a:off x="533400" y="1066800"/>
            <a:ext cx="7467600" cy="5160336"/>
          </a:xfrm>
        </p:spPr>
        <p:txBody>
          <a:bodyPr>
            <a:noAutofit/>
          </a:bodyPr>
          <a:lstStyle/>
          <a:p>
            <a:pPr algn="just"/>
            <a:r>
              <a:rPr lang="en-US" sz="2200" dirty="0"/>
              <a:t>At the apex of the country's judiciary system stands the Supreme Court. The Supreme Court serves as the Guardian of the Constitution and enforces the fundamental rights of the citizens.  It consists of the High Court Division and the Appellate Division. The Appellate Division of the Supreme Court in Dhaka reviews appeals of judgment by the High Court Division. The judges of both divisions are appointed by the President. </a:t>
            </a:r>
            <a:br>
              <a:rPr lang="en-US" sz="2200" dirty="0"/>
            </a:br>
            <a:endParaRPr lang="en-US" sz="2200" dirty="0"/>
          </a:p>
          <a:p>
            <a:pPr algn="just"/>
            <a:r>
              <a:rPr lang="en-US" sz="2200" dirty="0"/>
              <a:t>At the grass-roots level, the judicial system begins with village courts. Unresolved disputes then go to the sub district level. Cases may wind their way up from district courts to permanent benches of the High Court Division.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342900" y="0"/>
            <a:ext cx="8267700" cy="1143000"/>
          </a:xfrm>
        </p:spPr>
        <p:txBody>
          <a:bodyPr>
            <a:normAutofit/>
          </a:bodyPr>
          <a:lstStyle/>
          <a:p>
            <a:r>
              <a:rPr lang="en-US" sz="3200" b="1" dirty="0"/>
              <a:t>Functions of Judicial organ of Bangladesh</a:t>
            </a:r>
          </a:p>
        </p:txBody>
      </p:sp>
      <p:sp>
        <p:nvSpPr>
          <p:cNvPr id="3" name="Content Placeholder 2"/>
          <p:cNvSpPr>
            <a:spLocks noGrp="1"/>
          </p:cNvSpPr>
          <p:nvPr>
            <p:ph idx="1"/>
          </p:nvPr>
        </p:nvSpPr>
        <p:spPr>
          <a:xfrm>
            <a:off x="457200" y="1295400"/>
            <a:ext cx="7239000" cy="5160336"/>
          </a:xfrm>
        </p:spPr>
        <p:txBody>
          <a:bodyPr/>
          <a:lstStyle/>
          <a:p>
            <a:pPr marL="457200" indent="-457200">
              <a:lnSpc>
                <a:spcPct val="150000"/>
              </a:lnSpc>
              <a:buFont typeface="+mj-lt"/>
              <a:buAutoNum type="arabicParenR"/>
            </a:pPr>
            <a:r>
              <a:rPr lang="en-US" sz="2200" dirty="0"/>
              <a:t>Interpretation of the laws</a:t>
            </a:r>
          </a:p>
          <a:p>
            <a:pPr marL="457200" indent="-457200">
              <a:lnSpc>
                <a:spcPct val="150000"/>
              </a:lnSpc>
              <a:buFont typeface="+mj-lt"/>
              <a:buAutoNum type="arabicParenR"/>
            </a:pPr>
            <a:r>
              <a:rPr lang="en-US" sz="2200" dirty="0"/>
              <a:t>Guardian of the constitution</a:t>
            </a:r>
          </a:p>
          <a:p>
            <a:pPr marL="457200" indent="-457200">
              <a:lnSpc>
                <a:spcPct val="150000"/>
              </a:lnSpc>
              <a:buFont typeface="+mj-lt"/>
              <a:buAutoNum type="arabicParenR"/>
            </a:pPr>
            <a:r>
              <a:rPr lang="en-US" sz="2200" dirty="0"/>
              <a:t>Decide the cases</a:t>
            </a:r>
          </a:p>
          <a:p>
            <a:pPr marL="457200" indent="-457200">
              <a:lnSpc>
                <a:spcPct val="150000"/>
              </a:lnSpc>
              <a:buFont typeface="+mj-lt"/>
              <a:buAutoNum type="arabicParenR"/>
            </a:pPr>
            <a:r>
              <a:rPr lang="en-US" sz="2200" dirty="0"/>
              <a:t>Custodian of fundamental rights</a:t>
            </a:r>
          </a:p>
          <a:p>
            <a:pPr marL="457200" indent="-457200">
              <a:lnSpc>
                <a:spcPct val="150000"/>
              </a:lnSpc>
              <a:buFont typeface="+mj-lt"/>
              <a:buAutoNum type="arabicParenR"/>
            </a:pPr>
            <a:r>
              <a:rPr lang="en-US" sz="2200" dirty="0"/>
              <a:t>Protection of civil rights</a:t>
            </a:r>
          </a:p>
          <a:p>
            <a:pPr marL="457200" indent="-457200">
              <a:lnSpc>
                <a:spcPct val="150000"/>
              </a:lnSpc>
              <a:buFont typeface="+mj-lt"/>
              <a:buAutoNum type="arabicParenR"/>
            </a:pPr>
            <a:r>
              <a:rPr lang="en-US" sz="2200" dirty="0"/>
              <a:t>Advisory functions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171138"/>
            <a:ext cx="8915400" cy="1143000"/>
          </a:xfrm>
        </p:spPr>
        <p:txBody>
          <a:bodyPr>
            <a:normAutofit/>
          </a:bodyPr>
          <a:lstStyle/>
          <a:p>
            <a:r>
              <a:rPr lang="en-US" sz="2800" b="1" dirty="0"/>
              <a:t>How to make judiciary more effective in Bangladesh?</a:t>
            </a:r>
          </a:p>
        </p:txBody>
      </p:sp>
      <p:sp>
        <p:nvSpPr>
          <p:cNvPr id="3" name="Content Placeholder 2"/>
          <p:cNvSpPr>
            <a:spLocks noGrp="1"/>
          </p:cNvSpPr>
          <p:nvPr>
            <p:ph idx="1"/>
          </p:nvPr>
        </p:nvSpPr>
        <p:spPr>
          <a:xfrm>
            <a:off x="381000" y="1219200"/>
            <a:ext cx="7239000" cy="5160336"/>
          </a:xfrm>
        </p:spPr>
        <p:txBody>
          <a:bodyPr>
            <a:normAutofit/>
          </a:bodyPr>
          <a:lstStyle/>
          <a:p>
            <a:pPr marL="514350" lvl="0" indent="-514350">
              <a:buFont typeface="+mj-lt"/>
              <a:buAutoNum type="arabicParenR"/>
            </a:pPr>
            <a:r>
              <a:rPr lang="en-US" sz="2400" dirty="0"/>
              <a:t>Complete freedom from the executive organ</a:t>
            </a:r>
          </a:p>
          <a:p>
            <a:pPr marL="514350" lvl="0" indent="-514350">
              <a:buFont typeface="+mj-lt"/>
              <a:buAutoNum type="arabicParenR"/>
            </a:pPr>
            <a:r>
              <a:rPr lang="en-US" sz="2400" dirty="0"/>
              <a:t>Ensuring the quality of the judges</a:t>
            </a:r>
          </a:p>
          <a:p>
            <a:pPr marL="514350" lvl="0" indent="-514350">
              <a:buFont typeface="+mj-lt"/>
              <a:buAutoNum type="arabicParenR"/>
            </a:pPr>
            <a:r>
              <a:rPr lang="en-US" sz="2400" dirty="0"/>
              <a:t>Introducing ICT facilities</a:t>
            </a:r>
          </a:p>
          <a:p>
            <a:pPr marL="514350" lvl="0" indent="-514350">
              <a:buFont typeface="+mj-lt"/>
              <a:buAutoNum type="arabicParenR"/>
            </a:pPr>
            <a:r>
              <a:rPr lang="en-US" sz="2400" dirty="0"/>
              <a:t>Strong Political commitment toward nation</a:t>
            </a:r>
          </a:p>
          <a:p>
            <a:pPr marL="514350" lvl="0" indent="-514350">
              <a:buFont typeface="+mj-lt"/>
              <a:buAutoNum type="arabicParenR"/>
            </a:pPr>
            <a:r>
              <a:rPr lang="en-US" sz="2400" dirty="0"/>
              <a:t>Proactive and impartial role of Attorney General Office</a:t>
            </a:r>
          </a:p>
          <a:p>
            <a:pPr marL="514350" lvl="0" indent="-514350">
              <a:buFont typeface="+mj-lt"/>
              <a:buAutoNum type="arabicParenR"/>
            </a:pPr>
            <a:r>
              <a:rPr lang="en-US" sz="2400" dirty="0"/>
              <a:t>Conducting various research works</a:t>
            </a:r>
          </a:p>
          <a:p>
            <a:pPr marL="514350" lvl="0" indent="-514350">
              <a:buFont typeface="+mj-lt"/>
              <a:buAutoNum type="arabicParenR"/>
            </a:pPr>
            <a:r>
              <a:rPr lang="en-US" sz="2400" dirty="0"/>
              <a:t>Organizing various training programs </a:t>
            </a:r>
          </a:p>
          <a:p>
            <a:pPr marL="514350" lvl="0" indent="-514350">
              <a:buFont typeface="+mj-lt"/>
              <a:buAutoNum type="arabicParenR"/>
            </a:pPr>
            <a:r>
              <a:rPr lang="en-US" sz="2400" dirty="0"/>
              <a:t>Positive role of mass media, civil society and mass people</a:t>
            </a:r>
          </a:p>
          <a:p>
            <a:pPr marL="514350" lvl="0" indent="-514350">
              <a:buFont typeface="+mj-lt"/>
              <a:buAutoNum type="arabicParenR"/>
            </a:pPr>
            <a:endParaRPr lang="en-US" sz="2400" dirty="0"/>
          </a:p>
          <a:p>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76200"/>
            <a:ext cx="5562600" cy="1143000"/>
          </a:xfrm>
        </p:spPr>
        <p:txBody>
          <a:bodyPr>
            <a:normAutofit/>
          </a:bodyPr>
          <a:lstStyle/>
          <a:p>
            <a:r>
              <a:rPr lang="en-US" sz="3600" b="1" dirty="0"/>
              <a:t>Chapter Related Questions</a:t>
            </a:r>
          </a:p>
        </p:txBody>
      </p:sp>
      <p:sp>
        <p:nvSpPr>
          <p:cNvPr id="3" name="Content Placeholder 2"/>
          <p:cNvSpPr>
            <a:spLocks noGrp="1"/>
          </p:cNvSpPr>
          <p:nvPr>
            <p:ph idx="1"/>
          </p:nvPr>
        </p:nvSpPr>
        <p:spPr>
          <a:xfrm>
            <a:off x="533400" y="1371600"/>
            <a:ext cx="7620000" cy="5236536"/>
          </a:xfrm>
        </p:spPr>
        <p:txBody>
          <a:bodyPr>
            <a:noAutofit/>
          </a:bodyPr>
          <a:lstStyle/>
          <a:p>
            <a:pPr>
              <a:buClr>
                <a:schemeClr val="tx1"/>
              </a:buClr>
              <a:buFont typeface="Wingdings" panose="05000000000000000000" pitchFamily="2" charset="2"/>
              <a:buChar char="§"/>
            </a:pPr>
            <a:r>
              <a:rPr lang="en-US" dirty="0"/>
              <a:t> Define government and Parliament.</a:t>
            </a:r>
          </a:p>
          <a:p>
            <a:pPr>
              <a:buClr>
                <a:schemeClr val="tx1"/>
              </a:buClr>
              <a:buFont typeface="Wingdings" panose="05000000000000000000" pitchFamily="2" charset="2"/>
              <a:buChar char="§"/>
            </a:pPr>
            <a:r>
              <a:rPr lang="en-US" dirty="0"/>
              <a:t> Write down the qualifications to be the Member of Parliament.</a:t>
            </a:r>
          </a:p>
          <a:p>
            <a:pPr>
              <a:buClr>
                <a:schemeClr val="tx1"/>
              </a:buClr>
              <a:buFont typeface="Wingdings" panose="05000000000000000000" pitchFamily="2" charset="2"/>
              <a:buChar char="§"/>
            </a:pPr>
            <a:r>
              <a:rPr lang="en-US" dirty="0"/>
              <a:t> Discuss the functions of the ‘House of the People’ or Parliament’.</a:t>
            </a:r>
          </a:p>
          <a:p>
            <a:pPr>
              <a:buClr>
                <a:schemeClr val="tx1"/>
              </a:buClr>
              <a:buFont typeface="Wingdings" panose="05000000000000000000" pitchFamily="2" charset="2"/>
              <a:buChar char="§"/>
            </a:pPr>
            <a:r>
              <a:rPr lang="en-US" dirty="0"/>
              <a:t> How can we make an effective parliamentary system in Bangladesh?</a:t>
            </a:r>
          </a:p>
          <a:p>
            <a:pPr>
              <a:buClr>
                <a:schemeClr val="tx1"/>
              </a:buClr>
              <a:buFont typeface="Wingdings" panose="05000000000000000000" pitchFamily="2" charset="2"/>
              <a:buChar char="§"/>
            </a:pPr>
            <a:r>
              <a:rPr lang="en-US" dirty="0"/>
              <a:t> Discuss the limitations of the parliamentary system of Bangladesh.</a:t>
            </a:r>
          </a:p>
          <a:p>
            <a:pPr>
              <a:buClr>
                <a:schemeClr val="tx1"/>
              </a:buClr>
              <a:buFont typeface="Wingdings" panose="05000000000000000000" pitchFamily="2" charset="2"/>
              <a:buChar char="§"/>
            </a:pPr>
            <a:r>
              <a:rPr lang="en-US" dirty="0"/>
              <a:t> What is Executive Organ? Discuss the functions of it.</a:t>
            </a:r>
          </a:p>
          <a:p>
            <a:pPr>
              <a:buClr>
                <a:schemeClr val="tx1"/>
              </a:buClr>
              <a:buFont typeface="Wingdings" panose="05000000000000000000" pitchFamily="2" charset="2"/>
              <a:buChar char="§"/>
            </a:pPr>
            <a:r>
              <a:rPr lang="en-US" dirty="0"/>
              <a:t> Narrate the key problems of executive Organ of Bangladesh.</a:t>
            </a:r>
          </a:p>
          <a:p>
            <a:pPr>
              <a:buClr>
                <a:schemeClr val="tx1"/>
              </a:buClr>
              <a:buFont typeface="Wingdings" panose="05000000000000000000" pitchFamily="2" charset="2"/>
              <a:buChar char="§"/>
            </a:pPr>
            <a:r>
              <a:rPr lang="en-US" dirty="0"/>
              <a:t> What is independence of Judiciary?</a:t>
            </a:r>
          </a:p>
          <a:p>
            <a:pPr>
              <a:buClr>
                <a:schemeClr val="tx1"/>
              </a:buClr>
              <a:buFont typeface="Wingdings" panose="05000000000000000000" pitchFamily="2" charset="2"/>
              <a:buChar char="§"/>
            </a:pPr>
            <a:r>
              <a:rPr lang="en-US" dirty="0"/>
              <a:t> Discuss the functions of the judiciary organ of Bangladesh.</a:t>
            </a:r>
          </a:p>
          <a:p>
            <a:pPr>
              <a:buClr>
                <a:schemeClr val="tx1"/>
              </a:buClr>
              <a:buFont typeface="Wingdings" panose="05000000000000000000" pitchFamily="2" charset="2"/>
              <a:buChar char="§"/>
            </a:pPr>
            <a:r>
              <a:rPr lang="en-US" dirty="0"/>
              <a:t> How can independence of Judiciary ensure in Bangladesh?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667000"/>
            <a:ext cx="7239000" cy="1143000"/>
          </a:xfrm>
        </p:spPr>
        <p:txBody>
          <a:bodyPr/>
          <a:lstStyle/>
          <a:p>
            <a:pPr algn="ctr"/>
            <a:r>
              <a:rPr lang="en-US" b="1"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42303"/>
            <a:ext cx="4267200" cy="1143000"/>
          </a:xfrm>
        </p:spPr>
        <p:txBody>
          <a:bodyPr/>
          <a:lstStyle/>
          <a:p>
            <a:r>
              <a:rPr lang="en-US" dirty="0"/>
              <a:t>Government: Concept</a:t>
            </a:r>
          </a:p>
        </p:txBody>
      </p:sp>
      <p:sp>
        <p:nvSpPr>
          <p:cNvPr id="3" name="Content Placeholder 2"/>
          <p:cNvSpPr>
            <a:spLocks noGrp="1"/>
          </p:cNvSpPr>
          <p:nvPr>
            <p:ph idx="1"/>
          </p:nvPr>
        </p:nvSpPr>
        <p:spPr>
          <a:xfrm>
            <a:off x="609600" y="1469064"/>
            <a:ext cx="7620000" cy="3255336"/>
          </a:xfrm>
        </p:spPr>
        <p:txBody>
          <a:bodyPr>
            <a:normAutofit lnSpcReduction="10000"/>
          </a:bodyPr>
          <a:lstStyle/>
          <a:p>
            <a:pPr algn="just"/>
            <a:r>
              <a:rPr lang="en-US" dirty="0"/>
              <a:t>The word government is derived from the Latin infinitive ‘</a:t>
            </a:r>
            <a:r>
              <a:rPr lang="en-US" dirty="0" err="1"/>
              <a:t>qubernare</a:t>
            </a:r>
            <a:r>
              <a:rPr lang="en-US" dirty="0"/>
              <a:t>’, meaning "to govern" or "to manage".</a:t>
            </a:r>
          </a:p>
          <a:p>
            <a:pPr algn="just">
              <a:buNone/>
            </a:pPr>
            <a:endParaRPr lang="en-US" dirty="0"/>
          </a:p>
          <a:p>
            <a:pPr algn="just"/>
            <a:r>
              <a:rPr lang="en-US" dirty="0"/>
              <a:t>Government is the mechanism for determining the policy of the state as well as the means by which state policy is enforced.</a:t>
            </a:r>
          </a:p>
          <a:p>
            <a:pPr algn="just"/>
            <a:endParaRPr lang="en-US" dirty="0"/>
          </a:p>
          <a:p>
            <a:pPr algn="just"/>
            <a:r>
              <a:rPr lang="en-US" dirty="0"/>
              <a:t>In parliamentary systems, the government is composed of the prime minister and the cabinet. In other cases, "government" refers to executive, legislative, judicial, bureaucratic, and possibly also devolved powers.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18"/>
            <a:ext cx="7010400" cy="1143000"/>
          </a:xfrm>
        </p:spPr>
        <p:txBody>
          <a:bodyPr>
            <a:normAutofit/>
          </a:bodyPr>
          <a:lstStyle/>
          <a:p>
            <a:r>
              <a:rPr lang="en-US" sz="3200" b="1" spc="-30" dirty="0"/>
              <a:t>Organs of the Government of Bangladesh</a:t>
            </a:r>
          </a:p>
        </p:txBody>
      </p:sp>
      <p:sp>
        <p:nvSpPr>
          <p:cNvPr id="3" name="Content Placeholder 2"/>
          <p:cNvSpPr>
            <a:spLocks noGrp="1"/>
          </p:cNvSpPr>
          <p:nvPr>
            <p:ph idx="1"/>
          </p:nvPr>
        </p:nvSpPr>
        <p:spPr>
          <a:xfrm>
            <a:off x="609600" y="1191718"/>
            <a:ext cx="8153400" cy="4846320"/>
          </a:xfrm>
        </p:spPr>
        <p:txBody>
          <a:bodyPr>
            <a:normAutofit/>
          </a:bodyPr>
          <a:lstStyle/>
          <a:p>
            <a:r>
              <a:rPr lang="en-US" sz="2000" dirty="0"/>
              <a:t>The People’s Republic of Bangladesh is a unitary, independent and sovereign republic which has a parliamentary form of government. </a:t>
            </a:r>
          </a:p>
          <a:p>
            <a:r>
              <a:rPr lang="en-US" sz="2000" dirty="0"/>
              <a:t>The President is a constitutional figure head and is elected by the members of the Parliament for the tenure of 5 years. The supreme command of the armed forces vests with the President.</a:t>
            </a:r>
          </a:p>
          <a:p>
            <a:r>
              <a:rPr lang="en-US" sz="2000" dirty="0"/>
              <a:t>The system of Government is democratic with separation of powers among the three organs, namely-</a:t>
            </a:r>
            <a:endParaRPr lang="en-US" sz="1800" dirty="0"/>
          </a:p>
          <a:p>
            <a:pPr marL="465138" indent="0">
              <a:buNone/>
            </a:pPr>
            <a:r>
              <a:rPr lang="en-US" sz="2000" b="1" dirty="0"/>
              <a:t>(A) the legislature;</a:t>
            </a:r>
          </a:p>
          <a:p>
            <a:pPr marL="465138" indent="0">
              <a:buNone/>
            </a:pPr>
            <a:r>
              <a:rPr lang="en-US" sz="2000" b="1" dirty="0"/>
              <a:t>(B) the executive; and</a:t>
            </a:r>
          </a:p>
          <a:p>
            <a:pPr marL="465138" indent="0">
              <a:buNone/>
            </a:pPr>
            <a:r>
              <a:rPr lang="en-US" sz="2000" b="1" dirty="0"/>
              <a:t>(C) the judiciary.</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http://upload.wikimedia.org/wikipedia/commons/0/08/Jatiyo_Sangshad_Bhaban_(Roeh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38200"/>
            <a:ext cx="3581400" cy="26860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banglamail24.com/wp-content/uploads/2014/07/17h0zsku-e140679347914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0812" y="896548"/>
            <a:ext cx="3848876" cy="265151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2.bp.blogspot.com/-pSfg5zwSsKI/UJ4bCFABWZI/AAAAAAAAACo/r3lqMXKVqbA/s1600/Hich+cour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8962" y="3855420"/>
            <a:ext cx="4203700" cy="2621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85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143000"/>
          </a:xfrm>
        </p:spPr>
        <p:txBody>
          <a:bodyPr>
            <a:normAutofit/>
          </a:bodyPr>
          <a:lstStyle/>
          <a:p>
            <a:r>
              <a:rPr lang="en-US" sz="3200" b="1" dirty="0"/>
              <a:t>A. Legislature of Bangladesh</a:t>
            </a:r>
          </a:p>
        </p:txBody>
      </p:sp>
      <p:sp>
        <p:nvSpPr>
          <p:cNvPr id="3" name="Content Placeholder 2"/>
          <p:cNvSpPr>
            <a:spLocks noGrp="1"/>
          </p:cNvSpPr>
          <p:nvPr>
            <p:ph idx="1"/>
          </p:nvPr>
        </p:nvSpPr>
        <p:spPr>
          <a:xfrm>
            <a:off x="457200" y="1219200"/>
            <a:ext cx="8229600" cy="5236536"/>
          </a:xfrm>
        </p:spPr>
        <p:txBody>
          <a:bodyPr>
            <a:normAutofit/>
          </a:bodyPr>
          <a:lstStyle/>
          <a:p>
            <a:pPr algn="just"/>
            <a:r>
              <a:rPr lang="en-US" sz="2000" dirty="0"/>
              <a:t>In Bangladesh, the legislative branch of the government is a unicameral Parliament - </a:t>
            </a:r>
            <a:r>
              <a:rPr lang="en-US" sz="2000" dirty="0" err="1"/>
              <a:t>Jatiyo</a:t>
            </a:r>
            <a:r>
              <a:rPr lang="en-US" sz="2000" dirty="0"/>
              <a:t> </a:t>
            </a:r>
            <a:r>
              <a:rPr lang="en-US" sz="2000" dirty="0" err="1"/>
              <a:t>Sangsad</a:t>
            </a:r>
            <a:r>
              <a:rPr lang="en-US" sz="2000" dirty="0"/>
              <a:t>, which makes the laws for the citizens.</a:t>
            </a:r>
          </a:p>
          <a:p>
            <a:pPr algn="just"/>
            <a:endParaRPr lang="en-US" sz="2000" dirty="0"/>
          </a:p>
          <a:p>
            <a:pPr algn="just"/>
            <a:r>
              <a:rPr lang="en-US" sz="2000" dirty="0"/>
              <a:t>The president calls Parliament into session.</a:t>
            </a:r>
          </a:p>
          <a:p>
            <a:pPr algn="just"/>
            <a:endParaRPr lang="en-US" sz="2000" dirty="0"/>
          </a:p>
          <a:p>
            <a:pPr algn="just"/>
            <a:r>
              <a:rPr lang="en-US" sz="2000" dirty="0" err="1"/>
              <a:t>Jatiyo</a:t>
            </a:r>
            <a:r>
              <a:rPr lang="en-US" sz="2000" dirty="0"/>
              <a:t> </a:t>
            </a:r>
            <a:r>
              <a:rPr lang="en-US" sz="2000" dirty="0" err="1"/>
              <a:t>Sangsad</a:t>
            </a:r>
            <a:r>
              <a:rPr lang="en-US" sz="2000" dirty="0"/>
              <a:t> consists of 350 members of which 300 Members from 300 territorial constituencies elected on the basis of adult Franchise. The remaining 50 seats are reserved for women. A quorum is sixty members.</a:t>
            </a:r>
          </a:p>
          <a:p>
            <a:pPr algn="just"/>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97" y="-22485"/>
            <a:ext cx="7239000" cy="1143000"/>
          </a:xfrm>
        </p:spPr>
        <p:txBody>
          <a:bodyPr>
            <a:normAutofit/>
          </a:bodyPr>
          <a:lstStyle/>
          <a:p>
            <a:r>
              <a:rPr lang="en-US" sz="3200" b="1" dirty="0"/>
              <a:t>Legislature of Bangladesh (Cont.)</a:t>
            </a:r>
          </a:p>
        </p:txBody>
      </p:sp>
      <p:sp>
        <p:nvSpPr>
          <p:cNvPr id="3" name="Content Placeholder 2"/>
          <p:cNvSpPr>
            <a:spLocks noGrp="1"/>
          </p:cNvSpPr>
          <p:nvPr>
            <p:ph idx="1"/>
          </p:nvPr>
        </p:nvSpPr>
        <p:spPr>
          <a:xfrm>
            <a:off x="309797" y="1143000"/>
            <a:ext cx="8534400" cy="5084136"/>
          </a:xfrm>
        </p:spPr>
        <p:txBody>
          <a:bodyPr>
            <a:normAutofit fontScale="92500" lnSpcReduction="10000"/>
          </a:bodyPr>
          <a:lstStyle/>
          <a:p>
            <a:r>
              <a:rPr lang="en-US" sz="2400" b="1" dirty="0"/>
              <a:t>Qualifications for parliament election: Article 66 (1)</a:t>
            </a:r>
          </a:p>
          <a:p>
            <a:pPr marL="571500" indent="-106363">
              <a:buFont typeface="+mj-lt"/>
              <a:buAutoNum type="romanLcPeriod"/>
            </a:pPr>
            <a:r>
              <a:rPr lang="en-US" sz="2200" dirty="0"/>
              <a:t> If he is a citizen of Bangladesh</a:t>
            </a:r>
          </a:p>
          <a:p>
            <a:pPr marL="571500" indent="-106363">
              <a:buFont typeface="+mj-lt"/>
              <a:buAutoNum type="romanLcPeriod"/>
            </a:pPr>
            <a:r>
              <a:rPr lang="en-US" sz="2200" dirty="0"/>
              <a:t> Attained the age of twenty-five years </a:t>
            </a:r>
          </a:p>
          <a:p>
            <a:pPr marL="571500" indent="-106363">
              <a:buNone/>
            </a:pPr>
            <a:endParaRPr lang="en-US" sz="2400" dirty="0"/>
          </a:p>
          <a:p>
            <a:r>
              <a:rPr lang="en-US" sz="2400" b="1" dirty="0"/>
              <a:t>Disqualifications for parliament election: Article 66 (2)</a:t>
            </a:r>
          </a:p>
          <a:p>
            <a:pPr marL="514350" indent="-169863">
              <a:buFont typeface="+mj-lt"/>
              <a:buAutoNum type="romanUcPeriod"/>
            </a:pPr>
            <a:r>
              <a:rPr lang="en-US" sz="2200" dirty="0"/>
              <a:t> Who is declared by a competent court to be of unsound mind and is an  undercharged insolvent</a:t>
            </a:r>
          </a:p>
          <a:p>
            <a:pPr marL="514350" indent="-169863">
              <a:buFont typeface="+mj-lt"/>
              <a:buAutoNum type="romanUcPeriod"/>
            </a:pPr>
            <a:r>
              <a:rPr lang="en-US" sz="2200" dirty="0"/>
              <a:t> Acquires the citizenship of, or affirms of acknowledges allegiance to, a   foreign state</a:t>
            </a:r>
          </a:p>
          <a:p>
            <a:pPr marL="514350" indent="-169863">
              <a:buFont typeface="+mj-lt"/>
              <a:buAutoNum type="romanUcPeriod"/>
            </a:pPr>
            <a:r>
              <a:rPr lang="en-US" sz="2200" dirty="0"/>
              <a:t> Who has been, on conviction for a criminal offence involving moral turpitude, sentenced to imprisonment for a term of not less than two years unless a period of five years has elapsed since his release; </a:t>
            </a:r>
          </a:p>
          <a:p>
            <a:pPr marL="514350" indent="-169863">
              <a:buFont typeface="+mj-lt"/>
              <a:buAutoNum type="romanUcPeriod"/>
            </a:pPr>
            <a:r>
              <a:rPr lang="en-US" sz="2200" dirty="0"/>
              <a:t> holds any office of profit in this service of the Republic other than an office  which is declared by law not to disqualify its holders.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239000" cy="1143000"/>
          </a:xfrm>
        </p:spPr>
        <p:txBody>
          <a:bodyPr>
            <a:normAutofit/>
          </a:bodyPr>
          <a:lstStyle/>
          <a:p>
            <a:r>
              <a:rPr lang="en-US" sz="3200" b="1" dirty="0"/>
              <a:t>Functions of Legislature of Bangladesh</a:t>
            </a:r>
          </a:p>
        </p:txBody>
      </p:sp>
      <p:sp>
        <p:nvSpPr>
          <p:cNvPr id="3" name="Content Placeholder 2"/>
          <p:cNvSpPr>
            <a:spLocks noGrp="1"/>
          </p:cNvSpPr>
          <p:nvPr>
            <p:ph idx="1"/>
          </p:nvPr>
        </p:nvSpPr>
        <p:spPr>
          <a:xfrm>
            <a:off x="304800" y="1219200"/>
            <a:ext cx="8534400" cy="5257800"/>
          </a:xfrm>
        </p:spPr>
        <p:txBody>
          <a:bodyPr>
            <a:normAutofit fontScale="92500" lnSpcReduction="10000"/>
          </a:bodyPr>
          <a:lstStyle/>
          <a:p>
            <a:pPr marL="285750" indent="-285750">
              <a:lnSpc>
                <a:spcPct val="130000"/>
              </a:lnSpc>
              <a:buFont typeface="+mj-lt"/>
              <a:buAutoNum type="arabicPeriod"/>
            </a:pPr>
            <a:r>
              <a:rPr lang="en-US" sz="2000" b="1" dirty="0"/>
              <a:t>Law Making: </a:t>
            </a:r>
            <a:r>
              <a:rPr lang="en-US" sz="2000" dirty="0"/>
              <a:t>The Members of the Legislature can by a majority vote accept or reject any Bill. </a:t>
            </a:r>
            <a:endParaRPr lang="en-US" sz="2000" b="1" dirty="0"/>
          </a:p>
          <a:p>
            <a:pPr marL="285750" indent="-285750">
              <a:lnSpc>
                <a:spcPct val="130000"/>
              </a:lnSpc>
              <a:buFont typeface="+mj-lt"/>
              <a:buAutoNum type="arabicPeriod"/>
            </a:pPr>
            <a:r>
              <a:rPr lang="en-US" sz="2000" b="1" dirty="0"/>
              <a:t>Control over the budget: </a:t>
            </a:r>
            <a:r>
              <a:rPr lang="en-US" sz="2000" dirty="0"/>
              <a:t>right to impose a cut on any demand on the budget </a:t>
            </a:r>
          </a:p>
          <a:p>
            <a:pPr marL="285750" indent="-285750">
              <a:lnSpc>
                <a:spcPct val="130000"/>
              </a:lnSpc>
              <a:buFont typeface="+mj-lt"/>
              <a:buAutoNum type="arabicPeriod"/>
            </a:pPr>
            <a:r>
              <a:rPr lang="en-US" sz="2000" b="1" dirty="0"/>
              <a:t>Control over Executive: </a:t>
            </a:r>
            <a:r>
              <a:rPr lang="en-US" sz="2000" dirty="0"/>
              <a:t>The Parliament has the right to put Questions and Supplementary Questions to the Cabinet.</a:t>
            </a:r>
            <a:endParaRPr lang="en-US" sz="2000" b="1" dirty="0"/>
          </a:p>
          <a:p>
            <a:pPr marL="285750" indent="-285750">
              <a:lnSpc>
                <a:spcPct val="130000"/>
              </a:lnSpc>
              <a:buFont typeface="+mj-lt"/>
              <a:buAutoNum type="arabicPeriod"/>
            </a:pPr>
            <a:r>
              <a:rPr lang="en-US" sz="2000" b="1" dirty="0"/>
              <a:t>Judicial: </a:t>
            </a:r>
            <a:r>
              <a:rPr lang="en-US" sz="2000" dirty="0"/>
              <a:t>Parliament can remove the President by a process of impeachment</a:t>
            </a:r>
            <a:endParaRPr lang="en-US" sz="2000" b="1" dirty="0"/>
          </a:p>
          <a:p>
            <a:pPr marL="285750" indent="-285750">
              <a:lnSpc>
                <a:spcPct val="130000"/>
              </a:lnSpc>
              <a:buFont typeface="+mj-lt"/>
              <a:buAutoNum type="arabicPeriod"/>
            </a:pPr>
            <a:r>
              <a:rPr lang="en-US" sz="2000" b="1" dirty="0"/>
              <a:t>Electoral: </a:t>
            </a:r>
            <a:r>
              <a:rPr lang="en-US" sz="2000" dirty="0"/>
              <a:t>parliament takes part in the election of the President </a:t>
            </a:r>
            <a:endParaRPr lang="en-US" sz="2000" b="1" dirty="0"/>
          </a:p>
          <a:p>
            <a:pPr marL="285750" indent="-285750">
              <a:lnSpc>
                <a:spcPct val="130000"/>
              </a:lnSpc>
              <a:buFont typeface="+mj-lt"/>
              <a:buAutoNum type="arabicPeriod"/>
            </a:pPr>
            <a:r>
              <a:rPr lang="en-US" sz="2000" b="1" dirty="0"/>
              <a:t>Amendment of the constitution: </a:t>
            </a:r>
            <a:r>
              <a:rPr lang="en-US" sz="2000" dirty="0"/>
              <a:t>the parliament can amend certain clauses of the constitution with a two thirds majority </a:t>
            </a:r>
            <a:endParaRPr lang="en-US" sz="2000" b="1" dirty="0"/>
          </a:p>
          <a:p>
            <a:pPr marL="285750" indent="-285750">
              <a:lnSpc>
                <a:spcPct val="130000"/>
              </a:lnSpc>
              <a:buFont typeface="+mj-lt"/>
              <a:buAutoNum type="arabicPeriod"/>
            </a:pPr>
            <a:r>
              <a:rPr lang="en-US" sz="2000" b="1" dirty="0"/>
              <a:t>Mirror of public opinion: </a:t>
            </a:r>
            <a:r>
              <a:rPr lang="en-US" sz="2000" dirty="0"/>
              <a:t>criticizes and compels the executive to act according to the wishes of the people</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8801100" cy="1143000"/>
          </a:xfrm>
        </p:spPr>
        <p:txBody>
          <a:bodyPr>
            <a:noAutofit/>
          </a:bodyPr>
          <a:lstStyle/>
          <a:p>
            <a:r>
              <a:rPr lang="en-US" sz="3200" b="1" dirty="0"/>
              <a:t>Limitations of the Parliamentary System in BD</a:t>
            </a:r>
          </a:p>
        </p:txBody>
      </p:sp>
      <p:sp>
        <p:nvSpPr>
          <p:cNvPr id="3" name="Content Placeholder 2"/>
          <p:cNvSpPr>
            <a:spLocks noGrp="1"/>
          </p:cNvSpPr>
          <p:nvPr>
            <p:ph idx="1"/>
          </p:nvPr>
        </p:nvSpPr>
        <p:spPr>
          <a:xfrm>
            <a:off x="457200" y="1066800"/>
            <a:ext cx="7239000" cy="5388936"/>
          </a:xfrm>
        </p:spPr>
        <p:txBody>
          <a:bodyPr>
            <a:normAutofit/>
          </a:bodyPr>
          <a:lstStyle/>
          <a:p>
            <a:pPr marL="514350" lvl="0" indent="-514350">
              <a:buFont typeface="+mj-lt"/>
              <a:buAutoNum type="arabicPeriod"/>
            </a:pPr>
            <a:r>
              <a:rPr lang="en-US" dirty="0"/>
              <a:t>Lack of proper practice of democracy</a:t>
            </a:r>
          </a:p>
          <a:p>
            <a:pPr marL="514350" lvl="0" indent="-514350">
              <a:buFont typeface="+mj-lt"/>
              <a:buAutoNum type="arabicPeriod"/>
            </a:pPr>
            <a:r>
              <a:rPr lang="en-US" dirty="0"/>
              <a:t>Avoiding attitude of parliamentary session</a:t>
            </a:r>
          </a:p>
          <a:p>
            <a:pPr marL="514350" lvl="0" indent="-514350">
              <a:buFont typeface="+mj-lt"/>
              <a:buAutoNum type="arabicPeriod"/>
            </a:pPr>
            <a:r>
              <a:rPr lang="en-US" dirty="0"/>
              <a:t>Improper role of speaker and deputy speaker</a:t>
            </a:r>
          </a:p>
          <a:p>
            <a:pPr marL="514350" lvl="0" indent="-514350">
              <a:buFont typeface="+mj-lt"/>
              <a:buAutoNum type="arabicPeriod"/>
            </a:pPr>
            <a:r>
              <a:rPr lang="en-US" dirty="0"/>
              <a:t>Ineffective or </a:t>
            </a:r>
            <a:r>
              <a:rPr lang="en-US" i="1" dirty="0" err="1"/>
              <a:t>tadbir</a:t>
            </a:r>
            <a:r>
              <a:rPr lang="en-US" dirty="0"/>
              <a:t> culture </a:t>
            </a:r>
          </a:p>
          <a:p>
            <a:pPr marL="514350" lvl="0" indent="-514350">
              <a:buFont typeface="+mj-lt"/>
              <a:buAutoNum type="arabicPeriod"/>
            </a:pPr>
            <a:r>
              <a:rPr lang="en-US" dirty="0"/>
              <a:t>Patronizing political mudslinging</a:t>
            </a:r>
          </a:p>
          <a:p>
            <a:pPr marL="514350" lvl="0" indent="-514350">
              <a:buFont typeface="+mj-lt"/>
              <a:buAutoNum type="arabicPeriod"/>
            </a:pPr>
            <a:r>
              <a:rPr lang="en-US" dirty="0"/>
              <a:t>Ineffective role of election commission</a:t>
            </a:r>
          </a:p>
          <a:p>
            <a:pPr marL="514350" lvl="0" indent="-514350">
              <a:buFont typeface="+mj-lt"/>
              <a:buAutoNum type="arabicPeriod"/>
            </a:pPr>
            <a:r>
              <a:rPr lang="en-US" dirty="0"/>
              <a:t>Ineffective role civil society </a:t>
            </a:r>
          </a:p>
          <a:p>
            <a:pPr marL="514350" lvl="0" indent="-514350">
              <a:buFont typeface="+mj-lt"/>
              <a:buAutoNum type="arabicPeriod"/>
            </a:pPr>
            <a:r>
              <a:rPr lang="en-US" dirty="0"/>
              <a:t>Lack of proper infrastructure of ICT</a:t>
            </a:r>
          </a:p>
          <a:p>
            <a:pPr marL="514350" lvl="0" indent="-514350">
              <a:buFont typeface="+mj-lt"/>
              <a:buAutoNum type="arabicPeriod"/>
            </a:pPr>
            <a:r>
              <a:rPr lang="en-US" dirty="0"/>
              <a:t>Poor responsibilities of the citizens</a:t>
            </a:r>
          </a:p>
          <a:p>
            <a:pPr marL="514350" indent="-514350">
              <a:buFont typeface="+mj-lt"/>
              <a:buAutoNum type="arabicPeriod"/>
            </a:pPr>
            <a:r>
              <a:rPr lang="en-US" dirty="0"/>
              <a:t>The role of military person or administration </a:t>
            </a:r>
          </a:p>
          <a:p>
            <a:pPr marL="514350" lvl="0" indent="-514350">
              <a:buFont typeface="+mj-lt"/>
              <a:buAutoNum type="arabicPeriod"/>
            </a:pPr>
            <a:r>
              <a:rPr lang="en-US" dirty="0"/>
              <a:t>Lack of stability of the parliament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701040"/>
          </a:xfrm>
        </p:spPr>
        <p:txBody>
          <a:bodyPr>
            <a:normAutofit/>
          </a:bodyPr>
          <a:lstStyle/>
          <a:p>
            <a:r>
              <a:rPr lang="en-US" sz="3200" b="1" dirty="0"/>
              <a:t>B. Executive Organ of Bangladesh</a:t>
            </a:r>
          </a:p>
        </p:txBody>
      </p:sp>
      <p:sp>
        <p:nvSpPr>
          <p:cNvPr id="3" name="Content Placeholder 2"/>
          <p:cNvSpPr>
            <a:spLocks noGrp="1"/>
          </p:cNvSpPr>
          <p:nvPr>
            <p:ph idx="1"/>
          </p:nvPr>
        </p:nvSpPr>
        <p:spPr>
          <a:xfrm>
            <a:off x="381000" y="1066800"/>
            <a:ext cx="8382000" cy="5312736"/>
          </a:xfrm>
        </p:spPr>
        <p:txBody>
          <a:bodyPr>
            <a:normAutofit/>
          </a:bodyPr>
          <a:lstStyle/>
          <a:p>
            <a:r>
              <a:rPr lang="en-US" sz="2000" dirty="0"/>
              <a:t>The executive power of the Republic is exercised by or on the advice of the Prime Minister, who commends the support of the majority members of parliament.</a:t>
            </a:r>
          </a:p>
          <a:p>
            <a:endParaRPr lang="en-US" sz="2000" dirty="0"/>
          </a:p>
          <a:p>
            <a:r>
              <a:rPr lang="en-US" sz="2000" dirty="0"/>
              <a:t>The Cabinet, headed by the Prime Minister and consisting of other ministers is the executive arm of the government. Ministers, State Ministers and Deputy Ministers are appointed as per wish of the Prime Minister. The Cabinet is collectively responsible to the parliament. </a:t>
            </a:r>
          </a:p>
          <a:p>
            <a:endParaRPr lang="en-US" sz="2000" dirty="0"/>
          </a:p>
          <a:p>
            <a:r>
              <a:rPr lang="en-US" sz="2000" dirty="0"/>
              <a:t>Each ministry is headed by a Minister or a state Minister. Below the ministries lie several executive agencies in order to executive government policies and decisions. Territorially, the country is divided into administrative layers like Divisions, Districts, </a:t>
            </a:r>
            <a:r>
              <a:rPr lang="en-US" sz="2000" dirty="0" err="1"/>
              <a:t>Upazilas</a:t>
            </a:r>
            <a:r>
              <a:rPr lang="en-US" sz="2000" dirty="0"/>
              <a:t> etc.</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127</TotalTime>
  <Words>1219</Words>
  <Application>Microsoft Office PowerPoint</Application>
  <PresentationFormat>On-screen Show (4:3)</PresentationFormat>
  <Paragraphs>105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Tw Cen MT</vt:lpstr>
      <vt:lpstr>Tw Cen MT Condensed</vt:lpstr>
      <vt:lpstr>Wingdings</vt:lpstr>
      <vt:lpstr>Wingdings 3</vt:lpstr>
      <vt:lpstr>Integral</vt:lpstr>
      <vt:lpstr>Organs and Functions of the  Government of Bangladesh </vt:lpstr>
      <vt:lpstr>Government: Concept</vt:lpstr>
      <vt:lpstr>Organs of the Government of Bangladesh</vt:lpstr>
      <vt:lpstr>PowerPoint Presentation</vt:lpstr>
      <vt:lpstr>A. Legislature of Bangladesh</vt:lpstr>
      <vt:lpstr>Legislature of Bangladesh (Cont.)</vt:lpstr>
      <vt:lpstr>Functions of Legislature of Bangladesh</vt:lpstr>
      <vt:lpstr>Limitations of the Parliamentary System in BD</vt:lpstr>
      <vt:lpstr>B. Executive Organ of Bangladesh</vt:lpstr>
      <vt:lpstr>Functions of Executive organ of Bangladesh</vt:lpstr>
      <vt:lpstr>Limitations of the Executive organ in BD</vt:lpstr>
      <vt:lpstr> C. Judiciary Organ of Bangladesh</vt:lpstr>
      <vt:lpstr>Functions of Judicial organ of Bangladesh</vt:lpstr>
      <vt:lpstr>How to make judiciary more effective in Bangladesh?</vt:lpstr>
      <vt:lpstr>Chapter Related 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Organs of the Government  of  Bangladesh</dc:title>
  <dc:creator>DIU</dc:creator>
  <cp:lastModifiedBy>RAM</cp:lastModifiedBy>
  <cp:revision>44</cp:revision>
  <dcterms:created xsi:type="dcterms:W3CDTF">2015-02-15T10:57:40Z</dcterms:created>
  <dcterms:modified xsi:type="dcterms:W3CDTF">2022-08-11T03:11:09Z</dcterms:modified>
</cp:coreProperties>
</file>