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8" r:id="rId2"/>
    <p:sldId id="265" r:id="rId3"/>
    <p:sldId id="320" r:id="rId4"/>
    <p:sldId id="319" r:id="rId5"/>
    <p:sldId id="321" r:id="rId6"/>
    <p:sldId id="322" r:id="rId7"/>
    <p:sldId id="326" r:id="rId8"/>
    <p:sldId id="324" r:id="rId9"/>
    <p:sldId id="325" r:id="rId10"/>
    <p:sldId id="294" r:id="rId11"/>
    <p:sldId id="295" r:id="rId12"/>
    <p:sldId id="296" r:id="rId13"/>
    <p:sldId id="327" r:id="rId14"/>
    <p:sldId id="328" r:id="rId15"/>
    <p:sldId id="298" r:id="rId16"/>
    <p:sldId id="299" r:id="rId17"/>
    <p:sldId id="300" r:id="rId18"/>
    <p:sldId id="329" r:id="rId19"/>
    <p:sldId id="301" r:id="rId20"/>
    <p:sldId id="330" r:id="rId21"/>
    <p:sldId id="302" r:id="rId22"/>
    <p:sldId id="331" r:id="rId23"/>
    <p:sldId id="303" r:id="rId24"/>
    <p:sldId id="304" r:id="rId25"/>
    <p:sldId id="305" r:id="rId26"/>
    <p:sldId id="332" r:id="rId27"/>
    <p:sldId id="306" r:id="rId28"/>
    <p:sldId id="307" r:id="rId29"/>
    <p:sldId id="309" r:id="rId30"/>
    <p:sldId id="310" r:id="rId31"/>
    <p:sldId id="311" r:id="rId32"/>
    <p:sldId id="312" r:id="rId33"/>
    <p:sldId id="313" r:id="rId34"/>
    <p:sldId id="283" r:id="rId35"/>
    <p:sldId id="308" r:id="rId36"/>
    <p:sldId id="284" r:id="rId37"/>
    <p:sldId id="314"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253AA-C8B8-4DCA-9E05-653B05C9EFEF}"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F78E7-5F0D-4484-8ACA-80E56D695AB1}" type="slidenum">
              <a:rPr lang="en-US" smtClean="0"/>
              <a:t>‹#›</a:t>
            </a:fld>
            <a:endParaRPr lang="en-US"/>
          </a:p>
        </p:txBody>
      </p:sp>
    </p:spTree>
    <p:extLst>
      <p:ext uri="{BB962C8B-B14F-4D97-AF65-F5344CB8AC3E}">
        <p14:creationId xmlns:p14="http://schemas.microsoft.com/office/powerpoint/2010/main" val="41396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90E8E-24F9-408A-8579-D8EA22B8E9B4}" type="slidenum">
              <a:rPr lang="en-US"/>
              <a:pPr/>
              <a:t>33</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Ethical dilemmas become more apparent when others around you are behaving in an unethical manner.</a:t>
            </a:r>
          </a:p>
        </p:txBody>
      </p:sp>
    </p:spTree>
    <p:extLst>
      <p:ext uri="{BB962C8B-B14F-4D97-AF65-F5344CB8AC3E}">
        <p14:creationId xmlns:p14="http://schemas.microsoft.com/office/powerpoint/2010/main" val="330131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1D8BD707-D9CF-40AE-B4C6-C98DA3205C09}" type="datetimeFigureOut">
              <a:rPr lang="en-US" smtClean="0"/>
              <a:pPr/>
              <a:t>6/3/2021</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6/3/2021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1D8BD707-D9CF-40AE-B4C6-C98DA3205C09}" type="datetimeFigureOut">
              <a:rPr lang="en-US" smtClean="0"/>
              <a:pPr/>
              <a:t>6/3/2021</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6/3/2021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6/3/2021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6/3/2021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6/3/2021</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ediaa.com/difference-between-prejudice-and-stereotyp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grammar.yourdictionary.com/word-lists/list-of-words-that-describe-behavior.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xamples.yourdictionary.com/examples-of-core-value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volution-institute.org/the-seven-moral-rules-found-all-around-the-world/" TargetMode="External"/><Relationship Id="rId2" Type="http://schemas.openxmlformats.org/officeDocument/2006/relationships/hyperlink" Target="https://examples.yourdictionary.com/mores-exampl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xamples.yourdictionary.com/mores-examples.html"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rdictionary.com/immoral" TargetMode="External"/><Relationship Id="rId2" Type="http://schemas.openxmlformats.org/officeDocument/2006/relationships/hyperlink" Target="https://www.yourdictionary.com/amor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Ethics" TargetMode="External"/><Relationship Id="rId2" Type="http://schemas.openxmlformats.org/officeDocument/2006/relationships/hyperlink" Target="https://en.wikipedia.org/wiki/Oath" TargetMode="External"/><Relationship Id="rId1" Type="http://schemas.openxmlformats.org/officeDocument/2006/relationships/slideLayout" Target="../slideLayouts/slideLayout2.xml"/><Relationship Id="rId4" Type="http://schemas.openxmlformats.org/officeDocument/2006/relationships/hyperlink" Target="https://en.wikipedia.org/wiki/Physicia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rdictionary.com/moral" TargetMode="External"/><Relationship Id="rId2" Type="http://schemas.openxmlformats.org/officeDocument/2006/relationships/hyperlink" Target="http://www.yourdictionary.com/ethical-dilemm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werpoint presentatio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11658599"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41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49787B-F9A6-4D38-BC9A-0616BD9671D6}"/>
              </a:ext>
            </a:extLst>
          </p:cNvPr>
          <p:cNvSpPr>
            <a:spLocks noGrp="1"/>
          </p:cNvSpPr>
          <p:nvPr>
            <p:ph type="title"/>
          </p:nvPr>
        </p:nvSpPr>
        <p:spPr>
          <a:xfrm>
            <a:off x="609600" y="457200"/>
            <a:ext cx="3352800" cy="563562"/>
          </a:xfrm>
          <a:solidFill>
            <a:srgbClr val="FFFF00"/>
          </a:solidFill>
        </p:spPr>
        <p:txBody>
          <a:bodyPr>
            <a:normAutofit fontScale="90000"/>
          </a:bodyPr>
          <a:lstStyle/>
          <a:p>
            <a:r>
              <a:rPr lang="en-US" b="0" i="0" dirty="0">
                <a:solidFill>
                  <a:srgbClr val="111111"/>
                </a:solidFill>
                <a:effectLst/>
                <a:latin typeface="Open Sans"/>
              </a:rPr>
              <a:t>What are Values</a:t>
            </a:r>
            <a:r>
              <a:rPr lang="en-US" b="0" i="0" dirty="0" smtClean="0">
                <a:solidFill>
                  <a:srgbClr val="111111"/>
                </a:solidFill>
                <a:effectLst/>
                <a:latin typeface="Open Sans"/>
              </a:rPr>
              <a:t>?</a:t>
            </a:r>
            <a:endParaRPr lang="en-US" dirty="0"/>
          </a:p>
        </p:txBody>
      </p:sp>
      <p:sp>
        <p:nvSpPr>
          <p:cNvPr id="3" name="Content Placeholder 2">
            <a:extLst>
              <a:ext uri="{FF2B5EF4-FFF2-40B4-BE49-F238E27FC236}">
                <a16:creationId xmlns="" xmlns:a16="http://schemas.microsoft.com/office/drawing/2014/main" id="{E1D15B31-6093-470F-807B-84B5375D2F4B}"/>
              </a:ext>
            </a:extLst>
          </p:cNvPr>
          <p:cNvSpPr>
            <a:spLocks noGrp="1"/>
          </p:cNvSpPr>
          <p:nvPr>
            <p:ph idx="1"/>
          </p:nvPr>
        </p:nvSpPr>
        <p:spPr>
          <a:xfrm>
            <a:off x="762000" y="1417638"/>
            <a:ext cx="10515600" cy="4797913"/>
          </a:xfrm>
        </p:spPr>
        <p:txBody>
          <a:bodyPr>
            <a:normAutofit fontScale="92500"/>
          </a:bodyPr>
          <a:lstStyle/>
          <a:p>
            <a:r>
              <a:rPr lang="en-US" b="0" i="0" dirty="0">
                <a:solidFill>
                  <a:srgbClr val="333333"/>
                </a:solidFill>
                <a:effectLst/>
                <a:latin typeface="Open Sans"/>
              </a:rPr>
              <a:t>Values are the foundation of a person's ability to judge between right and wrong. </a:t>
            </a:r>
            <a:endParaRPr lang="en-US" b="0" i="0" dirty="0" smtClean="0">
              <a:solidFill>
                <a:srgbClr val="333333"/>
              </a:solidFill>
              <a:effectLst/>
              <a:latin typeface="Open Sans"/>
            </a:endParaRPr>
          </a:p>
          <a:p>
            <a:r>
              <a:rPr lang="en-US" b="0" i="0" dirty="0" smtClean="0">
                <a:solidFill>
                  <a:srgbClr val="333333"/>
                </a:solidFill>
                <a:effectLst/>
                <a:latin typeface="Open Sans"/>
              </a:rPr>
              <a:t>Values </a:t>
            </a:r>
            <a:r>
              <a:rPr lang="en-US" b="0" i="0" dirty="0">
                <a:solidFill>
                  <a:srgbClr val="333333"/>
                </a:solidFill>
                <a:effectLst/>
                <a:latin typeface="Open Sans"/>
              </a:rPr>
              <a:t>include a deep-rooted system of beliefs. </a:t>
            </a:r>
            <a:r>
              <a:rPr lang="en-US" b="0" i="0" dirty="0" smtClean="0">
                <a:solidFill>
                  <a:srgbClr val="333333"/>
                </a:solidFill>
                <a:effectLst/>
                <a:latin typeface="Open Sans"/>
              </a:rPr>
              <a:t> </a:t>
            </a:r>
          </a:p>
          <a:p>
            <a:r>
              <a:rPr lang="en-US" b="0" i="0" dirty="0" smtClean="0">
                <a:solidFill>
                  <a:srgbClr val="333333"/>
                </a:solidFill>
                <a:effectLst/>
                <a:latin typeface="Open Sans"/>
              </a:rPr>
              <a:t>This </a:t>
            </a:r>
            <a:r>
              <a:rPr lang="en-US" b="0" i="0" dirty="0">
                <a:solidFill>
                  <a:srgbClr val="333333"/>
                </a:solidFill>
                <a:effectLst/>
                <a:latin typeface="Open Sans"/>
              </a:rPr>
              <a:t>system allows each individual to determine what should and shouldn't be.</a:t>
            </a:r>
          </a:p>
          <a:p>
            <a:r>
              <a:rPr lang="en-US" sz="2800" dirty="0"/>
              <a:t>Formulation of Our Value:</a:t>
            </a:r>
          </a:p>
          <a:p>
            <a:pPr lvl="2"/>
            <a:r>
              <a:rPr lang="en-US" sz="2800" dirty="0"/>
              <a:t>40% value is genetically determined</a:t>
            </a:r>
          </a:p>
          <a:p>
            <a:pPr lvl="2"/>
            <a:r>
              <a:rPr lang="en-US" sz="2800" dirty="0"/>
              <a:t>Balance is given by the environmental factors</a:t>
            </a:r>
          </a:p>
          <a:p>
            <a:pPr lvl="3"/>
            <a:r>
              <a:rPr lang="en-US" sz="2800" dirty="0"/>
              <a:t>Culture</a:t>
            </a:r>
          </a:p>
          <a:p>
            <a:pPr lvl="3"/>
            <a:r>
              <a:rPr lang="en-US" sz="2800" dirty="0"/>
              <a:t>Parental dictates</a:t>
            </a:r>
          </a:p>
          <a:p>
            <a:pPr lvl="3"/>
            <a:r>
              <a:rPr lang="en-US" sz="2800" dirty="0"/>
              <a:t>Teachers</a:t>
            </a:r>
          </a:p>
          <a:p>
            <a:pPr lvl="3"/>
            <a:r>
              <a:rPr lang="en-US" sz="2800" dirty="0"/>
              <a:t>Friends and other situations</a:t>
            </a:r>
          </a:p>
          <a:p>
            <a:endParaRPr lang="en-US" dirty="0"/>
          </a:p>
        </p:txBody>
      </p:sp>
    </p:spTree>
    <p:extLst>
      <p:ext uri="{BB962C8B-B14F-4D97-AF65-F5344CB8AC3E}">
        <p14:creationId xmlns:p14="http://schemas.microsoft.com/office/powerpoint/2010/main" val="339081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6324600" cy="533400"/>
          </a:xfrm>
          <a:solidFill>
            <a:srgbClr val="FFFF00"/>
          </a:solidFill>
        </p:spPr>
        <p:txBody>
          <a:bodyPr>
            <a:normAutofit fontScale="90000"/>
          </a:bodyPr>
          <a:lstStyle/>
          <a:p>
            <a:pPr lvl="1" algn="l" rtl="0">
              <a:spcBef>
                <a:spcPct val="0"/>
              </a:spcBef>
            </a:pPr>
            <a:r>
              <a:rPr lang="en-US" sz="4000" dirty="0"/>
              <a:t>How Value affect personality?</a:t>
            </a:r>
          </a:p>
        </p:txBody>
      </p:sp>
      <p:sp>
        <p:nvSpPr>
          <p:cNvPr id="3" name="Content Placeholder 2"/>
          <p:cNvSpPr>
            <a:spLocks noGrp="1"/>
          </p:cNvSpPr>
          <p:nvPr>
            <p:ph idx="1"/>
          </p:nvPr>
        </p:nvSpPr>
        <p:spPr>
          <a:xfrm>
            <a:off x="838200" y="890954"/>
            <a:ext cx="10834616" cy="4595446"/>
          </a:xfrm>
        </p:spPr>
        <p:txBody>
          <a:bodyPr>
            <a:normAutofit/>
          </a:bodyPr>
          <a:lstStyle/>
          <a:p>
            <a:r>
              <a:rPr lang="en-US" dirty="0"/>
              <a:t>Values are </a:t>
            </a:r>
            <a:r>
              <a:rPr lang="en-US" dirty="0">
                <a:solidFill>
                  <a:srgbClr val="FF0000"/>
                </a:solidFill>
              </a:rPr>
              <a:t>principles or standards of behavior</a:t>
            </a:r>
            <a:r>
              <a:rPr lang="en-US" dirty="0"/>
              <a:t>. </a:t>
            </a:r>
            <a:endParaRPr lang="en-US" dirty="0" smtClean="0"/>
          </a:p>
          <a:p>
            <a:r>
              <a:rPr lang="en-US" dirty="0" smtClean="0"/>
              <a:t>They </a:t>
            </a:r>
            <a:r>
              <a:rPr lang="en-US" dirty="0"/>
              <a:t>describe personal standards of </a:t>
            </a:r>
            <a:r>
              <a:rPr lang="en-US" dirty="0">
                <a:solidFill>
                  <a:srgbClr val="FF0000"/>
                </a:solidFill>
              </a:rPr>
              <a:t>what is valuable or important</a:t>
            </a:r>
            <a:r>
              <a:rPr lang="en-US" dirty="0"/>
              <a:t>. </a:t>
            </a:r>
            <a:endParaRPr lang="en-US" dirty="0" smtClean="0"/>
          </a:p>
          <a:p>
            <a:r>
              <a:rPr lang="en-US" dirty="0" smtClean="0"/>
              <a:t>It </a:t>
            </a:r>
            <a:r>
              <a:rPr lang="en-US" dirty="0"/>
              <a:t>is the values that help us to make </a:t>
            </a:r>
            <a:r>
              <a:rPr lang="en-US" dirty="0">
                <a:solidFill>
                  <a:srgbClr val="FF0000"/>
                </a:solidFill>
              </a:rPr>
              <a:t>decisions about right and wrong</a:t>
            </a:r>
            <a:r>
              <a:rPr lang="en-US" dirty="0"/>
              <a:t>, </a:t>
            </a:r>
            <a:r>
              <a:rPr lang="en-US" dirty="0">
                <a:solidFill>
                  <a:srgbClr val="FF0000"/>
                </a:solidFill>
              </a:rPr>
              <a:t>important and less important</a:t>
            </a:r>
            <a:r>
              <a:rPr lang="en-US" dirty="0"/>
              <a:t>, etc. </a:t>
            </a:r>
            <a:endParaRPr lang="en-US" dirty="0" smtClean="0"/>
          </a:p>
          <a:p>
            <a:r>
              <a:rPr lang="en-US" dirty="0" smtClean="0"/>
              <a:t>Values </a:t>
            </a:r>
            <a:r>
              <a:rPr lang="en-US" dirty="0"/>
              <a:t>can be </a:t>
            </a:r>
            <a:r>
              <a:rPr lang="en-US" dirty="0">
                <a:solidFill>
                  <a:srgbClr val="FF0000"/>
                </a:solidFill>
              </a:rPr>
              <a:t>comprised of</a:t>
            </a:r>
            <a:r>
              <a:rPr lang="en-US" dirty="0"/>
              <a:t> likes, dislikes, perspectives, </a:t>
            </a:r>
            <a:r>
              <a:rPr lang="en-US" dirty="0">
                <a:hlinkClick r:id="rId2"/>
              </a:rPr>
              <a:t>prejudices</a:t>
            </a:r>
            <a:r>
              <a:rPr lang="en-US" dirty="0"/>
              <a:t>, and judgment. They are basically the main principles that shape a person’s behavior. </a:t>
            </a:r>
            <a:endParaRPr lang="en-US" dirty="0" smtClean="0"/>
          </a:p>
          <a:p>
            <a:r>
              <a:rPr lang="en-US" dirty="0" smtClean="0"/>
              <a:t>Therefore</a:t>
            </a:r>
            <a:r>
              <a:rPr lang="en-US" dirty="0"/>
              <a:t>, they provide the basic </a:t>
            </a:r>
            <a:r>
              <a:rPr lang="en-US" dirty="0">
                <a:solidFill>
                  <a:srgbClr val="FF0000"/>
                </a:solidFill>
              </a:rPr>
              <a:t>foundation for understanding </a:t>
            </a:r>
            <a:r>
              <a:rPr lang="en-US" dirty="0"/>
              <a:t>a person’s personality, behavior, attitudes, and perceptions. </a:t>
            </a:r>
            <a:endParaRPr lang="en-US" dirty="0" smtClean="0"/>
          </a:p>
          <a:p>
            <a:r>
              <a:rPr lang="en-US" dirty="0" smtClean="0"/>
              <a:t>It </a:t>
            </a:r>
            <a:r>
              <a:rPr lang="en-US" dirty="0"/>
              <a:t>is also important to note that </a:t>
            </a:r>
            <a:r>
              <a:rPr lang="en-US" dirty="0">
                <a:solidFill>
                  <a:srgbClr val="FF0000"/>
                </a:solidFill>
              </a:rPr>
              <a:t>values depend on individuals</a:t>
            </a:r>
            <a:r>
              <a:rPr lang="en-US" dirty="0"/>
              <a:t>; each individual has different values. </a:t>
            </a:r>
            <a:endParaRPr lang="en-US" dirty="0" smtClean="0"/>
          </a:p>
        </p:txBody>
      </p:sp>
      <p:sp>
        <p:nvSpPr>
          <p:cNvPr id="4" name="Chevron 3"/>
          <p:cNvSpPr/>
          <p:nvPr/>
        </p:nvSpPr>
        <p:spPr>
          <a:xfrm>
            <a:off x="1897464" y="5873303"/>
            <a:ext cx="3810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 name="TextBox 5"/>
          <p:cNvSpPr txBox="1"/>
          <p:nvPr/>
        </p:nvSpPr>
        <p:spPr>
          <a:xfrm>
            <a:off x="838200" y="5740889"/>
            <a:ext cx="1181100" cy="461665"/>
          </a:xfrm>
          <a:prstGeom prst="rect">
            <a:avLst/>
          </a:prstGeom>
          <a:noFill/>
        </p:spPr>
        <p:txBody>
          <a:bodyPr wrap="square" rtlCol="0">
            <a:spAutoFit/>
          </a:bodyPr>
          <a:lstStyle/>
          <a:p>
            <a:r>
              <a:rPr lang="en-US" sz="2400" dirty="0"/>
              <a:t>Value</a:t>
            </a:r>
          </a:p>
        </p:txBody>
      </p:sp>
      <p:sp>
        <p:nvSpPr>
          <p:cNvPr id="7" name="TextBox 6"/>
          <p:cNvSpPr txBox="1"/>
          <p:nvPr/>
        </p:nvSpPr>
        <p:spPr>
          <a:xfrm>
            <a:off x="2278464" y="5830654"/>
            <a:ext cx="1143000" cy="457200"/>
          </a:xfrm>
          <a:prstGeom prst="rect">
            <a:avLst/>
          </a:prstGeom>
          <a:noFill/>
        </p:spPr>
        <p:txBody>
          <a:bodyPr wrap="square" rtlCol="0">
            <a:spAutoFit/>
          </a:bodyPr>
          <a:lstStyle/>
          <a:p>
            <a:r>
              <a:rPr lang="en-US" sz="2400" dirty="0"/>
              <a:t>Beliefs</a:t>
            </a:r>
          </a:p>
        </p:txBody>
      </p:sp>
      <p:sp>
        <p:nvSpPr>
          <p:cNvPr id="8" name="TextBox 7"/>
          <p:cNvSpPr txBox="1"/>
          <p:nvPr/>
        </p:nvSpPr>
        <p:spPr>
          <a:xfrm>
            <a:off x="3970931" y="5838132"/>
            <a:ext cx="1903008" cy="461665"/>
          </a:xfrm>
          <a:prstGeom prst="rect">
            <a:avLst/>
          </a:prstGeom>
          <a:noFill/>
        </p:spPr>
        <p:txBody>
          <a:bodyPr wrap="square" rtlCol="0">
            <a:spAutoFit/>
          </a:bodyPr>
          <a:lstStyle/>
          <a:p>
            <a:pPr marL="0" lvl="3"/>
            <a:r>
              <a:rPr lang="en-US" sz="2400" dirty="0"/>
              <a:t>Perception</a:t>
            </a:r>
          </a:p>
        </p:txBody>
      </p:sp>
      <p:sp>
        <p:nvSpPr>
          <p:cNvPr id="9" name="TextBox 8"/>
          <p:cNvSpPr txBox="1"/>
          <p:nvPr/>
        </p:nvSpPr>
        <p:spPr>
          <a:xfrm>
            <a:off x="6270293" y="5838132"/>
            <a:ext cx="1524000" cy="461665"/>
          </a:xfrm>
          <a:prstGeom prst="rect">
            <a:avLst/>
          </a:prstGeom>
          <a:noFill/>
        </p:spPr>
        <p:txBody>
          <a:bodyPr wrap="square" rtlCol="0">
            <a:spAutoFit/>
          </a:bodyPr>
          <a:lstStyle/>
          <a:p>
            <a:pPr marL="0" lvl="3"/>
            <a:r>
              <a:rPr lang="en-US" sz="2400" dirty="0"/>
              <a:t>Attitudes</a:t>
            </a:r>
          </a:p>
        </p:txBody>
      </p:sp>
      <p:sp>
        <p:nvSpPr>
          <p:cNvPr id="10" name="TextBox 9"/>
          <p:cNvSpPr txBox="1"/>
          <p:nvPr/>
        </p:nvSpPr>
        <p:spPr>
          <a:xfrm>
            <a:off x="8320016" y="5653465"/>
            <a:ext cx="3352800" cy="830997"/>
          </a:xfrm>
          <a:prstGeom prst="rect">
            <a:avLst/>
          </a:prstGeom>
          <a:noFill/>
        </p:spPr>
        <p:txBody>
          <a:bodyPr wrap="square" rtlCol="0">
            <a:spAutoFit/>
          </a:bodyPr>
          <a:lstStyle/>
          <a:p>
            <a:pPr marL="0" lvl="3"/>
            <a:r>
              <a:rPr lang="en-US" sz="2400" dirty="0"/>
              <a:t>Behavior interest and personality</a:t>
            </a:r>
          </a:p>
        </p:txBody>
      </p:sp>
      <p:sp>
        <p:nvSpPr>
          <p:cNvPr id="11" name="Chevron 10"/>
          <p:cNvSpPr/>
          <p:nvPr/>
        </p:nvSpPr>
        <p:spPr>
          <a:xfrm>
            <a:off x="3490128" y="5906854"/>
            <a:ext cx="3810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2" name="Chevron 11"/>
          <p:cNvSpPr/>
          <p:nvPr/>
        </p:nvSpPr>
        <p:spPr>
          <a:xfrm>
            <a:off x="5683439" y="5906854"/>
            <a:ext cx="3810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3" name="Chevron 12"/>
          <p:cNvSpPr/>
          <p:nvPr/>
        </p:nvSpPr>
        <p:spPr>
          <a:xfrm>
            <a:off x="7762448" y="5918797"/>
            <a:ext cx="3810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35688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1000"/>
                                        <p:tgtEl>
                                          <p:spTgt spid="9">
                                            <p:txEl>
                                              <p:pRg st="0" end="0"/>
                                            </p:txEl>
                                          </p:spTgt>
                                        </p:tgtEl>
                                      </p:cBhvr>
                                    </p:animEffect>
                                    <p:anim calcmode="lin" valueType="num">
                                      <p:cBhvr>
                                        <p:cTn id="4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1000"/>
                                        <p:tgtEl>
                                          <p:spTgt spid="10">
                                            <p:txEl>
                                              <p:pRg st="0" end="0"/>
                                            </p:txEl>
                                          </p:spTgt>
                                        </p:tgtEl>
                                      </p:cBhvr>
                                    </p:animEffect>
                                    <p:anim calcmode="lin" valueType="num">
                                      <p:cBhvr>
                                        <p:cTn id="5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Effect transition="in" filter="fade">
                                      <p:cBhvr>
                                        <p:cTn id="63" dur="1000"/>
                                        <p:tgtEl>
                                          <p:spTgt spid="3">
                                            <p:txEl>
                                              <p:pRg st="0" end="0"/>
                                            </p:txEl>
                                          </p:spTgt>
                                        </p:tgtEl>
                                      </p:cBhvr>
                                    </p:animEffect>
                                    <p:anim calcmode="lin" valueType="num">
                                      <p:cBhvr>
                                        <p:cTn id="6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animEffect transition="in" filter="fade">
                                      <p:cBhvr>
                                        <p:cTn id="70" dur="1000"/>
                                        <p:tgtEl>
                                          <p:spTgt spid="3">
                                            <p:txEl>
                                              <p:pRg st="1" end="1"/>
                                            </p:txEl>
                                          </p:spTgt>
                                        </p:tgtEl>
                                      </p:cBhvr>
                                    </p:animEffect>
                                    <p:anim calcmode="lin" valueType="num">
                                      <p:cBhvr>
                                        <p:cTn id="7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animEffect transition="in" filter="fade">
                                      <p:cBhvr>
                                        <p:cTn id="77" dur="1000"/>
                                        <p:tgtEl>
                                          <p:spTgt spid="3">
                                            <p:txEl>
                                              <p:pRg st="2" end="2"/>
                                            </p:txEl>
                                          </p:spTgt>
                                        </p:tgtEl>
                                      </p:cBhvr>
                                    </p:animEffect>
                                    <p:anim calcmode="lin" valueType="num">
                                      <p:cBhvr>
                                        <p:cTn id="7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3" end="3"/>
                                            </p:txEl>
                                          </p:spTgt>
                                        </p:tgtEl>
                                        <p:attrNameLst>
                                          <p:attrName>style.visibility</p:attrName>
                                        </p:attrNameLst>
                                      </p:cBhvr>
                                      <p:to>
                                        <p:strVal val="visible"/>
                                      </p:to>
                                    </p:set>
                                    <p:animEffect transition="in" filter="fade">
                                      <p:cBhvr>
                                        <p:cTn id="84" dur="1000"/>
                                        <p:tgtEl>
                                          <p:spTgt spid="3">
                                            <p:txEl>
                                              <p:pRg st="3" end="3"/>
                                            </p:txEl>
                                          </p:spTgt>
                                        </p:tgtEl>
                                      </p:cBhvr>
                                    </p:animEffect>
                                    <p:anim calcmode="lin" valueType="num">
                                      <p:cBhvr>
                                        <p:cTn id="8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4" end="4"/>
                                            </p:txEl>
                                          </p:spTgt>
                                        </p:tgtEl>
                                        <p:attrNameLst>
                                          <p:attrName>style.visibility</p:attrName>
                                        </p:attrNameLst>
                                      </p:cBhvr>
                                      <p:to>
                                        <p:strVal val="visible"/>
                                      </p:to>
                                    </p:set>
                                    <p:animEffect transition="in" filter="fade">
                                      <p:cBhvr>
                                        <p:cTn id="91" dur="1000"/>
                                        <p:tgtEl>
                                          <p:spTgt spid="3">
                                            <p:txEl>
                                              <p:pRg st="4" end="4"/>
                                            </p:txEl>
                                          </p:spTgt>
                                        </p:tgtEl>
                                      </p:cBhvr>
                                    </p:animEffect>
                                    <p:anim calcmode="lin" valueType="num">
                                      <p:cBhvr>
                                        <p:cTn id="9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5" end="5"/>
                                            </p:txEl>
                                          </p:spTgt>
                                        </p:tgtEl>
                                        <p:attrNameLst>
                                          <p:attrName>style.visibility</p:attrName>
                                        </p:attrNameLst>
                                      </p:cBhvr>
                                      <p:to>
                                        <p:strVal val="visible"/>
                                      </p:to>
                                    </p:set>
                                    <p:animEffect transition="in" filter="fade">
                                      <p:cBhvr>
                                        <p:cTn id="98" dur="1000"/>
                                        <p:tgtEl>
                                          <p:spTgt spid="3">
                                            <p:txEl>
                                              <p:pRg st="5" end="5"/>
                                            </p:txEl>
                                          </p:spTgt>
                                        </p:tgtEl>
                                      </p:cBhvr>
                                    </p:animEffect>
                                    <p:anim calcmode="lin" valueType="num">
                                      <p:cBhvr>
                                        <p:cTn id="9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build="allAtOnce"/>
      <p:bldP spid="7" grpId="0" build="allAtOnce"/>
      <p:bldP spid="8" grpId="0" build="allAtOnce"/>
      <p:bldP spid="9" grpId="0" build="allAtOnce"/>
      <p:bldP spid="10" grpId="0" build="allAtOnce"/>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429000" cy="639762"/>
          </a:xfrm>
          <a:solidFill>
            <a:srgbClr val="FFFF00"/>
          </a:solidFill>
        </p:spPr>
        <p:txBody>
          <a:bodyPr>
            <a:normAutofit fontScale="90000"/>
          </a:bodyPr>
          <a:lstStyle/>
          <a:p>
            <a:pPr lvl="1" algn="l" rtl="0">
              <a:spcBef>
                <a:spcPct val="0"/>
              </a:spcBef>
            </a:pPr>
            <a:r>
              <a:rPr lang="en-US" sz="4000" dirty="0"/>
              <a:t>Personal Value</a:t>
            </a:r>
          </a:p>
        </p:txBody>
      </p:sp>
      <p:sp>
        <p:nvSpPr>
          <p:cNvPr id="3" name="Content Placeholder 2"/>
          <p:cNvSpPr>
            <a:spLocks noGrp="1"/>
          </p:cNvSpPr>
          <p:nvPr>
            <p:ph idx="1"/>
          </p:nvPr>
        </p:nvSpPr>
        <p:spPr>
          <a:xfrm>
            <a:off x="609600" y="914400"/>
            <a:ext cx="11049000" cy="5559552"/>
          </a:xfrm>
        </p:spPr>
        <p:txBody>
          <a:bodyPr>
            <a:noAutofit/>
          </a:bodyPr>
          <a:lstStyle/>
          <a:p>
            <a:pPr lvl="2"/>
            <a:r>
              <a:rPr lang="en-US" sz="2800" dirty="0"/>
              <a:t>Personal values denote a sense of right or wrong, good or bad, and other judgmental criteria based on our strong sense of what the ideal ought to </a:t>
            </a:r>
            <a:r>
              <a:rPr lang="en-US" sz="2800" dirty="0" smtClean="0"/>
              <a:t>be.</a:t>
            </a:r>
            <a:endParaRPr lang="en-US" sz="2800" dirty="0"/>
          </a:p>
          <a:p>
            <a:pPr lvl="2"/>
            <a:r>
              <a:rPr lang="en-US" sz="2800" b="1" dirty="0"/>
              <a:t>Personal values serve five purposes in organizations</a:t>
            </a:r>
          </a:p>
          <a:p>
            <a:pPr lvl="3"/>
            <a:r>
              <a:rPr lang="en-US" sz="2800" dirty="0"/>
              <a:t>Value serve as standards of behavior</a:t>
            </a:r>
          </a:p>
          <a:p>
            <a:pPr lvl="3"/>
            <a:r>
              <a:rPr lang="en-US" sz="2800" dirty="0"/>
              <a:t>Guidelines for decision making and conflict resolution</a:t>
            </a:r>
          </a:p>
          <a:p>
            <a:pPr lvl="3"/>
            <a:r>
              <a:rPr lang="en-US" sz="2800" dirty="0"/>
              <a:t>Value effect our thought &amp; action</a:t>
            </a:r>
          </a:p>
          <a:p>
            <a:pPr lvl="3"/>
            <a:r>
              <a:rPr lang="en-US" sz="2800" dirty="0"/>
              <a:t>Influence on employee motivation &amp; perception</a:t>
            </a:r>
          </a:p>
          <a:p>
            <a:pPr lvl="3"/>
            <a:r>
              <a:rPr lang="en-US" sz="2800" dirty="0"/>
              <a:t>Influence on attitude and behavior</a:t>
            </a:r>
          </a:p>
        </p:txBody>
      </p:sp>
    </p:spTree>
    <p:extLst>
      <p:ext uri="{BB962C8B-B14F-4D97-AF65-F5344CB8AC3E}">
        <p14:creationId xmlns:p14="http://schemas.microsoft.com/office/powerpoint/2010/main" val="162440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781800" cy="639762"/>
          </a:xfrm>
          <a:solidFill>
            <a:srgbClr val="FFFF00"/>
          </a:solidFill>
        </p:spPr>
        <p:txBody>
          <a:bodyPr/>
          <a:lstStyle/>
          <a:p>
            <a:r>
              <a:rPr lang="as-IN" dirty="0"/>
              <a:t>সৎ সঙ্গে স্বর্গবাস, অসৎ সঙ্গে </a:t>
            </a:r>
            <a:r>
              <a:rPr lang="as-IN" dirty="0" smtClean="0"/>
              <a:t>সর্বনাশ</a:t>
            </a:r>
            <a:r>
              <a:rPr lang="en-US" dirty="0" smtClean="0"/>
              <a:t>!!!!!!!!</a:t>
            </a:r>
            <a:endParaRPr lang="en-US"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133600" y="1676400"/>
            <a:ext cx="7543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4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563562"/>
          </a:xfrm>
        </p:spPr>
        <p:txBody>
          <a:bodyPr>
            <a:normAutofit fontScale="90000"/>
          </a:bodyPr>
          <a:lstStyle/>
          <a:p>
            <a:r>
              <a:rPr lang="en-US" sz="3200" dirty="0"/>
              <a:t>Workforce </a:t>
            </a:r>
            <a:r>
              <a:rPr lang="en-US" sz="3200" dirty="0" smtClean="0"/>
              <a:t>Value/ Workplace </a:t>
            </a:r>
            <a:endParaRPr lang="en-US" dirty="0"/>
          </a:p>
        </p:txBody>
      </p:sp>
      <p:sp>
        <p:nvSpPr>
          <p:cNvPr id="3" name="Content Placeholder 2"/>
          <p:cNvSpPr>
            <a:spLocks noGrp="1"/>
          </p:cNvSpPr>
          <p:nvPr>
            <p:ph sz="quarter" idx="1"/>
          </p:nvPr>
        </p:nvSpPr>
        <p:spPr>
          <a:xfrm>
            <a:off x="609600" y="990600"/>
            <a:ext cx="10896600" cy="5483352"/>
          </a:xfrm>
        </p:spPr>
        <p:txBody>
          <a:bodyPr>
            <a:normAutofit fontScale="92500" lnSpcReduction="10000"/>
          </a:bodyPr>
          <a:lstStyle/>
          <a:p>
            <a:r>
              <a:rPr lang="en-US" sz="2600" dirty="0"/>
              <a:t>These values you have to obey as instructed by the </a:t>
            </a:r>
            <a:r>
              <a:rPr lang="en-US" sz="2600" dirty="0" smtClean="0"/>
              <a:t>workplace</a:t>
            </a:r>
          </a:p>
          <a:p>
            <a:r>
              <a:rPr lang="en-US" sz="2600" dirty="0" smtClean="0"/>
              <a:t>Workplace </a:t>
            </a:r>
            <a:r>
              <a:rPr lang="en-US" sz="2600" dirty="0"/>
              <a:t>values drive the attitudes and behaviors that you want to see within your team. These values might include respecting others, keeping promises, showing personal accountability, or providing excellent customer </a:t>
            </a:r>
            <a:r>
              <a:rPr lang="en-US" sz="2600" dirty="0" smtClean="0"/>
              <a:t>service.</a:t>
            </a:r>
          </a:p>
          <a:p>
            <a:r>
              <a:rPr lang="en-US" sz="2600" dirty="0" smtClean="0"/>
              <a:t>At </a:t>
            </a:r>
            <a:r>
              <a:rPr lang="en-US" sz="2600" dirty="0"/>
              <a:t>the workplace</a:t>
            </a:r>
          </a:p>
          <a:p>
            <a:pPr lvl="3"/>
            <a:r>
              <a:rPr lang="en-US" sz="2600" u="sng" dirty="0">
                <a:solidFill>
                  <a:srgbClr val="FF0000"/>
                </a:solidFill>
              </a:rPr>
              <a:t>Old value: </a:t>
            </a:r>
            <a:r>
              <a:rPr lang="en-US" sz="2600" dirty="0"/>
              <a:t>Hard work, conservative-traditional, loyalty to the employer organization. </a:t>
            </a:r>
          </a:p>
          <a:p>
            <a:pPr lvl="3"/>
            <a:r>
              <a:rPr lang="en-US" sz="2600" u="sng" dirty="0">
                <a:solidFill>
                  <a:srgbClr val="FF0000"/>
                </a:solidFill>
              </a:rPr>
              <a:t>Today value: </a:t>
            </a:r>
            <a:r>
              <a:rPr lang="en-US" sz="2600" dirty="0"/>
              <a:t>Job satisfaction, leisure time, loyalty to relationship, flexibility to career</a:t>
            </a:r>
          </a:p>
          <a:p>
            <a:pPr lvl="3"/>
            <a:r>
              <a:rPr lang="en-US" sz="2600" u="sng" dirty="0">
                <a:solidFill>
                  <a:srgbClr val="FF0000"/>
                </a:solidFill>
              </a:rPr>
              <a:t>Negative value: </a:t>
            </a:r>
            <a:r>
              <a:rPr lang="en-US" sz="2600" dirty="0"/>
              <a:t>Anger, ,meanness, arrogance (overconfidence),crookedness-wicked, greed/lust</a:t>
            </a:r>
          </a:p>
          <a:p>
            <a:pPr lvl="3"/>
            <a:r>
              <a:rPr lang="en-US" sz="2600" u="sng" dirty="0">
                <a:solidFill>
                  <a:srgbClr val="FF0000"/>
                </a:solidFill>
              </a:rPr>
              <a:t>Positive value:</a:t>
            </a:r>
            <a:r>
              <a:rPr lang="en-US" sz="2600" u="sng" dirty="0"/>
              <a:t> </a:t>
            </a:r>
            <a:r>
              <a:rPr lang="en-US" sz="2600" dirty="0"/>
              <a:t>Integrity, honesty, truthfulness, kind heartedness, humility</a:t>
            </a:r>
          </a:p>
          <a:p>
            <a:pPr marL="274320" lvl="2" indent="-274320">
              <a:spcBef>
                <a:spcPts val="600"/>
              </a:spcBef>
              <a:buClr>
                <a:schemeClr val="accent1"/>
              </a:buClr>
              <a:buSzPct val="70000"/>
            </a:pPr>
            <a:endParaRPr lang="en-US" sz="2800" dirty="0"/>
          </a:p>
          <a:p>
            <a:endParaRPr lang="en-US" dirty="0"/>
          </a:p>
        </p:txBody>
      </p:sp>
    </p:spTree>
    <p:extLst>
      <p:ext uri="{BB962C8B-B14F-4D97-AF65-F5344CB8AC3E}">
        <p14:creationId xmlns:p14="http://schemas.microsoft.com/office/powerpoint/2010/main" val="205967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4000" dirty="0"/>
              <a:t>Business Value</a:t>
            </a:r>
          </a:p>
        </p:txBody>
      </p:sp>
      <p:sp>
        <p:nvSpPr>
          <p:cNvPr id="3" name="Content Placeholder 2"/>
          <p:cNvSpPr>
            <a:spLocks noGrp="1"/>
          </p:cNvSpPr>
          <p:nvPr>
            <p:ph idx="1"/>
          </p:nvPr>
        </p:nvSpPr>
        <p:spPr>
          <a:xfrm>
            <a:off x="574431" y="1690688"/>
            <a:ext cx="9883257" cy="4862512"/>
          </a:xfrm>
        </p:spPr>
        <p:txBody>
          <a:bodyPr>
            <a:normAutofit/>
          </a:bodyPr>
          <a:lstStyle/>
          <a:p>
            <a:pPr marL="285750" lvl="2" indent="-166688"/>
            <a:r>
              <a:rPr lang="en-US" sz="3000" dirty="0"/>
              <a:t>Scholars identified ten fundamental shared values for successful organization</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buNone/>
            </a:pPr>
            <a:endParaRPr lang="en-US" dirty="0"/>
          </a:p>
          <a:p>
            <a:pPr marL="119063" lvl="2" indent="-119063"/>
            <a:endParaRPr lang="en-US" sz="3000" dirty="0"/>
          </a:p>
          <a:p>
            <a:pPr marL="0" lvl="2" indent="0">
              <a:buNone/>
            </a:pPr>
            <a:endParaRPr lang="en-US" sz="3000" dirty="0"/>
          </a:p>
        </p:txBody>
      </p:sp>
      <p:sp>
        <p:nvSpPr>
          <p:cNvPr id="5" name="TextBox 4"/>
          <p:cNvSpPr txBox="1"/>
          <p:nvPr/>
        </p:nvSpPr>
        <p:spPr>
          <a:xfrm>
            <a:off x="838200" y="2743201"/>
            <a:ext cx="9677400" cy="3139321"/>
          </a:xfrm>
          <a:prstGeom prst="rect">
            <a:avLst/>
          </a:prstGeom>
          <a:noFill/>
        </p:spPr>
        <p:txBody>
          <a:bodyPr wrap="square" numCol="2" rtlCol="0">
            <a:spAutoFit/>
          </a:bodyPr>
          <a:lstStyle/>
          <a:p>
            <a:pPr lvl="3"/>
            <a:r>
              <a:rPr lang="en-US" sz="2800" dirty="0" smtClean="0"/>
              <a:t>Truth</a:t>
            </a:r>
            <a:endParaRPr lang="en-US" sz="2800" dirty="0"/>
          </a:p>
          <a:p>
            <a:pPr lvl="3"/>
            <a:r>
              <a:rPr lang="en-US" sz="2800" dirty="0"/>
              <a:t>Mentoring</a:t>
            </a:r>
          </a:p>
          <a:p>
            <a:pPr lvl="3"/>
            <a:r>
              <a:rPr lang="en-US" sz="2800" dirty="0"/>
              <a:t>Giving credit</a:t>
            </a:r>
          </a:p>
          <a:p>
            <a:pPr lvl="3"/>
            <a:r>
              <a:rPr lang="en-US" sz="2800" dirty="0"/>
              <a:t>Honesty</a:t>
            </a:r>
          </a:p>
          <a:p>
            <a:pPr lvl="3"/>
            <a:r>
              <a:rPr lang="en-US" sz="2800" dirty="0"/>
              <a:t>Caring</a:t>
            </a:r>
          </a:p>
          <a:p>
            <a:pPr lvl="3"/>
            <a:r>
              <a:rPr lang="en-US" sz="2800" dirty="0"/>
              <a:t>Trust</a:t>
            </a:r>
          </a:p>
          <a:p>
            <a:pPr lvl="3"/>
            <a:endParaRPr lang="en-US" sz="2800" dirty="0"/>
          </a:p>
          <a:p>
            <a:pPr lvl="3"/>
            <a:r>
              <a:rPr lang="en-US" sz="2800" dirty="0"/>
              <a:t>Openness</a:t>
            </a:r>
          </a:p>
          <a:p>
            <a:pPr lvl="3"/>
            <a:r>
              <a:rPr lang="en-US" sz="2800" dirty="0"/>
              <a:t>Risk taking</a:t>
            </a:r>
          </a:p>
          <a:p>
            <a:pPr lvl="3"/>
            <a:r>
              <a:rPr lang="en-US" sz="2800" dirty="0"/>
              <a:t>Social conscience</a:t>
            </a:r>
          </a:p>
          <a:p>
            <a:pPr lvl="3"/>
            <a:r>
              <a:rPr lang="en-US" sz="2800" dirty="0"/>
              <a:t>Responsibility &amp; accountability</a:t>
            </a:r>
          </a:p>
          <a:p>
            <a:endParaRPr lang="en-US" dirty="0"/>
          </a:p>
        </p:txBody>
      </p:sp>
    </p:spTree>
    <p:extLst>
      <p:ext uri="{BB962C8B-B14F-4D97-AF65-F5344CB8AC3E}">
        <p14:creationId xmlns:p14="http://schemas.microsoft.com/office/powerpoint/2010/main" val="341239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fade">
                                      <p:cBhvr>
                                        <p:cTn id="59" dur="1000"/>
                                        <p:tgtEl>
                                          <p:spTgt spid="5">
                                            <p:txEl>
                                              <p:pRg st="10" end="10"/>
                                            </p:txEl>
                                          </p:spTgt>
                                        </p:tgtEl>
                                      </p:cBhvr>
                                    </p:animEffect>
                                    <p:anim calcmode="lin" valueType="num">
                                      <p:cBhvr>
                                        <p:cTn id="6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B9F67-CF2D-4CE5-B78F-EACAE4EDCD36}"/>
              </a:ext>
            </a:extLst>
          </p:cNvPr>
          <p:cNvSpPr>
            <a:spLocks noGrp="1"/>
          </p:cNvSpPr>
          <p:nvPr>
            <p:ph type="title"/>
          </p:nvPr>
        </p:nvSpPr>
        <p:spPr/>
        <p:txBody>
          <a:bodyPr/>
          <a:lstStyle/>
          <a:p>
            <a:r>
              <a:rPr lang="en-US" b="1" i="0" dirty="0">
                <a:solidFill>
                  <a:srgbClr val="111111"/>
                </a:solidFill>
                <a:effectLst/>
                <a:latin typeface="Open Sans"/>
              </a:rPr>
              <a:t>What Is Important or Valuable?</a:t>
            </a:r>
            <a:br>
              <a:rPr lang="en-US" b="1" i="0" dirty="0">
                <a:solidFill>
                  <a:srgbClr val="111111"/>
                </a:solidFill>
                <a:effectLst/>
                <a:latin typeface="Open Sans"/>
              </a:rPr>
            </a:br>
            <a:endParaRPr lang="en-US" dirty="0"/>
          </a:p>
        </p:txBody>
      </p:sp>
      <p:sp>
        <p:nvSpPr>
          <p:cNvPr id="3" name="Content Placeholder 2">
            <a:extLst>
              <a:ext uri="{FF2B5EF4-FFF2-40B4-BE49-F238E27FC236}">
                <a16:creationId xmlns="" xmlns:a16="http://schemas.microsoft.com/office/drawing/2014/main" id="{E021F95B-401A-42A7-BB74-44CC961FDD9E}"/>
              </a:ext>
            </a:extLst>
          </p:cNvPr>
          <p:cNvSpPr>
            <a:spLocks noGrp="1"/>
          </p:cNvSpPr>
          <p:nvPr>
            <p:ph idx="1"/>
          </p:nvPr>
        </p:nvSpPr>
        <p:spPr>
          <a:xfrm>
            <a:off x="609600" y="1219200"/>
            <a:ext cx="10896600" cy="5254752"/>
          </a:xfrm>
        </p:spPr>
        <p:txBody>
          <a:bodyPr>
            <a:normAutofit/>
          </a:bodyPr>
          <a:lstStyle/>
          <a:p>
            <a:pPr algn="l"/>
            <a:r>
              <a:rPr lang="en-US" b="1" i="0" dirty="0">
                <a:solidFill>
                  <a:srgbClr val="333333"/>
                </a:solidFill>
                <a:effectLst/>
                <a:latin typeface="Open Sans"/>
              </a:rPr>
              <a:t>For example</a:t>
            </a:r>
            <a:r>
              <a:rPr lang="en-US" b="0" i="0" dirty="0">
                <a:solidFill>
                  <a:srgbClr val="333333"/>
                </a:solidFill>
                <a:effectLst/>
                <a:latin typeface="Open Sans"/>
              </a:rPr>
              <a:t>, if </a:t>
            </a:r>
            <a:r>
              <a:rPr lang="en-US" b="1" i="0" dirty="0">
                <a:solidFill>
                  <a:srgbClr val="333333"/>
                </a:solidFill>
                <a:effectLst/>
                <a:latin typeface="Open Sans"/>
              </a:rPr>
              <a:t>someone's value system is founded upon honesty</a:t>
            </a:r>
            <a:r>
              <a:rPr lang="en-US" b="0" i="0" dirty="0">
                <a:solidFill>
                  <a:srgbClr val="333333"/>
                </a:solidFill>
                <a:effectLst/>
                <a:latin typeface="Open Sans"/>
              </a:rPr>
              <a:t>, they would probably </a:t>
            </a:r>
            <a:r>
              <a:rPr lang="en-US" b="1" i="0" dirty="0">
                <a:solidFill>
                  <a:srgbClr val="333333"/>
                </a:solidFill>
                <a:effectLst/>
                <a:latin typeface="Open Sans"/>
              </a:rPr>
              <a:t>make a proper judgment between cheating </a:t>
            </a:r>
            <a:r>
              <a:rPr lang="en-US" b="0" i="0" dirty="0">
                <a:solidFill>
                  <a:srgbClr val="333333"/>
                </a:solidFill>
                <a:effectLst/>
                <a:latin typeface="Open Sans"/>
              </a:rPr>
              <a:t>on a </a:t>
            </a:r>
            <a:r>
              <a:rPr lang="en-US" b="1" i="0" dirty="0">
                <a:solidFill>
                  <a:srgbClr val="333333"/>
                </a:solidFill>
                <a:effectLst/>
                <a:latin typeface="Open Sans"/>
              </a:rPr>
              <a:t>college entrance exa</a:t>
            </a:r>
            <a:r>
              <a:rPr lang="en-US" b="0" i="0" dirty="0">
                <a:solidFill>
                  <a:srgbClr val="333333"/>
                </a:solidFill>
                <a:effectLst/>
                <a:latin typeface="Open Sans"/>
              </a:rPr>
              <a:t>m (wrong) and </a:t>
            </a:r>
            <a:r>
              <a:rPr lang="en-US" b="1" i="0" dirty="0">
                <a:solidFill>
                  <a:srgbClr val="333333"/>
                </a:solidFill>
                <a:effectLst/>
                <a:latin typeface="Open Sans"/>
              </a:rPr>
              <a:t>studying hard to ace a college entrance exam (right).</a:t>
            </a:r>
          </a:p>
          <a:p>
            <a:pPr algn="l"/>
            <a:r>
              <a:rPr lang="en-US" b="0" i="0" dirty="0">
                <a:solidFill>
                  <a:srgbClr val="333333"/>
                </a:solidFill>
                <a:effectLst/>
                <a:latin typeface="Open Sans"/>
              </a:rPr>
              <a:t>Conversely, if someone </a:t>
            </a:r>
            <a:r>
              <a:rPr lang="en-US" b="1" i="0" dirty="0">
                <a:solidFill>
                  <a:srgbClr val="333333"/>
                </a:solidFill>
                <a:effectLst/>
                <a:latin typeface="Open Sans"/>
              </a:rPr>
              <a:t>valued achievement and success </a:t>
            </a:r>
            <a:r>
              <a:rPr lang="en-US" b="1" i="0" dirty="0">
                <a:solidFill>
                  <a:srgbClr val="FF0000"/>
                </a:solidFill>
                <a:effectLst/>
                <a:latin typeface="Open Sans"/>
              </a:rPr>
              <a:t>over honesty</a:t>
            </a:r>
            <a:r>
              <a:rPr lang="en-US" b="0" i="0" dirty="0">
                <a:solidFill>
                  <a:srgbClr val="333333"/>
                </a:solidFill>
                <a:effectLst/>
                <a:latin typeface="Open Sans"/>
              </a:rPr>
              <a:t>, that person </a:t>
            </a:r>
            <a:r>
              <a:rPr lang="en-US" b="1" i="0" dirty="0">
                <a:solidFill>
                  <a:srgbClr val="333333"/>
                </a:solidFill>
                <a:effectLst/>
                <a:latin typeface="Open Sans"/>
              </a:rPr>
              <a:t>may opt to cheat on the exam in order to achieve the desired result. T</a:t>
            </a:r>
            <a:r>
              <a:rPr lang="en-US" b="0" i="0" dirty="0">
                <a:solidFill>
                  <a:srgbClr val="333333"/>
                </a:solidFill>
                <a:effectLst/>
                <a:latin typeface="Open Sans"/>
              </a:rPr>
              <a:t>his </a:t>
            </a:r>
            <a:r>
              <a:rPr lang="en-US" b="1" i="0" dirty="0">
                <a:solidFill>
                  <a:srgbClr val="333333"/>
                </a:solidFill>
                <a:effectLst/>
                <a:latin typeface="Open Sans"/>
              </a:rPr>
              <a:t>relates to </a:t>
            </a:r>
            <a:r>
              <a:rPr lang="en-US" b="0" i="0" dirty="0">
                <a:solidFill>
                  <a:srgbClr val="333333"/>
                </a:solidFill>
                <a:effectLst/>
                <a:latin typeface="Open Sans"/>
              </a:rPr>
              <a:t>which </a:t>
            </a:r>
            <a:r>
              <a:rPr lang="en-US" b="1" i="0" dirty="0">
                <a:solidFill>
                  <a:srgbClr val="FF0000"/>
                </a:solidFill>
                <a:effectLst/>
                <a:latin typeface="Open Sans"/>
              </a:rPr>
              <a:t>value is "worth more" to the individual.</a:t>
            </a:r>
          </a:p>
          <a:p>
            <a:pPr algn="l"/>
            <a:r>
              <a:rPr lang="en-US" b="0" i="0" dirty="0">
                <a:solidFill>
                  <a:srgbClr val="333333"/>
                </a:solidFill>
                <a:effectLst/>
                <a:latin typeface="Open Sans"/>
              </a:rPr>
              <a:t>These </a:t>
            </a:r>
            <a:r>
              <a:rPr lang="en-US" b="0" i="1" dirty="0">
                <a:solidFill>
                  <a:srgbClr val="FF0000"/>
                </a:solidFill>
                <a:effectLst/>
                <a:latin typeface="Open Sans"/>
              </a:rPr>
              <a:t>fundamental beliefs </a:t>
            </a:r>
            <a:r>
              <a:rPr lang="en-US" b="0" i="0" dirty="0">
                <a:solidFill>
                  <a:srgbClr val="333333"/>
                </a:solidFill>
                <a:effectLst/>
                <a:latin typeface="Open Sans"/>
              </a:rPr>
              <a:t>are the </a:t>
            </a:r>
            <a:r>
              <a:rPr lang="en-US" b="1" i="0" dirty="0">
                <a:solidFill>
                  <a:srgbClr val="333333"/>
                </a:solidFill>
                <a:effectLst/>
                <a:latin typeface="Open Sans"/>
              </a:rPr>
              <a:t>barometer that go on to guide a person's decisions</a:t>
            </a:r>
            <a:r>
              <a:rPr lang="en-US" b="1" i="0" dirty="0" smtClean="0">
                <a:solidFill>
                  <a:srgbClr val="333333"/>
                </a:solidFill>
                <a:effectLst/>
                <a:latin typeface="Open Sans"/>
              </a:rPr>
              <a:t>.</a:t>
            </a:r>
          </a:p>
          <a:p>
            <a:pPr algn="l"/>
            <a:r>
              <a:rPr lang="en-US" b="0" i="0" dirty="0" smtClean="0">
                <a:solidFill>
                  <a:srgbClr val="333333"/>
                </a:solidFill>
                <a:effectLst/>
                <a:latin typeface="Open Sans"/>
              </a:rPr>
              <a:t> </a:t>
            </a:r>
            <a:r>
              <a:rPr lang="en-US" b="1" i="0" dirty="0">
                <a:solidFill>
                  <a:srgbClr val="333333"/>
                </a:solidFill>
                <a:effectLst/>
                <a:latin typeface="Open Sans"/>
              </a:rPr>
              <a:t>Values don't necessarily need </a:t>
            </a:r>
            <a:r>
              <a:rPr lang="en-US" b="0" i="0" dirty="0">
                <a:solidFill>
                  <a:srgbClr val="333333"/>
                </a:solidFill>
                <a:effectLst/>
                <a:latin typeface="Open Sans"/>
              </a:rPr>
              <a:t>to be "system wide" </a:t>
            </a:r>
            <a:r>
              <a:rPr lang="en-US" b="1" i="0" dirty="0">
                <a:solidFill>
                  <a:srgbClr val="FF0000"/>
                </a:solidFill>
                <a:effectLst/>
                <a:latin typeface="Open Sans"/>
              </a:rPr>
              <a:t>in a group </a:t>
            </a:r>
            <a:r>
              <a:rPr lang="en-US" b="0" i="0" dirty="0">
                <a:solidFill>
                  <a:srgbClr val="333333"/>
                </a:solidFill>
                <a:effectLst/>
                <a:latin typeface="Open Sans"/>
              </a:rPr>
              <a:t>of people. Rather</a:t>
            </a:r>
            <a:r>
              <a:rPr lang="en-US" b="1" i="0" dirty="0">
                <a:solidFill>
                  <a:srgbClr val="333333"/>
                </a:solidFill>
                <a:effectLst/>
                <a:latin typeface="Open Sans"/>
              </a:rPr>
              <a:t>, they tend to be a personal, individual foundation </a:t>
            </a:r>
            <a:r>
              <a:rPr lang="en-US" b="0" i="0" dirty="0">
                <a:solidFill>
                  <a:srgbClr val="333333"/>
                </a:solidFill>
                <a:effectLst/>
                <a:latin typeface="Open Sans"/>
              </a:rPr>
              <a:t>that influences </a:t>
            </a:r>
            <a:r>
              <a:rPr lang="en-US" b="0" i="0" u="none" strike="noStrike" dirty="0">
                <a:solidFill>
                  <a:srgbClr val="333333"/>
                </a:solidFill>
                <a:effectLst/>
                <a:latin typeface="Open Sans"/>
                <a:hlinkClick r:id="rId2"/>
              </a:rPr>
              <a:t>a particular person's behavior</a:t>
            </a:r>
            <a:r>
              <a:rPr lang="en-US" b="0" i="0" dirty="0">
                <a:solidFill>
                  <a:srgbClr val="333333"/>
                </a:solidFill>
                <a:effectLst/>
                <a:latin typeface="Open Sans"/>
              </a:rPr>
              <a:t>.</a:t>
            </a:r>
          </a:p>
          <a:p>
            <a:endParaRPr lang="en-US" dirty="0"/>
          </a:p>
        </p:txBody>
      </p:sp>
    </p:spTree>
    <p:extLst>
      <p:ext uri="{BB962C8B-B14F-4D97-AF65-F5344CB8AC3E}">
        <p14:creationId xmlns:p14="http://schemas.microsoft.com/office/powerpoint/2010/main" val="40256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EC930D-CB22-4484-80E5-3C129D4BE0B7}"/>
              </a:ext>
            </a:extLst>
          </p:cNvPr>
          <p:cNvSpPr>
            <a:spLocks noGrp="1"/>
          </p:cNvSpPr>
          <p:nvPr>
            <p:ph type="title"/>
          </p:nvPr>
        </p:nvSpPr>
        <p:spPr/>
        <p:txBody>
          <a:bodyPr/>
          <a:lstStyle/>
          <a:p>
            <a:r>
              <a:rPr lang="en-US" b="0" i="0" dirty="0">
                <a:solidFill>
                  <a:srgbClr val="111111"/>
                </a:solidFill>
                <a:effectLst/>
                <a:latin typeface="Open Sans"/>
              </a:rPr>
              <a:t>What are Morals?</a:t>
            </a:r>
            <a:br>
              <a:rPr lang="en-US" b="0" i="0" dirty="0">
                <a:solidFill>
                  <a:srgbClr val="111111"/>
                </a:solidFill>
                <a:effectLst/>
                <a:latin typeface="Open Sans"/>
              </a:rPr>
            </a:br>
            <a:endParaRPr lang="en-US" dirty="0"/>
          </a:p>
        </p:txBody>
      </p:sp>
      <p:sp>
        <p:nvSpPr>
          <p:cNvPr id="3" name="Content Placeholder 2">
            <a:extLst>
              <a:ext uri="{FF2B5EF4-FFF2-40B4-BE49-F238E27FC236}">
                <a16:creationId xmlns="" xmlns:a16="http://schemas.microsoft.com/office/drawing/2014/main" id="{95CB961D-D250-4404-9E02-F1AF2C09F881}"/>
              </a:ext>
            </a:extLst>
          </p:cNvPr>
          <p:cNvSpPr>
            <a:spLocks noGrp="1"/>
          </p:cNvSpPr>
          <p:nvPr>
            <p:ph idx="1"/>
          </p:nvPr>
        </p:nvSpPr>
        <p:spPr>
          <a:xfrm>
            <a:off x="838200" y="1324708"/>
            <a:ext cx="10515600" cy="4852255"/>
          </a:xfrm>
        </p:spPr>
        <p:txBody>
          <a:bodyPr>
            <a:normAutofit/>
          </a:bodyPr>
          <a:lstStyle/>
          <a:p>
            <a:pPr algn="l"/>
            <a:r>
              <a:rPr lang="en-US" b="0" i="0" dirty="0">
                <a:solidFill>
                  <a:srgbClr val="333333"/>
                </a:solidFill>
                <a:effectLst/>
                <a:latin typeface="Open Sans"/>
              </a:rPr>
              <a:t>Morals are formed out of </a:t>
            </a:r>
            <a:r>
              <a:rPr lang="en-US" b="0" i="0" u="none" strike="noStrike" dirty="0">
                <a:solidFill>
                  <a:srgbClr val="333333"/>
                </a:solidFill>
                <a:effectLst/>
                <a:latin typeface="Open Sans"/>
                <a:hlinkClick r:id="rId2"/>
              </a:rPr>
              <a:t>a person's values</a:t>
            </a:r>
            <a:r>
              <a:rPr lang="en-US" b="0" i="0" dirty="0">
                <a:solidFill>
                  <a:srgbClr val="333333"/>
                </a:solidFill>
                <a:effectLst/>
                <a:latin typeface="Open Sans"/>
              </a:rPr>
              <a:t>. </a:t>
            </a:r>
            <a:endParaRPr lang="en-US" b="0" i="0" dirty="0" smtClean="0">
              <a:solidFill>
                <a:srgbClr val="333333"/>
              </a:solidFill>
              <a:effectLst/>
              <a:latin typeface="Open Sans"/>
            </a:endParaRPr>
          </a:p>
          <a:p>
            <a:pPr algn="l"/>
            <a:r>
              <a:rPr lang="en-US" b="0" i="0" dirty="0" smtClean="0">
                <a:solidFill>
                  <a:srgbClr val="333333"/>
                </a:solidFill>
                <a:effectLst/>
                <a:latin typeface="Open Sans"/>
              </a:rPr>
              <a:t>Values </a:t>
            </a:r>
            <a:r>
              <a:rPr lang="en-US" b="0" i="0" dirty="0">
                <a:solidFill>
                  <a:srgbClr val="333333"/>
                </a:solidFill>
                <a:effectLst/>
                <a:latin typeface="Open Sans"/>
              </a:rPr>
              <a:t>are the foundation of a person's ability to judge between right and wrong. </a:t>
            </a:r>
            <a:endParaRPr lang="en-US" b="0" i="0" dirty="0" smtClean="0">
              <a:solidFill>
                <a:srgbClr val="333333"/>
              </a:solidFill>
              <a:effectLst/>
              <a:latin typeface="Open Sans"/>
            </a:endParaRPr>
          </a:p>
          <a:p>
            <a:pPr algn="l"/>
            <a:r>
              <a:rPr lang="en-US" b="1" i="0" dirty="0" smtClean="0">
                <a:solidFill>
                  <a:srgbClr val="333333"/>
                </a:solidFill>
                <a:effectLst/>
                <a:latin typeface="Open Sans"/>
              </a:rPr>
              <a:t>Morals </a:t>
            </a:r>
            <a:r>
              <a:rPr lang="en-US" b="1" i="0" dirty="0">
                <a:solidFill>
                  <a:srgbClr val="333333"/>
                </a:solidFill>
                <a:effectLst/>
                <a:latin typeface="Open Sans"/>
              </a:rPr>
              <a:t>build on </a:t>
            </a:r>
            <a:r>
              <a:rPr lang="en-US" b="0" i="0" dirty="0">
                <a:solidFill>
                  <a:srgbClr val="333333"/>
                </a:solidFill>
                <a:effectLst/>
                <a:latin typeface="Open Sans"/>
              </a:rPr>
              <a:t>this to form specific, context-driven rules that </a:t>
            </a:r>
            <a:r>
              <a:rPr lang="en-US" b="1" i="0" dirty="0">
                <a:solidFill>
                  <a:srgbClr val="FF0000"/>
                </a:solidFill>
                <a:effectLst/>
                <a:latin typeface="Open Sans"/>
              </a:rPr>
              <a:t>govern a person's behavior</a:t>
            </a:r>
            <a:r>
              <a:rPr lang="en-US" b="0" i="0" dirty="0">
                <a:solidFill>
                  <a:srgbClr val="333333"/>
                </a:solidFill>
                <a:effectLst/>
                <a:latin typeface="Open Sans"/>
              </a:rPr>
              <a:t>. </a:t>
            </a:r>
            <a:r>
              <a:rPr lang="en-US" b="1" i="0" dirty="0">
                <a:solidFill>
                  <a:srgbClr val="333333"/>
                </a:solidFill>
                <a:effectLst/>
                <a:latin typeface="Open Sans"/>
              </a:rPr>
              <a:t>They're formed from </a:t>
            </a:r>
            <a:r>
              <a:rPr lang="en-US" b="0" i="0" dirty="0">
                <a:solidFill>
                  <a:srgbClr val="333333"/>
                </a:solidFill>
                <a:effectLst/>
                <a:latin typeface="Open Sans"/>
              </a:rPr>
              <a:t>a </a:t>
            </a:r>
            <a:r>
              <a:rPr lang="en-US" b="1" i="0" dirty="0">
                <a:solidFill>
                  <a:srgbClr val="FF0000"/>
                </a:solidFill>
                <a:effectLst/>
                <a:latin typeface="Open Sans"/>
              </a:rPr>
              <a:t>person's life experience and are subject to opinion.</a:t>
            </a:r>
          </a:p>
          <a:p>
            <a:pPr algn="l"/>
            <a:r>
              <a:rPr lang="en-US" b="1" i="0" dirty="0">
                <a:solidFill>
                  <a:srgbClr val="333333"/>
                </a:solidFill>
                <a:effectLst/>
                <a:latin typeface="Open Sans"/>
              </a:rPr>
              <a:t>For example</a:t>
            </a:r>
            <a:r>
              <a:rPr lang="en-US" b="0" i="0" dirty="0">
                <a:solidFill>
                  <a:srgbClr val="333333"/>
                </a:solidFill>
                <a:effectLst/>
                <a:latin typeface="Open Sans"/>
              </a:rPr>
              <a:t>, someone's </a:t>
            </a:r>
            <a:r>
              <a:rPr lang="en-US" b="1" i="0" dirty="0">
                <a:solidFill>
                  <a:srgbClr val="333333"/>
                </a:solidFill>
                <a:effectLst/>
                <a:latin typeface="Open Sans"/>
              </a:rPr>
              <a:t>morals might indicate they're opposed to murder</a:t>
            </a:r>
            <a:r>
              <a:rPr lang="en-US" b="0" i="0" dirty="0">
                <a:solidFill>
                  <a:srgbClr val="333333"/>
                </a:solidFill>
                <a:effectLst/>
                <a:latin typeface="Open Sans"/>
              </a:rPr>
              <a:t>. That's a pretty general rule of thumb. </a:t>
            </a:r>
            <a:endParaRPr lang="en-US" b="0" i="0" dirty="0" smtClean="0">
              <a:solidFill>
                <a:srgbClr val="333333"/>
              </a:solidFill>
              <a:effectLst/>
              <a:latin typeface="Open Sans"/>
            </a:endParaRPr>
          </a:p>
          <a:p>
            <a:pPr algn="l"/>
            <a:r>
              <a:rPr lang="en-US" b="0" i="0" dirty="0" smtClean="0">
                <a:solidFill>
                  <a:srgbClr val="333333"/>
                </a:solidFill>
                <a:effectLst/>
                <a:latin typeface="Open Sans"/>
              </a:rPr>
              <a:t>But </a:t>
            </a:r>
            <a:r>
              <a:rPr lang="en-US" b="0" i="0" dirty="0">
                <a:solidFill>
                  <a:srgbClr val="333333"/>
                </a:solidFill>
                <a:effectLst/>
                <a:latin typeface="Open Sans"/>
              </a:rPr>
              <a:t>what about something </a:t>
            </a:r>
            <a:r>
              <a:rPr lang="en-US" b="1" i="0" dirty="0">
                <a:solidFill>
                  <a:srgbClr val="333333"/>
                </a:solidFill>
                <a:effectLst/>
                <a:latin typeface="Open Sans"/>
              </a:rPr>
              <a:t>more </a:t>
            </a:r>
            <a:r>
              <a:rPr lang="en-US" b="1" i="0" dirty="0" smtClean="0">
                <a:solidFill>
                  <a:srgbClr val="333333"/>
                </a:solidFill>
                <a:effectLst/>
                <a:latin typeface="Open Sans"/>
              </a:rPr>
              <a:t>ordinary</a:t>
            </a:r>
            <a:r>
              <a:rPr lang="en-US" b="0" i="0" dirty="0" smtClean="0">
                <a:solidFill>
                  <a:srgbClr val="333333"/>
                </a:solidFill>
                <a:effectLst/>
                <a:latin typeface="Open Sans"/>
              </a:rPr>
              <a:t>? </a:t>
            </a:r>
            <a:r>
              <a:rPr lang="en-US" b="1" i="0" dirty="0">
                <a:solidFill>
                  <a:srgbClr val="333333"/>
                </a:solidFill>
                <a:effectLst/>
                <a:latin typeface="Open Sans"/>
              </a:rPr>
              <a:t>While one person's morals might tell them not to gossip</a:t>
            </a:r>
            <a:r>
              <a:rPr lang="en-US" b="0" i="0" dirty="0">
                <a:solidFill>
                  <a:srgbClr val="333333"/>
                </a:solidFill>
                <a:effectLst/>
                <a:latin typeface="Open Sans"/>
              </a:rPr>
              <a:t>, </a:t>
            </a:r>
            <a:r>
              <a:rPr lang="en-US" b="1" i="0" dirty="0">
                <a:solidFill>
                  <a:srgbClr val="333333"/>
                </a:solidFill>
                <a:effectLst/>
                <a:latin typeface="Open Sans"/>
              </a:rPr>
              <a:t>another person's morals might be quite different.</a:t>
            </a:r>
            <a:r>
              <a:rPr lang="en-US" b="0" i="0" dirty="0">
                <a:solidFill>
                  <a:srgbClr val="333333"/>
                </a:solidFill>
                <a:effectLst/>
                <a:latin typeface="Open Sans"/>
              </a:rPr>
              <a:t> </a:t>
            </a:r>
            <a:r>
              <a:rPr lang="en-US" b="1" i="0" dirty="0">
                <a:solidFill>
                  <a:srgbClr val="333333"/>
                </a:solidFill>
                <a:effectLst/>
                <a:latin typeface="Open Sans"/>
              </a:rPr>
              <a:t>They might not consider gossip to be a bad thing. </a:t>
            </a:r>
            <a:endParaRPr lang="en-US" b="1" i="0" dirty="0" smtClean="0">
              <a:solidFill>
                <a:srgbClr val="333333"/>
              </a:solidFill>
              <a:effectLst/>
              <a:latin typeface="Open Sans"/>
            </a:endParaRPr>
          </a:p>
          <a:p>
            <a:pPr marL="0" indent="0">
              <a:buNone/>
            </a:pPr>
            <a:endParaRPr lang="en-US" dirty="0"/>
          </a:p>
        </p:txBody>
      </p:sp>
    </p:spTree>
    <p:extLst>
      <p:ext uri="{BB962C8B-B14F-4D97-AF65-F5344CB8AC3E}">
        <p14:creationId xmlns:p14="http://schemas.microsoft.com/office/powerpoint/2010/main" val="13040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28600"/>
            <a:ext cx="3657600" cy="563562"/>
          </a:xfrm>
          <a:solidFill>
            <a:srgbClr val="FFFF00"/>
          </a:solidFill>
        </p:spPr>
        <p:txBody>
          <a:bodyPr/>
          <a:lstStyle/>
          <a:p>
            <a:r>
              <a:rPr lang="en-US" b="1" dirty="0"/>
              <a:t>Rule of </a:t>
            </a:r>
            <a:r>
              <a:rPr lang="en-US" b="1" dirty="0" smtClean="0"/>
              <a:t>Thumb</a:t>
            </a:r>
            <a:endParaRPr lang="en-US" dirty="0"/>
          </a:p>
        </p:txBody>
      </p:sp>
      <p:sp>
        <p:nvSpPr>
          <p:cNvPr id="3" name="Content Placeholder 2"/>
          <p:cNvSpPr>
            <a:spLocks noGrp="1"/>
          </p:cNvSpPr>
          <p:nvPr>
            <p:ph sz="quarter" idx="1"/>
          </p:nvPr>
        </p:nvSpPr>
        <p:spPr>
          <a:xfrm>
            <a:off x="609600" y="1066800"/>
            <a:ext cx="10972800" cy="1400096"/>
          </a:xfrm>
        </p:spPr>
        <p:txBody>
          <a:bodyPr>
            <a:normAutofit/>
          </a:bodyPr>
          <a:lstStyle/>
          <a:p>
            <a:r>
              <a:rPr lang="en-US" dirty="0" smtClean="0"/>
              <a:t>The </a:t>
            </a:r>
            <a:r>
              <a:rPr lang="en-US" dirty="0"/>
              <a:t>term rule of thumb refers to a general way of doing something that is not particularly precise of accurate but is the most common and known way to complete the task at hand.</a:t>
            </a:r>
          </a:p>
          <a:p>
            <a:endParaRPr lang="en-US" dirty="0"/>
          </a:p>
        </p:txBody>
      </p:sp>
      <p:pic>
        <p:nvPicPr>
          <p:cNvPr id="3074" name="Picture 2" descr="English idioms. Rule of thumb. | English idioms, Idioms, How to memorize  th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444150"/>
            <a:ext cx="56388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4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B4511-C063-4649-890D-A4CF7A47A410}"/>
              </a:ext>
            </a:extLst>
          </p:cNvPr>
          <p:cNvSpPr>
            <a:spLocks noGrp="1"/>
          </p:cNvSpPr>
          <p:nvPr>
            <p:ph type="title"/>
          </p:nvPr>
        </p:nvSpPr>
        <p:spPr>
          <a:xfrm>
            <a:off x="838200" y="228600"/>
            <a:ext cx="10515600" cy="483014"/>
          </a:xfrm>
        </p:spPr>
        <p:txBody>
          <a:bodyPr>
            <a:normAutofit fontScale="90000"/>
          </a:bodyPr>
          <a:lstStyle/>
          <a:p>
            <a:r>
              <a:rPr lang="en-US" b="0" i="0" dirty="0">
                <a:solidFill>
                  <a:srgbClr val="111111"/>
                </a:solidFill>
                <a:effectLst/>
                <a:latin typeface="Open Sans"/>
              </a:rPr>
              <a:t/>
            </a:r>
            <a:br>
              <a:rPr lang="en-US" b="0" i="0" dirty="0">
                <a:solidFill>
                  <a:srgbClr val="111111"/>
                </a:solidFill>
                <a:effectLst/>
                <a:latin typeface="Open Sans"/>
              </a:rPr>
            </a:br>
            <a:r>
              <a:rPr lang="en-US" dirty="0">
                <a:solidFill>
                  <a:srgbClr val="111111"/>
                </a:solidFill>
                <a:latin typeface="Open Sans"/>
              </a:rPr>
              <a:t>Morals in Society</a:t>
            </a:r>
            <a:endParaRPr lang="en-US" dirty="0"/>
          </a:p>
        </p:txBody>
      </p:sp>
      <p:sp>
        <p:nvSpPr>
          <p:cNvPr id="3" name="Content Placeholder 2">
            <a:extLst>
              <a:ext uri="{FF2B5EF4-FFF2-40B4-BE49-F238E27FC236}">
                <a16:creationId xmlns="" xmlns:a16="http://schemas.microsoft.com/office/drawing/2014/main" id="{6EFB44D6-1BC9-47A4-97A6-5DD01000B4B1}"/>
              </a:ext>
            </a:extLst>
          </p:cNvPr>
          <p:cNvSpPr>
            <a:spLocks noGrp="1"/>
          </p:cNvSpPr>
          <p:nvPr>
            <p:ph idx="1"/>
          </p:nvPr>
        </p:nvSpPr>
        <p:spPr>
          <a:xfrm>
            <a:off x="228600" y="848140"/>
            <a:ext cx="11582400" cy="6009860"/>
          </a:xfrm>
        </p:spPr>
        <p:txBody>
          <a:bodyPr>
            <a:noAutofit/>
          </a:bodyPr>
          <a:lstStyle/>
          <a:p>
            <a:r>
              <a:rPr lang="en-US" sz="2200" b="0" i="0" dirty="0">
                <a:solidFill>
                  <a:srgbClr val="FF0000"/>
                </a:solidFill>
                <a:effectLst/>
                <a:latin typeface="Times New Roman" panose="02020603050405020304" pitchFamily="18" charset="0"/>
                <a:cs typeface="Times New Roman" panose="02020603050405020304" pitchFamily="18" charset="0"/>
              </a:rPr>
              <a:t>Is there really a standard moral code in society these days? </a:t>
            </a:r>
            <a:endParaRPr lang="en-US" sz="2200" b="0" i="0" dirty="0" smtClean="0">
              <a:solidFill>
                <a:srgbClr val="FF0000"/>
              </a:solidFill>
              <a:effectLst/>
              <a:latin typeface="Times New Roman" panose="02020603050405020304" pitchFamily="18" charset="0"/>
              <a:cs typeface="Times New Roman" panose="02020603050405020304" pitchFamily="18" charset="0"/>
            </a:endParaRPr>
          </a:p>
          <a:p>
            <a:r>
              <a:rPr lang="en-US" sz="2200" b="0" i="0" dirty="0" smtClean="0">
                <a:solidFill>
                  <a:srgbClr val="333333"/>
                </a:solidFill>
                <a:effectLst/>
                <a:latin typeface="Times New Roman" panose="02020603050405020304" pitchFamily="18" charset="0"/>
                <a:cs typeface="Times New Roman" panose="02020603050405020304" pitchFamily="18" charset="0"/>
              </a:rPr>
              <a:t>Yes</a:t>
            </a:r>
            <a:r>
              <a:rPr lang="en-US" sz="2200" b="0" i="0" dirty="0">
                <a:solidFill>
                  <a:srgbClr val="333333"/>
                </a:solidFill>
                <a:effectLst/>
                <a:latin typeface="Times New Roman" panose="02020603050405020304" pitchFamily="18" charset="0"/>
                <a:cs typeface="Times New Roman" panose="02020603050405020304" pitchFamily="18" charset="0"/>
              </a:rPr>
              <a:t>, while most people follow society's laws, they also abide by certain </a:t>
            </a:r>
            <a:r>
              <a:rPr lang="en-US" sz="2200" b="0" i="0" u="none" strike="noStrike" dirty="0">
                <a:solidFill>
                  <a:srgbClr val="333333"/>
                </a:solidFill>
                <a:effectLst/>
                <a:latin typeface="Times New Roman" panose="02020603050405020304" pitchFamily="18" charset="0"/>
                <a:cs typeface="Times New Roman" panose="02020603050405020304" pitchFamily="18" charset="0"/>
                <a:hlinkClick r:id="rId2"/>
              </a:rPr>
              <a:t>social mores</a:t>
            </a:r>
            <a:r>
              <a:rPr lang="en-US" sz="2200" b="0" i="0" dirty="0">
                <a:solidFill>
                  <a:srgbClr val="333333"/>
                </a:solidFill>
                <a:effectLst/>
                <a:latin typeface="Times New Roman" panose="02020603050405020304" pitchFamily="18" charset="0"/>
                <a:cs typeface="Times New Roman" panose="02020603050405020304" pitchFamily="18" charset="0"/>
              </a:rPr>
              <a:t>, which are governed by morals. While morals tend to be driven by personal beliefs and values, there are certainly some </a:t>
            </a:r>
            <a:r>
              <a:rPr lang="en-US" sz="2200" b="0" i="0" u="none" strike="noStrike" dirty="0">
                <a:solidFill>
                  <a:srgbClr val="333333"/>
                </a:solidFill>
                <a:effectLst/>
                <a:latin typeface="Times New Roman" panose="02020603050405020304" pitchFamily="18" charset="0"/>
                <a:cs typeface="Times New Roman" panose="02020603050405020304" pitchFamily="18" charset="0"/>
                <a:hlinkClick r:id="rId3"/>
              </a:rPr>
              <a:t>common morals</a:t>
            </a:r>
            <a:r>
              <a:rPr lang="en-US" sz="2200" b="0" i="0" dirty="0">
                <a:solidFill>
                  <a:srgbClr val="333333"/>
                </a:solidFill>
                <a:effectLst/>
                <a:latin typeface="Times New Roman" panose="02020603050405020304" pitchFamily="18" charset="0"/>
                <a:cs typeface="Times New Roman" panose="02020603050405020304" pitchFamily="18" charset="0"/>
              </a:rPr>
              <a:t> that most people agree on, such as</a:t>
            </a:r>
            <a:r>
              <a:rPr lang="en-US" sz="2200" b="0" i="0" dirty="0" smtClean="0">
                <a:solidFill>
                  <a:srgbClr val="333333"/>
                </a:solidFill>
                <a:effectLst/>
                <a:latin typeface="Times New Roman" panose="02020603050405020304" pitchFamily="18" charset="0"/>
                <a:cs typeface="Times New Roman" panose="02020603050405020304" pitchFamily="18" charset="0"/>
              </a:rPr>
              <a:t>:</a:t>
            </a:r>
            <a:endParaRPr lang="en-US" sz="2200" b="0" i="0" dirty="0">
              <a:solidFill>
                <a:srgbClr val="333333"/>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Always tell the truth</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Do not destroy property</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Have courage</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Keep your promises</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Do not cheat</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Treat others as you want to be treated</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Do not judge</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Be dependable</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Be forgiving</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Have integrity</a:t>
            </a:r>
          </a:p>
          <a:p>
            <a:pPr algn="l">
              <a:buFont typeface="Arial" panose="020B0604020202020204" pitchFamily="34" charset="0"/>
              <a:buChar char="•"/>
            </a:pPr>
            <a:r>
              <a:rPr lang="en-US" sz="2200" b="0" i="0" dirty="0">
                <a:solidFill>
                  <a:srgbClr val="333333"/>
                </a:solidFill>
                <a:effectLst/>
                <a:latin typeface="Times New Roman" panose="02020603050405020304" pitchFamily="18" charset="0"/>
                <a:cs typeface="Times New Roman" panose="02020603050405020304" pitchFamily="18" charset="0"/>
              </a:rPr>
              <a:t>Take responsibility for your actions etc.</a:t>
            </a: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437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990601"/>
            <a:ext cx="5486400" cy="685800"/>
          </a:xfrm>
        </p:spPr>
        <p:txBody>
          <a:bodyPr/>
          <a:lstStyle/>
          <a:p>
            <a:r>
              <a:rPr lang="en-US" dirty="0"/>
              <a:t>Value, Moral and Ethics</a:t>
            </a:r>
            <a:endParaRPr lang="en-US" b="0" dirty="0">
              <a:solidFill>
                <a:srgbClr val="FF0000"/>
              </a:solidFill>
            </a:endParaRPr>
          </a:p>
        </p:txBody>
      </p:sp>
      <p:sp>
        <p:nvSpPr>
          <p:cNvPr id="3" name="Subtitle 2"/>
          <p:cNvSpPr>
            <a:spLocks noGrp="1"/>
          </p:cNvSpPr>
          <p:nvPr>
            <p:ph type="subTitle" idx="1"/>
          </p:nvPr>
        </p:nvSpPr>
        <p:spPr>
          <a:xfrm>
            <a:off x="3886200" y="2743200"/>
            <a:ext cx="6400800" cy="2362200"/>
          </a:xfrm>
        </p:spPr>
        <p:txBody>
          <a:bodyPr>
            <a:normAutofit/>
          </a:bodyPr>
          <a:lstStyle/>
          <a:p>
            <a:r>
              <a:rPr lang="en-US" sz="4400" i="1" dirty="0" err="1">
                <a:solidFill>
                  <a:schemeClr val="tx1"/>
                </a:solidFill>
              </a:rPr>
              <a:t>Juwel</a:t>
            </a:r>
            <a:r>
              <a:rPr lang="en-US" sz="4400" i="1" dirty="0">
                <a:solidFill>
                  <a:schemeClr val="tx1"/>
                </a:solidFill>
              </a:rPr>
              <a:t> </a:t>
            </a:r>
            <a:r>
              <a:rPr lang="en-US" sz="4400" i="1" dirty="0" err="1">
                <a:solidFill>
                  <a:schemeClr val="tx1"/>
                </a:solidFill>
              </a:rPr>
              <a:t>Rana</a:t>
            </a:r>
            <a:endParaRPr lang="en-US" sz="4400" b="1" i="1" dirty="0">
              <a:solidFill>
                <a:schemeClr val="tx1"/>
              </a:solidFill>
            </a:endParaRPr>
          </a:p>
          <a:p>
            <a:r>
              <a:rPr lang="en-US" b="1" i="1" dirty="0" smtClean="0">
                <a:solidFill>
                  <a:schemeClr val="tx1"/>
                </a:solidFill>
              </a:rPr>
              <a:t>Lecturer</a:t>
            </a:r>
          </a:p>
          <a:p>
            <a:r>
              <a:rPr lang="en-US" b="1" i="1" dirty="0" smtClean="0">
                <a:solidFill>
                  <a:schemeClr val="tx1"/>
                </a:solidFill>
              </a:rPr>
              <a:t>Dept. of Nutrition &amp; Food Engineering</a:t>
            </a:r>
          </a:p>
          <a:p>
            <a:r>
              <a:rPr lang="en-US" b="1" i="1" dirty="0" smtClean="0">
                <a:solidFill>
                  <a:schemeClr val="tx1"/>
                </a:solidFill>
              </a:rPr>
              <a:t>Daffodil International University</a:t>
            </a:r>
          </a:p>
          <a:p>
            <a:endParaRPr lang="en-US" dirty="0"/>
          </a:p>
        </p:txBody>
      </p:sp>
    </p:spTree>
    <p:extLst>
      <p:ext uri="{BB962C8B-B14F-4D97-AF65-F5344CB8AC3E}">
        <p14:creationId xmlns:p14="http://schemas.microsoft.com/office/powerpoint/2010/main" val="3526245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381000"/>
            <a:ext cx="2362200" cy="411162"/>
          </a:xfrm>
          <a:solidFill>
            <a:srgbClr val="FFFF00"/>
          </a:solidFill>
        </p:spPr>
        <p:txBody>
          <a:bodyPr>
            <a:normAutofit fontScale="90000"/>
          </a:bodyPr>
          <a:lstStyle/>
          <a:p>
            <a:r>
              <a:rPr lang="en-US" dirty="0" smtClean="0">
                <a:solidFill>
                  <a:srgbClr val="333333"/>
                </a:solidFill>
                <a:latin typeface="Open Sans"/>
                <a:hlinkClick r:id="rId2"/>
              </a:rPr>
              <a:t>Social </a:t>
            </a:r>
            <a:r>
              <a:rPr lang="en-US" dirty="0">
                <a:solidFill>
                  <a:srgbClr val="333333"/>
                </a:solidFill>
                <a:latin typeface="Open Sans"/>
                <a:hlinkClick r:id="rId2"/>
              </a:rPr>
              <a:t>mores</a:t>
            </a:r>
            <a:endParaRPr lang="en-US" dirty="0"/>
          </a:p>
        </p:txBody>
      </p:sp>
      <p:pic>
        <p:nvPicPr>
          <p:cNvPr id="4098" name="Picture 2" descr="Century Theater Hosting Kids' Summer Movie Clubhous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52400" y="1524001"/>
            <a:ext cx="6096000" cy="49895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ideview of people watching movie in the cinema - Stock Photo [39278543] -  PIX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0"/>
            <a:ext cx="5447553"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91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23A3D9-BE47-4784-9A3A-DF02FE3513F5}"/>
              </a:ext>
            </a:extLst>
          </p:cNvPr>
          <p:cNvSpPr>
            <a:spLocks noGrp="1"/>
          </p:cNvSpPr>
          <p:nvPr>
            <p:ph type="title"/>
          </p:nvPr>
        </p:nvSpPr>
        <p:spPr/>
        <p:txBody>
          <a:bodyPr/>
          <a:lstStyle/>
          <a:p>
            <a:r>
              <a:rPr lang="en-US" b="1" i="0" dirty="0">
                <a:solidFill>
                  <a:srgbClr val="111111"/>
                </a:solidFill>
                <a:effectLst/>
                <a:latin typeface="Open Sans"/>
              </a:rPr>
              <a:t>Amoral vs. Immoral</a:t>
            </a:r>
            <a:br>
              <a:rPr lang="en-US" b="1" i="0" dirty="0">
                <a:solidFill>
                  <a:srgbClr val="111111"/>
                </a:solidFill>
                <a:effectLst/>
                <a:latin typeface="Open Sans"/>
              </a:rPr>
            </a:br>
            <a:endParaRPr lang="en-US" dirty="0"/>
          </a:p>
        </p:txBody>
      </p:sp>
      <p:sp>
        <p:nvSpPr>
          <p:cNvPr id="3" name="Content Placeholder 2">
            <a:extLst>
              <a:ext uri="{FF2B5EF4-FFF2-40B4-BE49-F238E27FC236}">
                <a16:creationId xmlns="" xmlns:a16="http://schemas.microsoft.com/office/drawing/2014/main" id="{F09A022E-43F7-4B38-8915-6FC07050D8FB}"/>
              </a:ext>
            </a:extLst>
          </p:cNvPr>
          <p:cNvSpPr>
            <a:spLocks noGrp="1"/>
          </p:cNvSpPr>
          <p:nvPr>
            <p:ph idx="1"/>
          </p:nvPr>
        </p:nvSpPr>
        <p:spPr/>
        <p:txBody>
          <a:bodyPr/>
          <a:lstStyle/>
          <a:p>
            <a:pPr algn="l"/>
            <a:r>
              <a:rPr lang="en-US" b="0" i="0" dirty="0">
                <a:solidFill>
                  <a:srgbClr val="333333"/>
                </a:solidFill>
                <a:effectLst/>
                <a:latin typeface="Open Sans"/>
              </a:rPr>
              <a:t>Be careful with the terminology in this category. </a:t>
            </a:r>
            <a:endParaRPr lang="en-US" b="0" i="0" dirty="0" smtClean="0">
              <a:solidFill>
                <a:srgbClr val="333333"/>
              </a:solidFill>
              <a:effectLst/>
              <a:latin typeface="Open Sans"/>
            </a:endParaRPr>
          </a:p>
          <a:p>
            <a:pPr algn="l"/>
            <a:r>
              <a:rPr lang="en-US" b="0" i="0" dirty="0" smtClean="0">
                <a:solidFill>
                  <a:srgbClr val="333333"/>
                </a:solidFill>
                <a:effectLst/>
                <a:latin typeface="Open Sans"/>
              </a:rPr>
              <a:t>Sometimes</a:t>
            </a:r>
            <a:r>
              <a:rPr lang="en-US" b="0" i="0" dirty="0">
                <a:solidFill>
                  <a:srgbClr val="333333"/>
                </a:solidFill>
                <a:effectLst/>
                <a:latin typeface="Open Sans"/>
              </a:rPr>
              <a:t>, the words "</a:t>
            </a:r>
            <a:r>
              <a:rPr lang="en-US" b="0" i="0" u="none" strike="noStrike" dirty="0">
                <a:solidFill>
                  <a:srgbClr val="333333"/>
                </a:solidFill>
                <a:effectLst/>
                <a:latin typeface="Open Sans"/>
                <a:hlinkClick r:id="rId2"/>
              </a:rPr>
              <a:t>amoral</a:t>
            </a:r>
            <a:r>
              <a:rPr lang="en-US" b="0" i="0" dirty="0">
                <a:solidFill>
                  <a:srgbClr val="333333"/>
                </a:solidFill>
                <a:effectLst/>
                <a:latin typeface="Open Sans"/>
              </a:rPr>
              <a:t>" and "</a:t>
            </a:r>
            <a:r>
              <a:rPr lang="en-US" b="0" i="0" u="none" strike="noStrike" dirty="0">
                <a:solidFill>
                  <a:srgbClr val="333333"/>
                </a:solidFill>
                <a:effectLst/>
                <a:latin typeface="Open Sans"/>
                <a:hlinkClick r:id="rId3"/>
              </a:rPr>
              <a:t>immoral</a:t>
            </a:r>
            <a:r>
              <a:rPr lang="en-US" b="0" i="0" dirty="0">
                <a:solidFill>
                  <a:srgbClr val="333333"/>
                </a:solidFill>
                <a:effectLst/>
                <a:latin typeface="Open Sans"/>
              </a:rPr>
              <a:t>" are </a:t>
            </a:r>
            <a:r>
              <a:rPr lang="en-US" b="0" i="0" dirty="0" smtClean="0">
                <a:solidFill>
                  <a:srgbClr val="333333"/>
                </a:solidFill>
                <a:effectLst/>
                <a:latin typeface="Open Sans"/>
              </a:rPr>
              <a:t>interchanged.</a:t>
            </a:r>
          </a:p>
          <a:p>
            <a:pPr algn="l"/>
            <a:r>
              <a:rPr lang="en-US" b="0" i="0" dirty="0" smtClean="0">
                <a:solidFill>
                  <a:srgbClr val="333333"/>
                </a:solidFill>
                <a:effectLst/>
                <a:latin typeface="Open Sans"/>
              </a:rPr>
              <a:t>However</a:t>
            </a:r>
            <a:r>
              <a:rPr lang="en-US" b="0" i="0" dirty="0">
                <a:solidFill>
                  <a:srgbClr val="333333"/>
                </a:solidFill>
                <a:effectLst/>
                <a:latin typeface="Open Sans"/>
              </a:rPr>
              <a:t>, they're quite different. </a:t>
            </a:r>
            <a:endParaRPr lang="en-US" b="0" i="0" dirty="0" smtClean="0">
              <a:solidFill>
                <a:srgbClr val="333333"/>
              </a:solidFill>
              <a:effectLst/>
              <a:latin typeface="Open Sans"/>
            </a:endParaRPr>
          </a:p>
          <a:p>
            <a:pPr algn="l"/>
            <a:r>
              <a:rPr lang="en-US" b="0" i="0" dirty="0" smtClean="0">
                <a:solidFill>
                  <a:srgbClr val="333333"/>
                </a:solidFill>
                <a:effectLst/>
                <a:latin typeface="Open Sans"/>
              </a:rPr>
              <a:t>If </a:t>
            </a:r>
            <a:r>
              <a:rPr lang="en-US" b="0" i="0" dirty="0">
                <a:solidFill>
                  <a:srgbClr val="333333"/>
                </a:solidFill>
                <a:effectLst/>
                <a:latin typeface="Open Sans"/>
              </a:rPr>
              <a:t>someone is </a:t>
            </a:r>
            <a:r>
              <a:rPr lang="en-US" b="1" i="0" dirty="0">
                <a:solidFill>
                  <a:srgbClr val="333333"/>
                </a:solidFill>
                <a:effectLst/>
                <a:latin typeface="Open Sans"/>
              </a:rPr>
              <a:t>amoral</a:t>
            </a:r>
            <a:r>
              <a:rPr lang="en-US" b="0" i="0" dirty="0">
                <a:solidFill>
                  <a:srgbClr val="333333"/>
                </a:solidFill>
                <a:effectLst/>
                <a:latin typeface="Open Sans"/>
              </a:rPr>
              <a:t>, they </a:t>
            </a:r>
            <a:r>
              <a:rPr lang="en-US" b="1" i="0" dirty="0">
                <a:solidFill>
                  <a:srgbClr val="FF0000"/>
                </a:solidFill>
                <a:effectLst/>
                <a:latin typeface="Open Sans"/>
              </a:rPr>
              <a:t>have no sense of right and wrong</a:t>
            </a:r>
            <a:r>
              <a:rPr lang="en-US" b="0" i="0" dirty="0">
                <a:solidFill>
                  <a:srgbClr val="333333"/>
                </a:solidFill>
                <a:effectLst/>
                <a:latin typeface="Open Sans"/>
              </a:rPr>
              <a:t>. They don't have the foundation that comes with a sound set of values.</a:t>
            </a:r>
          </a:p>
          <a:p>
            <a:pPr algn="l"/>
            <a:r>
              <a:rPr lang="en-US" b="0" i="0" dirty="0">
                <a:solidFill>
                  <a:srgbClr val="333333"/>
                </a:solidFill>
                <a:effectLst/>
                <a:latin typeface="Open Sans"/>
              </a:rPr>
              <a:t>Meanwhile, if someone if </a:t>
            </a:r>
            <a:r>
              <a:rPr lang="en-US" b="1" i="0" dirty="0">
                <a:solidFill>
                  <a:srgbClr val="333333"/>
                </a:solidFill>
                <a:effectLst/>
                <a:latin typeface="Open Sans"/>
              </a:rPr>
              <a:t>immoral</a:t>
            </a:r>
            <a:r>
              <a:rPr lang="en-US" b="0" i="0" dirty="0">
                <a:solidFill>
                  <a:srgbClr val="333333"/>
                </a:solidFill>
                <a:effectLst/>
                <a:latin typeface="Open Sans"/>
              </a:rPr>
              <a:t>, </a:t>
            </a:r>
            <a:r>
              <a:rPr lang="en-US" b="1" i="0" dirty="0">
                <a:solidFill>
                  <a:srgbClr val="333333"/>
                </a:solidFill>
                <a:effectLst/>
                <a:latin typeface="Open Sans"/>
              </a:rPr>
              <a:t>you can be sure they know right from wrong. They're just choosing to do the wrong thing</a:t>
            </a:r>
            <a:r>
              <a:rPr lang="en-US" b="0" i="0" dirty="0">
                <a:solidFill>
                  <a:srgbClr val="333333"/>
                </a:solidFill>
                <a:effectLst/>
                <a:latin typeface="Open Sans"/>
              </a:rPr>
              <a:t>.</a:t>
            </a:r>
          </a:p>
          <a:p>
            <a:endParaRPr lang="en-US" dirty="0"/>
          </a:p>
        </p:txBody>
      </p:sp>
    </p:spTree>
    <p:extLst>
      <p:ext uri="{BB962C8B-B14F-4D97-AF65-F5344CB8AC3E}">
        <p14:creationId xmlns:p14="http://schemas.microsoft.com/office/powerpoint/2010/main" val="4062543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81000"/>
            <a:ext cx="2794000" cy="639762"/>
          </a:xfrm>
          <a:solidFill>
            <a:srgbClr val="FFFF00"/>
          </a:solidFill>
        </p:spPr>
        <p:txBody>
          <a:bodyPr>
            <a:normAutofit fontScale="90000"/>
          </a:bodyPr>
          <a:lstStyle/>
          <a:p>
            <a:r>
              <a:rPr lang="en-US" dirty="0" smtClean="0"/>
              <a:t>Any Question</a:t>
            </a:r>
            <a:endParaRPr lang="en-US" dirty="0"/>
          </a:p>
        </p:txBody>
      </p:sp>
      <p:sp>
        <p:nvSpPr>
          <p:cNvPr id="3" name="Content Placeholder 2"/>
          <p:cNvSpPr>
            <a:spLocks noGrp="1"/>
          </p:cNvSpPr>
          <p:nvPr>
            <p:ph sz="quarter" idx="1"/>
          </p:nvPr>
        </p:nvSpPr>
        <p:spPr/>
        <p:txBody>
          <a:bodyPr/>
          <a:lstStyle/>
          <a:p>
            <a:endParaRPr lang="en-US"/>
          </a:p>
        </p:txBody>
      </p:sp>
      <p:pic>
        <p:nvPicPr>
          <p:cNvPr id="4" name="Picture 2" descr="Question mark, Question mark, text, sign, question png | PNGW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732" y="1825625"/>
            <a:ext cx="268853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C9BF2D2-AF37-42CE-982C-7D2BC1246C98}"/>
              </a:ext>
            </a:extLst>
          </p:cNvPr>
          <p:cNvSpPr>
            <a:spLocks noGrp="1"/>
          </p:cNvSpPr>
          <p:nvPr>
            <p:ph type="title"/>
          </p:nvPr>
        </p:nvSpPr>
        <p:spPr>
          <a:xfrm>
            <a:off x="838200" y="365125"/>
            <a:ext cx="10515600" cy="5373066"/>
          </a:xfrm>
        </p:spPr>
        <p:txBody>
          <a:bodyPr/>
          <a:lstStyle/>
          <a:p>
            <a:r>
              <a:rPr lang="en-US" dirty="0"/>
              <a:t>                 To be continued………….</a:t>
            </a:r>
          </a:p>
        </p:txBody>
      </p:sp>
    </p:spTree>
    <p:extLst>
      <p:ext uri="{BB962C8B-B14F-4D97-AF65-F5344CB8AC3E}">
        <p14:creationId xmlns:p14="http://schemas.microsoft.com/office/powerpoint/2010/main" val="3487569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581400" cy="487362"/>
          </a:xfrm>
        </p:spPr>
        <p:txBody>
          <a:bodyPr>
            <a:normAutofit fontScale="90000"/>
          </a:bodyPr>
          <a:lstStyle/>
          <a:p>
            <a:r>
              <a:rPr lang="en-US" b="1" dirty="0"/>
              <a:t>What are Ethics?</a:t>
            </a:r>
          </a:p>
        </p:txBody>
      </p:sp>
      <p:sp>
        <p:nvSpPr>
          <p:cNvPr id="3" name="Content Placeholder 2"/>
          <p:cNvSpPr>
            <a:spLocks noGrp="1"/>
          </p:cNvSpPr>
          <p:nvPr>
            <p:ph idx="1"/>
          </p:nvPr>
        </p:nvSpPr>
        <p:spPr>
          <a:xfrm>
            <a:off x="609600" y="990600"/>
            <a:ext cx="10744200" cy="5768009"/>
          </a:xfrm>
        </p:spPr>
        <p:txBody>
          <a:bodyPr>
            <a:normAutofit/>
          </a:bodyPr>
          <a:lstStyle/>
          <a:p>
            <a:r>
              <a:rPr lang="en-US" dirty="0"/>
              <a:t>Ethics </a:t>
            </a:r>
            <a:r>
              <a:rPr lang="en-US" b="1" dirty="0"/>
              <a:t>involves</a:t>
            </a:r>
            <a:r>
              <a:rPr lang="en-US" dirty="0"/>
              <a:t> a </a:t>
            </a:r>
            <a:r>
              <a:rPr lang="en-US" b="1" dirty="0">
                <a:solidFill>
                  <a:srgbClr val="FF0000"/>
                </a:solidFill>
              </a:rPr>
              <a:t>discipline</a:t>
            </a:r>
            <a:r>
              <a:rPr lang="en-US" b="1" dirty="0"/>
              <a:t> that examines good or bad practices </a:t>
            </a:r>
            <a:r>
              <a:rPr lang="en-US" dirty="0"/>
              <a:t>within the </a:t>
            </a:r>
            <a:r>
              <a:rPr lang="en-US" b="1" dirty="0"/>
              <a:t>context of a moral </a:t>
            </a:r>
            <a:r>
              <a:rPr lang="en-US" b="1" dirty="0" smtClean="0"/>
              <a:t>duty.</a:t>
            </a:r>
          </a:p>
          <a:p>
            <a:r>
              <a:rPr lang="en-US" b="1" dirty="0"/>
              <a:t>Ethics are </a:t>
            </a:r>
            <a:r>
              <a:rPr lang="en-US" b="1" dirty="0">
                <a:solidFill>
                  <a:srgbClr val="FF0000"/>
                </a:solidFill>
              </a:rPr>
              <a:t>set of moral principles</a:t>
            </a:r>
            <a:r>
              <a:rPr lang="en-US" dirty="0"/>
              <a:t>, especially ones </a:t>
            </a:r>
            <a:r>
              <a:rPr lang="en-US" b="1" dirty="0"/>
              <a:t>relating</a:t>
            </a:r>
            <a:r>
              <a:rPr lang="en-US" dirty="0"/>
              <a:t> to or affirming a </a:t>
            </a:r>
            <a:r>
              <a:rPr lang="en-US" b="1" dirty="0"/>
              <a:t>specified group, field, or form of conduct</a:t>
            </a:r>
            <a:r>
              <a:rPr lang="en-US" dirty="0"/>
              <a:t>. </a:t>
            </a:r>
            <a:endParaRPr lang="en-US" dirty="0" smtClean="0"/>
          </a:p>
          <a:p>
            <a:r>
              <a:rPr lang="en-US" dirty="0" smtClean="0"/>
              <a:t>The </a:t>
            </a:r>
            <a:r>
              <a:rPr lang="en-US" dirty="0"/>
              <a:t>term ethics is </a:t>
            </a:r>
            <a:r>
              <a:rPr lang="en-US" b="1" dirty="0"/>
              <a:t>mostly </a:t>
            </a:r>
            <a:r>
              <a:rPr lang="en-US" dirty="0"/>
              <a:t>related to </a:t>
            </a:r>
            <a:r>
              <a:rPr lang="en-US" b="1" dirty="0">
                <a:solidFill>
                  <a:srgbClr val="FF0000"/>
                </a:solidFill>
              </a:rPr>
              <a:t>professional context</a:t>
            </a:r>
            <a:r>
              <a:rPr lang="en-US" dirty="0"/>
              <a:t>. They are also known as </a:t>
            </a:r>
            <a:r>
              <a:rPr lang="en-US" b="1" dirty="0"/>
              <a:t>professional ethics or work ethics</a:t>
            </a:r>
            <a:r>
              <a:rPr lang="en-US" dirty="0"/>
              <a:t>. </a:t>
            </a:r>
            <a:endParaRPr lang="en-US" b="0" i="0" dirty="0" smtClean="0">
              <a:effectLst/>
              <a:latin typeface="Open Sans"/>
            </a:endParaRPr>
          </a:p>
          <a:p>
            <a:r>
              <a:rPr lang="en-US" b="0" i="0" dirty="0" smtClean="0">
                <a:effectLst/>
                <a:latin typeface="Open Sans"/>
              </a:rPr>
              <a:t>Ethics </a:t>
            </a:r>
            <a:r>
              <a:rPr lang="en-US" b="0" i="0" dirty="0">
                <a:effectLst/>
                <a:latin typeface="Open Sans"/>
              </a:rPr>
              <a:t>are the </a:t>
            </a:r>
            <a:r>
              <a:rPr lang="en-US" b="0" i="0" dirty="0">
                <a:solidFill>
                  <a:srgbClr val="FF0000"/>
                </a:solidFill>
                <a:effectLst/>
                <a:latin typeface="Open Sans"/>
              </a:rPr>
              <a:t>vehicle to </a:t>
            </a:r>
            <a:r>
              <a:rPr lang="en-US" b="0" i="0" dirty="0" smtClean="0">
                <a:solidFill>
                  <a:srgbClr val="FF0000"/>
                </a:solidFill>
                <a:effectLst/>
                <a:latin typeface="Open Sans"/>
              </a:rPr>
              <a:t>your </a:t>
            </a:r>
            <a:r>
              <a:rPr lang="en-US" b="0" i="0" dirty="0">
                <a:solidFill>
                  <a:srgbClr val="FF0000"/>
                </a:solidFill>
                <a:effectLst/>
                <a:latin typeface="Open Sans"/>
              </a:rPr>
              <a:t>morals</a:t>
            </a:r>
            <a:r>
              <a:rPr lang="en-US" b="0" i="0" dirty="0">
                <a:effectLst/>
                <a:latin typeface="Open Sans"/>
              </a:rPr>
              <a:t>. They're our morals in action. </a:t>
            </a:r>
            <a:endParaRPr lang="en-US" b="0" i="0" dirty="0" smtClean="0">
              <a:effectLst/>
              <a:latin typeface="Open Sans"/>
            </a:endParaRPr>
          </a:p>
          <a:p>
            <a:r>
              <a:rPr lang="en-US" b="0" i="0" dirty="0" smtClean="0">
                <a:effectLst/>
                <a:latin typeface="Open Sans"/>
              </a:rPr>
              <a:t>Ethics </a:t>
            </a:r>
            <a:r>
              <a:rPr lang="en-US" b="0" i="0" dirty="0">
                <a:effectLst/>
                <a:latin typeface="Open Sans"/>
              </a:rPr>
              <a:t>enact the system we've developed in our moral </a:t>
            </a:r>
            <a:r>
              <a:rPr lang="en-US" b="0" i="0" dirty="0">
                <a:solidFill>
                  <a:srgbClr val="FF0000"/>
                </a:solidFill>
                <a:effectLst/>
                <a:latin typeface="Open Sans"/>
              </a:rPr>
              <a:t>code</a:t>
            </a:r>
            <a:r>
              <a:rPr lang="en-US" b="0" i="0" dirty="0">
                <a:effectLst/>
                <a:latin typeface="Open Sans"/>
              </a:rPr>
              <a:t>. As such, someone will behave ethically or unethically. </a:t>
            </a:r>
          </a:p>
          <a:p>
            <a:r>
              <a:rPr lang="en-US" b="0" i="0" dirty="0">
                <a:solidFill>
                  <a:srgbClr val="FF0000"/>
                </a:solidFill>
                <a:effectLst/>
                <a:latin typeface="Open Sans"/>
              </a:rPr>
              <a:t>For example</a:t>
            </a:r>
            <a:r>
              <a:rPr lang="en-US" b="0" i="0" dirty="0">
                <a:effectLst/>
                <a:latin typeface="Open Sans"/>
              </a:rPr>
              <a:t>, someone's ethics will prevent them from taking action and telling a bold-faced lie or stealing their mother-in-law's secret recipe for cornbread.</a:t>
            </a:r>
            <a:endParaRPr lang="en-US" dirty="0"/>
          </a:p>
          <a:p>
            <a:r>
              <a:rPr lang="en-US" b="1" dirty="0" smtClean="0">
                <a:solidFill>
                  <a:srgbClr val="FF0000"/>
                </a:solidFill>
              </a:rPr>
              <a:t>Honesty</a:t>
            </a:r>
            <a:r>
              <a:rPr lang="en-US" b="1" dirty="0">
                <a:solidFill>
                  <a:srgbClr val="FF0000"/>
                </a:solidFill>
              </a:rPr>
              <a:t>, integrity, punctuality, and loyalty </a:t>
            </a:r>
            <a:r>
              <a:rPr lang="en-US" dirty="0"/>
              <a:t>are some examples of workplace ethics.</a:t>
            </a:r>
          </a:p>
        </p:txBody>
      </p:sp>
    </p:spTree>
    <p:extLst>
      <p:ext uri="{BB962C8B-B14F-4D97-AF65-F5344CB8AC3E}">
        <p14:creationId xmlns:p14="http://schemas.microsoft.com/office/powerpoint/2010/main" val="6337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7A79BE-0CC6-4F56-9DF8-C8939BCBDA89}"/>
              </a:ext>
            </a:extLst>
          </p:cNvPr>
          <p:cNvSpPr>
            <a:spLocks noGrp="1"/>
          </p:cNvSpPr>
          <p:nvPr>
            <p:ph type="title"/>
          </p:nvPr>
        </p:nvSpPr>
        <p:spPr/>
        <p:txBody>
          <a:bodyPr/>
          <a:lstStyle/>
          <a:p>
            <a:r>
              <a:rPr lang="en-US" b="1" i="0" dirty="0">
                <a:solidFill>
                  <a:srgbClr val="111111"/>
                </a:solidFill>
                <a:effectLst/>
                <a:latin typeface="Open Sans"/>
              </a:rPr>
              <a:t>Professional Ethics</a:t>
            </a:r>
            <a:br>
              <a:rPr lang="en-US" b="1" i="0" dirty="0">
                <a:solidFill>
                  <a:srgbClr val="111111"/>
                </a:solidFill>
                <a:effectLst/>
                <a:latin typeface="Open Sans"/>
              </a:rPr>
            </a:br>
            <a:endParaRPr lang="en-US" dirty="0"/>
          </a:p>
        </p:txBody>
      </p:sp>
      <p:sp>
        <p:nvSpPr>
          <p:cNvPr id="3" name="Content Placeholder 2">
            <a:extLst>
              <a:ext uri="{FF2B5EF4-FFF2-40B4-BE49-F238E27FC236}">
                <a16:creationId xmlns="" xmlns:a16="http://schemas.microsoft.com/office/drawing/2014/main" id="{D8CB23EE-DAE2-474E-985F-4E836F14EB30}"/>
              </a:ext>
            </a:extLst>
          </p:cNvPr>
          <p:cNvSpPr>
            <a:spLocks noGrp="1"/>
          </p:cNvSpPr>
          <p:nvPr>
            <p:ph idx="1"/>
          </p:nvPr>
        </p:nvSpPr>
        <p:spPr>
          <a:xfrm>
            <a:off x="609600" y="1295400"/>
            <a:ext cx="10972800" cy="4873752"/>
          </a:xfrm>
        </p:spPr>
        <p:txBody>
          <a:bodyPr/>
          <a:lstStyle/>
          <a:p>
            <a:pPr algn="just"/>
            <a:r>
              <a:rPr lang="en-US" b="0" i="0" dirty="0">
                <a:solidFill>
                  <a:srgbClr val="333333"/>
                </a:solidFill>
                <a:effectLst/>
                <a:latin typeface="Open Sans"/>
              </a:rPr>
              <a:t>We tend to link </a:t>
            </a:r>
            <a:r>
              <a:rPr lang="en-US" b="0" i="0" dirty="0">
                <a:solidFill>
                  <a:srgbClr val="FF0000"/>
                </a:solidFill>
                <a:effectLst/>
                <a:latin typeface="Open Sans"/>
              </a:rPr>
              <a:t>morals</a:t>
            </a:r>
            <a:r>
              <a:rPr lang="en-US" b="0" i="0" dirty="0">
                <a:solidFill>
                  <a:srgbClr val="333333"/>
                </a:solidFill>
                <a:effectLst/>
                <a:latin typeface="Open Sans"/>
              </a:rPr>
              <a:t> to matters of </a:t>
            </a:r>
            <a:r>
              <a:rPr lang="en-US" b="0" i="0" dirty="0">
                <a:solidFill>
                  <a:srgbClr val="FF0000"/>
                </a:solidFill>
                <a:effectLst/>
                <a:latin typeface="Open Sans"/>
              </a:rPr>
              <a:t>religion and spirituality</a:t>
            </a:r>
            <a:r>
              <a:rPr lang="en-US" b="0" i="0" dirty="0">
                <a:solidFill>
                  <a:srgbClr val="333333"/>
                </a:solidFill>
                <a:effectLst/>
                <a:latin typeface="Open Sans"/>
              </a:rPr>
              <a:t>. </a:t>
            </a:r>
            <a:endParaRPr lang="en-US" b="0" i="0" dirty="0" smtClean="0">
              <a:solidFill>
                <a:srgbClr val="333333"/>
              </a:solidFill>
              <a:effectLst/>
              <a:latin typeface="Open Sans"/>
            </a:endParaRPr>
          </a:p>
          <a:p>
            <a:pPr algn="just"/>
            <a:r>
              <a:rPr lang="en-US" b="0" i="0" dirty="0" smtClean="0">
                <a:solidFill>
                  <a:srgbClr val="333333"/>
                </a:solidFill>
                <a:effectLst/>
                <a:latin typeface="Open Sans"/>
              </a:rPr>
              <a:t>Meanwhile</a:t>
            </a:r>
            <a:r>
              <a:rPr lang="en-US" b="0" i="0" dirty="0">
                <a:solidFill>
                  <a:srgbClr val="333333"/>
                </a:solidFill>
                <a:effectLst/>
                <a:latin typeface="Open Sans"/>
              </a:rPr>
              <a:t>, </a:t>
            </a:r>
            <a:r>
              <a:rPr lang="en-US" b="0" i="0" dirty="0">
                <a:solidFill>
                  <a:srgbClr val="FF0000"/>
                </a:solidFill>
                <a:effectLst/>
                <a:latin typeface="Open Sans"/>
              </a:rPr>
              <a:t>ethics</a:t>
            </a:r>
            <a:r>
              <a:rPr lang="en-US" b="0" i="0" dirty="0">
                <a:solidFill>
                  <a:srgbClr val="333333"/>
                </a:solidFill>
                <a:effectLst/>
                <a:latin typeface="Open Sans"/>
              </a:rPr>
              <a:t> are closely linked to matters </a:t>
            </a:r>
            <a:r>
              <a:rPr lang="en-US" b="0" i="0" dirty="0">
                <a:solidFill>
                  <a:srgbClr val="FF0000"/>
                </a:solidFill>
                <a:effectLst/>
                <a:latin typeface="Open Sans"/>
              </a:rPr>
              <a:t>pertaining </a:t>
            </a:r>
            <a:r>
              <a:rPr lang="en-US" b="0" i="0" dirty="0" smtClean="0">
                <a:solidFill>
                  <a:srgbClr val="FF0000"/>
                </a:solidFill>
                <a:effectLst/>
                <a:latin typeface="Open Sans"/>
              </a:rPr>
              <a:t>to </a:t>
            </a:r>
            <a:r>
              <a:rPr lang="en-US" b="0" i="0" dirty="0">
                <a:solidFill>
                  <a:srgbClr val="FF0000"/>
                </a:solidFill>
                <a:effectLst/>
                <a:latin typeface="Open Sans"/>
              </a:rPr>
              <a:t>law</a:t>
            </a:r>
            <a:r>
              <a:rPr lang="en-US" b="0" i="0" dirty="0">
                <a:solidFill>
                  <a:srgbClr val="333333"/>
                </a:solidFill>
                <a:effectLst/>
                <a:latin typeface="Open Sans"/>
              </a:rPr>
              <a:t>. </a:t>
            </a:r>
            <a:endParaRPr lang="en-US" b="0" i="0" dirty="0" smtClean="0">
              <a:solidFill>
                <a:srgbClr val="333333"/>
              </a:solidFill>
              <a:effectLst/>
              <a:latin typeface="Open Sans"/>
            </a:endParaRPr>
          </a:p>
          <a:p>
            <a:pPr algn="just"/>
            <a:r>
              <a:rPr lang="en-US" b="0" i="0" dirty="0" smtClean="0">
                <a:solidFill>
                  <a:srgbClr val="333333"/>
                </a:solidFill>
                <a:effectLst/>
                <a:latin typeface="Open Sans"/>
              </a:rPr>
              <a:t>We </a:t>
            </a:r>
            <a:r>
              <a:rPr lang="en-US" b="0" i="0" dirty="0">
                <a:solidFill>
                  <a:srgbClr val="333333"/>
                </a:solidFill>
                <a:effectLst/>
                <a:latin typeface="Open Sans"/>
              </a:rPr>
              <a:t>know doctors are held to a </a:t>
            </a:r>
            <a:r>
              <a:rPr lang="en-US" b="0" i="0" dirty="0">
                <a:solidFill>
                  <a:srgbClr val="FF0000"/>
                </a:solidFill>
                <a:effectLst/>
                <a:latin typeface="Open Sans"/>
              </a:rPr>
              <a:t>strict code of ethics </a:t>
            </a:r>
            <a:r>
              <a:rPr lang="en-US" b="0" i="0" dirty="0">
                <a:solidFill>
                  <a:srgbClr val="333333"/>
                </a:solidFill>
                <a:effectLst/>
                <a:latin typeface="Open Sans"/>
              </a:rPr>
              <a:t>when they swear the </a:t>
            </a:r>
            <a:r>
              <a:rPr lang="en-US" b="0" i="0" dirty="0">
                <a:solidFill>
                  <a:srgbClr val="FF0000"/>
                </a:solidFill>
                <a:effectLst/>
                <a:latin typeface="Open Sans"/>
              </a:rPr>
              <a:t>Hippocratic Oath</a:t>
            </a:r>
            <a:r>
              <a:rPr lang="en-US" b="0" i="0" dirty="0">
                <a:solidFill>
                  <a:srgbClr val="333333"/>
                </a:solidFill>
                <a:effectLst/>
                <a:latin typeface="Open Sans"/>
              </a:rPr>
              <a:t>. </a:t>
            </a:r>
            <a:endParaRPr lang="en-US" b="0" i="0" dirty="0" smtClean="0">
              <a:solidFill>
                <a:srgbClr val="333333"/>
              </a:solidFill>
              <a:effectLst/>
              <a:latin typeface="Open Sans"/>
            </a:endParaRPr>
          </a:p>
          <a:p>
            <a:pPr algn="just"/>
            <a:r>
              <a:rPr lang="en-US" b="0" i="0" dirty="0" smtClean="0">
                <a:solidFill>
                  <a:srgbClr val="333333"/>
                </a:solidFill>
                <a:effectLst/>
                <a:latin typeface="Open Sans"/>
              </a:rPr>
              <a:t>Similarly</a:t>
            </a:r>
            <a:r>
              <a:rPr lang="en-US" b="0" i="0" dirty="0">
                <a:solidFill>
                  <a:srgbClr val="333333"/>
                </a:solidFill>
                <a:effectLst/>
                <a:latin typeface="Open Sans"/>
              </a:rPr>
              <a:t>, an organization like </a:t>
            </a:r>
            <a:r>
              <a:rPr lang="en-US" b="0" i="0" dirty="0">
                <a:solidFill>
                  <a:srgbClr val="FF0000"/>
                </a:solidFill>
                <a:effectLst/>
                <a:latin typeface="Open Sans"/>
              </a:rPr>
              <a:t>PETA</a:t>
            </a:r>
            <a:r>
              <a:rPr lang="en-US" b="0" i="0" dirty="0">
                <a:solidFill>
                  <a:srgbClr val="333333"/>
                </a:solidFill>
                <a:effectLst/>
                <a:latin typeface="Open Sans"/>
              </a:rPr>
              <a:t> literally stands for "People for the Ethical Treatment of Animals."</a:t>
            </a:r>
          </a:p>
          <a:p>
            <a:pPr algn="just"/>
            <a:r>
              <a:rPr lang="en-US" b="0" i="0" dirty="0">
                <a:solidFill>
                  <a:srgbClr val="333333"/>
                </a:solidFill>
                <a:effectLst/>
                <a:latin typeface="Open Sans"/>
              </a:rPr>
              <a:t>Consider </a:t>
            </a:r>
            <a:r>
              <a:rPr lang="en-US" b="0" i="0" dirty="0">
                <a:solidFill>
                  <a:srgbClr val="FF0000"/>
                </a:solidFill>
                <a:effectLst/>
                <a:latin typeface="Open Sans"/>
              </a:rPr>
              <a:t>morals as the rulebook </a:t>
            </a:r>
            <a:r>
              <a:rPr lang="en-US" b="0" i="0" dirty="0">
                <a:solidFill>
                  <a:srgbClr val="333333"/>
                </a:solidFill>
                <a:effectLst/>
                <a:latin typeface="Open Sans"/>
              </a:rPr>
              <a:t>and </a:t>
            </a:r>
            <a:r>
              <a:rPr lang="en-US" b="0" i="0" dirty="0">
                <a:solidFill>
                  <a:srgbClr val="FF0000"/>
                </a:solidFill>
                <a:effectLst/>
                <a:latin typeface="Open Sans"/>
              </a:rPr>
              <a:t>ethics as the motivator </a:t>
            </a:r>
            <a:r>
              <a:rPr lang="en-US" b="0" i="0" dirty="0">
                <a:solidFill>
                  <a:srgbClr val="333333"/>
                </a:solidFill>
                <a:effectLst/>
                <a:latin typeface="Open Sans"/>
              </a:rPr>
              <a:t>that leads to </a:t>
            </a:r>
            <a:r>
              <a:rPr lang="en-US" b="0" i="0" dirty="0">
                <a:solidFill>
                  <a:srgbClr val="FF0000"/>
                </a:solidFill>
                <a:effectLst/>
                <a:latin typeface="Open Sans"/>
              </a:rPr>
              <a:t>proper or improper </a:t>
            </a:r>
            <a:r>
              <a:rPr lang="en-US" b="0" i="0" dirty="0">
                <a:solidFill>
                  <a:srgbClr val="333333"/>
                </a:solidFill>
                <a:effectLst/>
                <a:latin typeface="Open Sans"/>
              </a:rPr>
              <a:t>action.</a:t>
            </a:r>
          </a:p>
          <a:p>
            <a:pPr algn="just"/>
            <a:r>
              <a:rPr lang="en-US" b="0" i="0" dirty="0">
                <a:solidFill>
                  <a:srgbClr val="333333"/>
                </a:solidFill>
                <a:effectLst/>
                <a:latin typeface="Open Sans"/>
              </a:rPr>
              <a:t>Sound </a:t>
            </a:r>
            <a:r>
              <a:rPr lang="en-US" b="0" i="0" dirty="0">
                <a:solidFill>
                  <a:srgbClr val="FF0000"/>
                </a:solidFill>
                <a:effectLst/>
                <a:latin typeface="Open Sans"/>
              </a:rPr>
              <a:t>moral</a:t>
            </a:r>
            <a:r>
              <a:rPr lang="en-US" b="0" i="0" dirty="0">
                <a:solidFill>
                  <a:srgbClr val="333333"/>
                </a:solidFill>
                <a:effectLst/>
                <a:latin typeface="Open Sans"/>
              </a:rPr>
              <a:t> judgment is </a:t>
            </a:r>
            <a:r>
              <a:rPr lang="en-US" b="0" i="0" dirty="0">
                <a:solidFill>
                  <a:srgbClr val="FF0000"/>
                </a:solidFill>
                <a:effectLst/>
                <a:latin typeface="Open Sans"/>
              </a:rPr>
              <a:t>rooted in strong values </a:t>
            </a:r>
            <a:r>
              <a:rPr lang="en-US" b="0" i="0" dirty="0">
                <a:solidFill>
                  <a:srgbClr val="333333"/>
                </a:solidFill>
                <a:effectLst/>
                <a:latin typeface="Open Sans"/>
              </a:rPr>
              <a:t>and </a:t>
            </a:r>
            <a:r>
              <a:rPr lang="en-US" b="0" i="0" dirty="0">
                <a:solidFill>
                  <a:srgbClr val="FF0000"/>
                </a:solidFill>
                <a:effectLst/>
                <a:latin typeface="Open Sans"/>
              </a:rPr>
              <a:t>acted upon </a:t>
            </a:r>
            <a:r>
              <a:rPr lang="en-US" b="0" i="0" dirty="0">
                <a:solidFill>
                  <a:srgbClr val="333333"/>
                </a:solidFill>
                <a:effectLst/>
                <a:latin typeface="Open Sans"/>
              </a:rPr>
              <a:t>by our ethics. </a:t>
            </a:r>
          </a:p>
        </p:txBody>
      </p:sp>
    </p:spTree>
    <p:extLst>
      <p:ext uri="{BB962C8B-B14F-4D97-AF65-F5344CB8AC3E}">
        <p14:creationId xmlns:p14="http://schemas.microsoft.com/office/powerpoint/2010/main" val="58544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3333"/>
                </a:solidFill>
                <a:latin typeface="Open Sans"/>
              </a:rPr>
              <a:t>Hippocratic Oath</a:t>
            </a:r>
            <a:endParaRPr lang="en-US" dirty="0"/>
          </a:p>
        </p:txBody>
      </p:sp>
      <p:sp>
        <p:nvSpPr>
          <p:cNvPr id="3" name="Content Placeholder 2"/>
          <p:cNvSpPr>
            <a:spLocks noGrp="1"/>
          </p:cNvSpPr>
          <p:nvPr>
            <p:ph sz="quarter" idx="1"/>
          </p:nvPr>
        </p:nvSpPr>
        <p:spPr/>
        <p:txBody>
          <a:bodyPr/>
          <a:lstStyle/>
          <a:p>
            <a:r>
              <a:rPr lang="en-US" dirty="0"/>
              <a:t>The </a:t>
            </a:r>
            <a:r>
              <a:rPr lang="en-US" b="1" dirty="0"/>
              <a:t>Hippocratic Oath</a:t>
            </a:r>
            <a:r>
              <a:rPr lang="en-US" dirty="0"/>
              <a:t> is an </a:t>
            </a:r>
            <a:r>
              <a:rPr lang="en-US" dirty="0">
                <a:hlinkClick r:id="rId2" tooltip="Ethics"/>
              </a:rPr>
              <a:t>oath</a:t>
            </a:r>
            <a:r>
              <a:rPr lang="en-US" dirty="0"/>
              <a:t> of </a:t>
            </a:r>
            <a:r>
              <a:rPr lang="en-US" dirty="0">
                <a:hlinkClick r:id="rId3"/>
              </a:rPr>
              <a:t>ethics</a:t>
            </a:r>
            <a:r>
              <a:rPr lang="en-US" dirty="0"/>
              <a:t> historically taken by </a:t>
            </a:r>
            <a:r>
              <a:rPr lang="en-US" dirty="0">
                <a:hlinkClick r:id="rId4"/>
              </a:rPr>
              <a:t>physicians</a:t>
            </a:r>
            <a:r>
              <a:rPr lang="en-US" dirty="0" smtClean="0"/>
              <a:t>.</a:t>
            </a:r>
          </a:p>
          <a:p>
            <a:r>
              <a:rPr lang="en-US" dirty="0" smtClean="0"/>
              <a:t> “I will not give a drug that is deadly to anyone”</a:t>
            </a:r>
            <a:endParaRPr lang="en-US" dirty="0"/>
          </a:p>
        </p:txBody>
      </p:sp>
    </p:spTree>
    <p:extLst>
      <p:ext uri="{BB962C8B-B14F-4D97-AF65-F5344CB8AC3E}">
        <p14:creationId xmlns:p14="http://schemas.microsoft.com/office/powerpoint/2010/main" val="6540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4000" dirty="0"/>
              <a:t>Formation of Personal Ethics</a:t>
            </a:r>
          </a:p>
        </p:txBody>
      </p:sp>
      <p:sp>
        <p:nvSpPr>
          <p:cNvPr id="4" name="Oval 3"/>
          <p:cNvSpPr/>
          <p:nvPr/>
        </p:nvSpPr>
        <p:spPr>
          <a:xfrm>
            <a:off x="4953000" y="2971800"/>
            <a:ext cx="2362200" cy="2362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The Individual Conscience</a:t>
            </a:r>
          </a:p>
        </p:txBody>
      </p:sp>
      <p:sp>
        <p:nvSpPr>
          <p:cNvPr id="5" name="Rectangle 4"/>
          <p:cNvSpPr/>
          <p:nvPr/>
        </p:nvSpPr>
        <p:spPr>
          <a:xfrm>
            <a:off x="1676400" y="1524000"/>
            <a:ext cx="2438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a:t>Fellow Workers</a:t>
            </a:r>
          </a:p>
        </p:txBody>
      </p:sp>
      <p:sp>
        <p:nvSpPr>
          <p:cNvPr id="6" name="Rectangle 5"/>
          <p:cNvSpPr/>
          <p:nvPr/>
        </p:nvSpPr>
        <p:spPr>
          <a:xfrm>
            <a:off x="1676400" y="2895600"/>
            <a:ext cx="2438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2400" dirty="0"/>
              <a:t>Family</a:t>
            </a:r>
          </a:p>
        </p:txBody>
      </p:sp>
      <p:sp>
        <p:nvSpPr>
          <p:cNvPr id="7" name="Rectangle 6"/>
          <p:cNvSpPr/>
          <p:nvPr/>
        </p:nvSpPr>
        <p:spPr>
          <a:xfrm>
            <a:off x="1676400" y="4267200"/>
            <a:ext cx="2438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2400" dirty="0"/>
              <a:t>Friends</a:t>
            </a:r>
          </a:p>
        </p:txBody>
      </p:sp>
      <p:sp>
        <p:nvSpPr>
          <p:cNvPr id="8" name="Rectangle 7"/>
          <p:cNvSpPr/>
          <p:nvPr/>
        </p:nvSpPr>
        <p:spPr>
          <a:xfrm>
            <a:off x="1676400" y="5638800"/>
            <a:ext cx="2438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2400" dirty="0"/>
              <a:t>The law</a:t>
            </a:r>
          </a:p>
        </p:txBody>
      </p:sp>
      <p:sp>
        <p:nvSpPr>
          <p:cNvPr id="9" name="Rectangle 8"/>
          <p:cNvSpPr/>
          <p:nvPr/>
        </p:nvSpPr>
        <p:spPr>
          <a:xfrm>
            <a:off x="8077200" y="1524000"/>
            <a:ext cx="2438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2400" dirty="0"/>
              <a:t>Regions of Country</a:t>
            </a:r>
          </a:p>
        </p:txBody>
      </p:sp>
      <p:sp>
        <p:nvSpPr>
          <p:cNvPr id="10" name="Rectangle 9"/>
          <p:cNvSpPr/>
          <p:nvPr/>
        </p:nvSpPr>
        <p:spPr>
          <a:xfrm>
            <a:off x="8077200" y="2895600"/>
            <a:ext cx="2438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2400" dirty="0"/>
              <a:t>Profession</a:t>
            </a:r>
          </a:p>
        </p:txBody>
      </p:sp>
      <p:sp>
        <p:nvSpPr>
          <p:cNvPr id="11" name="Rectangle 10"/>
          <p:cNvSpPr/>
          <p:nvPr/>
        </p:nvSpPr>
        <p:spPr>
          <a:xfrm>
            <a:off x="8077200" y="4267200"/>
            <a:ext cx="2438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2400" dirty="0"/>
              <a:t>Employer</a:t>
            </a:r>
          </a:p>
        </p:txBody>
      </p:sp>
      <p:sp>
        <p:nvSpPr>
          <p:cNvPr id="12" name="Rectangle 11"/>
          <p:cNvSpPr/>
          <p:nvPr/>
        </p:nvSpPr>
        <p:spPr>
          <a:xfrm>
            <a:off x="8077200" y="5638800"/>
            <a:ext cx="2438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2400" dirty="0"/>
              <a:t>Society at large</a:t>
            </a:r>
          </a:p>
        </p:txBody>
      </p:sp>
      <p:sp>
        <p:nvSpPr>
          <p:cNvPr id="13" name="Rectangle 12"/>
          <p:cNvSpPr/>
          <p:nvPr/>
        </p:nvSpPr>
        <p:spPr>
          <a:xfrm>
            <a:off x="4876800" y="1524000"/>
            <a:ext cx="2438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a:t>Opposites</a:t>
            </a:r>
          </a:p>
        </p:txBody>
      </p:sp>
      <p:sp>
        <p:nvSpPr>
          <p:cNvPr id="14" name="Rectangle 13"/>
          <p:cNvSpPr/>
          <p:nvPr/>
        </p:nvSpPr>
        <p:spPr>
          <a:xfrm>
            <a:off x="4876800" y="5638800"/>
            <a:ext cx="2438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2400" dirty="0"/>
              <a:t>Religious Beliefs</a:t>
            </a:r>
          </a:p>
        </p:txBody>
      </p:sp>
      <p:cxnSp>
        <p:nvCxnSpPr>
          <p:cNvPr id="20" name="Straight Arrow Connector 19"/>
          <p:cNvCxnSpPr>
            <a:stCxn id="10" idx="1"/>
          </p:cNvCxnSpPr>
          <p:nvPr/>
        </p:nvCxnSpPr>
        <p:spPr>
          <a:xfrm rot="10800000" flipV="1">
            <a:off x="7239000" y="3467100"/>
            <a:ext cx="8382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1"/>
            <a:endCxn id="4" idx="6"/>
          </p:cNvCxnSpPr>
          <p:nvPr/>
        </p:nvCxnSpPr>
        <p:spPr>
          <a:xfrm rot="10800000">
            <a:off x="7315200" y="4152900"/>
            <a:ext cx="762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4" idx="1"/>
          </p:cNvCxnSpPr>
          <p:nvPr/>
        </p:nvCxnSpPr>
        <p:spPr>
          <a:xfrm>
            <a:off x="4114800" y="2095500"/>
            <a:ext cx="1184136" cy="1222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1"/>
            <a:endCxn id="4" idx="7"/>
          </p:cNvCxnSpPr>
          <p:nvPr/>
        </p:nvCxnSpPr>
        <p:spPr>
          <a:xfrm rot="10800000" flipV="1">
            <a:off x="6969264" y="2095500"/>
            <a:ext cx="1107936" cy="1222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2"/>
            <a:endCxn id="4" idx="0"/>
          </p:cNvCxnSpPr>
          <p:nvPr/>
        </p:nvCxnSpPr>
        <p:spPr>
          <a:xfrm rot="16200000" flipH="1">
            <a:off x="5962650" y="280035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3"/>
            <a:endCxn id="4" idx="2"/>
          </p:cNvCxnSpPr>
          <p:nvPr/>
        </p:nvCxnSpPr>
        <p:spPr>
          <a:xfrm>
            <a:off x="4114800" y="3467100"/>
            <a:ext cx="838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3"/>
            <a:endCxn id="4" idx="2"/>
          </p:cNvCxnSpPr>
          <p:nvPr/>
        </p:nvCxnSpPr>
        <p:spPr>
          <a:xfrm flipV="1">
            <a:off x="4114800" y="4152900"/>
            <a:ext cx="838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3"/>
            <a:endCxn id="4" idx="3"/>
          </p:cNvCxnSpPr>
          <p:nvPr/>
        </p:nvCxnSpPr>
        <p:spPr>
          <a:xfrm flipV="1">
            <a:off x="4114800" y="4988064"/>
            <a:ext cx="1184136" cy="1222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4" idx="0"/>
            <a:endCxn id="4" idx="4"/>
          </p:cNvCxnSpPr>
          <p:nvPr/>
        </p:nvCxnSpPr>
        <p:spPr>
          <a:xfrm rot="5400000" flipH="1" flipV="1">
            <a:off x="5962650" y="546735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2" idx="1"/>
            <a:endCxn id="4" idx="5"/>
          </p:cNvCxnSpPr>
          <p:nvPr/>
        </p:nvCxnSpPr>
        <p:spPr>
          <a:xfrm rot="10800000">
            <a:off x="6969264" y="4988064"/>
            <a:ext cx="1107936" cy="1222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037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tint val="75000"/>
                  </a:prstClr>
                </a:solidFill>
              </a:rPr>
              <a:t>Management 9/e - Chapter 2</a:t>
            </a:r>
          </a:p>
        </p:txBody>
      </p:sp>
      <p:sp>
        <p:nvSpPr>
          <p:cNvPr id="5" name="Slide Number Placeholder 4"/>
          <p:cNvSpPr>
            <a:spLocks noGrp="1"/>
          </p:cNvSpPr>
          <p:nvPr>
            <p:ph type="sldNum" sz="quarter" idx="12"/>
          </p:nvPr>
        </p:nvSpPr>
        <p:spPr/>
        <p:txBody>
          <a:bodyPr/>
          <a:lstStyle/>
          <a:p>
            <a:fld id="{2E7F2DF5-7E34-49DB-84F7-38971F9EEDD1}" type="slidenum">
              <a:rPr lang="en-US">
                <a:solidFill>
                  <a:prstClr val="black">
                    <a:tint val="75000"/>
                  </a:prstClr>
                </a:solidFill>
              </a:rPr>
              <a:pPr/>
              <a:t>28</a:t>
            </a:fld>
            <a:endParaRPr lang="en-US">
              <a:solidFill>
                <a:prstClr val="black">
                  <a:tint val="75000"/>
                </a:prstClr>
              </a:solidFill>
            </a:endParaRPr>
          </a:p>
        </p:txBody>
      </p:sp>
      <p:sp>
        <p:nvSpPr>
          <p:cNvPr id="87042" name="Rectangle 2"/>
          <p:cNvSpPr>
            <a:spLocks noGrp="1" noChangeArrowheads="1"/>
          </p:cNvSpPr>
          <p:nvPr>
            <p:ph type="title"/>
          </p:nvPr>
        </p:nvSpPr>
        <p:spPr>
          <a:xfrm>
            <a:off x="685800" y="304800"/>
            <a:ext cx="10965688" cy="1143000"/>
          </a:xfrm>
        </p:spPr>
        <p:txBody>
          <a:bodyPr>
            <a:normAutofit/>
          </a:bodyPr>
          <a:lstStyle/>
          <a:p>
            <a:r>
              <a:rPr lang="en-US" sz="2400" dirty="0"/>
              <a:t>Factors influencing ethical managerial behavior—the person, organization, and environment.</a:t>
            </a:r>
          </a:p>
        </p:txBody>
      </p:sp>
      <p:graphicFrame>
        <p:nvGraphicFramePr>
          <p:cNvPr id="87043" name="Object 3"/>
          <p:cNvGraphicFramePr>
            <a:graphicFrameLocks noChangeAspect="1"/>
          </p:cNvGraphicFramePr>
          <p:nvPr/>
        </p:nvGraphicFramePr>
        <p:xfrm>
          <a:off x="1524000" y="1600200"/>
          <a:ext cx="8534400" cy="5257800"/>
        </p:xfrm>
        <a:graphic>
          <a:graphicData uri="http://schemas.openxmlformats.org/presentationml/2006/ole">
            <mc:AlternateContent xmlns:mc="http://schemas.openxmlformats.org/markup-compatibility/2006">
              <mc:Choice xmlns:v="urn:schemas-microsoft-com:vml" Requires="v">
                <p:oleObj spid="_x0000_s1071" name="Photo Editor Photo" r:id="rId3" imgW="11904762" imgH="4447619" progId="">
                  <p:embed/>
                </p:oleObj>
              </mc:Choice>
              <mc:Fallback>
                <p:oleObj name="Photo Editor Photo" r:id="rId3" imgW="11904762" imgH="4447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4022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fade">
                                      <p:cBhvr>
                                        <p:cTn id="7" dur="1000"/>
                                        <p:tgtEl>
                                          <p:spTgt spid="87043"/>
                                        </p:tgtEl>
                                      </p:cBhvr>
                                    </p:animEffect>
                                    <p:anim calcmode="lin" valueType="num">
                                      <p:cBhvr>
                                        <p:cTn id="8" dur="1000" fill="hold"/>
                                        <p:tgtEl>
                                          <p:spTgt spid="87043"/>
                                        </p:tgtEl>
                                        <p:attrNameLst>
                                          <p:attrName>ppt_x</p:attrName>
                                        </p:attrNameLst>
                                      </p:cBhvr>
                                      <p:tavLst>
                                        <p:tav tm="0">
                                          <p:val>
                                            <p:strVal val="#ppt_x"/>
                                          </p:val>
                                        </p:tav>
                                        <p:tav tm="100000">
                                          <p:val>
                                            <p:strVal val="#ppt_x"/>
                                          </p:val>
                                        </p:tav>
                                      </p:tavLst>
                                    </p:anim>
                                    <p:anim calcmode="lin" valueType="num">
                                      <p:cBhvr>
                                        <p:cTn id="9" dur="1000" fill="hold"/>
                                        <p:tgtEl>
                                          <p:spTgt spid="870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715962"/>
          </a:xfrm>
        </p:spPr>
        <p:txBody>
          <a:bodyPr>
            <a:normAutofit/>
          </a:bodyPr>
          <a:lstStyle/>
          <a:p>
            <a:r>
              <a:rPr lang="en-US" dirty="0" smtClean="0"/>
              <a:t>what </a:t>
            </a:r>
            <a:r>
              <a:rPr lang="en-US" dirty="0"/>
              <a:t>is not </a:t>
            </a:r>
            <a:r>
              <a:rPr lang="en-US" dirty="0" smtClean="0"/>
              <a:t>ethics?</a:t>
            </a:r>
            <a:endParaRPr lang="en-US" dirty="0"/>
          </a:p>
        </p:txBody>
      </p:sp>
      <p:sp>
        <p:nvSpPr>
          <p:cNvPr id="3" name="Content Placeholder 2"/>
          <p:cNvSpPr>
            <a:spLocks noGrp="1"/>
          </p:cNvSpPr>
          <p:nvPr>
            <p:ph idx="1"/>
          </p:nvPr>
        </p:nvSpPr>
        <p:spPr>
          <a:xfrm>
            <a:off x="609600" y="1143000"/>
            <a:ext cx="11049000" cy="5330952"/>
          </a:xfrm>
        </p:spPr>
        <p:txBody>
          <a:bodyPr>
            <a:normAutofit fontScale="85000" lnSpcReduction="20000"/>
          </a:bodyPr>
          <a:lstStyle/>
          <a:p>
            <a:r>
              <a:rPr lang="en-US" dirty="0"/>
              <a:t>Ethics refers to standards of behavior that tell us how human beings ought to act in the many situations in which they find themselves-as friends, parents, children, citizens, businesspeople, teachers, professionals, and so on.</a:t>
            </a:r>
          </a:p>
          <a:p>
            <a:pPr marL="0" indent="0">
              <a:buNone/>
            </a:pPr>
            <a:r>
              <a:rPr lang="en-US" b="1" dirty="0"/>
              <a:t>identify what is not ethics :</a:t>
            </a:r>
          </a:p>
          <a:p>
            <a:pPr lvl="0"/>
            <a:r>
              <a:rPr lang="en-US" b="1" dirty="0"/>
              <a:t>Ethics is not the same as feelings</a:t>
            </a:r>
            <a:r>
              <a:rPr lang="en-US" dirty="0"/>
              <a:t>. Feelings provide important information for our ethical choices. Some people have highly developed habits that make them feel bad when they do something wrong, but many people feel good even though they are doing something wrong. And often our feelings will tell us it is uncomfortable to do the right thing if it is hard.</a:t>
            </a:r>
          </a:p>
          <a:p>
            <a:pPr lvl="0"/>
            <a:r>
              <a:rPr lang="en-US" b="1" dirty="0"/>
              <a:t>Ethics is not religion. </a:t>
            </a:r>
            <a:r>
              <a:rPr lang="en-US" dirty="0"/>
              <a:t>Many people are not religious, but ethics applies to everyone. Most religions do advocate high ethical standards but sometimes do not address all the types of problems we face.</a:t>
            </a:r>
          </a:p>
          <a:p>
            <a:pPr lvl="0"/>
            <a:r>
              <a:rPr lang="en-US" b="1" dirty="0"/>
              <a:t>Ethics is not following the law. </a:t>
            </a:r>
            <a:r>
              <a:rPr lang="en-US" dirty="0"/>
              <a:t>A good system of law does incorporate many ethical standards, but law can deviate from what is ethical. Law can become ethically corrupt, as some totalitarian regimes have made it. Law can be a function of power alone and designed to serve the interests of narrow groups. Law may have a difficult time designing or enforcing standards in some important areas, and may be slow to address new problems.</a:t>
            </a:r>
          </a:p>
        </p:txBody>
      </p:sp>
    </p:spTree>
    <p:extLst>
      <p:ext uri="{BB962C8B-B14F-4D97-AF65-F5344CB8AC3E}">
        <p14:creationId xmlns:p14="http://schemas.microsoft.com/office/powerpoint/2010/main" val="9421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487362"/>
          </a:xfrm>
        </p:spPr>
        <p:txBody>
          <a:bodyPr>
            <a:normAutofit fontScale="90000"/>
          </a:bodyPr>
          <a:lstStyle/>
          <a:p>
            <a:endParaRPr lang="en-US" dirty="0"/>
          </a:p>
        </p:txBody>
      </p:sp>
      <p:pic>
        <p:nvPicPr>
          <p:cNvPr id="3074" name="Picture 2" descr="Man In Coma In The Hospital Cartoon Clipart Vector - FriendlyStock | Hospital  cartoon, Cartoon clip art, Medical clip art"/>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4873625" cy="4419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llustration Village People Sitting On Coat Stock Illustration 775100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4295633"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69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pPr lvl="0"/>
            <a:r>
              <a:rPr lang="en-US" b="1" dirty="0"/>
              <a:t>Ethics is not following culturally accepted norms</a:t>
            </a:r>
            <a:r>
              <a:rPr lang="en-US" dirty="0"/>
              <a:t>. Some cultures are quite ethical, but others become corrupt -or blind to certain ethical concerns (as the United States was to slavery before the Civil War). "When in Rome, do as the Romans do" is not a satisfactory ethical standard.</a:t>
            </a:r>
          </a:p>
          <a:p>
            <a:pPr lvl="0"/>
            <a:r>
              <a:rPr lang="en-US" b="1" dirty="0"/>
              <a:t>Ethics is not science. </a:t>
            </a:r>
            <a:r>
              <a:rPr lang="en-US" dirty="0"/>
              <a:t>Social and natural science can provide important data to help us make better ethical choices. But science alone does not tell us what we ought to do. Science may provide an explanation for what humans are like. But ethics provides reasons for how humans ought to act. And just because something is scientifically or technologically possible, it may not be ethical to do it.</a:t>
            </a:r>
          </a:p>
        </p:txBody>
      </p:sp>
    </p:spTree>
    <p:extLst>
      <p:ext uri="{BB962C8B-B14F-4D97-AF65-F5344CB8AC3E}">
        <p14:creationId xmlns:p14="http://schemas.microsoft.com/office/powerpoint/2010/main" val="64927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211EC1-6678-4E95-873A-1A133D624FAB}"/>
              </a:ext>
            </a:extLst>
          </p:cNvPr>
          <p:cNvSpPr>
            <a:spLocks noGrp="1"/>
          </p:cNvSpPr>
          <p:nvPr>
            <p:ph type="title"/>
          </p:nvPr>
        </p:nvSpPr>
        <p:spPr/>
        <p:txBody>
          <a:bodyPr/>
          <a:lstStyle/>
          <a:p>
            <a:r>
              <a:rPr lang="en-US" b="0" i="0" dirty="0">
                <a:solidFill>
                  <a:srgbClr val="111111"/>
                </a:solidFill>
                <a:effectLst/>
                <a:latin typeface="Open Sans"/>
              </a:rPr>
              <a:t>Ethical Dilemma</a:t>
            </a:r>
            <a:br>
              <a:rPr lang="en-US" b="0" i="0" dirty="0">
                <a:solidFill>
                  <a:srgbClr val="111111"/>
                </a:solidFill>
                <a:effectLst/>
                <a:latin typeface="Open Sans"/>
              </a:rPr>
            </a:br>
            <a:endParaRPr lang="en-US" dirty="0"/>
          </a:p>
        </p:txBody>
      </p:sp>
      <p:sp>
        <p:nvSpPr>
          <p:cNvPr id="3" name="Content Placeholder 2">
            <a:extLst>
              <a:ext uri="{FF2B5EF4-FFF2-40B4-BE49-F238E27FC236}">
                <a16:creationId xmlns="" xmlns:a16="http://schemas.microsoft.com/office/drawing/2014/main" id="{DE1F5FA0-4C85-4A26-9CE6-A61234E32D44}"/>
              </a:ext>
            </a:extLst>
          </p:cNvPr>
          <p:cNvSpPr>
            <a:spLocks noGrp="1"/>
          </p:cNvSpPr>
          <p:nvPr>
            <p:ph idx="1"/>
          </p:nvPr>
        </p:nvSpPr>
        <p:spPr/>
        <p:txBody>
          <a:bodyPr/>
          <a:lstStyle/>
          <a:p>
            <a:pPr algn="just"/>
            <a:r>
              <a:rPr lang="en-US" b="0" i="0" u="none" strike="noStrike" dirty="0">
                <a:solidFill>
                  <a:srgbClr val="333333"/>
                </a:solidFill>
                <a:effectLst/>
                <a:latin typeface="Open Sans"/>
                <a:hlinkClick r:id="rId2"/>
              </a:rPr>
              <a:t>Ethical dilemmas</a:t>
            </a:r>
            <a:r>
              <a:rPr lang="en-US" b="0" i="0" dirty="0">
                <a:solidFill>
                  <a:srgbClr val="333333"/>
                </a:solidFill>
                <a:effectLst/>
                <a:latin typeface="Open Sans"/>
              </a:rPr>
              <a:t>, also known as a </a:t>
            </a:r>
            <a:r>
              <a:rPr lang="en-US" b="0" i="0" u="none" strike="noStrike" dirty="0">
                <a:solidFill>
                  <a:srgbClr val="333333"/>
                </a:solidFill>
                <a:effectLst/>
                <a:latin typeface="Open Sans"/>
                <a:hlinkClick r:id="rId3"/>
              </a:rPr>
              <a:t>moral</a:t>
            </a:r>
            <a:r>
              <a:rPr lang="en-US" b="0" i="0" dirty="0">
                <a:solidFill>
                  <a:srgbClr val="333333"/>
                </a:solidFill>
                <a:effectLst/>
                <a:latin typeface="Open Sans"/>
              </a:rPr>
              <a:t> dilemmas, are situations in which there is a choice to be made between two options, neither of which resolves the situation in an ethically acceptable fashion. In such cases, societal and personal ethical guidelines can provide no satisfactory outcome for the chooser.</a:t>
            </a:r>
          </a:p>
          <a:p>
            <a:pPr algn="just"/>
            <a:r>
              <a:rPr lang="en-US" b="0" i="0" dirty="0">
                <a:solidFill>
                  <a:srgbClr val="333333"/>
                </a:solidFill>
                <a:effectLst/>
                <a:latin typeface="Open Sans"/>
              </a:rPr>
              <a:t>Ethical dilemmas assume that the chooser will abide by societal norms, such as codes of law or religious teachings, in order to make the choice ethically impossible.</a:t>
            </a:r>
          </a:p>
          <a:p>
            <a:endParaRPr lang="en-US" dirty="0"/>
          </a:p>
        </p:txBody>
      </p:sp>
    </p:spTree>
    <p:extLst>
      <p:ext uri="{BB962C8B-B14F-4D97-AF65-F5344CB8AC3E}">
        <p14:creationId xmlns:p14="http://schemas.microsoft.com/office/powerpoint/2010/main" val="289203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1528C5-999A-4767-8A2E-C63D77794A4A}"/>
              </a:ext>
            </a:extLst>
          </p:cNvPr>
          <p:cNvSpPr>
            <a:spLocks noGrp="1"/>
          </p:cNvSpPr>
          <p:nvPr>
            <p:ph type="title"/>
          </p:nvPr>
        </p:nvSpPr>
        <p:spPr/>
        <p:txBody>
          <a:bodyPr/>
          <a:lstStyle/>
          <a:p>
            <a:r>
              <a:rPr lang="en-US" b="1" i="0" dirty="0">
                <a:solidFill>
                  <a:srgbClr val="111111"/>
                </a:solidFill>
                <a:effectLst/>
                <a:latin typeface="Open Sans"/>
              </a:rPr>
              <a:t>Example of A Moral Dilemma</a:t>
            </a:r>
            <a:br>
              <a:rPr lang="en-US" b="1" i="0" dirty="0">
                <a:solidFill>
                  <a:srgbClr val="111111"/>
                </a:solidFill>
                <a:effectLst/>
                <a:latin typeface="Open Sans"/>
              </a:rPr>
            </a:br>
            <a:endParaRPr lang="en-US" dirty="0"/>
          </a:p>
        </p:txBody>
      </p:sp>
      <p:sp>
        <p:nvSpPr>
          <p:cNvPr id="3" name="Content Placeholder 2">
            <a:extLst>
              <a:ext uri="{FF2B5EF4-FFF2-40B4-BE49-F238E27FC236}">
                <a16:creationId xmlns="" xmlns:a16="http://schemas.microsoft.com/office/drawing/2014/main" id="{AD3FB296-9B1E-4F37-80CD-6ED6ECDE322A}"/>
              </a:ext>
            </a:extLst>
          </p:cNvPr>
          <p:cNvSpPr>
            <a:spLocks noGrp="1"/>
          </p:cNvSpPr>
          <p:nvPr>
            <p:ph idx="1"/>
          </p:nvPr>
        </p:nvSpPr>
        <p:spPr/>
        <p:txBody>
          <a:bodyPr/>
          <a:lstStyle/>
          <a:p>
            <a:pPr algn="just"/>
            <a:r>
              <a:rPr lang="en-US" b="0" i="0" dirty="0">
                <a:solidFill>
                  <a:srgbClr val="333333"/>
                </a:solidFill>
                <a:effectLst/>
                <a:latin typeface="Open Sans"/>
              </a:rPr>
              <a:t>Given the personal nature of morals, someone might deem an action to be "good" even if it's breaking a law. For example, what if a daughter couldn't afford the life-saving medicine her dying mother needed but she, somehow, had access to the storeroom where the medicine was housed?</a:t>
            </a:r>
          </a:p>
          <a:p>
            <a:pPr algn="just"/>
            <a:r>
              <a:rPr lang="en-US" b="0" i="0" dirty="0">
                <a:solidFill>
                  <a:srgbClr val="333333"/>
                </a:solidFill>
                <a:effectLst/>
                <a:latin typeface="Open Sans"/>
              </a:rPr>
              <a:t>In this instance, her core values might tell her stealing is wrong. However, her morality would tell her she needs to protect her mother. As such, the daughter might end up doing the wrong thing (stealing, as judged by her values) for the right reasons (saving her mother, as judged by her morals).</a:t>
            </a:r>
          </a:p>
          <a:p>
            <a:endParaRPr lang="en-US" dirty="0"/>
          </a:p>
        </p:txBody>
      </p:sp>
    </p:spTree>
    <p:extLst>
      <p:ext uri="{BB962C8B-B14F-4D97-AF65-F5344CB8AC3E}">
        <p14:creationId xmlns:p14="http://schemas.microsoft.com/office/powerpoint/2010/main" val="15237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74638"/>
            <a:ext cx="9956800" cy="563562"/>
          </a:xfrm>
        </p:spPr>
        <p:txBody>
          <a:bodyPr>
            <a:normAutofit fontScale="90000"/>
          </a:bodyPr>
          <a:lstStyle/>
          <a:p>
            <a:r>
              <a:rPr lang="en-US" sz="1800" dirty="0"/>
              <a:t/>
            </a:r>
            <a:br>
              <a:rPr lang="en-US" sz="1800" dirty="0"/>
            </a:br>
            <a:r>
              <a:rPr lang="en-US" sz="1800" b="1" dirty="0"/>
              <a:t> </a:t>
            </a:r>
            <a:r>
              <a:rPr lang="en-US" sz="2700" b="1" dirty="0">
                <a:latin typeface="Times New Roman" panose="02020603050405020304" pitchFamily="18" charset="0"/>
                <a:cs typeface="Times New Roman" panose="02020603050405020304" pitchFamily="18" charset="0"/>
              </a:rPr>
              <a:t>MANAGEMENT TIPS for dealing with ethical dilemmas </a:t>
            </a:r>
            <a:endParaRPr lang="en-US" sz="2700" dirty="0">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idx="1"/>
          </p:nvPr>
        </p:nvSpPr>
        <p:spPr/>
        <p:txBody>
          <a:bodyPr>
            <a:noAutofit/>
          </a:bodyPr>
          <a:lstStyle/>
          <a:p>
            <a:pPr>
              <a:lnSpc>
                <a:spcPct val="80000"/>
              </a:lnSpc>
            </a:pPr>
            <a:r>
              <a:rPr lang="en-US" b="1" dirty="0"/>
              <a:t>Checklist for dealing with ethical dilemmas </a:t>
            </a:r>
          </a:p>
          <a:p>
            <a:pPr lvl="1">
              <a:lnSpc>
                <a:spcPct val="80000"/>
              </a:lnSpc>
            </a:pPr>
            <a:r>
              <a:rPr lang="en-US" dirty="0"/>
              <a:t>Step 1. Recognize the ethical dilemma. </a:t>
            </a:r>
            <a:endParaRPr lang="en-US" dirty="0" smtClean="0"/>
          </a:p>
          <a:p>
            <a:pPr lvl="1">
              <a:lnSpc>
                <a:spcPct val="80000"/>
              </a:lnSpc>
            </a:pPr>
            <a:r>
              <a:rPr lang="en-US" dirty="0" smtClean="0"/>
              <a:t>Step </a:t>
            </a:r>
            <a:r>
              <a:rPr lang="en-US" dirty="0"/>
              <a:t>2. Get the facts. </a:t>
            </a:r>
            <a:endParaRPr lang="en-US" dirty="0" smtClean="0"/>
          </a:p>
          <a:p>
            <a:pPr lvl="1">
              <a:lnSpc>
                <a:spcPct val="80000"/>
              </a:lnSpc>
            </a:pPr>
            <a:r>
              <a:rPr lang="en-US" dirty="0" smtClean="0"/>
              <a:t>Step </a:t>
            </a:r>
            <a:r>
              <a:rPr lang="en-US" dirty="0"/>
              <a:t>3. Identify your options. </a:t>
            </a:r>
            <a:endParaRPr lang="en-US" dirty="0" smtClean="0"/>
          </a:p>
          <a:p>
            <a:pPr lvl="1">
              <a:lnSpc>
                <a:spcPct val="80000"/>
              </a:lnSpc>
            </a:pPr>
            <a:r>
              <a:rPr lang="en-US" dirty="0" smtClean="0"/>
              <a:t>Step </a:t>
            </a:r>
            <a:r>
              <a:rPr lang="en-US" dirty="0"/>
              <a:t>4. Test each option: Is it legal? Is it right? Is it beneficial? </a:t>
            </a:r>
            <a:endParaRPr lang="en-US" dirty="0" smtClean="0"/>
          </a:p>
          <a:p>
            <a:pPr lvl="1">
              <a:lnSpc>
                <a:spcPct val="80000"/>
              </a:lnSpc>
            </a:pPr>
            <a:r>
              <a:rPr lang="en-US" dirty="0" smtClean="0"/>
              <a:t>Step </a:t>
            </a:r>
            <a:r>
              <a:rPr lang="en-US" dirty="0"/>
              <a:t>5. Decide which option to follow. </a:t>
            </a:r>
            <a:endParaRPr lang="en-US" dirty="0" smtClean="0"/>
          </a:p>
          <a:p>
            <a:pPr lvl="1">
              <a:lnSpc>
                <a:spcPct val="80000"/>
              </a:lnSpc>
            </a:pPr>
            <a:r>
              <a:rPr lang="en-US" dirty="0" smtClean="0"/>
              <a:t>Step </a:t>
            </a:r>
            <a:r>
              <a:rPr lang="en-US" dirty="0"/>
              <a:t>6. Ask the “Spotlight Questions”: To double check your </a:t>
            </a:r>
            <a:r>
              <a:rPr lang="en-US" dirty="0" smtClean="0"/>
              <a:t>decision</a:t>
            </a:r>
            <a:endParaRPr lang="en-US" dirty="0"/>
          </a:p>
          <a:p>
            <a:pPr lvl="2">
              <a:lnSpc>
                <a:spcPct val="80000"/>
              </a:lnSpc>
            </a:pPr>
            <a:r>
              <a:rPr lang="en-US" sz="2500" dirty="0" smtClean="0"/>
              <a:t>“How </a:t>
            </a:r>
            <a:r>
              <a:rPr lang="en-US" sz="2500" dirty="0"/>
              <a:t>would I feel if my family found out about my decision?” </a:t>
            </a:r>
          </a:p>
          <a:p>
            <a:pPr lvl="2">
              <a:lnSpc>
                <a:spcPct val="80000"/>
              </a:lnSpc>
            </a:pPr>
            <a:r>
              <a:rPr lang="en-US" sz="2800" dirty="0"/>
              <a:t>“How would I feel if the local newspaper printed my decision?” </a:t>
            </a:r>
            <a:endParaRPr lang="en-US" sz="2800" dirty="0" smtClean="0"/>
          </a:p>
          <a:p>
            <a:pPr lvl="2">
              <a:lnSpc>
                <a:spcPct val="80000"/>
              </a:lnSpc>
            </a:pPr>
            <a:r>
              <a:rPr lang="en-US" dirty="0" smtClean="0"/>
              <a:t>Step </a:t>
            </a:r>
            <a:r>
              <a:rPr lang="en-US" dirty="0"/>
              <a:t>7. Take action. </a:t>
            </a:r>
          </a:p>
        </p:txBody>
      </p:sp>
    </p:spTree>
    <p:extLst>
      <p:ext uri="{BB962C8B-B14F-4D97-AF65-F5344CB8AC3E}">
        <p14:creationId xmlns:p14="http://schemas.microsoft.com/office/powerpoint/2010/main" val="3183777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arn(inVertic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 calcmode="lin" valueType="num">
                                      <p:cBhvr additive="base">
                                        <p:cTn id="12"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483">
                                            <p:txEl>
                                              <p:pRg st="2" end="2"/>
                                            </p:txEl>
                                          </p:spTgt>
                                        </p:tgtEl>
                                        <p:attrNameLst>
                                          <p:attrName>style.visibility</p:attrName>
                                        </p:attrNameLst>
                                      </p:cBhvr>
                                      <p:to>
                                        <p:strVal val="visible"/>
                                      </p:to>
                                    </p:set>
                                    <p:anim calcmode="lin" valueType="num">
                                      <p:cBhvr additive="base">
                                        <p:cTn id="18"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483">
                                            <p:txEl>
                                              <p:pRg st="3" end="3"/>
                                            </p:txEl>
                                          </p:spTgt>
                                        </p:tgtEl>
                                        <p:attrNameLst>
                                          <p:attrName>style.visibility</p:attrName>
                                        </p:attrNameLst>
                                      </p:cBhvr>
                                      <p:to>
                                        <p:strVal val="visible"/>
                                      </p:to>
                                    </p:set>
                                    <p:anim calcmode="lin" valueType="num">
                                      <p:cBhvr additive="base">
                                        <p:cTn id="24"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483">
                                            <p:txEl>
                                              <p:pRg st="4" end="4"/>
                                            </p:txEl>
                                          </p:spTgt>
                                        </p:tgtEl>
                                        <p:attrNameLst>
                                          <p:attrName>style.visibility</p:attrName>
                                        </p:attrNameLst>
                                      </p:cBhvr>
                                      <p:to>
                                        <p:strVal val="visible"/>
                                      </p:to>
                                    </p:set>
                                    <p:anim calcmode="lin" valueType="num">
                                      <p:cBhvr additive="base">
                                        <p:cTn id="30"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483">
                                            <p:txEl>
                                              <p:pRg st="5" end="5"/>
                                            </p:txEl>
                                          </p:spTgt>
                                        </p:tgtEl>
                                        <p:attrNameLst>
                                          <p:attrName>style.visibility</p:attrName>
                                        </p:attrNameLst>
                                      </p:cBhvr>
                                      <p:to>
                                        <p:strVal val="visible"/>
                                      </p:to>
                                    </p:set>
                                    <p:anim calcmode="lin" valueType="num">
                                      <p:cBhvr additive="base">
                                        <p:cTn id="36"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483">
                                            <p:txEl>
                                              <p:pRg st="6" end="6"/>
                                            </p:txEl>
                                          </p:spTgt>
                                        </p:tgtEl>
                                        <p:attrNameLst>
                                          <p:attrName>style.visibility</p:attrName>
                                        </p:attrNameLst>
                                      </p:cBhvr>
                                      <p:to>
                                        <p:strVal val="visible"/>
                                      </p:to>
                                    </p:set>
                                    <p:anim calcmode="lin" valueType="num">
                                      <p:cBhvr additive="base">
                                        <p:cTn id="42"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0483">
                                            <p:txEl>
                                              <p:pRg st="7" end="7"/>
                                            </p:txEl>
                                          </p:spTgt>
                                        </p:tgtEl>
                                        <p:attrNameLst>
                                          <p:attrName>style.visibility</p:attrName>
                                        </p:attrNameLst>
                                      </p:cBhvr>
                                      <p:to>
                                        <p:strVal val="visible"/>
                                      </p:to>
                                    </p:set>
                                    <p:anim calcmode="lin" valueType="num">
                                      <p:cBhvr additive="base">
                                        <p:cTn id="48"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0483">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0483">
                                            <p:txEl>
                                              <p:pRg st="8" end="8"/>
                                            </p:txEl>
                                          </p:spTgt>
                                        </p:tgtEl>
                                        <p:attrNameLst>
                                          <p:attrName>style.visibility</p:attrName>
                                        </p:attrNameLst>
                                      </p:cBhvr>
                                      <p:to>
                                        <p:strVal val="visible"/>
                                      </p:to>
                                    </p:set>
                                    <p:anim calcmode="lin" valueType="num">
                                      <p:cBhvr additive="base">
                                        <p:cTn id="52" dur="5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0483">
                                            <p:txEl>
                                              <p:pRg st="8" end="8"/>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0483">
                                            <p:txEl>
                                              <p:pRg st="9" end="9"/>
                                            </p:txEl>
                                          </p:spTgt>
                                        </p:tgtEl>
                                        <p:attrNameLst>
                                          <p:attrName>style.visibility</p:attrName>
                                        </p:attrNameLst>
                                      </p:cBhvr>
                                      <p:to>
                                        <p:strVal val="visible"/>
                                      </p:to>
                                    </p:set>
                                    <p:anim calcmode="lin" valueType="num">
                                      <p:cBhvr additive="base">
                                        <p:cTn id="56" dur="5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048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81000"/>
            <a:ext cx="2794000" cy="639762"/>
          </a:xfrm>
          <a:solidFill>
            <a:srgbClr val="FFFF00"/>
          </a:solidFill>
        </p:spPr>
        <p:txBody>
          <a:bodyPr>
            <a:normAutofit fontScale="90000"/>
          </a:bodyPr>
          <a:lstStyle/>
          <a:p>
            <a:r>
              <a:rPr lang="en-US" dirty="0" smtClean="0"/>
              <a:t>Any Question</a:t>
            </a:r>
            <a:endParaRPr lang="en-US" dirty="0"/>
          </a:p>
        </p:txBody>
      </p:sp>
      <p:sp>
        <p:nvSpPr>
          <p:cNvPr id="3" name="Content Placeholder 2"/>
          <p:cNvSpPr>
            <a:spLocks noGrp="1"/>
          </p:cNvSpPr>
          <p:nvPr>
            <p:ph sz="quarter" idx="1"/>
          </p:nvPr>
        </p:nvSpPr>
        <p:spPr/>
        <p:txBody>
          <a:bodyPr/>
          <a:lstStyle/>
          <a:p>
            <a:endParaRPr lang="en-US"/>
          </a:p>
        </p:txBody>
      </p:sp>
      <p:pic>
        <p:nvPicPr>
          <p:cNvPr id="4" name="Picture 2" descr="Question mark, Question mark, text, sign, question png | PNGW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732" y="1825625"/>
            <a:ext cx="268853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2AAA68-C214-426A-BFD0-082343DAF6EE}"/>
              </a:ext>
            </a:extLst>
          </p:cNvPr>
          <p:cNvSpPr>
            <a:spLocks noGrp="1"/>
          </p:cNvSpPr>
          <p:nvPr>
            <p:ph type="title"/>
          </p:nvPr>
        </p:nvSpPr>
        <p:spPr>
          <a:xfrm>
            <a:off x="838200" y="365125"/>
            <a:ext cx="10515600" cy="2378075"/>
          </a:xfrm>
        </p:spPr>
        <p:txBody>
          <a:bodyPr>
            <a:normAutofit/>
          </a:bodyPr>
          <a:lstStyle/>
          <a:p>
            <a:r>
              <a:rPr lang="en-US" b="0" i="0" dirty="0">
                <a:solidFill>
                  <a:srgbClr val="526069"/>
                </a:solidFill>
                <a:effectLst/>
                <a:latin typeface="Roboto"/>
              </a:rPr>
              <a:t>What are  the differences among Ethics, Morals and Values?</a:t>
            </a:r>
            <a:r>
              <a:rPr lang="en-US" dirty="0"/>
              <a:t/>
            </a:r>
            <a:br>
              <a:rPr lang="en-US" dirty="0"/>
            </a:br>
            <a:r>
              <a:rPr lang="en-US" b="0" i="0" dirty="0">
                <a:solidFill>
                  <a:srgbClr val="111111"/>
                </a:solidFill>
                <a:effectLst/>
                <a:latin typeface="Open Sans"/>
              </a:rPr>
              <a:t/>
            </a:r>
            <a:br>
              <a:rPr lang="en-US" b="0" i="0" dirty="0">
                <a:solidFill>
                  <a:srgbClr val="111111"/>
                </a:solidFill>
                <a:effectLst/>
                <a:latin typeface="Open Sans"/>
              </a:rPr>
            </a:br>
            <a:endParaRPr lang="en-US" dirty="0"/>
          </a:p>
        </p:txBody>
      </p:sp>
      <p:sp>
        <p:nvSpPr>
          <p:cNvPr id="3" name="Content Placeholder 2">
            <a:extLst>
              <a:ext uri="{FF2B5EF4-FFF2-40B4-BE49-F238E27FC236}">
                <a16:creationId xmlns="" xmlns:a16="http://schemas.microsoft.com/office/drawing/2014/main" id="{AF4FC8F5-E98E-471B-8FFF-228DF3F3F438}"/>
              </a:ext>
            </a:extLst>
          </p:cNvPr>
          <p:cNvSpPr>
            <a:spLocks noGrp="1"/>
          </p:cNvSpPr>
          <p:nvPr>
            <p:ph idx="1"/>
          </p:nvPr>
        </p:nvSpPr>
        <p:spPr>
          <a:xfrm>
            <a:off x="609600" y="2133600"/>
            <a:ext cx="10515600" cy="3168720"/>
          </a:xfrm>
        </p:spPr>
        <p:txBody>
          <a:bodyPr>
            <a:normAutofit/>
          </a:bodyPr>
          <a:lstStyle/>
          <a:p>
            <a:r>
              <a:rPr lang="en-US" sz="6000" dirty="0"/>
              <a:t>Give your answer in forum for lecture 1……………………..</a:t>
            </a:r>
          </a:p>
        </p:txBody>
      </p:sp>
    </p:spTree>
    <p:extLst>
      <p:ext uri="{BB962C8B-B14F-4D97-AF65-F5344CB8AC3E}">
        <p14:creationId xmlns:p14="http://schemas.microsoft.com/office/powerpoint/2010/main" val="234498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w to Prepare a Vote of Thanks and Deliver with Confidence ..."/>
          <p:cNvPicPr>
            <a:picLocks noGrp="1" noChangeAspect="1" noChangeArrowheads="1" noCro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838200"/>
            <a:ext cx="7406944"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77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CF2E7B6-B34A-488E-B510-D9C75FEDE9BB}"/>
              </a:ext>
            </a:extLst>
          </p:cNvPr>
          <p:cNvSpPr>
            <a:spLocks noGrp="1"/>
          </p:cNvSpPr>
          <p:nvPr>
            <p:ph type="title"/>
          </p:nvPr>
        </p:nvSpPr>
        <p:spPr>
          <a:xfrm>
            <a:off x="838200" y="365126"/>
            <a:ext cx="10515600" cy="1211884"/>
          </a:xfrm>
        </p:spPr>
        <p:txBody>
          <a:bodyPr>
            <a:normAutofit/>
          </a:bodyPr>
          <a:lstStyle/>
          <a:p>
            <a:r>
              <a:rPr lang="en-US" b="0" i="0" dirty="0" smtClean="0">
                <a:solidFill>
                  <a:srgbClr val="333333"/>
                </a:solidFill>
                <a:effectLst/>
                <a:latin typeface="Open Sans"/>
              </a:rPr>
              <a:t>Case study 1:</a:t>
            </a:r>
            <a:r>
              <a:rPr lang="en-US" b="1" dirty="0">
                <a:solidFill>
                  <a:srgbClr val="111111"/>
                </a:solidFill>
                <a:latin typeface="Open Sans"/>
              </a:rPr>
              <a:t> Information Access</a:t>
            </a:r>
            <a:r>
              <a:rPr lang="en-US" b="0" i="0" dirty="0">
                <a:solidFill>
                  <a:srgbClr val="333333"/>
                </a:solidFill>
                <a:effectLst/>
                <a:latin typeface="Open Sans"/>
              </a:rPr>
              <a:t/>
            </a:r>
            <a:br>
              <a:rPr lang="en-US" b="0" i="0" dirty="0">
                <a:solidFill>
                  <a:srgbClr val="333333"/>
                </a:solidFill>
                <a:effectLst/>
                <a:latin typeface="Open Sans"/>
              </a:rPr>
            </a:br>
            <a:endParaRPr lang="en-US" dirty="0"/>
          </a:p>
        </p:txBody>
      </p:sp>
      <p:sp>
        <p:nvSpPr>
          <p:cNvPr id="6" name="Content Placeholder 5">
            <a:extLst>
              <a:ext uri="{FF2B5EF4-FFF2-40B4-BE49-F238E27FC236}">
                <a16:creationId xmlns="" xmlns:a16="http://schemas.microsoft.com/office/drawing/2014/main" id="{9BD2C52C-FFF1-4A21-B251-7861ACDAE062}"/>
              </a:ext>
            </a:extLst>
          </p:cNvPr>
          <p:cNvSpPr>
            <a:spLocks noGrp="1"/>
          </p:cNvSpPr>
          <p:nvPr>
            <p:ph idx="1"/>
          </p:nvPr>
        </p:nvSpPr>
        <p:spPr/>
        <p:txBody>
          <a:bodyPr>
            <a:normAutofit fontScale="92500" lnSpcReduction="20000"/>
          </a:bodyPr>
          <a:lstStyle/>
          <a:p>
            <a:pPr marL="0" indent="0">
              <a:buNone/>
            </a:pPr>
            <a:endParaRPr lang="en-US" dirty="0">
              <a:solidFill>
                <a:srgbClr val="126DAC"/>
              </a:solidFill>
              <a:latin typeface="Open Sans"/>
            </a:endParaRPr>
          </a:p>
          <a:p>
            <a:r>
              <a:rPr lang="en-US" b="0" i="0" dirty="0" smtClean="0">
                <a:solidFill>
                  <a:srgbClr val="126DAC"/>
                </a:solidFill>
                <a:effectLst/>
                <a:latin typeface="Open Sans"/>
              </a:rPr>
              <a:t>Tony</a:t>
            </a:r>
            <a:r>
              <a:rPr lang="en-US" b="0" i="0" dirty="0">
                <a:solidFill>
                  <a:srgbClr val="126DAC"/>
                </a:solidFill>
                <a:effectLst/>
                <a:latin typeface="Open Sans"/>
              </a:rPr>
              <a:t>, a data analyst for a major casino, is working after normal business hours to finish an important project. He realizes that he is missing data that had been sent to his coworker Robert</a:t>
            </a:r>
            <a:r>
              <a:rPr lang="en-US" b="0" i="0" dirty="0" smtClean="0">
                <a:solidFill>
                  <a:srgbClr val="126DAC"/>
                </a:solidFill>
                <a:effectLst/>
                <a:latin typeface="Open Sans"/>
              </a:rPr>
              <a:t>.</a:t>
            </a:r>
          </a:p>
          <a:p>
            <a:r>
              <a:rPr lang="en-US" b="0" i="0" dirty="0" smtClean="0">
                <a:solidFill>
                  <a:srgbClr val="126DAC"/>
                </a:solidFill>
                <a:effectLst/>
                <a:latin typeface="Open Sans"/>
              </a:rPr>
              <a:t>Tony </a:t>
            </a:r>
            <a:r>
              <a:rPr lang="en-US" b="0" i="0" dirty="0">
                <a:solidFill>
                  <a:srgbClr val="126DAC"/>
                </a:solidFill>
                <a:effectLst/>
                <a:latin typeface="Open Sans"/>
              </a:rPr>
              <a:t>had inadvertently observed Robert typing his password several days ago and decides to log into Robert's computer and resend the data to himself. Upon doing so, </a:t>
            </a:r>
            <a:endParaRPr lang="en-US" b="0" i="0" dirty="0" smtClean="0">
              <a:solidFill>
                <a:srgbClr val="126DAC"/>
              </a:solidFill>
              <a:effectLst/>
              <a:latin typeface="Open Sans"/>
            </a:endParaRPr>
          </a:p>
          <a:p>
            <a:r>
              <a:rPr lang="en-US" b="0" i="0" dirty="0" smtClean="0">
                <a:solidFill>
                  <a:srgbClr val="126DAC"/>
                </a:solidFill>
                <a:effectLst/>
                <a:latin typeface="Open Sans"/>
              </a:rPr>
              <a:t>Tony </a:t>
            </a:r>
            <a:r>
              <a:rPr lang="en-US" b="0" i="0" dirty="0">
                <a:solidFill>
                  <a:srgbClr val="126DAC"/>
                </a:solidFill>
                <a:effectLst/>
                <a:latin typeface="Open Sans"/>
              </a:rPr>
              <a:t>sees an open email regarding gambling bets Robert placed over the last several days with a local sports book. All employees of the casino are forbidden to engage in gambling activities to avoid any hint of conflict of interest. </a:t>
            </a:r>
            <a:endParaRPr lang="en-US" b="0" i="0" dirty="0" smtClean="0">
              <a:solidFill>
                <a:srgbClr val="126DAC"/>
              </a:solidFill>
              <a:effectLst/>
              <a:latin typeface="Open Sans"/>
            </a:endParaRPr>
          </a:p>
          <a:p>
            <a:r>
              <a:rPr lang="en-US" b="0" i="0" dirty="0" smtClean="0">
                <a:solidFill>
                  <a:srgbClr val="126DAC"/>
                </a:solidFill>
                <a:effectLst/>
                <a:latin typeface="Open Sans"/>
              </a:rPr>
              <a:t>Tony </a:t>
            </a:r>
            <a:r>
              <a:rPr lang="en-US" b="0" i="0" dirty="0">
                <a:solidFill>
                  <a:srgbClr val="126DAC"/>
                </a:solidFill>
                <a:effectLst/>
                <a:latin typeface="Open Sans"/>
              </a:rPr>
              <a:t>knows he should report this but would have to admit to violating the company's information technology regulations by logging into Robert's computer. If he warns Robert to stop his betting he would also have to reveal the source of his information. </a:t>
            </a:r>
            <a:endParaRPr lang="en-US" b="0" i="0" dirty="0" smtClean="0">
              <a:solidFill>
                <a:srgbClr val="126DAC"/>
              </a:solidFill>
              <a:effectLst/>
              <a:latin typeface="Open Sans"/>
            </a:endParaRPr>
          </a:p>
          <a:p>
            <a:r>
              <a:rPr lang="en-US" b="0" i="0" dirty="0" smtClean="0">
                <a:solidFill>
                  <a:srgbClr val="FF0000"/>
                </a:solidFill>
                <a:effectLst/>
                <a:latin typeface="Open Sans"/>
              </a:rPr>
              <a:t>What </a:t>
            </a:r>
            <a:r>
              <a:rPr lang="en-US" b="0" i="0" dirty="0">
                <a:solidFill>
                  <a:srgbClr val="FF0000"/>
                </a:solidFill>
                <a:effectLst/>
                <a:latin typeface="Open Sans"/>
              </a:rPr>
              <a:t>does Tony do in this situation</a:t>
            </a:r>
            <a:r>
              <a:rPr lang="en-US" b="0" i="0" dirty="0" smtClean="0">
                <a:solidFill>
                  <a:srgbClr val="FF0000"/>
                </a:solidFill>
                <a:effectLst/>
                <a:latin typeface="Open Sans"/>
              </a:rPr>
              <a:t>?: write your answer in assignment 2.</a:t>
            </a:r>
            <a:endParaRPr lang="en-US" dirty="0">
              <a:solidFill>
                <a:srgbClr val="FF0000"/>
              </a:solidFill>
            </a:endParaRPr>
          </a:p>
        </p:txBody>
      </p:sp>
    </p:spTree>
    <p:extLst>
      <p:ext uri="{BB962C8B-B14F-4D97-AF65-F5344CB8AC3E}">
        <p14:creationId xmlns:p14="http://schemas.microsoft.com/office/powerpoint/2010/main" val="3379687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D348212-1BF4-4049-81C5-41EBB5BF2CEF}"/>
              </a:ext>
            </a:extLst>
          </p:cNvPr>
          <p:cNvSpPr>
            <a:spLocks noGrp="1"/>
          </p:cNvSpPr>
          <p:nvPr>
            <p:ph type="title"/>
          </p:nvPr>
        </p:nvSpPr>
        <p:spPr/>
        <p:txBody>
          <a:bodyPr>
            <a:normAutofit/>
          </a:bodyPr>
          <a:lstStyle/>
          <a:p>
            <a:r>
              <a:rPr lang="en-US" b="1" i="0" dirty="0" smtClean="0">
                <a:solidFill>
                  <a:srgbClr val="111111"/>
                </a:solidFill>
                <a:effectLst/>
                <a:latin typeface="Open Sans"/>
              </a:rPr>
              <a:t>Case study 2: Professional </a:t>
            </a:r>
            <a:r>
              <a:rPr lang="en-US" b="1" i="0" dirty="0">
                <a:solidFill>
                  <a:srgbClr val="111111"/>
                </a:solidFill>
                <a:effectLst/>
                <a:latin typeface="Open Sans"/>
              </a:rPr>
              <a:t>Life Versus Family Life</a:t>
            </a:r>
            <a:br>
              <a:rPr lang="en-US" b="1" i="0" dirty="0">
                <a:solidFill>
                  <a:srgbClr val="111111"/>
                </a:solidFill>
                <a:effectLst/>
                <a:latin typeface="Open Sans"/>
              </a:rPr>
            </a:br>
            <a:endParaRPr lang="en-US" dirty="0"/>
          </a:p>
        </p:txBody>
      </p:sp>
      <p:sp>
        <p:nvSpPr>
          <p:cNvPr id="4" name="Content Placeholder 3">
            <a:extLst>
              <a:ext uri="{FF2B5EF4-FFF2-40B4-BE49-F238E27FC236}">
                <a16:creationId xmlns="" xmlns:a16="http://schemas.microsoft.com/office/drawing/2014/main" id="{656224DE-6601-48CD-B0DE-80122B2FC4EF}"/>
              </a:ext>
            </a:extLst>
          </p:cNvPr>
          <p:cNvSpPr>
            <a:spLocks noGrp="1"/>
          </p:cNvSpPr>
          <p:nvPr>
            <p:ph idx="1"/>
          </p:nvPr>
        </p:nvSpPr>
        <p:spPr/>
        <p:txBody>
          <a:bodyPr>
            <a:normAutofit lnSpcReduction="10000"/>
          </a:bodyPr>
          <a:lstStyle/>
          <a:p>
            <a:r>
              <a:rPr lang="en-US" b="0" i="0" dirty="0" smtClean="0">
                <a:solidFill>
                  <a:srgbClr val="126DAC"/>
                </a:solidFill>
                <a:effectLst/>
                <a:latin typeface="Open Sans"/>
              </a:rPr>
              <a:t>Alan </a:t>
            </a:r>
            <a:r>
              <a:rPr lang="en-US" b="0" i="0" dirty="0">
                <a:solidFill>
                  <a:srgbClr val="126DAC"/>
                </a:solidFill>
                <a:effectLst/>
                <a:latin typeface="Open Sans"/>
              </a:rPr>
              <a:t>works in the claims department of a major hospital. Paperwork on a recent admission shows that a traumatic mugging caused the patient to require an adjustment in the medication she is prescribed to control anxiety and mood swings. </a:t>
            </a:r>
            <a:endParaRPr lang="en-US" b="0" i="0" dirty="0" smtClean="0">
              <a:solidFill>
                <a:srgbClr val="126DAC"/>
              </a:solidFill>
              <a:effectLst/>
              <a:latin typeface="Open Sans"/>
            </a:endParaRPr>
          </a:p>
          <a:p>
            <a:r>
              <a:rPr lang="en-US" b="0" i="0" dirty="0" smtClean="0">
                <a:solidFill>
                  <a:srgbClr val="126DAC"/>
                </a:solidFill>
                <a:effectLst/>
                <a:latin typeface="Open Sans"/>
              </a:rPr>
              <a:t>Alan </a:t>
            </a:r>
            <a:r>
              <a:rPr lang="en-US" b="0" i="0" dirty="0">
                <a:solidFill>
                  <a:srgbClr val="126DAC"/>
                </a:solidFill>
                <a:effectLst/>
                <a:latin typeface="Open Sans"/>
              </a:rPr>
              <a:t>is struck by the patient's unusual last name and upon checking her employment information realizes she is one of his daughter's grade school teachers.</a:t>
            </a:r>
          </a:p>
          <a:p>
            <a:r>
              <a:rPr lang="en-US" b="0" i="0" dirty="0">
                <a:solidFill>
                  <a:srgbClr val="126DAC"/>
                </a:solidFill>
                <a:effectLst/>
                <a:latin typeface="Open Sans"/>
              </a:rPr>
              <a:t>Alan's daughter seems very happy in her school and he cannot violate patient confidentiality by informing the school of a teacher's mental illness but he is not comfortable with a potentially unstable person in a position of influence and supervision over his eight year old daughter. </a:t>
            </a:r>
            <a:endParaRPr lang="en-US" b="0" i="0" dirty="0" smtClean="0">
              <a:solidFill>
                <a:srgbClr val="126DAC"/>
              </a:solidFill>
              <a:effectLst/>
              <a:latin typeface="Open Sans"/>
            </a:endParaRPr>
          </a:p>
          <a:p>
            <a:r>
              <a:rPr lang="en-US" dirty="0">
                <a:solidFill>
                  <a:srgbClr val="FF0000"/>
                </a:solidFill>
                <a:latin typeface="Open Sans"/>
              </a:rPr>
              <a:t>Can Alan reconcile these issues </a:t>
            </a:r>
            <a:r>
              <a:rPr lang="en-US" dirty="0" smtClean="0">
                <a:solidFill>
                  <a:srgbClr val="FF0000"/>
                </a:solidFill>
                <a:latin typeface="Open Sans"/>
              </a:rPr>
              <a:t>in an </a:t>
            </a:r>
            <a:r>
              <a:rPr lang="en-US" dirty="0">
                <a:solidFill>
                  <a:srgbClr val="FF0000"/>
                </a:solidFill>
                <a:latin typeface="Open Sans"/>
              </a:rPr>
              <a:t>ethical manner</a:t>
            </a:r>
            <a:r>
              <a:rPr lang="en-US" dirty="0" smtClean="0">
                <a:solidFill>
                  <a:srgbClr val="FF0000"/>
                </a:solidFill>
                <a:latin typeface="Open Sans"/>
              </a:rPr>
              <a:t>?: </a:t>
            </a:r>
            <a:r>
              <a:rPr lang="en-US" dirty="0">
                <a:solidFill>
                  <a:srgbClr val="FF0000"/>
                </a:solidFill>
                <a:latin typeface="Open Sans"/>
              </a:rPr>
              <a:t>write your answer in assignment 2.</a:t>
            </a:r>
            <a:endParaRPr lang="en-US" dirty="0">
              <a:solidFill>
                <a:srgbClr val="FF0000"/>
              </a:solidFill>
            </a:endParaRPr>
          </a:p>
          <a:p>
            <a:pPr marL="0" indent="0">
              <a:buNone/>
            </a:pPr>
            <a:endParaRPr lang="en-US" dirty="0"/>
          </a:p>
          <a:p>
            <a:endParaRPr lang="en-US" dirty="0"/>
          </a:p>
        </p:txBody>
      </p:sp>
    </p:spTree>
    <p:extLst>
      <p:ext uri="{BB962C8B-B14F-4D97-AF65-F5344CB8AC3E}">
        <p14:creationId xmlns:p14="http://schemas.microsoft.com/office/powerpoint/2010/main" val="93910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omeless Family | ClipArt ETC"/>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3536233" cy="4873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less clipart poverty cartoon, Picture #2821564 homeless clipart poverty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784350"/>
            <a:ext cx="4918075" cy="491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barn(inVertical)">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artoon Hospital Stock Illustrations – 83,230 Cartoon Hospital Stock  Illustrations, Vectors &amp; Clipart - Dreamstime"/>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149600" y="2072576"/>
            <a:ext cx="4876800" cy="392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12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639762"/>
          </a:xfrm>
        </p:spPr>
        <p:txBody>
          <a:bodyPr/>
          <a:lstStyle/>
          <a:p>
            <a:r>
              <a:rPr lang="en-US" dirty="0" smtClean="0"/>
              <a:t>Counselling !!!!!!!!!!</a:t>
            </a:r>
            <a:endParaRPr lang="en-US" dirty="0"/>
          </a:p>
        </p:txBody>
      </p:sp>
      <p:pic>
        <p:nvPicPr>
          <p:cNvPr id="5122" name="Picture 2" descr="Psychapist Cartoon Psychologist Illustration, Mental health treatment,  child, furniture png | PNGEg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124200" y="2057400"/>
            <a:ext cx="5187950" cy="371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342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ifference Between Ethics and Moral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09800" y="0"/>
            <a:ext cx="6989482"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73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is difference between ethics and moral ? | EduRev Commerce Questio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9677400" cy="647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41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n on table of differences between values and ethic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667000" y="0"/>
            <a:ext cx="7085248" cy="647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89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1757</TotalTime>
  <Words>1808</Words>
  <Application>Microsoft Office PowerPoint</Application>
  <PresentationFormat>Widescreen</PresentationFormat>
  <Paragraphs>179</Paragraphs>
  <Slides>38</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Arial</vt:lpstr>
      <vt:lpstr>Calibri</vt:lpstr>
      <vt:lpstr>Century Schoolbook</vt:lpstr>
      <vt:lpstr>Open Sans</vt:lpstr>
      <vt:lpstr>Roboto</vt:lpstr>
      <vt:lpstr>Times New Roman</vt:lpstr>
      <vt:lpstr>Vrinda</vt:lpstr>
      <vt:lpstr>Wingdings</vt:lpstr>
      <vt:lpstr>Wingdings 2</vt:lpstr>
      <vt:lpstr>Oriel</vt:lpstr>
      <vt:lpstr>Photo Editor Photo</vt:lpstr>
      <vt:lpstr>PowerPoint Presentation</vt:lpstr>
      <vt:lpstr>Value, Moral and Ethics</vt:lpstr>
      <vt:lpstr>PowerPoint Presentation</vt:lpstr>
      <vt:lpstr>PowerPoint Presentation</vt:lpstr>
      <vt:lpstr>PowerPoint Presentation</vt:lpstr>
      <vt:lpstr>Counselling !!!!!!!!!!</vt:lpstr>
      <vt:lpstr>PowerPoint Presentation</vt:lpstr>
      <vt:lpstr>PowerPoint Presentation</vt:lpstr>
      <vt:lpstr>PowerPoint Presentation</vt:lpstr>
      <vt:lpstr>What are Values?</vt:lpstr>
      <vt:lpstr>How Value affect personality?</vt:lpstr>
      <vt:lpstr>Personal Value</vt:lpstr>
      <vt:lpstr>সৎ সঙ্গে স্বর্গবাস, অসৎ সঙ্গে সর্বনাশ!!!!!!!!</vt:lpstr>
      <vt:lpstr>Workforce Value/ Workplace </vt:lpstr>
      <vt:lpstr>Business Value</vt:lpstr>
      <vt:lpstr>What Is Important or Valuable? </vt:lpstr>
      <vt:lpstr>What are Morals? </vt:lpstr>
      <vt:lpstr>Rule of Thumb</vt:lpstr>
      <vt:lpstr> Morals in Society</vt:lpstr>
      <vt:lpstr>Social mores</vt:lpstr>
      <vt:lpstr>Amoral vs. Immoral </vt:lpstr>
      <vt:lpstr>Any Question</vt:lpstr>
      <vt:lpstr>                 To be continued………….</vt:lpstr>
      <vt:lpstr>What are Ethics?</vt:lpstr>
      <vt:lpstr>Professional Ethics </vt:lpstr>
      <vt:lpstr>Hippocratic Oath</vt:lpstr>
      <vt:lpstr>Formation of Personal Ethics</vt:lpstr>
      <vt:lpstr>Factors influencing ethical managerial behavior—the person, organization, and environment.</vt:lpstr>
      <vt:lpstr>what is not ethics?</vt:lpstr>
      <vt:lpstr>Cont..</vt:lpstr>
      <vt:lpstr>Ethical Dilemma </vt:lpstr>
      <vt:lpstr>Example of A Moral Dilemma </vt:lpstr>
      <vt:lpstr>  MANAGEMENT TIPS for dealing with ethical dilemmas </vt:lpstr>
      <vt:lpstr>Any Question</vt:lpstr>
      <vt:lpstr>What are  the differences among Ethics, Morals and Values?  </vt:lpstr>
      <vt:lpstr>PowerPoint Presentation</vt:lpstr>
      <vt:lpstr>Case study 1: Information Access </vt:lpstr>
      <vt:lpstr>Case study 2: Professional Life Versus Family Life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Drying:</dc:title>
  <dc:creator>Administrator</dc:creator>
  <cp:lastModifiedBy>juwel</cp:lastModifiedBy>
  <cp:revision>105</cp:revision>
  <dcterms:created xsi:type="dcterms:W3CDTF">2006-08-16T00:00:00Z</dcterms:created>
  <dcterms:modified xsi:type="dcterms:W3CDTF">2021-06-03T04:12:12Z</dcterms:modified>
</cp:coreProperties>
</file>