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57DF1-10F3-4FA8-B804-8206284BC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CAA33-DA23-4396-AE6A-87E522C15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041A1-986C-4FF5-8651-0EAF6B1A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84A6B-CE67-40F2-8564-29E9CECF3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70AEA-8166-44EE-8D7B-098BF7A23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2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25152-1DE0-441C-8B2D-498EFCCB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0C8EF0-E7CC-4BCA-BEBF-8E0B5DEF4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954DF-348C-4D67-BDD9-D84AA79B7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F561A-E0E8-4A73-A481-A8C82ECCE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AFC45-6848-4F77-A6B6-C2657EF98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7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D8482A-C38F-4412-89D0-0F5EB06ED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0E35CC-782B-4C05-80B4-4501604E2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5163D-9899-4449-AC14-A7B35597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96187-8583-4D30-AF85-1A29960E2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73834-D420-49CD-9691-588500E2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B69B6-CD02-421E-B01C-0B89766C4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6C01B-D9CE-4C99-95A5-A4C17866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DA611-91D0-4564-BC88-41A3170A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5A5DB-5FD4-4A93-A3F6-508178770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E4E72-AC30-43CE-9DF4-32D8D2948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4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90EE4-2B5E-4605-9669-6109D51F5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06DDB-5B0B-42DB-8EAE-C565FA300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A2350-6F83-4371-B305-AA22F18C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A78AE-867E-440A-AF16-410334CCF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4C9FA-F1A4-45D3-B3E5-C78D50CF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6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0772B-11C6-42C4-80ED-5A90C5A4D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0ABC5-F71D-4587-86B8-BE6C8FAB8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8C833-06C2-4BEB-AC56-AC5F25100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75217-1896-4744-A52C-FF053A0D0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B42E0-0764-4035-AF36-2B70F1F17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95C9B-22EC-4547-92A8-3C9145DB8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6B265-32E3-4AE7-92C5-82F7CF5CD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BB98E-EB12-4255-9845-C5DA01572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274FD-5E30-4DB8-8992-BF800313D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1BBF75-4EBB-447E-9F0D-631DC5344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F322E-F7CF-4B3B-9763-CA9EA0AF2D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5B9EB-143E-4992-8029-56272A4D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D1C8C3-D457-4EC1-85B3-8FC09EADF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C69351-0E4C-4541-8F37-5E6A65C7B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3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EA304-B521-442E-B3C9-7F9DA0E10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9F8B23-E798-4EE9-8F71-EEBE9E7B8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82CC91-73F7-42AA-A7F3-A6013884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828FE-07B6-49A8-8BD2-E24027A55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5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472D9B-4761-4EAF-A40F-15B07A106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0C75C7-7838-40A3-8DB6-C7F43A17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53F3F4-E09E-45F1-A0AE-DD58E74B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6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86815-4196-4802-95FC-B51FF80BA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637D-6220-4FDB-97C8-2EDD3512E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4009C5-B986-4446-8CFE-2A800234F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1ED6D-4CF6-449B-AF17-065523BA3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AE46D9-CC13-4926-9576-8A77B20F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601F5-14FB-4546-84A2-247E00DFD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7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E537F-F1E9-4709-92C4-4F3169BC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979FE-CF9C-4DE9-9C30-F90114DA2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FED4E-B13E-4202-857C-79DDCD380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B1416-DC79-45B7-A4CA-B8A75C51E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87A07-9FD8-4275-B459-1CBE97DF6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0A8C0-58C5-4B2C-AB14-17C36407C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2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3AFDBE-C65B-4B50-8857-6CE779D5C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B723A-F895-4544-BD4F-1E36A0F5B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2400C-1B32-4B1A-B711-F0D128BFC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B4077-3ACD-4C8B-A8C9-CC2A4738043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0F71F-ADC2-47BC-9CC9-9BC661588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C2FF8-8121-4A06-AF80-E376094E3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5C224-4802-4D6E-BC45-BCA43D5FC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0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2429-6652-4980-A5CB-1A0DD83449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Arms and the 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FF8E1-FA2D-42F0-AA0D-A55C7E8A1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Themes and characters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25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2D711-2B63-486A-A4FD-CEA4B46FE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F32BA-32CB-4685-A7B7-17EFEB24A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Nicola</a:t>
            </a:r>
            <a:r>
              <a:rPr lang="en-US" dirty="0"/>
              <a:t> -  Head male servant of the </a:t>
            </a:r>
            <a:r>
              <a:rPr lang="en-US" dirty="0" err="1"/>
              <a:t>Petkoff</a:t>
            </a:r>
            <a:r>
              <a:rPr lang="en-US" dirty="0"/>
              <a:t> estate. Nicola initially reprimands </a:t>
            </a:r>
            <a:r>
              <a:rPr lang="en-US" dirty="0" err="1"/>
              <a:t>Louka</a:t>
            </a:r>
            <a:r>
              <a:rPr lang="en-US" dirty="0"/>
              <a:t> for her willingness to leverage information she’s heard as gossip against the </a:t>
            </a:r>
            <a:r>
              <a:rPr lang="en-US" dirty="0" err="1"/>
              <a:t>Petkoffs</a:t>
            </a:r>
            <a:r>
              <a:rPr lang="en-US" dirty="0"/>
              <a:t>. </a:t>
            </a:r>
            <a:r>
              <a:rPr lang="en-US" dirty="0" err="1"/>
              <a:t>Louka</a:t>
            </a:r>
            <a:r>
              <a:rPr lang="en-US" dirty="0"/>
              <a:t> feels that Nicola is not ambitious enough because he is content to be a servant for the rest of his life. Nicola ends the play by breaking his engagement amicably with </a:t>
            </a:r>
            <a:r>
              <a:rPr lang="en-US" dirty="0" err="1"/>
              <a:t>Louka</a:t>
            </a:r>
            <a:r>
              <a:rPr lang="en-US" dirty="0"/>
              <a:t>, allowing her to be engaged to </a:t>
            </a:r>
            <a:r>
              <a:rPr lang="en-US" dirty="0" err="1"/>
              <a:t>Sergius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507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AF77A-7883-44E1-A06F-F80C37F4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28C3-A27E-46AA-A23B-4405B2949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Arms and the Man Themes</a:t>
            </a:r>
            <a:endParaRPr lang="en-US" dirty="0"/>
          </a:p>
          <a:p>
            <a:r>
              <a:rPr lang="en-US" dirty="0"/>
              <a:t>Ignorance vs. Knowledge. ...</a:t>
            </a:r>
          </a:p>
          <a:p>
            <a:r>
              <a:rPr lang="en-US" dirty="0"/>
              <a:t>The Realities of War. When Catherine and Raina imagine war they picture brave and dashing officers fighting honorable battles. ...</a:t>
            </a:r>
          </a:p>
          <a:p>
            <a:r>
              <a:rPr lang="en-US" dirty="0"/>
              <a:t>The Realities of Love. ...</a:t>
            </a:r>
          </a:p>
          <a:p>
            <a:r>
              <a:rPr lang="en-US" dirty="0"/>
              <a:t>Incompetent Authority. ...</a:t>
            </a:r>
          </a:p>
          <a:p>
            <a:r>
              <a:rPr lang="en-US" dirty="0"/>
              <a:t>Class. ...</a:t>
            </a:r>
          </a:p>
          <a:p>
            <a:r>
              <a:rPr lang="en-US" dirty="0"/>
              <a:t>Bravery. ...</a:t>
            </a:r>
          </a:p>
          <a:p>
            <a:r>
              <a:rPr lang="en-US" dirty="0"/>
              <a:t>Personal Honesty.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0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22E5-2EA6-4852-A676-63F1CDB8C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D22C3-B548-4A0E-B92C-9148F14A4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Disillusionment with war</a:t>
            </a:r>
          </a:p>
          <a:p>
            <a:r>
              <a:rPr lang="en-US" b="1" dirty="0"/>
              <a:t>The complexity of romantic love</a:t>
            </a:r>
          </a:p>
          <a:p>
            <a:r>
              <a:rPr lang="en-US" b="1" dirty="0"/>
              <a:t>The arbitrary nature of social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4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68DA9-9D5E-4B0D-BFDB-A307D4F96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6505E-69A7-4946-BE09-7A1571EF2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Raina</a:t>
            </a:r>
            <a:r>
              <a:rPr lang="en-US" dirty="0"/>
              <a:t> -  The play’s protagonist and heroine. Raina is a young woman living in the provinces in Bulgaria, and born into the wealthy </a:t>
            </a:r>
            <a:r>
              <a:rPr lang="en-US" dirty="0" err="1"/>
              <a:t>Petkoff</a:t>
            </a:r>
            <a:r>
              <a:rPr lang="en-US" dirty="0"/>
              <a:t> family. She pines for her fiancé </a:t>
            </a:r>
            <a:r>
              <a:rPr lang="en-US" dirty="0" err="1"/>
              <a:t>Sergius</a:t>
            </a:r>
            <a:r>
              <a:rPr lang="en-US" dirty="0"/>
              <a:t>, who has just led a successful, if ill-planned, cavalry charge against the Serbs. Raina meets and falls in love with </a:t>
            </a:r>
            <a:r>
              <a:rPr lang="en-US" dirty="0" err="1"/>
              <a:t>Bluntschli</a:t>
            </a:r>
            <a:r>
              <a:rPr lang="en-US" dirty="0"/>
              <a:t>, the Swiss “chocolate cream soldier” fighting for the Serbs.</a:t>
            </a:r>
          </a:p>
        </p:txBody>
      </p:sp>
    </p:spTree>
    <p:extLst>
      <p:ext uri="{BB962C8B-B14F-4D97-AF65-F5344CB8AC3E}">
        <p14:creationId xmlns:p14="http://schemas.microsoft.com/office/powerpoint/2010/main" val="13940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4738B-CFA9-474A-B7E6-A7311F33B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89EE1-2FFC-489E-8196-CD8A35D30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Bluntschli</a:t>
            </a:r>
            <a:r>
              <a:rPr lang="en-US" b="1" dirty="0"/>
              <a:t> </a:t>
            </a:r>
            <a:r>
              <a:rPr lang="en-US" dirty="0"/>
              <a:t> - Swiss mercenary fighting for the Serbs, and Raina’s love interest, who she calls “the chocolate cream soldier.” He is skilled in warfare and emotionally sophisticated, but has a weakness for sweets. </a:t>
            </a:r>
            <a:r>
              <a:rPr lang="en-US" dirty="0" err="1"/>
              <a:t>Bluntschli</a:t>
            </a:r>
            <a:r>
              <a:rPr lang="en-US" dirty="0"/>
              <a:t> hides in Raina’s room with her help. When he returns in the spring to return Major </a:t>
            </a:r>
            <a:r>
              <a:rPr lang="en-US" dirty="0" err="1"/>
              <a:t>Petkoff’s</a:t>
            </a:r>
            <a:r>
              <a:rPr lang="en-US" dirty="0"/>
              <a:t> cloak, events are set into motion that bring out Catherine and Raina’s conspiracy to help him, and that lead to his engagement to Raina and an ultimately happy ending.</a:t>
            </a:r>
          </a:p>
        </p:txBody>
      </p:sp>
    </p:spTree>
    <p:extLst>
      <p:ext uri="{BB962C8B-B14F-4D97-AF65-F5344CB8AC3E}">
        <p14:creationId xmlns:p14="http://schemas.microsoft.com/office/powerpoint/2010/main" val="152513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EAB79-A4CF-4881-A84C-26B7D334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DF721-D49E-46DA-A858-7EB628656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Sergius</a:t>
            </a:r>
            <a:r>
              <a:rPr lang="en-US" dirty="0"/>
              <a:t> -  Raina’s fiancé, and the hero of the Battle of </a:t>
            </a:r>
            <a:r>
              <a:rPr lang="en-US" dirty="0" err="1"/>
              <a:t>Slivnitza</a:t>
            </a:r>
            <a:r>
              <a:rPr lang="en-US" dirty="0"/>
              <a:t>. </a:t>
            </a:r>
            <a:r>
              <a:rPr lang="en-US" dirty="0" err="1"/>
              <a:t>Sergius</a:t>
            </a:r>
            <a:r>
              <a:rPr lang="en-US" dirty="0"/>
              <a:t>, by his own and many others’ admission, has no military skill. He led the charge out of a mixture of foolhardiness and desire for self-aggrandizement. </a:t>
            </a:r>
            <a:r>
              <a:rPr lang="en-US" dirty="0" err="1"/>
              <a:t>Sergius</a:t>
            </a:r>
            <a:r>
              <a:rPr lang="en-US" dirty="0"/>
              <a:t> flirts with the </a:t>
            </a:r>
            <a:r>
              <a:rPr lang="en-US" dirty="0" err="1"/>
              <a:t>Petkoffs</a:t>
            </a:r>
            <a:r>
              <a:rPr lang="en-US" dirty="0"/>
              <a:t>’ servant </a:t>
            </a:r>
            <a:r>
              <a:rPr lang="en-US" dirty="0" err="1"/>
              <a:t>Louka</a:t>
            </a:r>
            <a:r>
              <a:rPr lang="en-US" dirty="0"/>
              <a:t>, and the play ends in their engagement.</a:t>
            </a:r>
          </a:p>
        </p:txBody>
      </p:sp>
    </p:spTree>
    <p:extLst>
      <p:ext uri="{BB962C8B-B14F-4D97-AF65-F5344CB8AC3E}">
        <p14:creationId xmlns:p14="http://schemas.microsoft.com/office/powerpoint/2010/main" val="312780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0355E-3D47-4496-A69E-549081786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F6274-E6C5-469D-B6F3-AE1477C63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Louka</a:t>
            </a:r>
            <a:r>
              <a:rPr lang="en-US" b="1" dirty="0"/>
              <a:t> </a:t>
            </a:r>
            <a:r>
              <a:rPr lang="en-US" dirty="0"/>
              <a:t> - The </a:t>
            </a:r>
            <a:r>
              <a:rPr lang="en-US" dirty="0" err="1"/>
              <a:t>Petkoffs</a:t>
            </a:r>
            <a:r>
              <a:rPr lang="en-US" dirty="0"/>
              <a:t>’ female servant. </a:t>
            </a:r>
            <a:r>
              <a:rPr lang="en-US" dirty="0" err="1"/>
              <a:t>Louka</a:t>
            </a:r>
            <a:r>
              <a:rPr lang="en-US" dirty="0"/>
              <a:t> is engaged to Nicola, the head male servant. She has a vexed if flirtatious relationship with </a:t>
            </a:r>
            <a:r>
              <a:rPr lang="en-US" dirty="0" err="1"/>
              <a:t>Sergius</a:t>
            </a:r>
            <a:r>
              <a:rPr lang="en-US" dirty="0"/>
              <a:t>, who engaged to Raina. </a:t>
            </a:r>
            <a:r>
              <a:rPr lang="en-US" dirty="0" err="1"/>
              <a:t>Louka</a:t>
            </a:r>
            <a:r>
              <a:rPr lang="en-US" dirty="0"/>
              <a:t> wants to better her social station by marrying a noble, and criticizes Nicola for having no aspirations over those of a common servant.</a:t>
            </a:r>
          </a:p>
        </p:txBody>
      </p:sp>
    </p:spTree>
    <p:extLst>
      <p:ext uri="{BB962C8B-B14F-4D97-AF65-F5344CB8AC3E}">
        <p14:creationId xmlns:p14="http://schemas.microsoft.com/office/powerpoint/2010/main" val="171771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01AF-8ED8-42F8-A486-4B8625D5D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F2AAB-1C38-4BB4-A8AB-99EA6071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Catherine</a:t>
            </a:r>
            <a:r>
              <a:rPr lang="en-US" dirty="0"/>
              <a:t> -  Raina’s mother, and matriarch of the </a:t>
            </a:r>
            <a:r>
              <a:rPr lang="en-US" dirty="0" err="1"/>
              <a:t>Petkoff</a:t>
            </a:r>
            <a:r>
              <a:rPr lang="en-US" dirty="0"/>
              <a:t> household. Catherine wants to marry off her daughter to as wealthy and prominent a man as possible. When </a:t>
            </a:r>
            <a:r>
              <a:rPr lang="en-US" dirty="0" err="1"/>
              <a:t>Sergius</a:t>
            </a:r>
            <a:r>
              <a:rPr lang="en-US" dirty="0"/>
              <a:t> appears to be this man, Catherine approves of the union. As it becomes clear that </a:t>
            </a:r>
            <a:r>
              <a:rPr lang="en-US" dirty="0" err="1"/>
              <a:t>Sergius</a:t>
            </a:r>
            <a:r>
              <a:rPr lang="en-US" dirty="0"/>
              <a:t> is not the man he presented himself to be, Catherine is willing to switch her allegiances to </a:t>
            </a:r>
            <a:r>
              <a:rPr lang="en-US" dirty="0" err="1"/>
              <a:t>Bluntschli</a:t>
            </a:r>
            <a:r>
              <a:rPr lang="en-US" dirty="0"/>
              <a:t>. Catherine is focused on making sure the </a:t>
            </a:r>
            <a:r>
              <a:rPr lang="en-US" dirty="0" err="1"/>
              <a:t>Petkoffs</a:t>
            </a:r>
            <a:r>
              <a:rPr lang="en-US" dirty="0"/>
              <a:t>’ are up-to-date in their home furnishings and technology.</a:t>
            </a:r>
          </a:p>
        </p:txBody>
      </p:sp>
    </p:spTree>
    <p:extLst>
      <p:ext uri="{BB962C8B-B14F-4D97-AF65-F5344CB8AC3E}">
        <p14:creationId xmlns:p14="http://schemas.microsoft.com/office/powerpoint/2010/main" val="3855050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357A0-1F06-4CC9-A69E-7DC63C69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1A029-3A13-4C93-BBAA-96C4A5164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</a:t>
            </a:r>
            <a:r>
              <a:rPr lang="en-US" b="1" dirty="0" err="1"/>
              <a:t>Petkoff</a:t>
            </a:r>
            <a:r>
              <a:rPr lang="en-US" dirty="0"/>
              <a:t> -  Head of the </a:t>
            </a:r>
            <a:r>
              <a:rPr lang="en-US" dirty="0" err="1"/>
              <a:t>Petkoff</a:t>
            </a:r>
            <a:r>
              <a:rPr lang="en-US" dirty="0"/>
              <a:t> family, and Raina’s father. The Major is a decent if unambitious soldier, and he seems concerned mostly with maintaining his family’s social position in the rural parts of Bulgaria. He and Catherine are willing to accept </a:t>
            </a:r>
            <a:r>
              <a:rPr lang="en-US" dirty="0" err="1"/>
              <a:t>Bluntschli</a:t>
            </a:r>
            <a:r>
              <a:rPr lang="en-US" dirty="0"/>
              <a:t> as Raina’s suitor by the play’s end only after he demonstrates just how wealthy he is.</a:t>
            </a:r>
          </a:p>
        </p:txBody>
      </p:sp>
    </p:spTree>
    <p:extLst>
      <p:ext uri="{BB962C8B-B14F-4D97-AF65-F5344CB8AC3E}">
        <p14:creationId xmlns:p14="http://schemas.microsoft.com/office/powerpoint/2010/main" val="3348678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582</Words>
  <Application>Microsoft Office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Arms and the Man</vt:lpstr>
      <vt:lpstr>themes</vt:lpstr>
      <vt:lpstr>PowerPoint Presentation</vt:lpstr>
      <vt:lpstr>characters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Arms and the Man</dc:title>
  <dc:creator>User</dc:creator>
  <cp:lastModifiedBy>User</cp:lastModifiedBy>
  <cp:revision>2</cp:revision>
  <dcterms:created xsi:type="dcterms:W3CDTF">2020-04-20T01:50:28Z</dcterms:created>
  <dcterms:modified xsi:type="dcterms:W3CDTF">2020-04-20T01:55:40Z</dcterms:modified>
</cp:coreProperties>
</file>