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9" r:id="rId2"/>
    <p:sldId id="290" r:id="rId3"/>
    <p:sldId id="264" r:id="rId4"/>
    <p:sldId id="292" r:id="rId5"/>
    <p:sldId id="266" r:id="rId6"/>
    <p:sldId id="267" r:id="rId7"/>
    <p:sldId id="293" r:id="rId8"/>
    <p:sldId id="294" r:id="rId9"/>
    <p:sldId id="269" r:id="rId10"/>
    <p:sldId id="270" r:id="rId11"/>
    <p:sldId id="295" r:id="rId12"/>
    <p:sldId id="272" r:id="rId13"/>
    <p:sldId id="273" r:id="rId14"/>
    <p:sldId id="274" r:id="rId15"/>
    <p:sldId id="276" r:id="rId16"/>
    <p:sldId id="296" r:id="rId17"/>
    <p:sldId id="297" r:id="rId18"/>
    <p:sldId id="298" r:id="rId19"/>
    <p:sldId id="299" r:id="rId20"/>
    <p:sldId id="300" r:id="rId21"/>
    <p:sldId id="301" r:id="rId22"/>
    <p:sldId id="282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p 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048000"/>
            <a:ext cx="8001000" cy="357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96" y="685800"/>
            <a:ext cx="8512807" cy="2057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Market Segmentation Targeting &amp; Positioning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699" y="449579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76199">
            <a:solidFill>
              <a:srgbClr val="702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599" y="449579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199" y="0"/>
                </a:lnTo>
                <a:lnTo>
                  <a:pt x="7619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702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39945"/>
            <a:ext cx="8556548" cy="2786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514594"/>
            <a:ext cx="8428008" cy="2582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95544"/>
            <a:ext cx="8447405" cy="2621280"/>
          </a:xfrm>
          <a:custGeom>
            <a:avLst/>
            <a:gdLst/>
            <a:ahLst/>
            <a:cxnLst/>
            <a:rect l="l" t="t" r="r" b="b"/>
            <a:pathLst>
              <a:path w="8447405" h="2621279">
                <a:moveTo>
                  <a:pt x="0" y="0"/>
                </a:moveTo>
                <a:lnTo>
                  <a:pt x="8447057" y="0"/>
                </a:lnTo>
                <a:lnTo>
                  <a:pt x="8447057" y="2620944"/>
                </a:lnTo>
                <a:lnTo>
                  <a:pt x="0" y="262094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7686" y="1968496"/>
            <a:ext cx="2146295" cy="3809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Behavioral Segmentation</a:t>
            </a:r>
            <a:endParaRPr lang="en-US" dirty="0"/>
          </a:p>
        </p:txBody>
      </p:sp>
      <p:pic>
        <p:nvPicPr>
          <p:cNvPr id="4" name="Content Placeholder 3" descr="GP_Special_Offers_for_STAR_With_New_Logo behavior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2895600" cy="2057400"/>
          </a:xfrm>
        </p:spPr>
      </p:pic>
      <p:pic>
        <p:nvPicPr>
          <p:cNvPr id="5" name="Picture 4" descr="teletalk bondho sim offer 2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95400"/>
            <a:ext cx="3429000" cy="3048000"/>
          </a:xfrm>
          <a:prstGeom prst="rect">
            <a:avLst/>
          </a:prstGeom>
        </p:spPr>
      </p:pic>
      <p:sp>
        <p:nvSpPr>
          <p:cNvPr id="6" name="object 8"/>
          <p:cNvSpPr/>
          <p:nvPr/>
        </p:nvSpPr>
        <p:spPr>
          <a:xfrm>
            <a:off x="914400" y="3657600"/>
            <a:ext cx="38862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3383" y="11874"/>
            <a:ext cx="4779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5490"/>
                </a:solidFill>
                <a:latin typeface="Times New Roman"/>
                <a:cs typeface="Times New Roman"/>
              </a:rPr>
              <a:t>Selecting </a:t>
            </a:r>
            <a:r>
              <a:rPr sz="3600" dirty="0">
                <a:solidFill>
                  <a:srgbClr val="005490"/>
                </a:solidFill>
                <a:latin typeface="Times New Roman"/>
                <a:cs typeface="Times New Roman"/>
              </a:rPr>
              <a:t>a </a:t>
            </a:r>
            <a:r>
              <a:rPr sz="3600" spc="-10" dirty="0">
                <a:solidFill>
                  <a:srgbClr val="005490"/>
                </a:solidFill>
                <a:latin typeface="Times New Roman"/>
                <a:cs typeface="Times New Roman"/>
              </a:rPr>
              <a:t>Target</a:t>
            </a:r>
            <a:r>
              <a:rPr sz="3600" spc="-100" dirty="0">
                <a:solidFill>
                  <a:srgbClr val="00549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5490"/>
                </a:solidFill>
                <a:latin typeface="Times New Roman"/>
                <a:cs typeface="Times New Roman"/>
              </a:rPr>
              <a:t>Market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073" y="846132"/>
            <a:ext cx="8383905" cy="311340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550545" indent="-537845">
              <a:lnSpc>
                <a:spcPct val="100000"/>
              </a:lnSpc>
              <a:spcBef>
                <a:spcPts val="1080"/>
              </a:spcBef>
              <a:buClr>
                <a:srgbClr val="003860"/>
              </a:buClr>
              <a:buFont typeface="DejaVu Sans"/>
              <a:buChar char="➢"/>
              <a:tabLst>
                <a:tab pos="551180" algn="l"/>
              </a:tabLst>
            </a:pPr>
            <a:r>
              <a:rPr sz="3000" b="1" spc="-5" dirty="0">
                <a:solidFill>
                  <a:srgbClr val="0D0D0D"/>
                </a:solidFill>
                <a:latin typeface="Arial"/>
                <a:cs typeface="Arial"/>
              </a:rPr>
              <a:t>Determining How </a:t>
            </a:r>
            <a:r>
              <a:rPr sz="3000" b="1" dirty="0">
                <a:solidFill>
                  <a:srgbClr val="0D0D0D"/>
                </a:solidFill>
                <a:latin typeface="Arial"/>
                <a:cs typeface="Arial"/>
              </a:rPr>
              <a:t>Many </a:t>
            </a:r>
            <a:r>
              <a:rPr sz="3000" b="1" spc="-10" dirty="0">
                <a:solidFill>
                  <a:srgbClr val="0D0D0D"/>
                </a:solidFill>
                <a:latin typeface="Arial"/>
                <a:cs typeface="Arial"/>
              </a:rPr>
              <a:t>Segments </a:t>
            </a:r>
            <a:r>
              <a:rPr sz="3000" b="1" dirty="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sz="3000" b="1" spc="-7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D0D0D"/>
                </a:solidFill>
                <a:latin typeface="Arial"/>
                <a:cs typeface="Arial"/>
              </a:rPr>
              <a:t>Enter</a:t>
            </a:r>
            <a:endParaRPr sz="3000">
              <a:latin typeface="Arial"/>
              <a:cs typeface="Arial"/>
            </a:endParaRPr>
          </a:p>
          <a:p>
            <a:pPr marL="550545" marR="370205" indent="114300">
              <a:lnSpc>
                <a:spcPct val="100699"/>
              </a:lnSpc>
              <a:spcBef>
                <a:spcPts val="1145"/>
              </a:spcBef>
            </a:pPr>
            <a:r>
              <a:rPr sz="3600" spc="-5" dirty="0">
                <a:solidFill>
                  <a:srgbClr val="0D0D0D"/>
                </a:solidFill>
                <a:latin typeface="Trebuchet MS"/>
                <a:cs typeface="Trebuchet MS"/>
              </a:rPr>
              <a:t>Three market coverage alternatives  are</a:t>
            </a:r>
            <a:r>
              <a:rPr sz="3600" spc="-1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0D0D0D"/>
                </a:solidFill>
                <a:latin typeface="Trebuchet MS"/>
                <a:cs typeface="Trebuchet MS"/>
              </a:rPr>
              <a:t>available:</a:t>
            </a:r>
            <a:endParaRPr sz="3600">
              <a:latin typeface="Trebuchet MS"/>
              <a:cs typeface="Trebuchet MS"/>
            </a:endParaRPr>
          </a:p>
          <a:p>
            <a:pPr marL="550545" marR="5080" indent="114300">
              <a:lnSpc>
                <a:spcPct val="105000"/>
              </a:lnSpc>
              <a:spcBef>
                <a:spcPts val="1820"/>
              </a:spcBef>
              <a:tabLst>
                <a:tab pos="6151245" algn="l"/>
              </a:tabLst>
            </a:pPr>
            <a:r>
              <a:rPr sz="3200" b="1" spc="-5" dirty="0">
                <a:solidFill>
                  <a:srgbClr val="0D0D0D"/>
                </a:solidFill>
                <a:latin typeface="Trebuchet MS"/>
                <a:cs typeface="Trebuchet MS"/>
              </a:rPr>
              <a:t>Undifferentiated marketing </a:t>
            </a: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involves  ignoring segment differences	and</a:t>
            </a:r>
            <a:r>
              <a:rPr sz="3200" spc="-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offering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123" y="3931845"/>
            <a:ext cx="75939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0765" algn="l"/>
              </a:tabLst>
            </a:pP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just	one product or service to the</a:t>
            </a:r>
            <a:r>
              <a:rPr sz="3200" spc="-8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entire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3123" y="4267124"/>
            <a:ext cx="6619240" cy="178752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market.</a:t>
            </a:r>
            <a:endParaRPr sz="3200">
              <a:latin typeface="Trebuchet MS"/>
              <a:cs typeface="Trebuchet MS"/>
            </a:endParaRPr>
          </a:p>
          <a:p>
            <a:pPr marL="12700" marR="5080" indent="114300">
              <a:lnSpc>
                <a:spcPts val="3820"/>
              </a:lnSpc>
              <a:spcBef>
                <a:spcPts val="1325"/>
              </a:spcBef>
            </a:pPr>
            <a:r>
              <a:rPr sz="3200" b="1" spc="-5" dirty="0">
                <a:solidFill>
                  <a:srgbClr val="0D0D0D"/>
                </a:solidFill>
                <a:latin typeface="Trebuchet MS"/>
                <a:cs typeface="Trebuchet MS"/>
              </a:rPr>
              <a:t>Differentiated marketing </a:t>
            </a: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involves  marketing in </a:t>
            </a:r>
            <a:r>
              <a:rPr sz="3200" dirty="0">
                <a:solidFill>
                  <a:srgbClr val="0D0D0D"/>
                </a:solidFill>
                <a:latin typeface="Trebuchet MS"/>
                <a:cs typeface="Trebuchet MS"/>
              </a:rPr>
              <a:t>a </a:t>
            </a: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number of</a:t>
            </a:r>
            <a:r>
              <a:rPr sz="3200" spc="-9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segments,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922" y="774190"/>
            <a:ext cx="7311390" cy="8216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9050" marR="5080" indent="-6350">
              <a:lnSpc>
                <a:spcPct val="101000"/>
              </a:lnSpc>
              <a:spcBef>
                <a:spcPts val="65"/>
              </a:spcBef>
              <a:tabLst>
                <a:tab pos="1904364" algn="l"/>
                <a:tab pos="3733165" algn="l"/>
              </a:tabLst>
            </a:pP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developing	separate	marketing strategies</a:t>
            </a:r>
            <a:r>
              <a:rPr sz="2600" spc="-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for  each.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752600"/>
            <a:ext cx="8229600" cy="108811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27329" marR="5080" indent="545465">
              <a:lnSpc>
                <a:spcPct val="100400"/>
              </a:lnSpc>
              <a:spcBef>
                <a:spcPts val="85"/>
              </a:spcBef>
              <a:tabLst>
                <a:tab pos="6627495" algn="l"/>
              </a:tabLst>
            </a:pPr>
            <a:r>
              <a:rPr sz="2000" b="1" spc="-5" dirty="0">
                <a:latin typeface="Aharoni" pitchFamily="2" charset="-79"/>
                <a:cs typeface="Aharoni" pitchFamily="2" charset="-79"/>
              </a:rPr>
              <a:t>Concentrated </a:t>
            </a:r>
            <a:r>
              <a:rPr sz="2000" b="1" dirty="0">
                <a:latin typeface="Aharoni" pitchFamily="2" charset="-79"/>
                <a:cs typeface="Aharoni" pitchFamily="2" charset="-79"/>
              </a:rPr>
              <a:t>marketing</a:t>
            </a:r>
            <a:r>
              <a:rPr sz="2000" dirty="0">
                <a:latin typeface="Aharoni" pitchFamily="2" charset="-79"/>
                <a:cs typeface="Aharoni" pitchFamily="2" charset="-79"/>
              </a:rPr>
              <a:t>, </a:t>
            </a:r>
            <a:r>
              <a:rPr sz="2000" spc="-5" dirty="0">
                <a:latin typeface="Aharoni" pitchFamily="2" charset="-79"/>
                <a:cs typeface="Aharoni" pitchFamily="2" charset="-79"/>
              </a:rPr>
              <a:t>is used when the firm  selects one segment and</a:t>
            </a:r>
            <a:r>
              <a:rPr sz="2000" dirty="0">
                <a:latin typeface="Aharoni" pitchFamily="2" charset="-79"/>
                <a:cs typeface="Aharoni" pitchFamily="2" charset="-79"/>
              </a:rPr>
              <a:t> </a:t>
            </a:r>
            <a:r>
              <a:rPr sz="2000" spc="-5">
                <a:latin typeface="Aharoni" pitchFamily="2" charset="-79"/>
                <a:cs typeface="Aharoni" pitchFamily="2" charset="-79"/>
              </a:rPr>
              <a:t>attempts</a:t>
            </a:r>
            <a:r>
              <a:rPr sz="2000">
                <a:latin typeface="Aharoni" pitchFamily="2" charset="-79"/>
                <a:cs typeface="Aharoni" pitchFamily="2" charset="-79"/>
              </a:rPr>
              <a:t> </a:t>
            </a:r>
            <a:r>
              <a:rPr sz="2000" spc="-5" smtClean="0">
                <a:latin typeface="Aharoni" pitchFamily="2" charset="-79"/>
                <a:cs typeface="Aharoni" pitchFamily="2" charset="-79"/>
              </a:rPr>
              <a:t>tocapture </a:t>
            </a:r>
            <a:r>
              <a:rPr sz="2000" dirty="0">
                <a:latin typeface="Aharoni" pitchFamily="2" charset="-79"/>
                <a:cs typeface="Aharoni" pitchFamily="2" charset="-79"/>
              </a:rPr>
              <a:t>a  </a:t>
            </a:r>
            <a:r>
              <a:rPr sz="2000" spc="-10" dirty="0">
                <a:latin typeface="Aharoni" pitchFamily="2" charset="-79"/>
                <a:cs typeface="Aharoni" pitchFamily="2" charset="-79"/>
              </a:rPr>
              <a:t>large </a:t>
            </a:r>
            <a:r>
              <a:rPr sz="2000" spc="-5" dirty="0">
                <a:latin typeface="Aharoni" pitchFamily="2" charset="-79"/>
                <a:cs typeface="Aharoni" pitchFamily="2" charset="-79"/>
              </a:rPr>
              <a:t>share of this</a:t>
            </a:r>
            <a:r>
              <a:rPr sz="2000" spc="-20" dirty="0">
                <a:latin typeface="Aharoni" pitchFamily="2" charset="-79"/>
                <a:cs typeface="Aharoni" pitchFamily="2" charset="-79"/>
              </a:rPr>
              <a:t> </a:t>
            </a:r>
            <a:r>
              <a:rPr sz="2000" spc="-5" dirty="0">
                <a:latin typeface="Aharoni" pitchFamily="2" charset="-79"/>
                <a:cs typeface="Aharoni" pitchFamily="2" charset="-79"/>
              </a:rPr>
              <a:t>market</a:t>
            </a:r>
            <a:r>
              <a:rPr spc="-5"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5073" y="3162928"/>
            <a:ext cx="68110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780" indent="-386080">
              <a:lnSpc>
                <a:spcPct val="100000"/>
              </a:lnSpc>
              <a:spcBef>
                <a:spcPts val="100"/>
              </a:spcBef>
              <a:buClr>
                <a:srgbClr val="003860"/>
              </a:buClr>
              <a:buSzPct val="96666"/>
              <a:buFont typeface="DejaVu Sans"/>
              <a:buChar char="➢"/>
              <a:tabLst>
                <a:tab pos="399415" algn="l"/>
              </a:tabLst>
            </a:pPr>
            <a:r>
              <a:rPr sz="3000" b="1" spc="-5" dirty="0">
                <a:solidFill>
                  <a:srgbClr val="0D0D0D"/>
                </a:solidFill>
                <a:latin typeface="Arial"/>
                <a:cs typeface="Arial"/>
              </a:rPr>
              <a:t>Determining </a:t>
            </a:r>
            <a:r>
              <a:rPr sz="3000" b="1" spc="-10" dirty="0">
                <a:solidFill>
                  <a:srgbClr val="0D0D0D"/>
                </a:solidFill>
                <a:latin typeface="Arial"/>
                <a:cs typeface="Arial"/>
              </a:rPr>
              <a:t>Which Segments</a:t>
            </a:r>
            <a:r>
              <a:rPr sz="3000" b="1" spc="-8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D0D0D"/>
                </a:solidFill>
                <a:latin typeface="Arial"/>
                <a:cs typeface="Arial"/>
              </a:rPr>
              <a:t>Offer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223" y="3620127"/>
            <a:ext cx="16275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0D0D0D"/>
                </a:solidFill>
                <a:latin typeface="Arial"/>
                <a:cs typeface="Arial"/>
              </a:rPr>
              <a:t>Potential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0009" y="3645527"/>
            <a:ext cx="4827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The second step in selecting</a:t>
            </a:r>
            <a:r>
              <a:rPr sz="2800" spc="-9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0D0D0D"/>
                </a:solidFill>
                <a:latin typeface="Trebuchet MS"/>
                <a:cs typeface="Trebuchet MS"/>
              </a:rPr>
              <a:t>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223" y="4078343"/>
            <a:ext cx="7976870" cy="25952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  <a:tabLst>
                <a:tab pos="3212465" algn="l"/>
                <a:tab pos="4584065" algn="l"/>
                <a:tab pos="5041265" algn="l"/>
                <a:tab pos="7327265" algn="l"/>
              </a:tabLst>
            </a:pP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market involves determining the most attractive  segment.</a:t>
            </a:r>
            <a:r>
              <a:rPr sz="2800" spc="-1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The</a:t>
            </a:r>
            <a:r>
              <a:rPr sz="280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firm	must examine the sales  potential of the segment,</a:t>
            </a:r>
            <a:r>
              <a:rPr sz="2800" spc="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the</a:t>
            </a:r>
            <a:r>
              <a:rPr sz="280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opportunities	for  </a:t>
            </a:r>
            <a:r>
              <a:rPr sz="2800" spc="-10" dirty="0">
                <a:solidFill>
                  <a:srgbClr val="0D0D0D"/>
                </a:solidFill>
                <a:latin typeface="Trebuchet MS"/>
                <a:cs typeface="Trebuchet MS"/>
              </a:rPr>
              <a:t>growth,</a:t>
            </a: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 the</a:t>
            </a:r>
            <a:r>
              <a:rPr sz="280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competition,	and its own ability</a:t>
            </a:r>
            <a:r>
              <a:rPr sz="2800" spc="-8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to  compete. Then it</a:t>
            </a:r>
            <a:r>
              <a:rPr sz="2800" spc="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must</a:t>
            </a:r>
            <a:r>
              <a:rPr sz="280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decide	whether it can  market to this</a:t>
            </a:r>
            <a:r>
              <a:rPr sz="2800" spc="-1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group.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699" y="449579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76199">
            <a:solidFill>
              <a:srgbClr val="702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599" y="449579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199" y="0"/>
                </a:lnTo>
                <a:lnTo>
                  <a:pt x="7619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702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0070" y="1444244"/>
            <a:ext cx="3189605" cy="391350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4445" algn="ctr">
              <a:lnSpc>
                <a:spcPts val="3820"/>
              </a:lnSpc>
              <a:spcBef>
                <a:spcPts val="240"/>
              </a:spcBef>
            </a:pPr>
            <a:r>
              <a:rPr sz="3200" spc="-5" dirty="0">
                <a:solidFill>
                  <a:srgbClr val="832B3F"/>
                </a:solidFill>
                <a:latin typeface="Times New Roman"/>
                <a:cs typeface="Times New Roman"/>
              </a:rPr>
              <a:t>Fitting </a:t>
            </a:r>
            <a:r>
              <a:rPr sz="3200" spc="-10" dirty="0">
                <a:solidFill>
                  <a:srgbClr val="832B3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832B3F"/>
                </a:solidFill>
                <a:latin typeface="Times New Roman"/>
                <a:cs typeface="Times New Roman"/>
              </a:rPr>
              <a:t>product  or </a:t>
            </a:r>
            <a:r>
              <a:rPr sz="3200" spc="-5" dirty="0">
                <a:solidFill>
                  <a:srgbClr val="832B3F"/>
                </a:solidFill>
                <a:latin typeface="Times New Roman"/>
                <a:cs typeface="Times New Roman"/>
              </a:rPr>
              <a:t>service to </a:t>
            </a:r>
            <a:r>
              <a:rPr sz="3200" dirty="0">
                <a:solidFill>
                  <a:srgbClr val="832B3F"/>
                </a:solidFill>
                <a:latin typeface="Times New Roman"/>
                <a:cs typeface="Times New Roman"/>
              </a:rPr>
              <a:t>one or  </a:t>
            </a:r>
            <a:r>
              <a:rPr sz="3200" spc="-10" dirty="0">
                <a:solidFill>
                  <a:srgbClr val="832B3F"/>
                </a:solidFill>
                <a:latin typeface="Times New Roman"/>
                <a:cs typeface="Times New Roman"/>
              </a:rPr>
              <a:t>more </a:t>
            </a:r>
            <a:r>
              <a:rPr sz="3200" spc="-5" dirty="0">
                <a:solidFill>
                  <a:srgbClr val="832B3F"/>
                </a:solidFill>
                <a:latin typeface="Times New Roman"/>
                <a:cs typeface="Times New Roman"/>
              </a:rPr>
              <a:t>segments </a:t>
            </a:r>
            <a:r>
              <a:rPr sz="3200" dirty="0">
                <a:solidFill>
                  <a:srgbClr val="832B3F"/>
                </a:solidFill>
                <a:latin typeface="Times New Roman"/>
                <a:cs typeface="Times New Roman"/>
              </a:rPr>
              <a:t>of  </a:t>
            </a:r>
            <a:r>
              <a:rPr sz="3200" spc="-10" dirty="0">
                <a:solidFill>
                  <a:srgbClr val="832B3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832B3F"/>
                </a:solidFill>
                <a:latin typeface="Times New Roman"/>
                <a:cs typeface="Times New Roman"/>
              </a:rPr>
              <a:t>broad </a:t>
            </a:r>
            <a:r>
              <a:rPr sz="3200" spc="-10" dirty="0">
                <a:solidFill>
                  <a:srgbClr val="832B3F"/>
                </a:solidFill>
                <a:latin typeface="Times New Roman"/>
                <a:cs typeface="Times New Roman"/>
              </a:rPr>
              <a:t>market</a:t>
            </a:r>
            <a:r>
              <a:rPr sz="3200" spc="-90" dirty="0">
                <a:solidFill>
                  <a:srgbClr val="832B3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832B3F"/>
                </a:solidFill>
                <a:latin typeface="Times New Roman"/>
                <a:cs typeface="Times New Roman"/>
              </a:rPr>
              <a:t>in  </a:t>
            </a:r>
            <a:r>
              <a:rPr sz="3200" spc="-5" dirty="0">
                <a:solidFill>
                  <a:srgbClr val="832B3F"/>
                </a:solidFill>
                <a:latin typeface="Times New Roman"/>
                <a:cs typeface="Times New Roman"/>
              </a:rPr>
              <a:t>such </a:t>
            </a:r>
            <a:r>
              <a:rPr sz="3200" dirty="0">
                <a:solidFill>
                  <a:srgbClr val="832B3F"/>
                </a:solidFill>
                <a:latin typeface="Times New Roman"/>
                <a:cs typeface="Times New Roman"/>
              </a:rPr>
              <a:t>a</a:t>
            </a:r>
            <a:r>
              <a:rPr sz="3200" spc="-35" dirty="0">
                <a:solidFill>
                  <a:srgbClr val="832B3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832B3F"/>
                </a:solidFill>
                <a:latin typeface="Times New Roman"/>
                <a:cs typeface="Times New Roman"/>
              </a:rPr>
              <a:t>way</a:t>
            </a:r>
            <a:endParaRPr sz="3200">
              <a:latin typeface="Times New Roman"/>
              <a:cs typeface="Times New Roman"/>
            </a:endParaRPr>
          </a:p>
          <a:p>
            <a:pPr marL="322580" marR="315595" algn="ctr">
              <a:lnSpc>
                <a:spcPts val="3820"/>
              </a:lnSpc>
              <a:spcBef>
                <a:spcPts val="25"/>
              </a:spcBef>
            </a:pPr>
            <a:r>
              <a:rPr sz="3200" spc="-5" dirty="0">
                <a:solidFill>
                  <a:srgbClr val="832B3F"/>
                </a:solidFill>
                <a:latin typeface="Times New Roman"/>
                <a:cs typeface="Times New Roman"/>
              </a:rPr>
              <a:t>as to set it</a:t>
            </a:r>
            <a:r>
              <a:rPr sz="3200" spc="-114" dirty="0">
                <a:solidFill>
                  <a:srgbClr val="832B3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832B3F"/>
                </a:solidFill>
                <a:latin typeface="Times New Roman"/>
                <a:cs typeface="Times New Roman"/>
              </a:rPr>
              <a:t>apart  </a:t>
            </a:r>
            <a:r>
              <a:rPr sz="3200" dirty="0">
                <a:solidFill>
                  <a:srgbClr val="832B3F"/>
                </a:solidFill>
                <a:latin typeface="Times New Roman"/>
                <a:cs typeface="Times New Roman"/>
              </a:rPr>
              <a:t>from </a:t>
            </a:r>
            <a:r>
              <a:rPr sz="3200" spc="-10" dirty="0">
                <a:solidFill>
                  <a:srgbClr val="832B3F"/>
                </a:solidFill>
                <a:latin typeface="Times New Roman"/>
                <a:cs typeface="Times New Roman"/>
              </a:rPr>
              <a:t>the  </a:t>
            </a:r>
            <a:r>
              <a:rPr sz="3200" spc="-5" dirty="0">
                <a:solidFill>
                  <a:srgbClr val="832B3F"/>
                </a:solidFill>
                <a:latin typeface="Times New Roman"/>
                <a:cs typeface="Times New Roman"/>
              </a:rPr>
              <a:t>competition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5791" y="1142997"/>
            <a:ext cx="2813044" cy="3592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699" y="449579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76199">
            <a:solidFill>
              <a:srgbClr val="702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599" y="449579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199" y="0"/>
                </a:lnTo>
                <a:lnTo>
                  <a:pt x="7619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702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99" y="1511296"/>
            <a:ext cx="8461357" cy="4902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 Positioning</a:t>
            </a:r>
            <a:endParaRPr lang="en-US" dirty="0"/>
          </a:p>
        </p:txBody>
      </p:sp>
      <p:pic>
        <p:nvPicPr>
          <p:cNvPr id="7" name="Picture 6" descr="benefit dandro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09800"/>
            <a:ext cx="4114800" cy="4343400"/>
          </a:xfrm>
          <a:prstGeom prst="rect">
            <a:avLst/>
          </a:prstGeom>
        </p:spPr>
      </p:pic>
      <p:pic>
        <p:nvPicPr>
          <p:cNvPr id="9" name="Content Placeholder 8" descr="sensodyne benefit position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1" y="1676400"/>
            <a:ext cx="4191000" cy="34750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Price/Quality Positioning</a:t>
            </a:r>
            <a:endParaRPr lang="en-US" dirty="0"/>
          </a:p>
        </p:txBody>
      </p:sp>
      <p:pic>
        <p:nvPicPr>
          <p:cNvPr id="4" name="Content Placeholder 3" descr="montblanc-ultra-black-legrand-in-box price vs ql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4419600" cy="4389437"/>
          </a:xfrm>
        </p:spPr>
      </p:pic>
      <p:pic>
        <p:nvPicPr>
          <p:cNvPr id="5" name="Picture 4" descr="0000101_matador-pen-orbit_37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4038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Positioning by Competitors</a:t>
            </a:r>
            <a:endParaRPr lang="en-US" dirty="0"/>
          </a:p>
        </p:txBody>
      </p:sp>
      <p:pic>
        <p:nvPicPr>
          <p:cNvPr id="4" name="Content Placeholder 3" descr="foot prints every one wants pep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99913"/>
            <a:ext cx="8229600" cy="405993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Positioning by Competitors</a:t>
            </a:r>
            <a:endParaRPr lang="en-US" dirty="0"/>
          </a:p>
        </p:txBody>
      </p:sp>
      <p:pic>
        <p:nvPicPr>
          <p:cNvPr id="4" name="Content Placeholder 3" descr="rin-vs-tide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981200"/>
            <a:ext cx="6019800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Target Marketing Process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object 4"/>
          <p:cNvSpPr>
            <a:spLocks noGrp="1"/>
          </p:cNvSpPr>
          <p:nvPr>
            <p:ph idx="1"/>
          </p:nvPr>
        </p:nvSpPr>
        <p:spPr>
          <a:xfrm>
            <a:off x="457200" y="2286000"/>
            <a:ext cx="84582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By User</a:t>
            </a:r>
            <a:endParaRPr lang="en-US" dirty="0"/>
          </a:p>
        </p:txBody>
      </p:sp>
      <p:pic>
        <p:nvPicPr>
          <p:cNvPr id="4" name="Content Placeholder 3" descr="jn j us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514600"/>
            <a:ext cx="4572000" cy="3429000"/>
          </a:xfrm>
        </p:spPr>
      </p:pic>
      <p:pic>
        <p:nvPicPr>
          <p:cNvPr id="5" name="Picture 4" descr="Olay ad us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057400"/>
            <a:ext cx="3048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Repositioning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▪ </a:t>
            </a:r>
            <a:r>
              <a:rPr lang="en-US" dirty="0" smtClean="0"/>
              <a:t>Altering a product’s or brand’s position due to:</a:t>
            </a:r>
          </a:p>
          <a:p>
            <a:pPr>
              <a:buNone/>
            </a:pPr>
            <a:r>
              <a:rPr lang="en-US" dirty="0" smtClean="0"/>
              <a:t>▪ Declining or stagnant sales</a:t>
            </a:r>
          </a:p>
          <a:p>
            <a:pPr>
              <a:buNone/>
            </a:pPr>
            <a:r>
              <a:rPr lang="en-US" dirty="0" smtClean="0"/>
              <a:t>▪ Anticipated opportunities in other market positions</a:t>
            </a:r>
          </a:p>
          <a:p>
            <a:pPr>
              <a:buNone/>
            </a:pPr>
            <a:r>
              <a:rPr lang="en-US" dirty="0" smtClean="0"/>
              <a:t>▪ Difficult to accomplish because of entrenched</a:t>
            </a:r>
          </a:p>
          <a:p>
            <a:pPr>
              <a:buNone/>
            </a:pPr>
            <a:r>
              <a:rPr lang="en-US" dirty="0" smtClean="0"/>
              <a:t>perceptions and attitudes toward the product or</a:t>
            </a:r>
          </a:p>
          <a:p>
            <a:pPr>
              <a:buNone/>
            </a:pPr>
            <a:r>
              <a:rPr lang="en-US" dirty="0" smtClean="0"/>
              <a:t>brand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9" y="449579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199" y="0"/>
                </a:lnTo>
                <a:lnTo>
                  <a:pt x="7619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702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2360" y="847723"/>
            <a:ext cx="6961161" cy="987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58835"/>
            <a:ext cx="590548" cy="2821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9060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81" y="0"/>
                </a:lnTo>
                <a:lnTo>
                  <a:pt x="9143981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57248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81" y="0"/>
                </a:lnTo>
                <a:lnTo>
                  <a:pt x="9143981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8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171" y="1289047"/>
            <a:ext cx="6276962" cy="427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1604" y="225392"/>
            <a:ext cx="36690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5490"/>
                </a:solidFill>
                <a:latin typeface="Times New Roman"/>
                <a:cs typeface="Times New Roman"/>
              </a:rPr>
              <a:t>Identifying</a:t>
            </a:r>
            <a:r>
              <a:rPr sz="3600" spc="-80" dirty="0">
                <a:solidFill>
                  <a:srgbClr val="00549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5490"/>
                </a:solidFill>
                <a:latin typeface="Times New Roman"/>
                <a:cs typeface="Times New Roman"/>
              </a:rPr>
              <a:t>Markets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223" y="2171314"/>
            <a:ext cx="8199755" cy="19704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457200">
              <a:lnSpc>
                <a:spcPts val="3820"/>
              </a:lnSpc>
              <a:spcBef>
                <a:spcPts val="240"/>
              </a:spcBef>
              <a:tabLst>
                <a:tab pos="3212465" algn="l"/>
              </a:tabLst>
            </a:pP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Target market identiﬁcation isolates  consumers with	similar </a:t>
            </a:r>
            <a:r>
              <a:rPr sz="3200" spc="-10" dirty="0">
                <a:solidFill>
                  <a:srgbClr val="0D0D0D"/>
                </a:solidFill>
                <a:latin typeface="Trebuchet MS"/>
                <a:cs typeface="Trebuchet MS"/>
              </a:rPr>
              <a:t>lifestyles, </a:t>
            </a: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needs,  and the </a:t>
            </a:r>
            <a:r>
              <a:rPr sz="3200" spc="-10" dirty="0">
                <a:solidFill>
                  <a:srgbClr val="0D0D0D"/>
                </a:solidFill>
                <a:latin typeface="Trebuchet MS"/>
                <a:cs typeface="Trebuchet MS"/>
              </a:rPr>
              <a:t>like, </a:t>
            </a: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and increases our knowledge of  their speciﬁc</a:t>
            </a:r>
            <a:r>
              <a:rPr sz="3200" spc="-2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requirements.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Dividing a market into</a:t>
            </a:r>
          </a:p>
          <a:p>
            <a:pPr>
              <a:buNone/>
            </a:pPr>
            <a:r>
              <a:rPr lang="en-US" dirty="0" smtClean="0"/>
              <a:t>distinct groups</a:t>
            </a:r>
          </a:p>
          <a:p>
            <a:pPr>
              <a:buNone/>
            </a:pPr>
            <a:r>
              <a:rPr lang="en-US" dirty="0" smtClean="0"/>
              <a:t>• With common needs</a:t>
            </a:r>
          </a:p>
          <a:p>
            <a:pPr>
              <a:buNone/>
            </a:pPr>
            <a:r>
              <a:rPr lang="en-US" dirty="0" smtClean="0"/>
              <a:t>• Who respond</a:t>
            </a:r>
          </a:p>
          <a:p>
            <a:pPr>
              <a:buNone/>
            </a:pPr>
            <a:r>
              <a:rPr lang="en-US" dirty="0" smtClean="0"/>
              <a:t>similarly to a</a:t>
            </a:r>
          </a:p>
          <a:p>
            <a:pPr>
              <a:buNone/>
            </a:pPr>
            <a:r>
              <a:rPr lang="en-US" dirty="0" smtClean="0"/>
              <a:t>marketing </a:t>
            </a:r>
            <a:r>
              <a:rPr lang="en-US" dirty="0" smtClean="0"/>
              <a:t>situation </a:t>
            </a: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4572000" y="2819400"/>
            <a:ext cx="4267191" cy="3377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2342" y="225392"/>
            <a:ext cx="4361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70BF"/>
                </a:solidFill>
                <a:latin typeface="Times New Roman"/>
                <a:cs typeface="Times New Roman"/>
              </a:rPr>
              <a:t>Bases </a:t>
            </a:r>
            <a:r>
              <a:rPr sz="3600" spc="-5" dirty="0">
                <a:solidFill>
                  <a:srgbClr val="0070BF"/>
                </a:solidFill>
                <a:latin typeface="Times New Roman"/>
                <a:cs typeface="Times New Roman"/>
              </a:rPr>
              <a:t>for</a:t>
            </a:r>
            <a:r>
              <a:rPr sz="3600" spc="-80" dirty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70BF"/>
                </a:solidFill>
                <a:latin typeface="Times New Roman"/>
                <a:cs typeface="Times New Roman"/>
              </a:rPr>
              <a:t>Segmentation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592" y="1382646"/>
            <a:ext cx="6055360" cy="321627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867410" indent="-854710">
              <a:lnSpc>
                <a:spcPct val="100000"/>
              </a:lnSpc>
              <a:spcBef>
                <a:spcPts val="1285"/>
              </a:spcBef>
              <a:buClr>
                <a:srgbClr val="003860"/>
              </a:buClr>
              <a:buFont typeface="DejaVu Sans"/>
              <a:buChar char="▪"/>
              <a:tabLst>
                <a:tab pos="867410" algn="l"/>
                <a:tab pos="868044" algn="l"/>
              </a:tabLst>
            </a:pP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Geographic</a:t>
            </a:r>
            <a:r>
              <a:rPr sz="3200" spc="-10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Trebuchet MS"/>
                <a:cs typeface="Trebuchet MS"/>
              </a:rPr>
              <a:t>Segmentation</a:t>
            </a:r>
            <a:endParaRPr sz="3200">
              <a:latin typeface="Trebuchet MS"/>
              <a:cs typeface="Trebuchet MS"/>
            </a:endParaRPr>
          </a:p>
          <a:p>
            <a:pPr marL="867410" indent="-854710">
              <a:lnSpc>
                <a:spcPct val="100000"/>
              </a:lnSpc>
              <a:spcBef>
                <a:spcPts val="1185"/>
              </a:spcBef>
              <a:buClr>
                <a:srgbClr val="003860"/>
              </a:buClr>
              <a:buFont typeface="DejaVu Sans"/>
              <a:buChar char="▪"/>
              <a:tabLst>
                <a:tab pos="867410" algn="l"/>
                <a:tab pos="868044" algn="l"/>
              </a:tabLst>
            </a:pP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Demographic</a:t>
            </a:r>
            <a:r>
              <a:rPr sz="3200" spc="-10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Trebuchet MS"/>
                <a:cs typeface="Trebuchet MS"/>
              </a:rPr>
              <a:t>Segmentation</a:t>
            </a:r>
            <a:endParaRPr sz="3200">
              <a:latin typeface="Trebuchet MS"/>
              <a:cs typeface="Trebuchet MS"/>
            </a:endParaRPr>
          </a:p>
          <a:p>
            <a:pPr marL="867410" indent="-854710">
              <a:lnSpc>
                <a:spcPct val="100000"/>
              </a:lnSpc>
              <a:spcBef>
                <a:spcPts val="1185"/>
              </a:spcBef>
              <a:buClr>
                <a:srgbClr val="003860"/>
              </a:buClr>
              <a:buFont typeface="DejaVu Sans"/>
              <a:buChar char="▪"/>
              <a:tabLst>
                <a:tab pos="867410" algn="l"/>
                <a:tab pos="868044" algn="l"/>
              </a:tabLst>
            </a:pPr>
            <a:r>
              <a:rPr sz="3200" spc="-5" dirty="0">
                <a:solidFill>
                  <a:srgbClr val="0D0D0D"/>
                </a:solidFill>
                <a:latin typeface="Trebuchet MS"/>
                <a:cs typeface="Trebuchet MS"/>
              </a:rPr>
              <a:t>Psychographic</a:t>
            </a:r>
            <a:r>
              <a:rPr sz="3200" spc="-10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Trebuchet MS"/>
                <a:cs typeface="Trebuchet MS"/>
              </a:rPr>
              <a:t>Segmentation</a:t>
            </a:r>
            <a:endParaRPr sz="3200">
              <a:latin typeface="Trebuchet MS"/>
              <a:cs typeface="Trebuchet MS"/>
            </a:endParaRPr>
          </a:p>
          <a:p>
            <a:pPr marL="867410" indent="-854710">
              <a:lnSpc>
                <a:spcPct val="100000"/>
              </a:lnSpc>
              <a:spcBef>
                <a:spcPts val="1185"/>
              </a:spcBef>
              <a:buClr>
                <a:srgbClr val="003860"/>
              </a:buClr>
              <a:buFont typeface="DejaVu Sans"/>
              <a:buChar char="▪"/>
              <a:tabLst>
                <a:tab pos="867410" algn="l"/>
                <a:tab pos="868044" algn="l"/>
              </a:tabLst>
            </a:pPr>
            <a:r>
              <a:rPr sz="3200" spc="-10" dirty="0">
                <a:solidFill>
                  <a:srgbClr val="0D0D0D"/>
                </a:solidFill>
                <a:latin typeface="Trebuchet MS"/>
                <a:cs typeface="Trebuchet MS"/>
              </a:rPr>
              <a:t>Behaviouristic</a:t>
            </a:r>
            <a:r>
              <a:rPr sz="3200" spc="-10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Trebuchet MS"/>
                <a:cs typeface="Trebuchet MS"/>
              </a:rPr>
              <a:t>Segmentation</a:t>
            </a:r>
            <a:endParaRPr sz="3200">
              <a:latin typeface="Trebuchet MS"/>
              <a:cs typeface="Trebuchet MS"/>
            </a:endParaRPr>
          </a:p>
          <a:p>
            <a:pPr marL="867410" indent="-854710">
              <a:lnSpc>
                <a:spcPct val="100000"/>
              </a:lnSpc>
              <a:spcBef>
                <a:spcPts val="1185"/>
              </a:spcBef>
              <a:buClr>
                <a:srgbClr val="003860"/>
              </a:buClr>
              <a:buFont typeface="DejaVu Sans"/>
              <a:buChar char="▪"/>
              <a:tabLst>
                <a:tab pos="867410" algn="l"/>
                <a:tab pos="868044" algn="l"/>
              </a:tabLst>
            </a:pPr>
            <a:r>
              <a:rPr sz="3200" spc="-10" dirty="0">
                <a:solidFill>
                  <a:srgbClr val="0D0D0D"/>
                </a:solidFill>
                <a:latin typeface="Trebuchet MS"/>
                <a:cs typeface="Trebuchet MS"/>
              </a:rPr>
              <a:t>Benefit</a:t>
            </a:r>
            <a:r>
              <a:rPr sz="3200" spc="-2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Trebuchet MS"/>
                <a:cs typeface="Trebuchet MS"/>
              </a:rPr>
              <a:t>Segmentation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199" y="1523996"/>
            <a:ext cx="3048000" cy="5181600"/>
          </a:xfrm>
          <a:prstGeom prst="rect">
            <a:avLst/>
          </a:prstGeom>
          <a:solidFill>
            <a:srgbClr val="E2FDD6"/>
          </a:solidFill>
          <a:ln w="12699">
            <a:solidFill>
              <a:srgbClr val="000000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523875" indent="-287655">
              <a:lnSpc>
                <a:spcPct val="100000"/>
              </a:lnSpc>
              <a:spcBef>
                <a:spcPts val="555"/>
              </a:spcBef>
              <a:buClr>
                <a:srgbClr val="003860"/>
              </a:buClr>
              <a:buFont typeface="DejaVu Sans"/>
              <a:buChar char="▪"/>
              <a:tabLst>
                <a:tab pos="523875" algn="l"/>
              </a:tabLst>
            </a:pPr>
            <a:r>
              <a:rPr sz="3000" spc="-5" dirty="0">
                <a:latin typeface="Arial"/>
                <a:cs typeface="Arial"/>
              </a:rPr>
              <a:t>Gender</a:t>
            </a:r>
            <a:endParaRPr sz="3000">
              <a:latin typeface="Arial"/>
              <a:cs typeface="Arial"/>
            </a:endParaRPr>
          </a:p>
          <a:p>
            <a:pPr marL="523875" indent="-287655">
              <a:lnSpc>
                <a:spcPct val="100000"/>
              </a:lnSpc>
              <a:spcBef>
                <a:spcPts val="1425"/>
              </a:spcBef>
              <a:buClr>
                <a:srgbClr val="003860"/>
              </a:buClr>
              <a:buFont typeface="DejaVu Sans"/>
              <a:buChar char="▪"/>
              <a:tabLst>
                <a:tab pos="523875" algn="l"/>
              </a:tabLst>
            </a:pPr>
            <a:r>
              <a:rPr sz="3000" spc="-5" dirty="0">
                <a:latin typeface="Arial"/>
                <a:cs typeface="Arial"/>
              </a:rPr>
              <a:t>Age</a:t>
            </a:r>
            <a:endParaRPr sz="3000">
              <a:latin typeface="Arial"/>
              <a:cs typeface="Arial"/>
            </a:endParaRPr>
          </a:p>
          <a:p>
            <a:pPr marL="523875" indent="-287655">
              <a:lnSpc>
                <a:spcPct val="100000"/>
              </a:lnSpc>
              <a:spcBef>
                <a:spcPts val="1425"/>
              </a:spcBef>
              <a:buClr>
                <a:srgbClr val="003860"/>
              </a:buClr>
              <a:buFont typeface="DejaVu Sans"/>
              <a:buChar char="▪"/>
              <a:tabLst>
                <a:tab pos="523875" algn="l"/>
              </a:tabLst>
            </a:pPr>
            <a:r>
              <a:rPr sz="3000" spc="-5" dirty="0">
                <a:latin typeface="Arial"/>
                <a:cs typeface="Arial"/>
              </a:rPr>
              <a:t>Race</a:t>
            </a:r>
            <a:endParaRPr sz="3000">
              <a:latin typeface="Arial"/>
              <a:cs typeface="Arial"/>
            </a:endParaRPr>
          </a:p>
          <a:p>
            <a:pPr marL="523875" indent="-287655">
              <a:lnSpc>
                <a:spcPct val="100000"/>
              </a:lnSpc>
              <a:spcBef>
                <a:spcPts val="1425"/>
              </a:spcBef>
              <a:buClr>
                <a:srgbClr val="003860"/>
              </a:buClr>
              <a:buFont typeface="DejaVu Sans"/>
              <a:buChar char="▪"/>
              <a:tabLst>
                <a:tab pos="523875" algn="l"/>
              </a:tabLst>
            </a:pPr>
            <a:r>
              <a:rPr sz="3000" spc="-5" dirty="0">
                <a:latin typeface="Arial"/>
                <a:cs typeface="Arial"/>
              </a:rPr>
              <a:t>Life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stage</a:t>
            </a:r>
            <a:endParaRPr sz="3000">
              <a:latin typeface="Arial"/>
              <a:cs typeface="Arial"/>
            </a:endParaRPr>
          </a:p>
          <a:p>
            <a:pPr marL="523875" indent="-287655">
              <a:lnSpc>
                <a:spcPct val="100000"/>
              </a:lnSpc>
              <a:spcBef>
                <a:spcPts val="1425"/>
              </a:spcBef>
              <a:buClr>
                <a:srgbClr val="003860"/>
              </a:buClr>
              <a:buFont typeface="DejaVu Sans"/>
              <a:buChar char="▪"/>
              <a:tabLst>
                <a:tab pos="523875" algn="l"/>
              </a:tabLst>
            </a:pPr>
            <a:r>
              <a:rPr sz="3000" spc="-10" dirty="0">
                <a:latin typeface="Arial"/>
                <a:cs typeface="Arial"/>
              </a:rPr>
              <a:t>Birth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era</a:t>
            </a:r>
            <a:endParaRPr sz="3000">
              <a:latin typeface="Arial"/>
              <a:cs typeface="Arial"/>
            </a:endParaRPr>
          </a:p>
          <a:p>
            <a:pPr marL="523875" marR="695960" indent="-287655">
              <a:lnSpc>
                <a:spcPts val="3220"/>
              </a:lnSpc>
              <a:spcBef>
                <a:spcPts val="1845"/>
              </a:spcBef>
              <a:buClr>
                <a:srgbClr val="003860"/>
              </a:buClr>
              <a:buFont typeface="DejaVu Sans"/>
              <a:buChar char="▪"/>
              <a:tabLst>
                <a:tab pos="523875" algn="l"/>
              </a:tabLst>
            </a:pPr>
            <a:r>
              <a:rPr sz="3000" spc="-5" dirty="0">
                <a:latin typeface="Arial"/>
                <a:cs typeface="Arial"/>
              </a:rPr>
              <a:t>Household  </a:t>
            </a:r>
            <a:r>
              <a:rPr sz="3000" dirty="0">
                <a:latin typeface="Arial"/>
                <a:cs typeface="Arial"/>
              </a:rPr>
              <a:t>size</a:t>
            </a:r>
            <a:endParaRPr sz="3000">
              <a:latin typeface="Arial"/>
              <a:cs typeface="Arial"/>
            </a:endParaRPr>
          </a:p>
          <a:p>
            <a:pPr marL="523875" indent="-287655">
              <a:lnSpc>
                <a:spcPct val="100000"/>
              </a:lnSpc>
              <a:spcBef>
                <a:spcPts val="1390"/>
              </a:spcBef>
              <a:buClr>
                <a:srgbClr val="003860"/>
              </a:buClr>
              <a:buFont typeface="DejaVu Sans"/>
              <a:buChar char="▪"/>
              <a:tabLst>
                <a:tab pos="523875" algn="l"/>
              </a:tabLst>
            </a:pPr>
            <a:r>
              <a:rPr sz="3000" dirty="0">
                <a:latin typeface="Arial"/>
                <a:cs typeface="Arial"/>
              </a:rPr>
              <a:t>Marital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status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3792" y="1770852"/>
            <a:ext cx="1905000" cy="1734820"/>
          </a:xfrm>
          <a:prstGeom prst="rect">
            <a:avLst/>
          </a:prstGeom>
          <a:solidFill>
            <a:srgbClr val="C1E6FF"/>
          </a:solidFill>
          <a:ln w="12699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80340" marR="852805">
              <a:lnSpc>
                <a:spcPts val="2670"/>
              </a:lnSpc>
              <a:spcBef>
                <a:spcPts val="120"/>
              </a:spcBef>
            </a:pPr>
            <a:r>
              <a:rPr sz="1800" spc="-5" dirty="0">
                <a:latin typeface="Arial"/>
                <a:cs typeface="Arial"/>
              </a:rPr>
              <a:t>Region  City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</a:t>
            </a:r>
            <a:endParaRPr sz="1800">
              <a:latin typeface="Arial"/>
              <a:cs typeface="Arial"/>
            </a:endParaRPr>
          </a:p>
          <a:p>
            <a:pPr marL="180340" marR="458470">
              <a:lnSpc>
                <a:spcPts val="1980"/>
              </a:lnSpc>
              <a:spcBef>
                <a:spcPts val="585"/>
              </a:spcBef>
            </a:pPr>
            <a:r>
              <a:rPr sz="1800" dirty="0">
                <a:latin typeface="Arial"/>
                <a:cs typeface="Arial"/>
              </a:rPr>
              <a:t>Metropolitan  </a:t>
            </a:r>
            <a:r>
              <a:rPr sz="1800" spc="-5" dirty="0"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  <a:spcBef>
                <a:spcPts val="475"/>
              </a:spcBef>
            </a:pPr>
            <a:r>
              <a:rPr sz="1800" spc="-5" dirty="0">
                <a:latin typeface="Arial"/>
                <a:cs typeface="Arial"/>
              </a:rPr>
              <a:t>Density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3792" y="1163635"/>
            <a:ext cx="1905000" cy="607695"/>
          </a:xfrm>
          <a:prstGeom prst="rect">
            <a:avLst/>
          </a:prstGeom>
          <a:solidFill>
            <a:srgbClr val="75C6FF"/>
          </a:solidFill>
          <a:ln w="12699">
            <a:solidFill>
              <a:srgbClr val="000000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300"/>
              </a:spcBef>
            </a:pP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Geographic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5987" y="1370009"/>
            <a:ext cx="2514600" cy="626745"/>
          </a:xfrm>
          <a:prstGeom prst="rect">
            <a:avLst/>
          </a:prstGeom>
          <a:solidFill>
            <a:srgbClr val="FFD889"/>
          </a:solidFill>
          <a:ln w="12699">
            <a:solidFill>
              <a:srgbClr val="000000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300"/>
              </a:spcBef>
            </a:pPr>
            <a:r>
              <a:rPr sz="1800" b="1" spc="-5" dirty="0">
                <a:latin typeface="Arial"/>
                <a:cs typeface="Arial"/>
              </a:rPr>
              <a:t>Socioeconomic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5987" y="1996277"/>
            <a:ext cx="2514600" cy="1372870"/>
          </a:xfrm>
          <a:prstGeom prst="rect">
            <a:avLst/>
          </a:prstGeom>
          <a:solidFill>
            <a:srgbClr val="FFEDCD"/>
          </a:solidFill>
          <a:ln w="12699">
            <a:solidFill>
              <a:srgbClr val="00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180340" marR="1170940">
              <a:lnSpc>
                <a:spcPct val="124300"/>
              </a:lnSpc>
              <a:spcBef>
                <a:spcPts val="85"/>
              </a:spcBef>
            </a:pPr>
            <a:r>
              <a:rPr sz="1800" spc="-5" dirty="0">
                <a:latin typeface="Arial"/>
                <a:cs typeface="Arial"/>
              </a:rPr>
              <a:t>Income  Education  Occupation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6167" y="4098916"/>
            <a:ext cx="2533650" cy="1152525"/>
          </a:xfrm>
          <a:prstGeom prst="rect">
            <a:avLst/>
          </a:prstGeom>
          <a:solidFill>
            <a:srgbClr val="C6F2F0"/>
          </a:solidFill>
          <a:ln w="12699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80340" marR="747395">
              <a:lnSpc>
                <a:spcPct val="123600"/>
              </a:lnSpc>
              <a:spcBef>
                <a:spcPts val="90"/>
              </a:spcBef>
            </a:pPr>
            <a:r>
              <a:rPr sz="1800" spc="-5" dirty="0">
                <a:latin typeface="Arial"/>
                <a:cs typeface="Arial"/>
              </a:rPr>
              <a:t>Personality  Values/Lifestyle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 Segmentation</a:t>
            </a:r>
            <a:endParaRPr lang="en-US" dirty="0"/>
          </a:p>
        </p:txBody>
      </p:sp>
      <p:pic>
        <p:nvPicPr>
          <p:cNvPr id="2050" name="Picture 2" descr="C:\Users\HP\Pictures\gender segm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2667000"/>
            <a:ext cx="3962400" cy="3703637"/>
          </a:xfrm>
          <a:prstGeom prst="rect">
            <a:avLst/>
          </a:prstGeom>
          <a:noFill/>
        </p:spPr>
      </p:pic>
      <p:pic>
        <p:nvPicPr>
          <p:cNvPr id="5" name="Picture 4" descr="demo fn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362200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1905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Based on Gender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Demographic Segmentation</a:t>
            </a:r>
            <a:endParaRPr lang="en-US" dirty="0"/>
          </a:p>
        </p:txBody>
      </p:sp>
      <p:pic>
        <p:nvPicPr>
          <p:cNvPr id="4" name="Content Placeholder 3" descr="maggi-special-family-pack de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743200"/>
            <a:ext cx="3657600" cy="2805906"/>
          </a:xfrm>
        </p:spPr>
      </p:pic>
      <p:pic>
        <p:nvPicPr>
          <p:cNvPr id="5" name="Picture 4" descr="magi sing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05200"/>
            <a:ext cx="3667125" cy="2543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981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Based on Family Size And Family Cycle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699" y="449579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76199">
            <a:solidFill>
              <a:srgbClr val="702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599" y="449579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199" y="0"/>
                </a:lnTo>
                <a:lnTo>
                  <a:pt x="7619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702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8961" y="2066920"/>
            <a:ext cx="8326755" cy="2252980"/>
          </a:xfrm>
          <a:custGeom>
            <a:avLst/>
            <a:gdLst/>
            <a:ahLst/>
            <a:cxnLst/>
            <a:rect l="l" t="t" r="r" b="b"/>
            <a:pathLst>
              <a:path w="8326755" h="2252979">
                <a:moveTo>
                  <a:pt x="0" y="0"/>
                </a:moveTo>
                <a:lnTo>
                  <a:pt x="8326420" y="0"/>
                </a:lnTo>
                <a:lnTo>
                  <a:pt x="8326420" y="2252645"/>
                </a:lnTo>
                <a:lnTo>
                  <a:pt x="0" y="225264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931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4885" y="1682746"/>
            <a:ext cx="5829300" cy="768350"/>
          </a:xfrm>
          <a:custGeom>
            <a:avLst/>
            <a:gdLst/>
            <a:ahLst/>
            <a:cxnLst/>
            <a:rect l="l" t="t" r="r" b="b"/>
            <a:pathLst>
              <a:path w="5829300" h="768350">
                <a:moveTo>
                  <a:pt x="5701326" y="768348"/>
                </a:moveTo>
                <a:lnTo>
                  <a:pt x="127904" y="768348"/>
                </a:lnTo>
                <a:lnTo>
                  <a:pt x="78121" y="758284"/>
                </a:lnTo>
                <a:lnTo>
                  <a:pt x="37465" y="730838"/>
                </a:lnTo>
                <a:lnTo>
                  <a:pt x="10052" y="690131"/>
                </a:lnTo>
                <a:lnTo>
                  <a:pt x="0" y="640283"/>
                </a:lnTo>
                <a:lnTo>
                  <a:pt x="0" y="128057"/>
                </a:lnTo>
                <a:lnTo>
                  <a:pt x="10052" y="78211"/>
                </a:lnTo>
                <a:lnTo>
                  <a:pt x="37465" y="37506"/>
                </a:lnTo>
                <a:lnTo>
                  <a:pt x="78121" y="10063"/>
                </a:lnTo>
                <a:lnTo>
                  <a:pt x="127904" y="0"/>
                </a:lnTo>
                <a:lnTo>
                  <a:pt x="5701326" y="0"/>
                </a:lnTo>
                <a:lnTo>
                  <a:pt x="5751123" y="10063"/>
                </a:lnTo>
                <a:lnTo>
                  <a:pt x="5791794" y="37506"/>
                </a:lnTo>
                <a:lnTo>
                  <a:pt x="5819218" y="78211"/>
                </a:lnTo>
                <a:lnTo>
                  <a:pt x="5829275" y="128057"/>
                </a:lnTo>
                <a:lnTo>
                  <a:pt x="5829275" y="640283"/>
                </a:lnTo>
                <a:lnTo>
                  <a:pt x="5819218" y="690131"/>
                </a:lnTo>
                <a:lnTo>
                  <a:pt x="5791794" y="730838"/>
                </a:lnTo>
                <a:lnTo>
                  <a:pt x="5751123" y="758284"/>
                </a:lnTo>
                <a:lnTo>
                  <a:pt x="5701326" y="768348"/>
                </a:lnTo>
                <a:close/>
              </a:path>
            </a:pathLst>
          </a:custGeom>
          <a:solidFill>
            <a:srgbClr val="4931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4885" y="1682746"/>
            <a:ext cx="5829300" cy="768350"/>
          </a:xfrm>
          <a:custGeom>
            <a:avLst/>
            <a:gdLst/>
            <a:ahLst/>
            <a:cxnLst/>
            <a:rect l="l" t="t" r="r" b="b"/>
            <a:pathLst>
              <a:path w="5829300" h="768350">
                <a:moveTo>
                  <a:pt x="0" y="128057"/>
                </a:moveTo>
                <a:lnTo>
                  <a:pt x="10052" y="78211"/>
                </a:lnTo>
                <a:lnTo>
                  <a:pt x="37465" y="37506"/>
                </a:lnTo>
                <a:lnTo>
                  <a:pt x="78121" y="10063"/>
                </a:lnTo>
                <a:lnTo>
                  <a:pt x="127904" y="0"/>
                </a:lnTo>
                <a:lnTo>
                  <a:pt x="5701326" y="0"/>
                </a:lnTo>
                <a:lnTo>
                  <a:pt x="5751123" y="10063"/>
                </a:lnTo>
                <a:lnTo>
                  <a:pt x="5791794" y="37506"/>
                </a:lnTo>
                <a:lnTo>
                  <a:pt x="5819218" y="78211"/>
                </a:lnTo>
                <a:lnTo>
                  <a:pt x="5829275" y="128057"/>
                </a:lnTo>
                <a:lnTo>
                  <a:pt x="5829275" y="640283"/>
                </a:lnTo>
                <a:lnTo>
                  <a:pt x="5819218" y="690131"/>
                </a:lnTo>
                <a:lnTo>
                  <a:pt x="5791794" y="730838"/>
                </a:lnTo>
                <a:lnTo>
                  <a:pt x="5751123" y="758284"/>
                </a:lnTo>
                <a:lnTo>
                  <a:pt x="5701326" y="768348"/>
                </a:lnTo>
                <a:lnTo>
                  <a:pt x="127904" y="768348"/>
                </a:lnTo>
                <a:lnTo>
                  <a:pt x="78121" y="758284"/>
                </a:lnTo>
                <a:lnTo>
                  <a:pt x="37465" y="730838"/>
                </a:lnTo>
                <a:lnTo>
                  <a:pt x="10052" y="690131"/>
                </a:lnTo>
                <a:lnTo>
                  <a:pt x="0" y="640283"/>
                </a:lnTo>
                <a:lnTo>
                  <a:pt x="0" y="12805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5129" y="1864803"/>
            <a:ext cx="6914515" cy="1508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2600" spc="-114" dirty="0">
                <a:solidFill>
                  <a:srgbClr val="FFFFFF"/>
                </a:solidFill>
                <a:latin typeface="Trebuchet MS"/>
                <a:cs typeface="Trebuchet MS"/>
              </a:rPr>
              <a:t>Behavioristic</a:t>
            </a:r>
            <a:r>
              <a:rPr sz="2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Trebuchet MS"/>
                <a:cs typeface="Trebuchet MS"/>
              </a:rPr>
              <a:t>segmentation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240029" marR="5080" indent="-227329">
              <a:lnSpc>
                <a:spcPts val="2770"/>
              </a:lnSpc>
              <a:spcBef>
                <a:spcPts val="5"/>
              </a:spcBef>
              <a:buChar char="•"/>
              <a:tabLst>
                <a:tab pos="240665" algn="l"/>
              </a:tabLst>
            </a:pPr>
            <a:r>
              <a:rPr sz="2600" spc="-100" dirty="0">
                <a:latin typeface="Trebuchet MS"/>
                <a:cs typeface="Trebuchet MS"/>
              </a:rPr>
              <a:t>Dividing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consumers</a:t>
            </a:r>
            <a:r>
              <a:rPr sz="2600" spc="-21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into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groups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according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to</a:t>
            </a:r>
            <a:r>
              <a:rPr sz="2600" spc="-210" dirty="0">
                <a:latin typeface="Trebuchet MS"/>
                <a:cs typeface="Trebuchet MS"/>
              </a:rPr>
              <a:t> </a:t>
            </a:r>
            <a:r>
              <a:rPr sz="2600" spc="-125" dirty="0">
                <a:latin typeface="Trebuchet MS"/>
                <a:cs typeface="Trebuchet MS"/>
              </a:rPr>
              <a:t>their  usage,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145" dirty="0">
                <a:latin typeface="Trebuchet MS"/>
                <a:cs typeface="Trebuchet MS"/>
              </a:rPr>
              <a:t>loyalties,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or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buying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75" dirty="0">
                <a:latin typeface="Trebuchet MS"/>
                <a:cs typeface="Trebuchet MS"/>
              </a:rPr>
              <a:t>responses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to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125">
                <a:latin typeface="Trebuchet MS"/>
                <a:cs typeface="Trebuchet MS"/>
              </a:rPr>
              <a:t>a</a:t>
            </a:r>
            <a:r>
              <a:rPr sz="2600" spc="-200">
                <a:latin typeface="Trebuchet MS"/>
                <a:cs typeface="Trebuchet MS"/>
              </a:rPr>
              <a:t> </a:t>
            </a:r>
            <a:r>
              <a:rPr sz="2600" spc="-105" smtClean="0">
                <a:latin typeface="Trebuchet MS"/>
                <a:cs typeface="Trebuchet MS"/>
              </a:rPr>
              <a:t>product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8961" y="4843440"/>
            <a:ext cx="8326755" cy="1475105"/>
          </a:xfrm>
          <a:custGeom>
            <a:avLst/>
            <a:gdLst/>
            <a:ahLst/>
            <a:cxnLst/>
            <a:rect l="l" t="t" r="r" b="b"/>
            <a:pathLst>
              <a:path w="8326755" h="1475104">
                <a:moveTo>
                  <a:pt x="0" y="0"/>
                </a:moveTo>
                <a:lnTo>
                  <a:pt x="8326420" y="0"/>
                </a:lnTo>
                <a:lnTo>
                  <a:pt x="8326420" y="1474797"/>
                </a:lnTo>
                <a:lnTo>
                  <a:pt x="0" y="14747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931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4885" y="4459266"/>
            <a:ext cx="5829300" cy="768350"/>
          </a:xfrm>
          <a:custGeom>
            <a:avLst/>
            <a:gdLst/>
            <a:ahLst/>
            <a:cxnLst/>
            <a:rect l="l" t="t" r="r" b="b"/>
            <a:pathLst>
              <a:path w="5829300" h="768350">
                <a:moveTo>
                  <a:pt x="5701326" y="768348"/>
                </a:moveTo>
                <a:lnTo>
                  <a:pt x="127904" y="768348"/>
                </a:lnTo>
                <a:lnTo>
                  <a:pt x="78121" y="758286"/>
                </a:lnTo>
                <a:lnTo>
                  <a:pt x="37465" y="730845"/>
                </a:lnTo>
                <a:lnTo>
                  <a:pt x="10052" y="690143"/>
                </a:lnTo>
                <a:lnTo>
                  <a:pt x="0" y="640298"/>
                </a:lnTo>
                <a:lnTo>
                  <a:pt x="0" y="128074"/>
                </a:lnTo>
                <a:lnTo>
                  <a:pt x="10052" y="78226"/>
                </a:lnTo>
                <a:lnTo>
                  <a:pt x="37465" y="37515"/>
                </a:lnTo>
                <a:lnTo>
                  <a:pt x="78121" y="10065"/>
                </a:lnTo>
                <a:lnTo>
                  <a:pt x="127904" y="0"/>
                </a:lnTo>
                <a:lnTo>
                  <a:pt x="5701326" y="0"/>
                </a:lnTo>
                <a:lnTo>
                  <a:pt x="5751123" y="10065"/>
                </a:lnTo>
                <a:lnTo>
                  <a:pt x="5791794" y="37515"/>
                </a:lnTo>
                <a:lnTo>
                  <a:pt x="5819218" y="78226"/>
                </a:lnTo>
                <a:lnTo>
                  <a:pt x="5829275" y="128074"/>
                </a:lnTo>
                <a:lnTo>
                  <a:pt x="5829275" y="640298"/>
                </a:lnTo>
                <a:lnTo>
                  <a:pt x="5819218" y="690143"/>
                </a:lnTo>
                <a:lnTo>
                  <a:pt x="5791794" y="730845"/>
                </a:lnTo>
                <a:lnTo>
                  <a:pt x="5751123" y="758286"/>
                </a:lnTo>
                <a:lnTo>
                  <a:pt x="5701326" y="768348"/>
                </a:lnTo>
                <a:close/>
              </a:path>
            </a:pathLst>
          </a:custGeom>
          <a:solidFill>
            <a:srgbClr val="4931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4885" y="4459266"/>
            <a:ext cx="5829300" cy="768350"/>
          </a:xfrm>
          <a:custGeom>
            <a:avLst/>
            <a:gdLst/>
            <a:ahLst/>
            <a:cxnLst/>
            <a:rect l="l" t="t" r="r" b="b"/>
            <a:pathLst>
              <a:path w="5829300" h="768350">
                <a:moveTo>
                  <a:pt x="0" y="128074"/>
                </a:moveTo>
                <a:lnTo>
                  <a:pt x="10052" y="78226"/>
                </a:lnTo>
                <a:lnTo>
                  <a:pt x="37465" y="37515"/>
                </a:lnTo>
                <a:lnTo>
                  <a:pt x="78121" y="10065"/>
                </a:lnTo>
                <a:lnTo>
                  <a:pt x="127904" y="0"/>
                </a:lnTo>
                <a:lnTo>
                  <a:pt x="5701326" y="0"/>
                </a:lnTo>
                <a:lnTo>
                  <a:pt x="5751123" y="10065"/>
                </a:lnTo>
                <a:lnTo>
                  <a:pt x="5791794" y="37515"/>
                </a:lnTo>
                <a:lnTo>
                  <a:pt x="5819218" y="78226"/>
                </a:lnTo>
                <a:lnTo>
                  <a:pt x="5829275" y="128074"/>
                </a:lnTo>
                <a:lnTo>
                  <a:pt x="5829275" y="640298"/>
                </a:lnTo>
                <a:lnTo>
                  <a:pt x="5819218" y="690143"/>
                </a:lnTo>
                <a:lnTo>
                  <a:pt x="5791794" y="730845"/>
                </a:lnTo>
                <a:lnTo>
                  <a:pt x="5751123" y="758286"/>
                </a:lnTo>
                <a:lnTo>
                  <a:pt x="5701326" y="768348"/>
                </a:lnTo>
                <a:lnTo>
                  <a:pt x="127904" y="768348"/>
                </a:lnTo>
                <a:lnTo>
                  <a:pt x="78121" y="758286"/>
                </a:lnTo>
                <a:lnTo>
                  <a:pt x="37465" y="730845"/>
                </a:lnTo>
                <a:lnTo>
                  <a:pt x="10052" y="690143"/>
                </a:lnTo>
                <a:lnTo>
                  <a:pt x="0" y="640298"/>
                </a:lnTo>
                <a:lnTo>
                  <a:pt x="0" y="12807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15129" y="4641335"/>
            <a:ext cx="6805930" cy="148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2600" spc="-125" dirty="0">
                <a:solidFill>
                  <a:srgbClr val="FFFFFF"/>
                </a:solidFill>
                <a:latin typeface="Trebuchet MS"/>
                <a:cs typeface="Trebuchet MS"/>
              </a:rPr>
              <a:t>Benefit</a:t>
            </a:r>
            <a:r>
              <a:rPr sz="2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Trebuchet MS"/>
                <a:cs typeface="Trebuchet MS"/>
              </a:rPr>
              <a:t>segmentation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240029" marR="5080" indent="-227329">
              <a:lnSpc>
                <a:spcPts val="2770"/>
              </a:lnSpc>
              <a:spcBef>
                <a:spcPts val="5"/>
              </a:spcBef>
              <a:buChar char="•"/>
              <a:tabLst>
                <a:tab pos="240665" algn="l"/>
              </a:tabLst>
            </a:pPr>
            <a:r>
              <a:rPr sz="2600" spc="-90" dirty="0">
                <a:latin typeface="Trebuchet MS"/>
                <a:cs typeface="Trebuchet MS"/>
              </a:rPr>
              <a:t>Grouping</a:t>
            </a:r>
            <a:r>
              <a:rPr sz="2600" spc="-21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of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consumers</a:t>
            </a:r>
            <a:r>
              <a:rPr sz="2600" spc="-210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on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the</a:t>
            </a:r>
            <a:r>
              <a:rPr sz="2600" spc="-210" dirty="0">
                <a:latin typeface="Trebuchet MS"/>
                <a:cs typeface="Trebuchet MS"/>
              </a:rPr>
              <a:t> </a:t>
            </a:r>
            <a:r>
              <a:rPr sz="2600" spc="-90" dirty="0">
                <a:latin typeface="Trebuchet MS"/>
                <a:cs typeface="Trebuchet MS"/>
              </a:rPr>
              <a:t>basis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of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114" dirty="0">
                <a:latin typeface="Trebuchet MS"/>
                <a:cs typeface="Trebuchet MS"/>
              </a:rPr>
              <a:t>attributes  </a:t>
            </a:r>
            <a:r>
              <a:rPr sz="2600" spc="-75" dirty="0">
                <a:latin typeface="Trebuchet MS"/>
                <a:cs typeface="Trebuchet MS"/>
              </a:rPr>
              <a:t>sought </a:t>
            </a:r>
            <a:r>
              <a:rPr sz="2600" spc="-105" dirty="0">
                <a:latin typeface="Trebuchet MS"/>
                <a:cs typeface="Trebuchet MS"/>
              </a:rPr>
              <a:t>in </a:t>
            </a:r>
            <a:r>
              <a:rPr sz="2600" spc="-125" dirty="0">
                <a:latin typeface="Trebuchet MS"/>
                <a:cs typeface="Trebuchet MS"/>
              </a:rPr>
              <a:t>a</a:t>
            </a:r>
            <a:r>
              <a:rPr sz="2600" spc="-425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product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278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Market Segmentation Targeting &amp; Positioning</vt:lpstr>
      <vt:lpstr>Target Marketing Process</vt:lpstr>
      <vt:lpstr>Identifying Markets</vt:lpstr>
      <vt:lpstr>Market Segmentation</vt:lpstr>
      <vt:lpstr>Bases for Segmentation</vt:lpstr>
      <vt:lpstr>Geographic</vt:lpstr>
      <vt:lpstr>Demographic Segmentation</vt:lpstr>
      <vt:lpstr>Demographic Segmentation</vt:lpstr>
      <vt:lpstr>Slide 9</vt:lpstr>
      <vt:lpstr>Slide 10</vt:lpstr>
      <vt:lpstr>Behavioral Segmentation</vt:lpstr>
      <vt:lpstr>Selecting a Target Market</vt:lpstr>
      <vt:lpstr>Concentrated marketing, is used when the firm  selects one segment and attempts tocapture a  large share of this market.</vt:lpstr>
      <vt:lpstr>Slide 14</vt:lpstr>
      <vt:lpstr>Slide 15</vt:lpstr>
      <vt:lpstr>Benefit Positioning</vt:lpstr>
      <vt:lpstr>Price/Quality Positioning</vt:lpstr>
      <vt:lpstr>Positioning by Competitors</vt:lpstr>
      <vt:lpstr>Positioning by Competitors</vt:lpstr>
      <vt:lpstr>Positioning By User</vt:lpstr>
      <vt:lpstr>Repositioning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Segmentation Target</dc:title>
  <cp:lastModifiedBy>HP</cp:lastModifiedBy>
  <cp:revision>14</cp:revision>
  <dcterms:created xsi:type="dcterms:W3CDTF">2018-02-16T19:12:36Z</dcterms:created>
  <dcterms:modified xsi:type="dcterms:W3CDTF">2018-02-16T21:25:10Z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2018-02-16T00:00:00Z</vt:filetime>
  </property>
</Properties>
</file>