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269" r:id="rId3"/>
    <p:sldId id="268" r:id="rId4"/>
    <p:sldId id="267" r:id="rId5"/>
    <p:sldId id="266" r:id="rId6"/>
    <p:sldId id="265" r:id="rId7"/>
    <p:sldId id="272" r:id="rId8"/>
    <p:sldId id="271" r:id="rId9"/>
    <p:sldId id="270" r:id="rId10"/>
    <p:sldId id="264" r:id="rId11"/>
    <p:sldId id="263" r:id="rId12"/>
    <p:sldId id="257" r:id="rId13"/>
    <p:sldId id="262" r:id="rId14"/>
    <p:sldId id="273" r:id="rId15"/>
    <p:sldId id="261" r:id="rId16"/>
    <p:sldId id="260" r:id="rId17"/>
    <p:sldId id="258" r:id="rId18"/>
    <p:sldId id="259" r:id="rId19"/>
    <p:sldId id="282" r:id="rId20"/>
    <p:sldId id="281" r:id="rId21"/>
    <p:sldId id="280" r:id="rId22"/>
    <p:sldId id="279" r:id="rId23"/>
    <p:sldId id="278" r:id="rId24"/>
    <p:sldId id="283" r:id="rId25"/>
    <p:sldId id="277" r:id="rId26"/>
    <p:sldId id="276" r:id="rId27"/>
    <p:sldId id="275" r:id="rId28"/>
    <p:sldId id="274" r:id="rId29"/>
    <p:sldId id="288" r:id="rId30"/>
    <p:sldId id="292" r:id="rId31"/>
    <p:sldId id="290" r:id="rId32"/>
    <p:sldId id="291" r:id="rId33"/>
    <p:sldId id="287" r:id="rId34"/>
    <p:sldId id="293" r:id="rId35"/>
    <p:sldId id="289" r:id="rId36"/>
    <p:sldId id="286" r:id="rId37"/>
    <p:sldId id="284" r:id="rId38"/>
    <p:sldId id="312" r:id="rId39"/>
    <p:sldId id="317" r:id="rId40"/>
    <p:sldId id="311" r:id="rId41"/>
    <p:sldId id="310" r:id="rId42"/>
    <p:sldId id="309" r:id="rId43"/>
    <p:sldId id="318" r:id="rId44"/>
    <p:sldId id="308" r:id="rId45"/>
    <p:sldId id="285" r:id="rId46"/>
    <p:sldId id="307" r:id="rId47"/>
    <p:sldId id="306" r:id="rId48"/>
    <p:sldId id="305" r:id="rId49"/>
    <p:sldId id="304" r:id="rId50"/>
    <p:sldId id="303" r:id="rId51"/>
    <p:sldId id="302" r:id="rId52"/>
    <p:sldId id="301" r:id="rId53"/>
    <p:sldId id="300" r:id="rId54"/>
    <p:sldId id="319" r:id="rId55"/>
    <p:sldId id="299" r:id="rId56"/>
    <p:sldId id="298" r:id="rId57"/>
    <p:sldId id="297" r:id="rId58"/>
    <p:sldId id="313" r:id="rId59"/>
    <p:sldId id="315" r:id="rId60"/>
    <p:sldId id="314" r:id="rId61"/>
    <p:sldId id="296" r:id="rId62"/>
    <p:sldId id="294" r:id="rId63"/>
    <p:sldId id="29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959" autoAdjust="0"/>
    <p:restoredTop sz="86379" autoAdjust="0"/>
  </p:normalViewPr>
  <p:slideViewPr>
    <p:cSldViewPr>
      <p:cViewPr varScale="1">
        <p:scale>
          <a:sx n="80" d="100"/>
          <a:sy n="80" d="100"/>
        </p:scale>
        <p:origin x="456" y="7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20DD0F-8AAD-4AD9-85B3-8A385055DD20}" type="datetimeFigureOut">
              <a:rPr lang="en-US" smtClean="0"/>
              <a:t>10/14/2018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3FD177-CD53-4073-914D-D85B0A1AF29E}" type="slidenum">
              <a:rPr lang="en-US" smtClean="0"/>
              <a:t>‹#›</a:t>
            </a:fld>
            <a:endParaRPr lang="en-US"/>
          </a:p>
        </p:txBody>
      </p:sp>
    </p:spTree>
    <p:extLst>
      <p:ext uri="{BB962C8B-B14F-4D97-AF65-F5344CB8AC3E}">
        <p14:creationId xmlns:p14="http://schemas.microsoft.com/office/powerpoint/2010/main" val="4199109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0BB61-ECF9-432B-BACA-32ACE2B89ECE}" type="datetimeFigureOut">
              <a:rPr lang="en-US" smtClean="0"/>
              <a:t>10/14/2018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1269-402C-4EB0-94E3-AA60693E5937}" type="slidenum">
              <a:rPr lang="en-US" smtClean="0"/>
              <a:t>‹#›</a:t>
            </a:fld>
            <a:endParaRPr lang="en-US"/>
          </a:p>
        </p:txBody>
      </p:sp>
    </p:spTree>
    <p:extLst>
      <p:ext uri="{BB962C8B-B14F-4D97-AF65-F5344CB8AC3E}">
        <p14:creationId xmlns:p14="http://schemas.microsoft.com/office/powerpoint/2010/main" val="258934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1269-402C-4EB0-94E3-AA60693E5937}" type="slidenum">
              <a:rPr lang="en-US" smtClean="0"/>
              <a:t>1</a:t>
            </a:fld>
            <a:endParaRPr lang="en-US"/>
          </a:p>
        </p:txBody>
      </p:sp>
    </p:spTree>
    <p:extLst>
      <p:ext uri="{BB962C8B-B14F-4D97-AF65-F5344CB8AC3E}">
        <p14:creationId xmlns:p14="http://schemas.microsoft.com/office/powerpoint/2010/main" val="33270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 tmFilter="0,0; .5, 1; 1, 1"/>
                                        <p:tgtEl>
                                          <p:spTgt spid="3">
                                            <p:txEl>
                                              <p:pRg st="0" end="0"/>
                                            </p:txEl>
                                          </p:spTgt>
                                        </p:tgtEl>
                                      </p:cBhvr>
                                    </p:animEffect>
                                  </p:childTnLst>
                                </p:cTn>
                              </p:par>
                            </p:childTnLst>
                          </p:cTn>
                        </p:par>
                        <p:par>
                          <p:cTn id="12" fill="hold">
                            <p:stCondLst>
                              <p:cond delay="36"/>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1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 tmFilter="0,0; .5, 1; 1, 1"/>
                                        <p:tgtEl>
                                          <p:spTgt spid="3">
                                            <p:txEl>
                                              <p:pRg st="1" end="1"/>
                                            </p:txEl>
                                          </p:spTgt>
                                        </p:tgtEl>
                                      </p:cBhvr>
                                    </p:animEffect>
                                  </p:childTnLst>
                                </p:cTn>
                              </p:par>
                            </p:childTnLst>
                          </p:cTn>
                        </p:par>
                        <p:par>
                          <p:cTn id="20" fill="hold">
                            <p:stCondLst>
                              <p:cond delay="56"/>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1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 tmFilter="0,0; .5, 1; 1, 1"/>
                                        <p:tgtEl>
                                          <p:spTgt spid="3">
                                            <p:txEl>
                                              <p:pRg st="2" end="2"/>
                                            </p:txEl>
                                          </p:spTgt>
                                        </p:tgtEl>
                                      </p:cBhvr>
                                    </p:animEffect>
                                  </p:childTnLst>
                                </p:cTn>
                              </p:par>
                            </p:childTnLst>
                          </p:cTn>
                        </p:par>
                        <p:par>
                          <p:cTn id="28" fill="hold">
                            <p:stCondLst>
                              <p:cond delay="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1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 tmFilter="0,0; .5, 1; 1, 1"/>
                                        <p:tgtEl>
                                          <p:spTgt spid="3">
                                            <p:txEl>
                                              <p:pRg st="3" end="3"/>
                                            </p:txEl>
                                          </p:spTgt>
                                        </p:tgtEl>
                                      </p:cBhvr>
                                    </p:animEffect>
                                  </p:childTnLst>
                                </p:cTn>
                              </p:par>
                            </p:childTnLst>
                          </p:cTn>
                        </p:par>
                        <p:par>
                          <p:cTn id="36" fill="hold">
                            <p:stCondLst>
                              <p:cond delay="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1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1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10" fill="hold"/>
                        <p:tgtEl>
                          <p:spTgt spid="3"/>
                        </p:tgtEl>
                        <p:attrNameLst>
                          <p:attrName>ppt_y</p:attrName>
                        </p:attrNameLst>
                      </p:cBhvr>
                      <p:tavLst>
                        <p:tav tm="0">
                          <p:val>
                            <p:strVal val="#ppt_y"/>
                          </p:val>
                        </p:tav>
                        <p:tav tm="100000">
                          <p:val>
                            <p:strVal val="#ppt_y"/>
                          </p:val>
                        </p:tav>
                      </p:tavLst>
                    </p:anim>
                    <p:anim calcmode="lin" valueType="num">
                      <p:cBhvr>
                        <p:cTn dur="1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1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1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10/14/2018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52197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This typical division of power and responsibilities (Executive, Revenue and Judicial) between the </a:t>
            </a:r>
            <a:r>
              <a:rPr lang="en-US" sz="3200" b="1" dirty="0" err="1" smtClean="0">
                <a:latin typeface="Calibri" pitchFamily="34" charset="0"/>
                <a:cs typeface="Calibri" pitchFamily="34" charset="0"/>
              </a:rPr>
              <a:t>Nawab</a:t>
            </a:r>
            <a:r>
              <a:rPr lang="en-US" sz="3200" b="1" dirty="0" smtClean="0">
                <a:latin typeface="Calibri" pitchFamily="34" charset="0"/>
                <a:cs typeface="Calibri" pitchFamily="34" charset="0"/>
              </a:rPr>
              <a:t> and the Company became famous as the “Dual Government” introduced by Clive.</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8000" b="1" dirty="0" smtClean="0">
              <a:latin typeface="Calibri" pitchFamily="34" charset="0"/>
              <a:cs typeface="Calibri" pitchFamily="34" charset="0"/>
            </a:endParaRPr>
          </a:p>
          <a:p>
            <a:pPr marL="36576" indent="0">
              <a:buNone/>
            </a:pPr>
            <a:r>
              <a:rPr lang="en-US" sz="8000" b="1" dirty="0" smtClean="0">
                <a:latin typeface="Calibri" pitchFamily="34" charset="0"/>
                <a:cs typeface="Calibri" pitchFamily="34" charset="0"/>
              </a:rPr>
              <a:t>Judicial Plan of Warren Hastings 1772</a:t>
            </a:r>
            <a:endParaRPr lang="en-US" sz="80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dirty="0" smtClean="0">
                <a:latin typeface="Calibri" pitchFamily="34" charset="0"/>
                <a:cs typeface="Calibri" pitchFamily="34" charset="0"/>
              </a:rPr>
              <a:t>After assumption of power, Warren Hastings observed that courts had become the instrument of power rather than justice. He wanted to eradicate the evils in judicial administration and revenue collection.</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Committee of Circuit , under Warren Hastings as its chairman, prepared the first judicial plan on August 15, 1772. In order to execute his plan Hastings divided the entire territory of Bengal, Bihar and Orissa into several districts.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25832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smtClean="0">
                <a:latin typeface="Calibri" pitchFamily="34" charset="0"/>
                <a:cs typeface="Calibri" pitchFamily="34" charset="0"/>
              </a:rPr>
              <a:t>Collector for </a:t>
            </a:r>
            <a:r>
              <a:rPr lang="en-US" sz="3200" b="1" u="sng" dirty="0">
                <a:latin typeface="Calibri" pitchFamily="34" charset="0"/>
                <a:cs typeface="Calibri" pitchFamily="34" charset="0"/>
              </a:rPr>
              <a:t>E</a:t>
            </a:r>
            <a:r>
              <a:rPr lang="en-US" sz="3200" b="1" u="sng" dirty="0" smtClean="0">
                <a:latin typeface="Calibri" pitchFamily="34" charset="0"/>
                <a:cs typeface="Calibri" pitchFamily="34" charset="0"/>
              </a:rPr>
              <a:t>ach District</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District was selected as the unit for the collection of revenue and for the administration of civil and criminal justice. In each district an English officer called “Collector” of the district, was appointed. His primary duty was to control the collection of revenue.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Board of Revenue was established in Calcutta comprised of Governor and councilors.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5400" b="1" dirty="0" smtClean="0">
                <a:latin typeface="Calibri" pitchFamily="34" charset="0"/>
                <a:cs typeface="Calibri" pitchFamily="34" charset="0"/>
              </a:rPr>
              <a:t>Civil Administration of Justice</a:t>
            </a:r>
          </a:p>
          <a:p>
            <a:pPr marL="36576" indent="0">
              <a:buNone/>
            </a:pPr>
            <a:endParaRPr lang="en-US" sz="54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Three types of Civil courts were established namely:</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Dewani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a:t>
            </a:r>
            <a:r>
              <a:rPr lang="en-US" sz="3200" b="1" dirty="0" err="1" smtClean="0">
                <a:latin typeface="Calibri" pitchFamily="34" charset="0"/>
                <a:cs typeface="Calibri" pitchFamily="34" charset="0"/>
              </a:rPr>
              <a:t>Moffusil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3. Small Causes Court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smtClean="0">
                <a:latin typeface="Calibri" pitchFamily="34" charset="0"/>
                <a:cs typeface="Calibri" pitchFamily="34" charset="0"/>
              </a:rPr>
              <a:t>1. </a:t>
            </a:r>
            <a:r>
              <a:rPr lang="en-US" sz="3200" b="1" u="sng" dirty="0" err="1" smtClean="0">
                <a:latin typeface="Calibri" pitchFamily="34" charset="0"/>
                <a:cs typeface="Calibri" pitchFamily="34" charset="0"/>
              </a:rPr>
              <a:t>Sadar</a:t>
            </a:r>
            <a:r>
              <a:rPr lang="en-US" sz="3200" b="1" u="sng" dirty="0" smtClean="0">
                <a:latin typeface="Calibri" pitchFamily="34" charset="0"/>
                <a:cs typeface="Calibri" pitchFamily="34" charset="0"/>
              </a:rPr>
              <a:t> </a:t>
            </a:r>
            <a:r>
              <a:rPr lang="en-US" sz="3200" b="1" u="sng" dirty="0" err="1" smtClean="0">
                <a:latin typeface="Calibri" pitchFamily="34" charset="0"/>
                <a:cs typeface="Calibri" pitchFamily="34" charset="0"/>
              </a:rPr>
              <a:t>Dewani</a:t>
            </a:r>
            <a:r>
              <a:rPr lang="en-US" sz="3200" b="1" u="sng" dirty="0" smtClean="0">
                <a:latin typeface="Calibri" pitchFamily="34" charset="0"/>
                <a:cs typeface="Calibri" pitchFamily="34" charset="0"/>
              </a:rPr>
              <a:t> </a:t>
            </a:r>
            <a:r>
              <a:rPr lang="en-US" sz="3200" b="1" u="sng" dirty="0" err="1" smtClean="0">
                <a:latin typeface="Calibri" pitchFamily="34" charset="0"/>
                <a:cs typeface="Calibri" pitchFamily="34" charset="0"/>
              </a:rPr>
              <a:t>Adalat</a:t>
            </a:r>
            <a:r>
              <a:rPr lang="en-US" sz="3200" b="1" u="sng" dirty="0" smtClean="0">
                <a:latin typeface="Calibri" pitchFamily="34" charset="0"/>
                <a:cs typeface="Calibri" pitchFamily="34" charset="0"/>
              </a:rPr>
              <a:t/>
            </a:r>
            <a:br>
              <a:rPr lang="en-US" sz="3200" b="1" u="sng" dirty="0" smtClean="0">
                <a:latin typeface="Calibri" pitchFamily="34" charset="0"/>
                <a:cs typeface="Calibri" pitchFamily="34" charset="0"/>
              </a:rPr>
            </a:br>
            <a:r>
              <a:rPr lang="en-US" sz="3200" b="1" u="sng" dirty="0" smtClean="0">
                <a:latin typeface="Calibri" pitchFamily="34" charset="0"/>
                <a:cs typeface="Calibri" pitchFamily="34" charset="0"/>
              </a:rPr>
              <a:t/>
            </a:r>
            <a:br>
              <a:rPr lang="en-US" sz="3200" b="1" u="sng" dirty="0" smtClean="0">
                <a:latin typeface="Calibri" pitchFamily="34" charset="0"/>
                <a:cs typeface="Calibri" pitchFamily="34" charset="0"/>
              </a:rPr>
            </a:br>
            <a:r>
              <a:rPr lang="en-US" sz="3200" b="1" dirty="0" smtClean="0">
                <a:latin typeface="Calibri" pitchFamily="34" charset="0"/>
                <a:cs typeface="Calibri" pitchFamily="34" charset="0"/>
              </a:rPr>
              <a:t>At Calcutta, one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(Court of Superior jurisdiction) was established. It was the chief court of appeal and was empowered to hear appeals from all district </a:t>
            </a:r>
            <a:r>
              <a:rPr lang="en-US" sz="3200" b="1" dirty="0" err="1" smtClean="0">
                <a:latin typeface="Calibri" pitchFamily="34" charset="0"/>
                <a:cs typeface="Calibri" pitchFamily="34" charset="0"/>
              </a:rPr>
              <a:t>Mofussil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Adalats</a:t>
            </a:r>
            <a:r>
              <a:rPr lang="en-US" sz="3200" b="1" dirty="0" smtClean="0">
                <a:latin typeface="Calibri" pitchFamily="34" charset="0"/>
                <a:cs typeface="Calibri" pitchFamily="34" charset="0"/>
              </a:rPr>
              <a:t> in such cases where the valuation of the suit was more than 500 Rupees.</a:t>
            </a:r>
          </a:p>
          <a:p>
            <a:pPr marL="36576" indent="0">
              <a:buNone/>
            </a:pPr>
            <a:r>
              <a:rPr lang="en-US" sz="3200" b="1" u="sng" dirty="0" smtClean="0">
                <a:latin typeface="Calibri" pitchFamily="34" charset="0"/>
                <a:cs typeface="Calibri" pitchFamily="34" charset="0"/>
              </a:rPr>
              <a:t/>
            </a:r>
            <a:br>
              <a:rPr lang="en-US" sz="3200" b="1" u="sng" dirty="0" smtClean="0">
                <a:latin typeface="Calibri" pitchFamily="34" charset="0"/>
                <a:cs typeface="Calibri" pitchFamily="34" charset="0"/>
              </a:rPr>
            </a:br>
            <a:r>
              <a:rPr lang="en-US" sz="3200" b="1" dirty="0" smtClean="0">
                <a:latin typeface="Calibri" pitchFamily="34" charset="0"/>
                <a:cs typeface="Calibri" pitchFamily="34" charset="0"/>
              </a:rPr>
              <a:t>The court comprised of Governor as its President and at least two councilors.</a:t>
            </a: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a:latin typeface="Calibri" pitchFamily="34" charset="0"/>
                <a:cs typeface="Calibri" pitchFamily="34" charset="0"/>
              </a:rPr>
              <a:t>2. </a:t>
            </a:r>
            <a:r>
              <a:rPr lang="en-US" sz="3200" b="1" u="sng" dirty="0" err="1" smtClean="0">
                <a:latin typeface="Calibri" pitchFamily="34" charset="0"/>
                <a:cs typeface="Calibri" pitchFamily="34" charset="0"/>
              </a:rPr>
              <a:t>Moffusil</a:t>
            </a:r>
            <a:r>
              <a:rPr lang="en-US" sz="3200" b="1" u="sng" dirty="0" smtClean="0">
                <a:latin typeface="Calibri" pitchFamily="34" charset="0"/>
                <a:cs typeface="Calibri" pitchFamily="34" charset="0"/>
              </a:rPr>
              <a:t> </a:t>
            </a:r>
            <a:r>
              <a:rPr lang="en-US" sz="3200" b="1" u="sng" dirty="0" err="1">
                <a:latin typeface="Calibri" pitchFamily="34" charset="0"/>
                <a:cs typeface="Calibri" pitchFamily="34" charset="0"/>
              </a:rPr>
              <a:t>Diwani</a:t>
            </a:r>
            <a:r>
              <a:rPr lang="en-US" sz="3200" b="1" u="sng" dirty="0">
                <a:latin typeface="Calibri" pitchFamily="34" charset="0"/>
                <a:cs typeface="Calibri" pitchFamily="34" charset="0"/>
              </a:rPr>
              <a:t> </a:t>
            </a:r>
            <a:r>
              <a:rPr lang="en-US" sz="3200" b="1" u="sng" dirty="0" err="1" smtClean="0">
                <a:latin typeface="Calibri" pitchFamily="34" charset="0"/>
                <a:cs typeface="Calibri" pitchFamily="34" charset="0"/>
              </a:rPr>
              <a:t>Adalat</a:t>
            </a:r>
            <a:endParaRPr lang="en-US" sz="3200" b="1" u="sng" dirty="0" smtClean="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As regards the administration of civil justice in each district a </a:t>
            </a:r>
            <a:r>
              <a:rPr lang="en-US" sz="3200" b="1" dirty="0" err="1" smtClean="0">
                <a:latin typeface="Calibri" pitchFamily="34" charset="0"/>
                <a:cs typeface="Calibri" pitchFamily="34" charset="0"/>
              </a:rPr>
              <a:t>Mofussil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was established. District collector presided over it. It was empowered to decide all civil cases dealing with personal property, inheritance, caste, marriage, debts, disputes accounts, contracts, partnership and demands of rents.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Its decision was final in all suits up to the valuation of 500 Rupees.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r>
              <a:rPr lang="en-US" b="1" dirty="0" smtClean="0">
                <a:latin typeface="Calibri" pitchFamily="34" charset="0"/>
                <a:cs typeface="Calibri" pitchFamily="34" charset="0"/>
              </a:rPr>
              <a:t>After the Battle of </a:t>
            </a:r>
            <a:r>
              <a:rPr lang="en-US" b="1" dirty="0" err="1" smtClean="0">
                <a:latin typeface="Calibri" pitchFamily="34" charset="0"/>
                <a:cs typeface="Calibri" pitchFamily="34" charset="0"/>
              </a:rPr>
              <a:t>Plassey</a:t>
            </a:r>
            <a:r>
              <a:rPr lang="en-US" b="1" dirty="0" smtClean="0">
                <a:latin typeface="Calibri" pitchFamily="34" charset="0"/>
                <a:cs typeface="Calibri" pitchFamily="34" charset="0"/>
              </a:rPr>
              <a:t> in 1757, the real authority of the </a:t>
            </a:r>
            <a:r>
              <a:rPr lang="en-US" b="1" dirty="0" err="1" smtClean="0">
                <a:latin typeface="Calibri" pitchFamily="34" charset="0"/>
                <a:cs typeface="Calibri" pitchFamily="34" charset="0"/>
              </a:rPr>
              <a:t>Nawabs</a:t>
            </a:r>
            <a:r>
              <a:rPr lang="en-US" b="1" dirty="0" smtClean="0">
                <a:latin typeface="Calibri" pitchFamily="34" charset="0"/>
                <a:cs typeface="Calibri" pitchFamily="34" charset="0"/>
              </a:rPr>
              <a:t> of Bengal passed to English company.</a:t>
            </a:r>
            <a:endParaRPr lang="en-US" b="1" dirty="0">
              <a:latin typeface="Calibri" pitchFamily="34" charset="0"/>
              <a:cs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endParaRPr lang="en-US" dirty="0" smtClean="0"/>
          </a:p>
          <a:p>
            <a:pPr marL="36576" indent="0">
              <a:buNone/>
            </a:pPr>
            <a:r>
              <a:rPr lang="en-US" sz="3200" b="1" dirty="0" err="1" smtClean="0">
                <a:latin typeface="Calibri" pitchFamily="34" charset="0"/>
                <a:cs typeface="Calibri" pitchFamily="34" charset="0"/>
              </a:rPr>
              <a:t>Qazi</a:t>
            </a:r>
            <a:r>
              <a:rPr lang="en-US" sz="3200" b="1" dirty="0" smtClean="0">
                <a:latin typeface="Calibri" pitchFamily="34" charset="0"/>
                <a:cs typeface="Calibri" pitchFamily="34" charset="0"/>
              </a:rPr>
              <a:t> and </a:t>
            </a:r>
            <a:r>
              <a:rPr lang="en-US" sz="3200" b="1" dirty="0" err="1" smtClean="0">
                <a:latin typeface="Calibri" pitchFamily="34" charset="0"/>
                <a:cs typeface="Calibri" pitchFamily="34" charset="0"/>
              </a:rPr>
              <a:t>Pandits</a:t>
            </a:r>
            <a:r>
              <a:rPr lang="en-US" sz="3200" b="1" dirty="0" smtClean="0">
                <a:latin typeface="Calibri" pitchFamily="34" charset="0"/>
                <a:cs typeface="Calibri" pitchFamily="34" charset="0"/>
              </a:rPr>
              <a:t> assisted the judges of the </a:t>
            </a:r>
            <a:r>
              <a:rPr lang="en-US" sz="3200" b="1" dirty="0" err="1" smtClean="0">
                <a:latin typeface="Calibri" pitchFamily="34" charset="0"/>
                <a:cs typeface="Calibri" pitchFamily="34" charset="0"/>
              </a:rPr>
              <a:t>Moffusil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for explaining personal laws of Hindus and Muslims.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u="sng" dirty="0" smtClean="0"/>
          </a:p>
          <a:p>
            <a:pPr marL="36576" indent="0">
              <a:buNone/>
            </a:pPr>
            <a:endParaRPr lang="en-US" u="sng" dirty="0"/>
          </a:p>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3</a:t>
            </a:r>
            <a:r>
              <a:rPr lang="en-US" sz="3200" b="1" u="sng" dirty="0">
                <a:latin typeface="Calibri" pitchFamily="34" charset="0"/>
                <a:cs typeface="Calibri" pitchFamily="34" charset="0"/>
              </a:rPr>
              <a:t>. Small Causes </a:t>
            </a:r>
            <a:r>
              <a:rPr lang="en-US" sz="3200" b="1" u="sng" dirty="0" smtClean="0">
                <a:latin typeface="Calibri" pitchFamily="34" charset="0"/>
                <a:cs typeface="Calibri" pitchFamily="34" charset="0"/>
              </a:rPr>
              <a:t>Court</a:t>
            </a:r>
          </a:p>
          <a:p>
            <a:pPr marL="36576" indent="0">
              <a:buNone/>
            </a:pPr>
            <a:endParaRPr lang="en-US" sz="32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Head farmers of </a:t>
            </a:r>
            <a:r>
              <a:rPr lang="en-US" sz="3200" b="1" dirty="0" err="1" smtClean="0">
                <a:latin typeface="Calibri" pitchFamily="34" charset="0"/>
                <a:cs typeface="Calibri" pitchFamily="34" charset="0"/>
              </a:rPr>
              <a:t>Parganas</a:t>
            </a:r>
            <a:r>
              <a:rPr lang="en-US" sz="3200" b="1" dirty="0" smtClean="0">
                <a:latin typeface="Calibri" pitchFamily="34" charset="0"/>
                <a:cs typeface="Calibri" pitchFamily="34" charset="0"/>
              </a:rPr>
              <a:t> were authorized to decide petty disputes relating to property up to the value of ten Rupees.</a:t>
            </a:r>
            <a:endParaRPr lang="en-US" sz="3200" b="1"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157281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Autofit/>
          </a:bodyPr>
          <a:lstStyle/>
          <a:p>
            <a:pPr marL="36576" indent="0">
              <a:buNone/>
            </a:pPr>
            <a:r>
              <a:rPr lang="en-US" sz="3200" b="1" u="sng" dirty="0" smtClean="0">
                <a:latin typeface="Calibri" pitchFamily="34" charset="0"/>
                <a:cs typeface="Calibri" pitchFamily="34" charset="0"/>
              </a:rPr>
              <a:t>Special Features:</a:t>
            </a: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For providing easy access to justice, Collectors were directed to place a complaint box at the door of each court so that the litigant can lodge their petition.</a:t>
            </a:r>
          </a:p>
          <a:p>
            <a:pPr marL="36576" indent="0">
              <a:buNone/>
            </a:pP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Cases pending for more than 12 years would not be actionable.</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3. The parties indulging in groundless litigation would be punished at the discretion of the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4. The plan promoted the arbitration by consent of the parties in matters of contract, partnership, debts, disputed accounts etc.</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5. In cases of inheritance, caste and religious usages, the law of Quran for Muslim and law of </a:t>
            </a:r>
            <a:r>
              <a:rPr lang="en-US" sz="3200" b="1" dirty="0" err="1" smtClean="0">
                <a:latin typeface="Calibri" pitchFamily="34" charset="0"/>
                <a:cs typeface="Calibri" pitchFamily="34" charset="0"/>
              </a:rPr>
              <a:t>Shastras</a:t>
            </a:r>
            <a:r>
              <a:rPr lang="en-US" sz="3200" b="1" dirty="0" smtClean="0">
                <a:latin typeface="Calibri" pitchFamily="34" charset="0"/>
                <a:cs typeface="Calibri" pitchFamily="34" charset="0"/>
              </a:rPr>
              <a:t> for Hindus were binding.</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r>
              <a:rPr lang="en-US" sz="6000" b="1" dirty="0" smtClean="0">
                <a:latin typeface="Calibri" pitchFamily="34" charset="0"/>
                <a:cs typeface="Calibri" pitchFamily="34" charset="0"/>
              </a:rPr>
              <a:t>Criminal  </a:t>
            </a:r>
            <a:r>
              <a:rPr lang="en-US" sz="6000" b="1" dirty="0">
                <a:latin typeface="Calibri" pitchFamily="34" charset="0"/>
                <a:cs typeface="Calibri" pitchFamily="34" charset="0"/>
              </a:rPr>
              <a:t>Administration of Justice</a:t>
            </a:r>
          </a:p>
          <a:p>
            <a:pPr marL="36576" indent="0">
              <a:buNone/>
            </a:pPr>
            <a:endParaRPr lang="en-US"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Two Criminal Courts were established:</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a:t>
            </a:r>
            <a:r>
              <a:rPr lang="en-US" sz="3200" b="1" dirty="0" err="1" smtClean="0">
                <a:latin typeface="Calibri" pitchFamily="34" charset="0"/>
                <a:cs typeface="Calibri" pitchFamily="34" charset="0"/>
              </a:rPr>
              <a:t>Mofussil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Foujdari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u="sng" dirty="0" smtClean="0"/>
          </a:p>
          <a:p>
            <a:pPr marL="36576" indent="0">
              <a:buNone/>
            </a:pPr>
            <a:r>
              <a:rPr lang="en-US" sz="3200" b="1" u="sng" dirty="0" smtClean="0">
                <a:latin typeface="Calibri" pitchFamily="34" charset="0"/>
                <a:cs typeface="Calibri" pitchFamily="34" charset="0"/>
              </a:rPr>
              <a:t>1. </a:t>
            </a:r>
            <a:r>
              <a:rPr lang="en-US" sz="3200" b="1" u="sng" dirty="0" err="1" smtClean="0">
                <a:latin typeface="Calibri" pitchFamily="34" charset="0"/>
                <a:cs typeface="Calibri" pitchFamily="34" charset="0"/>
              </a:rPr>
              <a:t>Sadar</a:t>
            </a:r>
            <a:r>
              <a:rPr lang="en-US" sz="3200" b="1" u="sng" dirty="0" smtClean="0">
                <a:latin typeface="Calibri" pitchFamily="34" charset="0"/>
                <a:cs typeface="Calibri" pitchFamily="34" charset="0"/>
              </a:rPr>
              <a:t> </a:t>
            </a:r>
            <a:r>
              <a:rPr lang="en-US" sz="3200" b="1" u="sng" dirty="0" err="1">
                <a:latin typeface="Calibri" pitchFamily="34" charset="0"/>
                <a:cs typeface="Calibri" pitchFamily="34" charset="0"/>
              </a:rPr>
              <a:t>Nizamat</a:t>
            </a:r>
            <a:r>
              <a:rPr lang="en-US" sz="3200" b="1" u="sng" dirty="0">
                <a:latin typeface="Calibri" pitchFamily="34" charset="0"/>
                <a:cs typeface="Calibri" pitchFamily="34" charset="0"/>
              </a:rPr>
              <a:t> </a:t>
            </a:r>
            <a:r>
              <a:rPr lang="en-US" sz="3200" b="1" u="sng" dirty="0" err="1" smtClean="0">
                <a:latin typeface="Calibri" pitchFamily="34" charset="0"/>
                <a:cs typeface="Calibri" pitchFamily="34" charset="0"/>
              </a:rPr>
              <a:t>Adalat</a:t>
            </a: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
            </a:r>
            <a:br>
              <a:rPr lang="en-US" sz="3200" b="1" u="sng" dirty="0" smtClean="0">
                <a:latin typeface="Calibri" pitchFamily="34" charset="0"/>
                <a:cs typeface="Calibri" pitchFamily="34" charset="0"/>
              </a:rPr>
            </a:br>
            <a:r>
              <a:rPr lang="en-US" sz="3200" b="1" dirty="0" smtClean="0">
                <a:latin typeface="Calibri" pitchFamily="34" charset="0"/>
                <a:cs typeface="Calibri" pitchFamily="34" charset="0"/>
              </a:rPr>
              <a:t>A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was established at Calcutta to hear Appeals from the </a:t>
            </a:r>
            <a:r>
              <a:rPr lang="en-US" sz="3200" b="1" dirty="0" err="1" smtClean="0">
                <a:latin typeface="Calibri" pitchFamily="34" charset="0"/>
                <a:cs typeface="Calibri" pitchFamily="34" charset="0"/>
              </a:rPr>
              <a:t>Moffusil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Faujdari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Adalats</a:t>
            </a:r>
            <a:r>
              <a:rPr lang="en-US" sz="3200" b="1" dirty="0" smtClean="0">
                <a:latin typeface="Calibri" pitchFamily="34" charset="0"/>
                <a:cs typeface="Calibri" pitchFamily="34" charset="0"/>
              </a:rPr>
              <a:t> of the districts and to control their working. It was presided over by a </a:t>
            </a:r>
            <a:r>
              <a:rPr lang="en-US" sz="3200" b="1" dirty="0" err="1" smtClean="0">
                <a:latin typeface="Calibri" pitchFamily="34" charset="0"/>
                <a:cs typeface="Calibri" pitchFamily="34" charset="0"/>
              </a:rPr>
              <a:t>Daroga</a:t>
            </a:r>
            <a:r>
              <a:rPr lang="en-US" sz="3200" b="1" dirty="0" smtClean="0">
                <a:latin typeface="Calibri" pitchFamily="34" charset="0"/>
                <a:cs typeface="Calibri" pitchFamily="34" charset="0"/>
              </a:rPr>
              <a:t> or Chief officer appointed by the </a:t>
            </a:r>
            <a:r>
              <a:rPr lang="en-US" sz="3200" b="1" dirty="0" err="1" smtClean="0">
                <a:latin typeface="Calibri" pitchFamily="34" charset="0"/>
                <a:cs typeface="Calibri" pitchFamily="34" charset="0"/>
              </a:rPr>
              <a:t>Nawab</a:t>
            </a:r>
            <a:r>
              <a:rPr lang="en-US" sz="3200" b="1" dirty="0" smtClean="0">
                <a:latin typeface="Calibri" pitchFamily="34" charset="0"/>
                <a:cs typeface="Calibri" pitchFamily="34" charset="0"/>
              </a:rPr>
              <a:t>. A Chief </a:t>
            </a:r>
            <a:r>
              <a:rPr lang="en-US" sz="3200" b="1" dirty="0" err="1" smtClean="0">
                <a:latin typeface="Calibri" pitchFamily="34" charset="0"/>
                <a:cs typeface="Calibri" pitchFamily="34" charset="0"/>
              </a:rPr>
              <a:t>Qazi</a:t>
            </a:r>
            <a:r>
              <a:rPr lang="en-US" sz="3200" b="1" dirty="0" smtClean="0">
                <a:latin typeface="Calibri" pitchFamily="34" charset="0"/>
                <a:cs typeface="Calibri" pitchFamily="34" charset="0"/>
              </a:rPr>
              <a:t>, a Chief Mufti and three </a:t>
            </a:r>
            <a:r>
              <a:rPr lang="en-US" sz="3200" b="1" dirty="0" err="1">
                <a:latin typeface="Calibri" pitchFamily="34" charset="0"/>
                <a:cs typeface="Calibri" pitchFamily="34" charset="0"/>
              </a:rPr>
              <a:t>M</a:t>
            </a:r>
            <a:r>
              <a:rPr lang="en-US" sz="3200" b="1" dirty="0" err="1" smtClean="0">
                <a:latin typeface="Calibri" pitchFamily="34" charset="0"/>
                <a:cs typeface="Calibri" pitchFamily="34" charset="0"/>
              </a:rPr>
              <a:t>aulvies</a:t>
            </a:r>
            <a:r>
              <a:rPr lang="en-US" sz="3200" b="1" dirty="0" smtClean="0">
                <a:latin typeface="Calibri" pitchFamily="34" charset="0"/>
                <a:cs typeface="Calibri" pitchFamily="34" charset="0"/>
              </a:rPr>
              <a:t> were to assist the </a:t>
            </a:r>
            <a:r>
              <a:rPr lang="en-US" sz="3200" b="1" dirty="0" err="1" smtClean="0">
                <a:latin typeface="Calibri" pitchFamily="34" charset="0"/>
                <a:cs typeface="Calibri" pitchFamily="34" charset="0"/>
              </a:rPr>
              <a:t>Daroga</a:t>
            </a:r>
            <a:r>
              <a:rPr lang="en-US" sz="3200" b="1" dirty="0" smtClean="0">
                <a:latin typeface="Calibri" pitchFamily="34" charset="0"/>
                <a:cs typeface="Calibri" pitchFamily="34" charset="0"/>
              </a:rPr>
              <a:t> in performing his duties. </a:t>
            </a:r>
            <a:endParaRPr lang="en-US" sz="3200" b="1" u="sng" dirty="0" smtClean="0">
              <a:latin typeface="Calibri" pitchFamily="34" charset="0"/>
              <a:cs typeface="Calibri" pitchFamily="34" charset="0"/>
            </a:endParaRPr>
          </a:p>
          <a:p>
            <a:pPr marL="36576" indent="0">
              <a:buNone/>
            </a:pPr>
            <a:endParaRPr lang="en-US" u="sng" dirty="0" smtClean="0"/>
          </a:p>
          <a:p>
            <a:pPr marL="36576" indent="0">
              <a:buNone/>
            </a:pPr>
            <a:endParaRPr lang="en-US" u="sng" dirty="0"/>
          </a:p>
        </p:txBody>
      </p:sp>
    </p:spTree>
    <p:extLst>
      <p:ext uri="{BB962C8B-B14F-4D97-AF65-F5344CB8AC3E}">
        <p14:creationId xmlns:p14="http://schemas.microsoft.com/office/powerpoint/2010/main" val="157281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Capital punishment awarded by </a:t>
            </a:r>
            <a:r>
              <a:rPr lang="en-US" sz="3200" b="1" dirty="0" err="1" smtClean="0">
                <a:latin typeface="Calibri" pitchFamily="34" charset="0"/>
                <a:cs typeface="Calibri" pitchFamily="34" charset="0"/>
              </a:rPr>
              <a:t>Moffusil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Foujdari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had to approved by the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Fines over </a:t>
            </a:r>
            <a:r>
              <a:rPr lang="en-US" sz="3200" b="1" dirty="0" err="1" smtClean="0">
                <a:latin typeface="Calibri" pitchFamily="34" charset="0"/>
                <a:cs typeface="Calibri" pitchFamily="34" charset="0"/>
              </a:rPr>
              <a:t>Rs</a:t>
            </a:r>
            <a:r>
              <a:rPr lang="en-US" sz="3200" b="1" dirty="0" smtClean="0">
                <a:latin typeface="Calibri" pitchFamily="34" charset="0"/>
                <a:cs typeface="Calibri" pitchFamily="34" charset="0"/>
              </a:rPr>
              <a:t>. 100 were to be confirmed by the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Forfeiture and confiscation were the exclusive jurisdiction of the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a:latin typeface="Calibri" pitchFamily="34" charset="0"/>
                <a:cs typeface="Calibri" pitchFamily="34" charset="0"/>
              </a:rPr>
              <a:t>2. </a:t>
            </a:r>
            <a:r>
              <a:rPr lang="en-US" sz="3200" b="1" u="sng" dirty="0" err="1">
                <a:latin typeface="Calibri" pitchFamily="34" charset="0"/>
                <a:cs typeface="Calibri" pitchFamily="34" charset="0"/>
              </a:rPr>
              <a:t>Mofussil</a:t>
            </a:r>
            <a:r>
              <a:rPr lang="en-US" sz="3200" b="1" u="sng" dirty="0">
                <a:latin typeface="Calibri" pitchFamily="34" charset="0"/>
                <a:cs typeface="Calibri" pitchFamily="34" charset="0"/>
              </a:rPr>
              <a:t> </a:t>
            </a:r>
            <a:r>
              <a:rPr lang="en-US" sz="3200" b="1" u="sng" dirty="0" err="1">
                <a:latin typeface="Calibri" pitchFamily="34" charset="0"/>
                <a:cs typeface="Calibri" pitchFamily="34" charset="0"/>
              </a:rPr>
              <a:t>Foujdari</a:t>
            </a:r>
            <a:r>
              <a:rPr lang="en-US" sz="3200" b="1" u="sng" dirty="0">
                <a:latin typeface="Calibri" pitchFamily="34" charset="0"/>
                <a:cs typeface="Calibri" pitchFamily="34" charset="0"/>
              </a:rPr>
              <a:t> </a:t>
            </a:r>
            <a:r>
              <a:rPr lang="en-US" sz="3200" b="1" u="sng" dirty="0" err="1">
                <a:latin typeface="Calibri" pitchFamily="34" charset="0"/>
                <a:cs typeface="Calibri" pitchFamily="34" charset="0"/>
              </a:rPr>
              <a:t>Adalat</a:t>
            </a:r>
            <a:endParaRPr lang="en-US" sz="3200" b="1" u="sng"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the field of criminal justice, the plan provided for the for the establishment of a </a:t>
            </a:r>
            <a:r>
              <a:rPr lang="en-US" sz="3200" b="1" dirty="0" err="1" smtClean="0">
                <a:latin typeface="Calibri" pitchFamily="34" charset="0"/>
                <a:cs typeface="Calibri" pitchFamily="34" charset="0"/>
              </a:rPr>
              <a:t>Moffusil</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Faujdari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in each in each district for the trial of all crimes and misdemeanors.</a:t>
            </a:r>
          </a:p>
          <a:p>
            <a:pPr marL="36576" indent="0">
              <a:buNone/>
            </a:pPr>
            <a:r>
              <a:rPr lang="en-US" sz="3200" b="1" dirty="0" smtClean="0">
                <a:latin typeface="Calibri" pitchFamily="34" charset="0"/>
                <a:cs typeface="Calibri" pitchFamily="34" charset="0"/>
              </a:rPr>
              <a:t>It was the court of criminal jurisdiction established in each district.</a:t>
            </a:r>
          </a:p>
          <a:p>
            <a:pPr marL="36576" indent="0">
              <a:buNone/>
            </a:pP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The court presided over by the </a:t>
            </a:r>
            <a:r>
              <a:rPr lang="en-US" sz="3200" b="1" dirty="0" err="1" smtClean="0">
                <a:latin typeface="Calibri" pitchFamily="34" charset="0"/>
                <a:cs typeface="Calibri" pitchFamily="34" charset="0"/>
              </a:rPr>
              <a:t>Qazi</a:t>
            </a:r>
            <a:r>
              <a:rPr lang="en-US" sz="3200" b="1" dirty="0" smtClean="0">
                <a:latin typeface="Calibri" pitchFamily="34" charset="0"/>
                <a:cs typeface="Calibri" pitchFamily="34" charset="0"/>
              </a:rPr>
              <a:t> and a Mufti and assisted by two </a:t>
            </a:r>
            <a:r>
              <a:rPr lang="en-US" sz="3200" b="1" dirty="0" err="1" smtClean="0">
                <a:latin typeface="Calibri" pitchFamily="34" charset="0"/>
                <a:cs typeface="Calibri" pitchFamily="34" charset="0"/>
              </a:rPr>
              <a:t>Maulvies</a:t>
            </a:r>
            <a:r>
              <a:rPr lang="en-US" sz="3200" b="1" dirty="0" smtClean="0">
                <a:latin typeface="Calibri" pitchFamily="34" charset="0"/>
                <a:cs typeface="Calibri" pitchFamily="34" charset="0"/>
              </a:rPr>
              <a:t>, who were appointed to expound law.</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The collector was authorized to supervise the working of the court.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court had full power to decide and punish all criminal cases. However, in capital cases, the proceedings of the court had to be submitted to the </a:t>
            </a:r>
            <a:r>
              <a:rPr lang="en-US" sz="3200" b="1" dirty="0" err="1" smtClean="0">
                <a:latin typeface="Calibri" pitchFamily="34" charset="0"/>
                <a:cs typeface="Calibri" pitchFamily="34" charset="0"/>
              </a:rPr>
              <a:t>Sadar</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Nizamat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for conformation and finally to the </a:t>
            </a:r>
            <a:r>
              <a:rPr lang="en-US" sz="3200" b="1" dirty="0" err="1" smtClean="0">
                <a:latin typeface="Calibri" pitchFamily="34" charset="0"/>
                <a:cs typeface="Calibri" pitchFamily="34" charset="0"/>
              </a:rPr>
              <a:t>Nawab</a:t>
            </a:r>
            <a:r>
              <a:rPr lang="en-US" sz="3200" b="1" dirty="0" smtClean="0">
                <a:latin typeface="Calibri" pitchFamily="34" charset="0"/>
                <a:cs typeface="Calibri" pitchFamily="34" charset="0"/>
              </a:rPr>
              <a:t> for sentence.</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smtClean="0">
                <a:latin typeface="Calibri" pitchFamily="34" charset="0"/>
                <a:cs typeface="Calibri" pitchFamily="34" charset="0"/>
              </a:rPr>
              <a:t>Personal Laws safeguarded</a:t>
            </a:r>
          </a:p>
          <a:p>
            <a:pPr marL="36576" indent="0">
              <a:buNone/>
            </a:pPr>
            <a:endParaRPr lang="en-US" sz="3200" b="1" u="sng"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Warren Hastings decide all cases according to the laws of the Quran with regard to the Mohammedans and the laws of the </a:t>
            </a:r>
            <a:r>
              <a:rPr lang="en-US" sz="3200" b="1" dirty="0" err="1" smtClean="0">
                <a:latin typeface="Calibri" pitchFamily="34" charset="0"/>
                <a:cs typeface="Calibri" pitchFamily="34" charset="0"/>
              </a:rPr>
              <a:t>Shastra</a:t>
            </a:r>
            <a:r>
              <a:rPr lang="en-US" sz="3200" b="1" dirty="0" smtClean="0">
                <a:latin typeface="Calibri" pitchFamily="34" charset="0"/>
                <a:cs typeface="Calibri" pitchFamily="34" charset="0"/>
              </a:rPr>
              <a:t> with respect to Hindus.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Warren Hastings made constant effort to convince the Directors that the people of India were not savages, that their customs should be respected. </a:t>
            </a:r>
            <a:endParaRPr lang="en-US" sz="3200" b="1" dirty="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p:txBody>
      </p:sp>
    </p:spTree>
    <p:extLst>
      <p:ext uri="{BB962C8B-B14F-4D97-AF65-F5344CB8AC3E}">
        <p14:creationId xmlns:p14="http://schemas.microsoft.com/office/powerpoint/2010/main" val="96636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Mohammedan law was contained in a digest prepared by the Indian courts. Hindu law wasn't systematically codified. Warren Hastings therefore, invited to Calcutta ten of the most learned Pundits in the country and commissioned them to prepare a digest for the guidance and convenience of the civil courts.</a:t>
            </a:r>
          </a:p>
        </p:txBody>
      </p:sp>
    </p:spTree>
    <p:extLst>
      <p:ext uri="{BB962C8B-B14F-4D97-AF65-F5344CB8AC3E}">
        <p14:creationId xmlns:p14="http://schemas.microsoft.com/office/powerpoint/2010/main" val="96636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sz="3200" b="1"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is, therefore, clear that by safeguarding the personal laws of the natives of India, Warren Hastings showed his far-sightedness and the legal historians considered it, one of the wisest steps ever taken by Warren Hastings</a:t>
            </a:r>
            <a:r>
              <a:rPr lang="en-US" dirty="0" smtClean="0"/>
              <a:t>.</a:t>
            </a:r>
            <a:endParaRPr lang="en-US" dirty="0"/>
          </a:p>
        </p:txBody>
      </p:sp>
    </p:spTree>
    <p:extLst>
      <p:ext uri="{BB962C8B-B14F-4D97-AF65-F5344CB8AC3E}">
        <p14:creationId xmlns:p14="http://schemas.microsoft.com/office/powerpoint/2010/main" val="96636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477000"/>
          </a:xfrm>
        </p:spPr>
        <p:txBody>
          <a:bodyPr>
            <a:normAutofit/>
          </a:bodyPr>
          <a:lstStyle/>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Other Procedural Safeguards</a:t>
            </a:r>
          </a:p>
          <a:p>
            <a:pPr marL="36576" indent="0">
              <a:buNone/>
            </a:pPr>
            <a:endParaRPr lang="en-US" sz="32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There were also some other procedural safeguards. If the defendant was found to evade or delay his reply, the court passed judgment against him. The hearing of a case was to be made in open courts. In certain cases parties were to submit to arbitration and the award became the decree of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Adalat</a:t>
            </a:r>
            <a:r>
              <a:rPr lang="en-US" sz="3200" b="1" dirty="0" smtClean="0">
                <a:latin typeface="Calibri" pitchFamily="34" charset="0"/>
                <a:cs typeface="Calibri" pitchFamily="34" charset="0"/>
              </a:rPr>
              <a:t>.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96636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6477000"/>
          </a:xfrm>
        </p:spPr>
        <p:txBody>
          <a:bodyPr>
            <a:normAutofit lnSpcReduction="10000"/>
          </a:bodyPr>
          <a:lstStyle/>
          <a:p>
            <a:pPr marL="36576" indent="0">
              <a:buNone/>
            </a:pPr>
            <a:r>
              <a:rPr lang="en-US" sz="3600" b="1" u="sng" dirty="0" smtClean="0">
                <a:latin typeface="Calibri" pitchFamily="34" charset="0"/>
                <a:cs typeface="Calibri" pitchFamily="34" charset="0"/>
              </a:rPr>
              <a:t>Demerits of Judicial Plan of 1772</a:t>
            </a:r>
          </a:p>
          <a:p>
            <a:pPr marL="36576" indent="0">
              <a:buNone/>
            </a:pPr>
            <a:endParaRPr lang="en-US" sz="32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Despite the merits of the judicial plan of 1772, it had certain demerits which are stated as follows:</a:t>
            </a:r>
          </a:p>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1. Over centralization of powers:</a:t>
            </a:r>
          </a:p>
          <a:p>
            <a:pPr marL="36576" indent="0">
              <a:buNone/>
            </a:pPr>
            <a:r>
              <a:rPr lang="en-US" sz="3200" b="1" dirty="0" smtClean="0">
                <a:latin typeface="Calibri" pitchFamily="34" charset="0"/>
                <a:cs typeface="Calibri" pitchFamily="34" charset="0"/>
              </a:rPr>
              <a:t>One of the major defect of the plan that there was over centralization of power in a single officials, namely the Collector. He was overburdened with heavy work of revenue collection, Civil judge and a Magistrate in his district.</a:t>
            </a:r>
          </a:p>
          <a:p>
            <a:pPr marL="36576" indent="0">
              <a:buNone/>
            </a:pP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966361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2. Failed to ensure safeguards for all communities: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was based on an innocent assumption of Hasting that Indian population consisted of only the Hindus and Muslims.</a:t>
            </a:r>
          </a:p>
          <a:p>
            <a:pPr marL="36576" indent="0">
              <a:buNone/>
            </a:pPr>
            <a:r>
              <a:rPr lang="en-US" sz="3200" b="1" dirty="0" smtClean="0">
                <a:latin typeface="Calibri" pitchFamily="34" charset="0"/>
                <a:cs typeface="Calibri" pitchFamily="34" charset="0"/>
              </a:rPr>
              <a:t>There were other communities and races for which there was no provision made in the judicial plan.</a:t>
            </a:r>
          </a:p>
        </p:txBody>
      </p:sp>
    </p:spTree>
    <p:extLst>
      <p:ext uri="{BB962C8B-B14F-4D97-AF65-F5344CB8AC3E}">
        <p14:creationId xmlns:p14="http://schemas.microsoft.com/office/powerpoint/2010/main" val="966361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smtClean="0">
                <a:latin typeface="Calibri" pitchFamily="34" charset="0"/>
                <a:cs typeface="Calibri" pitchFamily="34" charset="0"/>
              </a:rPr>
              <a:t>3. Defective controlling mechanism:</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the absence of adequate means of communications it was almost impossible for the government at Calcutta to keep a constant watch on the working of the Collectors of the districts.</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absence of an effective control, the controllers indulged in private trading and misused their position and power for personal gain.</a:t>
            </a:r>
          </a:p>
        </p:txBody>
      </p:sp>
    </p:spTree>
    <p:extLst>
      <p:ext uri="{BB962C8B-B14F-4D97-AF65-F5344CB8AC3E}">
        <p14:creationId xmlns:p14="http://schemas.microsoft.com/office/powerpoint/2010/main" val="966361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4. Misinterpretation of personal laws: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judges of the courts being Englishmen did not have knowledge of personal laws of Hindus and </a:t>
            </a:r>
            <a:r>
              <a:rPr lang="en-US" sz="3200" b="1" dirty="0">
                <a:latin typeface="Calibri" pitchFamily="34" charset="0"/>
                <a:cs typeface="Calibri" pitchFamily="34" charset="0"/>
              </a:rPr>
              <a:t>M</a:t>
            </a:r>
            <a:r>
              <a:rPr lang="en-US" sz="3200" b="1" dirty="0" smtClean="0">
                <a:latin typeface="Calibri" pitchFamily="34" charset="0"/>
                <a:cs typeface="Calibri" pitchFamily="34" charset="0"/>
              </a:rPr>
              <a:t>uslims.</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Native law officers could easily misguide the judges by interpreting wrongly the provisions of the Quran and </a:t>
            </a:r>
            <a:r>
              <a:rPr lang="en-US" sz="3200" b="1" dirty="0" err="1" smtClean="0">
                <a:latin typeface="Calibri" pitchFamily="34" charset="0"/>
                <a:cs typeface="Calibri" pitchFamily="34" charset="0"/>
              </a:rPr>
              <a:t>Shastra</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966361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5. No separation between revenue collection and civil administration:</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function of revenue collection and civil administration were combined in a single official the collector. Therefore, there was no separation between revenue collection and civil administration.</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8800" b="1" dirty="0" smtClean="0">
              <a:latin typeface="Calibri" pitchFamily="34" charset="0"/>
              <a:cs typeface="Calibri" pitchFamily="34" charset="0"/>
            </a:endParaRPr>
          </a:p>
          <a:p>
            <a:pPr marL="36576" indent="0">
              <a:buNone/>
            </a:pPr>
            <a:r>
              <a:rPr lang="en-US" sz="8800" b="1" dirty="0" smtClean="0">
                <a:latin typeface="Calibri" pitchFamily="34" charset="0"/>
                <a:cs typeface="Calibri" pitchFamily="34" charset="0"/>
              </a:rPr>
              <a:t>The Regulation Act of 1773</a:t>
            </a:r>
            <a:endParaRPr lang="en-US" sz="8800" b="1" dirty="0">
              <a:latin typeface="Calibri" pitchFamily="34" charset="0"/>
              <a:cs typeface="Calibri" pitchFamily="34" charset="0"/>
            </a:endParaRPr>
          </a:p>
        </p:txBody>
      </p:sp>
    </p:spTree>
    <p:extLst>
      <p:ext uri="{BB962C8B-B14F-4D97-AF65-F5344CB8AC3E}">
        <p14:creationId xmlns:p14="http://schemas.microsoft.com/office/powerpoint/2010/main" val="1567120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1728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At the historic battle of </a:t>
            </a:r>
            <a:r>
              <a:rPr lang="en-US" sz="3200" b="1" dirty="0" err="1" smtClean="0">
                <a:latin typeface="Calibri" pitchFamily="34" charset="0"/>
                <a:cs typeface="Calibri" pitchFamily="34" charset="0"/>
              </a:rPr>
              <a:t>Buxar</a:t>
            </a:r>
            <a:r>
              <a:rPr lang="en-US" sz="3200" b="1" dirty="0" smtClean="0">
                <a:latin typeface="Calibri" pitchFamily="34" charset="0"/>
                <a:cs typeface="Calibri" pitchFamily="34" charset="0"/>
              </a:rPr>
              <a:t> in 1764, the Emperor of India was defeated.  It had far reaching political effects in that it strengthened the British power in India and death blow to the sovereignty of the Mughal emperor.</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dirty="0" smtClean="0">
                <a:latin typeface="Calibri" pitchFamily="34" charset="0"/>
                <a:cs typeface="Calibri" pitchFamily="34" charset="0"/>
              </a:rPr>
              <a:t>In the beginning the east India company was mainly concerned with trade and commerce in India but its subsequent political involvements and territorial gains created a new situations.</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that time an established principle of English constitutional law was that no subject could acquire foreign territories except for the sovereign. In 1759, Lord Clive, in his letter to the Crown, suggested that the crown should take over the territories which were in the possession of the company.</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6712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600" b="1" u="sng" dirty="0" smtClean="0">
                <a:latin typeface="Calibri" pitchFamily="34" charset="0"/>
                <a:cs typeface="Calibri" pitchFamily="34" charset="0"/>
              </a:rPr>
              <a:t>Main causes for taking over the company</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Public opinion against company gathered momentum in England.</a:t>
            </a:r>
          </a:p>
          <a:p>
            <a:pPr marL="36576" indent="0">
              <a:buNone/>
            </a:pPr>
            <a:r>
              <a:rPr lang="en-US" sz="3200" b="1" dirty="0" smtClean="0">
                <a:latin typeface="Calibri" pitchFamily="34" charset="0"/>
                <a:cs typeface="Calibri" pitchFamily="34" charset="0"/>
              </a:rPr>
              <a:t>2. Corruption amongst the member of the company.</a:t>
            </a:r>
          </a:p>
          <a:p>
            <a:pPr marL="36576" indent="0">
              <a:buNone/>
            </a:pPr>
            <a:r>
              <a:rPr lang="en-US" sz="3200" b="1" dirty="0" smtClean="0">
                <a:latin typeface="Calibri" pitchFamily="34" charset="0"/>
                <a:cs typeface="Calibri" pitchFamily="34" charset="0"/>
              </a:rPr>
              <a:t>3. Complicated administrative problems of the dual government.</a:t>
            </a:r>
          </a:p>
          <a:p>
            <a:pPr marL="36576" indent="0">
              <a:buNone/>
            </a:pPr>
            <a:r>
              <a:rPr lang="en-US" sz="3200" b="1" dirty="0" smtClean="0">
                <a:latin typeface="Calibri" pitchFamily="34" charset="0"/>
                <a:cs typeface="Calibri" pitchFamily="34" charset="0"/>
              </a:rPr>
              <a:t>4. Lack of proper judicial administration.</a:t>
            </a:r>
          </a:p>
          <a:p>
            <a:pPr marL="36576" indent="0">
              <a:buNone/>
            </a:pPr>
            <a:r>
              <a:rPr lang="en-US" sz="3200" b="1" dirty="0" smtClean="0">
                <a:latin typeface="Calibri" pitchFamily="34" charset="0"/>
                <a:cs typeface="Calibri" pitchFamily="34" charset="0"/>
              </a:rPr>
              <a:t>5. Degenerated financial condition of the company and its heavy debts.</a:t>
            </a:r>
          </a:p>
          <a:p>
            <a:pPr marL="36576" indent="0">
              <a:buNone/>
            </a:pP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67120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6. Company’s defeat in 1769 at the hands of </a:t>
            </a:r>
            <a:r>
              <a:rPr lang="en-US" sz="3200" b="1" dirty="0" err="1" smtClean="0">
                <a:latin typeface="Calibri" pitchFamily="34" charset="0"/>
                <a:cs typeface="Calibri" pitchFamily="34" charset="0"/>
              </a:rPr>
              <a:t>Haider</a:t>
            </a:r>
            <a:r>
              <a:rPr lang="en-US" sz="3200" b="1" dirty="0" smtClean="0">
                <a:latin typeface="Calibri" pitchFamily="34" charset="0"/>
                <a:cs typeface="Calibri" pitchFamily="34" charset="0"/>
              </a:rPr>
              <a:t> Ali of Mysore</a:t>
            </a:r>
          </a:p>
          <a:p>
            <a:pPr marL="36576" indent="0">
              <a:buNone/>
            </a:pPr>
            <a:r>
              <a:rPr lang="en-US" sz="3200" b="1" dirty="0" smtClean="0">
                <a:latin typeface="Calibri" pitchFamily="34" charset="0"/>
                <a:cs typeface="Calibri" pitchFamily="34" charset="0"/>
              </a:rPr>
              <a:t>7. Terrible famine in Bengal which took a heavy tool of its population.</a:t>
            </a:r>
          </a:p>
          <a:p>
            <a:pPr marL="36576" indent="0">
              <a:buNone/>
            </a:pPr>
            <a:r>
              <a:rPr lang="en-US" sz="3200" b="1" dirty="0" smtClean="0">
                <a:latin typeface="Calibri" pitchFamily="34" charset="0"/>
                <a:cs typeface="Calibri" pitchFamily="34" charset="0"/>
              </a:rPr>
              <a:t>8. The company applied for loan of one million pound in 1772</a:t>
            </a:r>
          </a:p>
        </p:txBody>
      </p:sp>
    </p:spTree>
    <p:extLst>
      <p:ext uri="{BB962C8B-B14F-4D97-AF65-F5344CB8AC3E}">
        <p14:creationId xmlns:p14="http://schemas.microsoft.com/office/powerpoint/2010/main" val="156712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088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Appointment of Parliamentary Committees:</a:t>
            </a:r>
          </a:p>
          <a:p>
            <a:pPr marL="36576" indent="0">
              <a:buNone/>
            </a:pPr>
            <a:endParaRPr lang="en-US" sz="3200" b="1" u="sng"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House of Commons appointed two parliamentary committees, namely:</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Select Committee, and</a:t>
            </a:r>
          </a:p>
          <a:p>
            <a:pPr marL="36576" indent="0">
              <a:buNone/>
            </a:pPr>
            <a:r>
              <a:rPr lang="en-US" sz="3200" b="1" dirty="0" smtClean="0">
                <a:latin typeface="Calibri" pitchFamily="34" charset="0"/>
                <a:cs typeface="Calibri" pitchFamily="34" charset="0"/>
              </a:rPr>
              <a:t>2. Secret Committee</a:t>
            </a:r>
          </a:p>
          <a:p>
            <a:pPr marL="36576" indent="0">
              <a:buNone/>
            </a:pP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67120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dirty="0">
                <a:latin typeface="Calibri" pitchFamily="34" charset="0"/>
                <a:cs typeface="Calibri" pitchFamily="34" charset="0"/>
              </a:rPr>
              <a:t>Main purpose of the two committees were to study in detail the financial position of the company and related matters  and to </a:t>
            </a:r>
            <a:r>
              <a:rPr lang="en-US" sz="3200" b="1" dirty="0" smtClean="0">
                <a:latin typeface="Calibri" pitchFamily="34" charset="0"/>
                <a:cs typeface="Calibri" pitchFamily="34" charset="0"/>
              </a:rPr>
              <a:t>uproot corruption from the administrative and judicial machinery of the company.</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Two acts were passed by parliament in 1773. The first act granted the company a loan of 1,400,000 at 4% interest. The company was required to submit accounts after every six months to the treasury. </a:t>
            </a: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57281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36576" indent="0">
              <a:buNone/>
            </a:pPr>
            <a:r>
              <a:rPr lang="en-US" sz="3200" b="1" u="sng" dirty="0" smtClean="0">
                <a:latin typeface="Calibri" pitchFamily="34" charset="0"/>
                <a:cs typeface="Calibri" pitchFamily="34" charset="0"/>
              </a:rPr>
              <a:t>The Regulating Act, 1773</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second and far more important was the Regulating Act, 1773 which was introduced by Lord North on may 18, 1773 in the House of the Commons. Its main three objects were to:</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Reform the constitution of the company</a:t>
            </a:r>
          </a:p>
          <a:p>
            <a:pPr marL="36576" indent="0">
              <a:buNone/>
            </a:pPr>
            <a:r>
              <a:rPr lang="en-US" sz="3200" b="1" dirty="0" smtClean="0">
                <a:latin typeface="Calibri" pitchFamily="34" charset="0"/>
                <a:cs typeface="Calibri" pitchFamily="34" charset="0"/>
              </a:rPr>
              <a:t>2. Reform the company’s administration in India</a:t>
            </a:r>
          </a:p>
          <a:p>
            <a:pPr marL="36576" indent="0">
              <a:buNone/>
            </a:pPr>
            <a:r>
              <a:rPr lang="en-US" sz="3200" b="1" dirty="0" smtClean="0">
                <a:latin typeface="Calibri" pitchFamily="34" charset="0"/>
                <a:cs typeface="Calibri" pitchFamily="34" charset="0"/>
              </a:rPr>
              <a:t>3. Provide solution against illegalities and oppressions committed by the servant of the company in India.</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sz="6000" b="1" dirty="0" smtClean="0">
              <a:latin typeface="Calibri" pitchFamily="34" charset="0"/>
              <a:cs typeface="Calibri" pitchFamily="34" charset="0"/>
            </a:endParaRPr>
          </a:p>
          <a:p>
            <a:pPr marL="36576" indent="0">
              <a:buNone/>
            </a:pPr>
            <a:r>
              <a:rPr lang="en-US" sz="6000" b="1" dirty="0" smtClean="0">
                <a:latin typeface="Calibri" pitchFamily="34" charset="0"/>
                <a:cs typeface="Calibri" pitchFamily="34" charset="0"/>
              </a:rPr>
              <a:t>Important features of the Regulating Act, 1773</a:t>
            </a:r>
          </a:p>
          <a:p>
            <a:pPr marL="36576" indent="0">
              <a:buNone/>
            </a:pPr>
            <a:endParaRPr lang="en-US" dirty="0"/>
          </a:p>
          <a:p>
            <a:pPr marL="36576" indent="0">
              <a:buNone/>
            </a:pPr>
            <a:r>
              <a:rPr lang="en-US" sz="3200" b="1" dirty="0" smtClean="0">
                <a:latin typeface="Calibri" pitchFamily="34" charset="0"/>
                <a:cs typeface="Calibri" pitchFamily="34" charset="0"/>
              </a:rPr>
              <a:t>(The Act permitted the company to retain its Indian possession, but its management was brought under the definite control of the Crown and the Parliament.)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u="sng" dirty="0" smtClean="0">
                <a:latin typeface="Calibri" pitchFamily="34" charset="0"/>
                <a:cs typeface="Calibri" pitchFamily="34" charset="0"/>
              </a:rPr>
              <a:t>(i) Election for Directors</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The Directors of the company were elected for a period of 4 years, one fourth of them were to retire every year and retiring directors were not allowed to be elected again. </a:t>
            </a:r>
          </a:p>
          <a:p>
            <a:pPr marL="36576" indent="0">
              <a:buNone/>
            </a:pPr>
            <a:endParaRPr lang="en-US" dirty="0" smtClean="0"/>
          </a:p>
        </p:txBody>
      </p:sp>
    </p:spTree>
    <p:extLst>
      <p:ext uri="{BB962C8B-B14F-4D97-AF65-F5344CB8AC3E}">
        <p14:creationId xmlns:p14="http://schemas.microsoft.com/office/powerpoint/2010/main" val="2740092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36576" indent="0">
              <a:buNone/>
            </a:pPr>
            <a:r>
              <a:rPr lang="en-US" sz="3200" b="1" u="sng" dirty="0">
                <a:latin typeface="Calibri" pitchFamily="34" charset="0"/>
                <a:cs typeface="Calibri" pitchFamily="34" charset="0"/>
              </a:rPr>
              <a:t>(</a:t>
            </a:r>
            <a:r>
              <a:rPr lang="en-US" sz="3200" b="1" u="sng" dirty="0" smtClean="0">
                <a:latin typeface="Calibri" pitchFamily="34" charset="0"/>
                <a:cs typeface="Calibri" pitchFamily="34" charset="0"/>
              </a:rPr>
              <a:t>ii) Appointment of Governor General and council </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 Governor General and four councilors were appointed at Calcutta. Warren Hastings was appointed as the first Governor General of Bengal.</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majority vote of the council could defeat the decision of the Governor-General. </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Presidencies of Bombay and Madras were Placed under the control and superintendence of the Governor-General-in-Council.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7999"/>
          </a:xfrm>
        </p:spPr>
      </p:pic>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a:latin typeface="Calibri" pitchFamily="34" charset="0"/>
                <a:cs typeface="Calibri" pitchFamily="34" charset="0"/>
              </a:rPr>
              <a:t>(</a:t>
            </a:r>
            <a:r>
              <a:rPr lang="en-US" sz="3200" b="1" u="sng" dirty="0" smtClean="0">
                <a:latin typeface="Calibri" pitchFamily="34" charset="0"/>
                <a:cs typeface="Calibri" pitchFamily="34" charset="0"/>
              </a:rPr>
              <a:t>iii) Change in the company’s law making system</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rules, regulations and ordinances must not be inconsistent to the laws of England.</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They were not valid or effective unless registered and published in the Supreme court.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Governor-General and council were required to transmit copies of all rules, regulations and ordinances to the Secretary of State in England. </a:t>
            </a: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a:latin typeface="Calibri" pitchFamily="34" charset="0"/>
                <a:cs typeface="Calibri" pitchFamily="34" charset="0"/>
              </a:rPr>
              <a:t>(</a:t>
            </a:r>
            <a:r>
              <a:rPr lang="en-US" sz="3200" b="1" u="sng" dirty="0" smtClean="0">
                <a:latin typeface="Calibri" pitchFamily="34" charset="0"/>
                <a:cs typeface="Calibri" pitchFamily="34" charset="0"/>
              </a:rPr>
              <a:t>iv) Prohibition against private trade: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Section 23 of the Act provided that Governor-General, the members of the council and judges of the Supreme court were prohibited from accepting present, gifts and rewards or engaging themselves in private trade.</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No person holding any civil or military post under the Crown or the company could not accept any present or reward from any of the Indian princes.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6600" b="1" dirty="0">
              <a:latin typeface="Calibri" pitchFamily="34" charset="0"/>
              <a:cs typeface="Calibri" pitchFamily="34" charset="0"/>
            </a:endParaRPr>
          </a:p>
          <a:p>
            <a:pPr marL="36576" indent="0">
              <a:buNone/>
            </a:pPr>
            <a:r>
              <a:rPr lang="en-US" sz="8000" b="1" dirty="0" smtClean="0">
                <a:latin typeface="Calibri" pitchFamily="34" charset="0"/>
                <a:cs typeface="Calibri" pitchFamily="34" charset="0"/>
              </a:rPr>
              <a:t>Establishment of Supreme Court</a:t>
            </a:r>
          </a:p>
          <a:p>
            <a:pPr marL="36576" indent="0">
              <a:buNone/>
            </a:pPr>
            <a:r>
              <a:rPr lang="en-US" sz="3200" b="1" dirty="0" smtClean="0">
                <a:latin typeface="Calibri" pitchFamily="34" charset="0"/>
                <a:cs typeface="Calibri" pitchFamily="34" charset="0"/>
              </a:rPr>
              <a:t>(Section 13 of the Act made detailed provisions for the establishment of a Supreme court at Calcutta and authorized the crown to issue charter to establish a Supreme court)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British Crown issued the Charter of 1774, establishing the Supreme Court of Judicature, which abolished the Mayor’s court of Calcutta.</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charter contained detailed provisions regarding the appointment and removal of the judges as well as the jurisdictions, powers and functions of the Supreme Court in accordance with the Regulating Act.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03716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Constitution of the Court</a:t>
            </a:r>
          </a:p>
          <a:p>
            <a:pPr marL="36576" indent="0">
              <a:buNone/>
            </a:pPr>
            <a:r>
              <a:rPr lang="en-US" sz="3200" b="1" dirty="0" smtClean="0">
                <a:latin typeface="Calibri" pitchFamily="34" charset="0"/>
                <a:cs typeface="Calibri" pitchFamily="34" charset="0"/>
              </a:rPr>
              <a:t>A Chief Justice and three other judges to be appointed by the Crown.</a:t>
            </a:r>
          </a:p>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Qualification of the Judges:</a:t>
            </a:r>
          </a:p>
          <a:p>
            <a:pPr marL="36576" indent="0">
              <a:buNone/>
            </a:pPr>
            <a:r>
              <a:rPr lang="en-US" sz="3200" b="1" dirty="0" smtClean="0">
                <a:latin typeface="Calibri" pitchFamily="34" charset="0"/>
                <a:cs typeface="Calibri" pitchFamily="34" charset="0"/>
              </a:rPr>
              <a:t>Barrister of not less than 5 years standing.</a:t>
            </a:r>
          </a:p>
          <a:p>
            <a:pPr marL="36576" indent="0">
              <a:buNone/>
            </a:pPr>
            <a:endParaRPr lang="en-US" sz="3200" b="1"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Tenure of the Office:</a:t>
            </a:r>
          </a:p>
          <a:p>
            <a:pPr marL="36576" indent="0">
              <a:buNone/>
            </a:pPr>
            <a:r>
              <a:rPr lang="en-US" sz="3200" b="1" dirty="0" smtClean="0">
                <a:latin typeface="Calibri" pitchFamily="34" charset="0"/>
                <a:cs typeface="Calibri" pitchFamily="34" charset="0"/>
              </a:rPr>
              <a:t>Judges were to hold office during the pleasure of the Crown</a:t>
            </a:r>
            <a:r>
              <a:rPr lang="en-US" dirty="0" smtClean="0"/>
              <a:t>.</a:t>
            </a:r>
            <a:endParaRPr lang="en-US" dirty="0"/>
          </a:p>
        </p:txBody>
      </p:sp>
    </p:spTree>
    <p:extLst>
      <p:ext uri="{BB962C8B-B14F-4D97-AF65-F5344CB8AC3E}">
        <p14:creationId xmlns:p14="http://schemas.microsoft.com/office/powerpoint/2010/main" val="2740092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36576" indent="0">
              <a:buNone/>
            </a:pPr>
            <a:r>
              <a:rPr lang="en-US" sz="3200" b="1" u="sng" dirty="0" smtClean="0">
                <a:latin typeface="Calibri" pitchFamily="34" charset="0"/>
                <a:cs typeface="Calibri" pitchFamily="34" charset="0"/>
              </a:rPr>
              <a:t>Civil Jurisdiction:</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Original civil jurisdiction in case of:</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The East India Company and His Majesty’s subject residing in Bengal, Bihar and </a:t>
            </a:r>
            <a:r>
              <a:rPr lang="en-US" sz="3200" b="1" dirty="0" err="1" smtClean="0">
                <a:latin typeface="Calibri" pitchFamily="34" charset="0"/>
                <a:cs typeface="Calibri" pitchFamily="34" charset="0"/>
              </a:rPr>
              <a:t>Orissha</a:t>
            </a:r>
            <a:r>
              <a:rPr lang="en-US" sz="3200" b="1" dirty="0" smtClean="0">
                <a:latin typeface="Calibri" pitchFamily="34" charset="0"/>
                <a:cs typeface="Calibri" pitchFamily="34" charset="0"/>
              </a:rPr>
              <a:t>.</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2. Inhabitants of Bengal, Bihar and </a:t>
            </a:r>
            <a:r>
              <a:rPr lang="en-US" sz="3200" b="1" dirty="0" err="1" smtClean="0">
                <a:latin typeface="Calibri" pitchFamily="34" charset="0"/>
                <a:cs typeface="Calibri" pitchFamily="34" charset="0"/>
              </a:rPr>
              <a:t>Orissha</a:t>
            </a:r>
            <a:r>
              <a:rPr lang="en-US" sz="3200" b="1" dirty="0" smtClean="0">
                <a:latin typeface="Calibri" pitchFamily="34" charset="0"/>
                <a:cs typeface="Calibri" pitchFamily="34" charset="0"/>
              </a:rPr>
              <a:t> if they consented in writing to refer their disputes to the Supreme court where the value of the subject matter of suits exceeds </a:t>
            </a:r>
            <a:r>
              <a:rPr lang="en-US" sz="3200" b="1" dirty="0" err="1" smtClean="0">
                <a:latin typeface="Calibri" pitchFamily="34" charset="0"/>
                <a:cs typeface="Calibri" pitchFamily="34" charset="0"/>
              </a:rPr>
              <a:t>Rs</a:t>
            </a:r>
            <a:r>
              <a:rPr lang="en-US" sz="3200" b="1" dirty="0" smtClean="0">
                <a:latin typeface="Calibri" pitchFamily="34" charset="0"/>
                <a:cs typeface="Calibri" pitchFamily="34" charset="0"/>
              </a:rPr>
              <a:t>. 500.</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r>
              <a:rPr lang="en-US" sz="3200" b="1" u="sng" dirty="0" smtClean="0">
                <a:latin typeface="Calibri" pitchFamily="34" charset="0"/>
                <a:cs typeface="Calibri" pitchFamily="34" charset="0"/>
              </a:rPr>
              <a:t>Criminal </a:t>
            </a:r>
            <a:r>
              <a:rPr lang="en-US" sz="3200" b="1" u="sng" dirty="0">
                <a:latin typeface="Calibri" pitchFamily="34" charset="0"/>
                <a:cs typeface="Calibri" pitchFamily="34" charset="0"/>
              </a:rPr>
              <a:t>Jurisdiction</a:t>
            </a:r>
            <a:r>
              <a:rPr lang="en-US" sz="3200" b="1" u="sng"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criminal jurisdiction of the supreme court extended to all British subjects residing in Calcutta and within the territory of Bengal, Bihar and Orissa.</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Its jurisdiction extended to British people and their servants and persons employed in the service of the company.</a:t>
            </a:r>
            <a:endParaRPr lang="en-US" sz="3200" b="1"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2740092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Admiralty Jurisdiction:</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Court of Admiralty for the territories of Bengal, Bihar and Orissa.</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It was empowered to try all cases civil and maritime and all crimes committed upon vessels, ships, ferries and high seas and off-shores of Bengal, Bihar and Orissa.</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36345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200" b="1" u="sng" dirty="0" smtClean="0">
                <a:latin typeface="Calibri" pitchFamily="34" charset="0"/>
                <a:cs typeface="Calibri" pitchFamily="34" charset="0"/>
              </a:rPr>
              <a:t>Other Jurisdictions: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The court also exercised ecclesiastical jurisdiction over British subjects.</a:t>
            </a:r>
          </a:p>
          <a:p>
            <a:pPr marL="36576" indent="0">
              <a:buNone/>
            </a:pP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The court was also a court of equity and was empowered to apply principle of equity and good conscience.</a:t>
            </a:r>
          </a:p>
          <a:p>
            <a:pPr marL="36576" indent="0">
              <a:buNone/>
            </a:pP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3. The court could also issue writ of certiorari, mandamus or </a:t>
            </a:r>
            <a:r>
              <a:rPr lang="en-US" sz="3200" b="1" dirty="0" err="1" smtClean="0">
                <a:latin typeface="Calibri" pitchFamily="34" charset="0"/>
                <a:cs typeface="Calibri" pitchFamily="34" charset="0"/>
              </a:rPr>
              <a:t>procedento</a:t>
            </a:r>
            <a:r>
              <a:rPr lang="en-US" sz="3200" b="1" dirty="0" smtClean="0">
                <a:latin typeface="Calibri" pitchFamily="34" charset="0"/>
                <a:cs typeface="Calibri" pitchFamily="34" charset="0"/>
              </a:rPr>
              <a:t> to courts and officers subordinate to it.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3634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36576" indent="0">
              <a:buNone/>
            </a:pPr>
            <a:r>
              <a:rPr lang="en-US" sz="4000" b="1" u="sng" dirty="0" err="1" smtClean="0">
                <a:latin typeface="Calibri" pitchFamily="34" charset="0"/>
                <a:cs typeface="Calibri" pitchFamily="34" charset="0"/>
              </a:rPr>
              <a:t>Diwani</a:t>
            </a: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The term used for fiscal administration and meant the collection of revenue and administration of civil justice.</a:t>
            </a:r>
          </a:p>
          <a:p>
            <a:pPr marL="36576" indent="0">
              <a:buNone/>
            </a:pPr>
            <a:r>
              <a:rPr lang="en-US" sz="3200" b="1" dirty="0">
                <a:latin typeface="Calibri" pitchFamily="34" charset="0"/>
                <a:cs typeface="Calibri" pitchFamily="34" charset="0"/>
              </a:rPr>
              <a:t/>
            </a:r>
            <a:br>
              <a:rPr lang="en-US" sz="3200" b="1" dirty="0">
                <a:latin typeface="Calibri" pitchFamily="34" charset="0"/>
                <a:cs typeface="Calibri" pitchFamily="34" charset="0"/>
              </a:rPr>
            </a:br>
            <a:r>
              <a:rPr lang="en-US" sz="3200" b="1" dirty="0" smtClean="0">
                <a:latin typeface="Calibri" pitchFamily="34" charset="0"/>
                <a:cs typeface="Calibri" pitchFamily="34" charset="0"/>
              </a:rPr>
              <a:t>After wining the wars the </a:t>
            </a:r>
            <a:r>
              <a:rPr lang="en-US" sz="3200" b="1" dirty="0" err="1" smtClean="0">
                <a:latin typeface="Calibri" pitchFamily="34" charset="0"/>
                <a:cs typeface="Calibri" pitchFamily="34" charset="0"/>
              </a:rPr>
              <a:t>Diwany</a:t>
            </a:r>
            <a:r>
              <a:rPr lang="en-US" sz="3200" b="1" dirty="0" smtClean="0">
                <a:latin typeface="Calibri" pitchFamily="34" charset="0"/>
                <a:cs typeface="Calibri" pitchFamily="34" charset="0"/>
              </a:rPr>
              <a:t> right was transferred to the English company.</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In 1765, Mughal emperor Shah </a:t>
            </a:r>
            <a:r>
              <a:rPr lang="en-US" sz="3200" b="1" dirty="0" err="1" smtClean="0">
                <a:latin typeface="Calibri" pitchFamily="34" charset="0"/>
                <a:cs typeface="Calibri" pitchFamily="34" charset="0"/>
              </a:rPr>
              <a:t>Alam</a:t>
            </a:r>
            <a:r>
              <a:rPr lang="en-US" sz="3200" b="1" dirty="0" smtClean="0">
                <a:latin typeface="Calibri" pitchFamily="34" charset="0"/>
                <a:cs typeface="Calibri" pitchFamily="34" charset="0"/>
              </a:rPr>
              <a:t> who still claimed sovereignty transferred the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of Bengal, Bihar and Orissa to the British company in lieu of 26 lakhs rupees </a:t>
            </a:r>
            <a:r>
              <a:rPr lang="en-US" sz="3200" b="1" dirty="0" err="1" smtClean="0">
                <a:latin typeface="Calibri" pitchFamily="34" charset="0"/>
                <a:cs typeface="Calibri" pitchFamily="34" charset="0"/>
              </a:rPr>
              <a:t>anually</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Appeal Jurisdiction:</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civil cases appeal from the decision of the Supreme court could be taken to England with the leave of the Supreme court provided the subject matter in dispute exceeded 1000 pagodas.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Such an appeal could be filed within 6 months of the date of judgment.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36345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36576" indent="0">
              <a:buNone/>
            </a:pPr>
            <a:r>
              <a:rPr lang="en-US" sz="3200" b="1" u="sng" dirty="0" smtClean="0">
                <a:latin typeface="Calibri" pitchFamily="34" charset="0"/>
                <a:cs typeface="Calibri" pitchFamily="34" charset="0"/>
              </a:rPr>
              <a:t>Importance of the Regulation Act, 1773</a:t>
            </a:r>
          </a:p>
          <a:p>
            <a:pPr marL="36576" indent="0">
              <a:buNone/>
            </a:pPr>
            <a:r>
              <a:rPr lang="en-US" sz="3200" b="1" dirty="0" smtClean="0">
                <a:latin typeface="Calibri" pitchFamily="34" charset="0"/>
                <a:cs typeface="Calibri" pitchFamily="34" charset="0"/>
              </a:rPr>
              <a:t>1. It was an attempt to establish parliamentary control over the company.</a:t>
            </a:r>
          </a:p>
          <a:p>
            <a:pPr marL="36576" indent="0">
              <a:buNone/>
            </a:pP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The Act for the first time recognized the political status of the company.</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3. The Act attempted towards the unification of the company’s territories in India.</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4. It made an attempt to apply regular principles of law and justice in India.</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740092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r>
              <a:rPr lang="en-US" sz="3200" b="1" dirty="0" smtClean="0">
                <a:latin typeface="Calibri" pitchFamily="34" charset="0"/>
                <a:cs typeface="Calibri" pitchFamily="34" charset="0"/>
              </a:rPr>
              <a:t>5. It made first attempt by the British parliament to set up a Government in this country suitable to the changed conditions.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6. The Act declared that no person in Indian service could receive presents from the Indian Princes.</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7. It secured to some extent a unity of control and a uniformity of policy.</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966361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6636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29086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rmAutofit/>
          </a:bodyPr>
          <a:lstStyle/>
          <a:p>
            <a:pPr marL="36576" indent="0">
              <a:buNone/>
            </a:pPr>
            <a:r>
              <a:rPr lang="en-US" sz="3600" b="1" u="sng" dirty="0" smtClean="0">
                <a:latin typeface="Calibri" pitchFamily="34" charset="0"/>
                <a:cs typeface="Calibri" pitchFamily="34" charset="0"/>
              </a:rPr>
              <a:t>Dual System of Government</a:t>
            </a:r>
          </a:p>
          <a:p>
            <a:pPr marL="36576" indent="0">
              <a:buNone/>
            </a:pPr>
            <a:endParaRPr lang="en-US" sz="3600" b="1" u="sng"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Company decided to execute its </a:t>
            </a:r>
            <a:r>
              <a:rPr lang="en-US" sz="3200" b="1" dirty="0" err="1" smtClean="0">
                <a:latin typeface="Calibri" pitchFamily="34" charset="0"/>
                <a:cs typeface="Calibri" pitchFamily="34" charset="0"/>
              </a:rPr>
              <a:t>Diwani</a:t>
            </a:r>
            <a:r>
              <a:rPr lang="en-US" sz="3200" b="1" dirty="0" smtClean="0">
                <a:latin typeface="Calibri" pitchFamily="34" charset="0"/>
                <a:cs typeface="Calibri" pitchFamily="34" charset="0"/>
              </a:rPr>
              <a:t> functions through the natives instead of English servants. Two separate English officers were appointed to supervise the working of the native officers. The power of civil and revenue administration was conferred to the company while the administration of criminal justice still remained with the </a:t>
            </a:r>
            <a:r>
              <a:rPr lang="en-US" sz="3200" b="1" dirty="0" err="1" smtClean="0">
                <a:latin typeface="Calibri" pitchFamily="34" charset="0"/>
                <a:cs typeface="Calibri" pitchFamily="34" charset="0"/>
              </a:rPr>
              <a:t>Nawab</a:t>
            </a:r>
            <a:r>
              <a:rPr lang="en-US" sz="3200" b="1" dirty="0" smtClean="0">
                <a:latin typeface="Calibri" pitchFamily="34" charset="0"/>
                <a:cs typeface="Calibri" pitchFamily="34" charset="0"/>
              </a:rPr>
              <a:t>/the </a:t>
            </a:r>
            <a:r>
              <a:rPr lang="en-US" sz="3200" b="1" dirty="0" err="1" smtClean="0">
                <a:latin typeface="Calibri" pitchFamily="34" charset="0"/>
                <a:cs typeface="Calibri" pitchFamily="34" charset="0"/>
              </a:rPr>
              <a:t>Nizam</a:t>
            </a:r>
            <a:r>
              <a:rPr lang="en-US" sz="3200" b="1" dirty="0" smtClean="0">
                <a:latin typeface="Calibri" pitchFamily="34" charset="0"/>
                <a:cs typeface="Calibri" pitchFamily="34" charset="0"/>
              </a:rPr>
              <a:t>. The maintenance of army was taken over by the company.</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Entire territories of Bengal, Bihar and Orissa was divided into two areas:</a:t>
            </a:r>
          </a:p>
          <a:p>
            <a:pPr marL="36576" indent="0">
              <a:buNone/>
            </a:pPr>
            <a:r>
              <a:rPr lang="en-US" sz="3200" b="1" dirty="0" smtClean="0">
                <a:latin typeface="Calibri" pitchFamily="34" charset="0"/>
                <a:cs typeface="Calibri" pitchFamily="34" charset="0"/>
              </a:rPr>
              <a:t>1. </a:t>
            </a:r>
            <a:r>
              <a:rPr lang="en-US" sz="3200" b="1" dirty="0" err="1" smtClean="0">
                <a:latin typeface="Calibri" pitchFamily="34" charset="0"/>
                <a:cs typeface="Calibri" pitchFamily="34" charset="0"/>
              </a:rPr>
              <a:t>Murshidabad</a:t>
            </a:r>
            <a:r>
              <a:rPr lang="en-US" sz="3200" b="1" dirty="0" smtClean="0">
                <a:latin typeface="Calibri" pitchFamily="34" charset="0"/>
                <a:cs typeface="Calibri" pitchFamily="34" charset="0"/>
              </a:rPr>
              <a:t> (Reza Khan was appointed as </a:t>
            </a:r>
            <a:r>
              <a:rPr lang="en-US" sz="3200" b="1" dirty="0" err="1" smtClean="0">
                <a:latin typeface="Calibri" pitchFamily="34" charset="0"/>
                <a:cs typeface="Calibri" pitchFamily="34" charset="0"/>
              </a:rPr>
              <a:t>Diwan</a:t>
            </a:r>
            <a:r>
              <a:rPr lang="en-US" sz="3200" b="1" dirty="0" smtClean="0">
                <a:latin typeface="Calibri" pitchFamily="34" charset="0"/>
                <a:cs typeface="Calibri" pitchFamily="34" charset="0"/>
              </a:rPr>
              <a:t> of </a:t>
            </a:r>
            <a:r>
              <a:rPr lang="en-US" sz="3200" b="1" dirty="0" err="1" smtClean="0">
                <a:latin typeface="Calibri" pitchFamily="34" charset="0"/>
                <a:cs typeface="Calibri" pitchFamily="34" charset="0"/>
              </a:rPr>
              <a:t>Murshidabad</a:t>
            </a:r>
            <a:r>
              <a:rPr lang="en-US" sz="3200" b="1" dirty="0" smtClean="0">
                <a:latin typeface="Calibri" pitchFamily="34" charset="0"/>
                <a:cs typeface="Calibri" pitchFamily="34" charset="0"/>
              </a:rPr>
              <a:t>)</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2. Patna (Raja </a:t>
            </a:r>
            <a:r>
              <a:rPr lang="en-US" sz="3200" b="1" dirty="0" err="1" smtClean="0">
                <a:latin typeface="Calibri" pitchFamily="34" charset="0"/>
                <a:cs typeface="Calibri" pitchFamily="34" charset="0"/>
              </a:rPr>
              <a:t>Shitab</a:t>
            </a:r>
            <a:r>
              <a:rPr lang="en-US" sz="3200" b="1" dirty="0" smtClean="0">
                <a:latin typeface="Calibri" pitchFamily="34" charset="0"/>
                <a:cs typeface="Calibri" pitchFamily="34" charset="0"/>
              </a:rPr>
              <a:t> Roy was appointed as </a:t>
            </a:r>
            <a:r>
              <a:rPr lang="en-US" sz="3200" b="1" dirty="0" err="1" smtClean="0">
                <a:latin typeface="Calibri" pitchFamily="34" charset="0"/>
                <a:cs typeface="Calibri" pitchFamily="34" charset="0"/>
              </a:rPr>
              <a:t>Diwan</a:t>
            </a:r>
            <a:r>
              <a:rPr lang="en-US" sz="3200" b="1" dirty="0" smtClean="0">
                <a:latin typeface="Calibri" pitchFamily="34" charset="0"/>
                <a:cs typeface="Calibri" pitchFamily="34" charset="0"/>
              </a:rPr>
              <a:t>)</a:t>
            </a:r>
          </a:p>
          <a:p>
            <a:pPr marL="36576" indent="0">
              <a:buNone/>
            </a:pPr>
            <a:r>
              <a:rPr lang="en-US" sz="3200" b="1" dirty="0" err="1" smtClean="0">
                <a:latin typeface="Calibri" pitchFamily="34" charset="0"/>
                <a:cs typeface="Calibri" pitchFamily="34" charset="0"/>
              </a:rPr>
              <a:t>Diwan</a:t>
            </a:r>
            <a:r>
              <a:rPr lang="en-US" sz="3200" b="1" dirty="0" smtClean="0">
                <a:latin typeface="Calibri" pitchFamily="34" charset="0"/>
                <a:cs typeface="Calibri" pitchFamily="34" charset="0"/>
              </a:rPr>
              <a:t> were responsible for revenue collection and administering civil justice.</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255963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799</TotalTime>
  <Words>2255</Words>
  <Application>Microsoft Office PowerPoint</Application>
  <PresentationFormat>On-screen Show (4:3)</PresentationFormat>
  <Paragraphs>243</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Franklin Gothic Book</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Zeus</dc:creator>
  <cp:lastModifiedBy>admin</cp:lastModifiedBy>
  <cp:revision>65</cp:revision>
  <dcterms:created xsi:type="dcterms:W3CDTF">2006-08-16T00:00:00Z</dcterms:created>
  <dcterms:modified xsi:type="dcterms:W3CDTF">2018-10-14T04:28:54Z</dcterms:modified>
</cp:coreProperties>
</file>