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A7728B-CC4E-452F-B545-5E16F851A27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81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0A5D27-6E31-4B64-AB44-5B2C10DEEDC0}"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728B-CC4E-452F-B545-5E16F851A27F}" type="slidenum">
              <a:rPr lang="en-US" smtClean="0"/>
              <a:t>‹#›</a:t>
            </a:fld>
            <a:endParaRPr lang="en-US"/>
          </a:p>
        </p:txBody>
      </p:sp>
    </p:spTree>
    <p:extLst>
      <p:ext uri="{BB962C8B-B14F-4D97-AF65-F5344CB8AC3E}">
        <p14:creationId xmlns:p14="http://schemas.microsoft.com/office/powerpoint/2010/main" val="263112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87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26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spTree>
    <p:extLst>
      <p:ext uri="{BB962C8B-B14F-4D97-AF65-F5344CB8AC3E}">
        <p14:creationId xmlns:p14="http://schemas.microsoft.com/office/powerpoint/2010/main" val="419260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4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266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07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spTree>
    <p:extLst>
      <p:ext uri="{BB962C8B-B14F-4D97-AF65-F5344CB8AC3E}">
        <p14:creationId xmlns:p14="http://schemas.microsoft.com/office/powerpoint/2010/main" val="249436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A5D27-6E31-4B64-AB44-5B2C10DEEDC0}"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728B-CC4E-452F-B545-5E16F851A27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59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0A5D27-6E31-4B64-AB44-5B2C10DEEDC0}"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728B-CC4E-452F-B545-5E16F851A27F}" type="slidenum">
              <a:rPr lang="en-US" smtClean="0"/>
              <a:t>‹#›</a:t>
            </a:fld>
            <a:endParaRPr lang="en-US"/>
          </a:p>
        </p:txBody>
      </p:sp>
    </p:spTree>
    <p:extLst>
      <p:ext uri="{BB962C8B-B14F-4D97-AF65-F5344CB8AC3E}">
        <p14:creationId xmlns:p14="http://schemas.microsoft.com/office/powerpoint/2010/main" val="117892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0A5D27-6E31-4B64-AB44-5B2C10DEEDC0}"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7728B-CC4E-452F-B545-5E16F851A27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84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0A5D27-6E31-4B64-AB44-5B2C10DEEDC0}"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7728B-CC4E-452F-B545-5E16F851A27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38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A5D27-6E31-4B64-AB44-5B2C10DEEDC0}"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7728B-CC4E-452F-B545-5E16F851A27F}" type="slidenum">
              <a:rPr lang="en-US" smtClean="0"/>
              <a:t>‹#›</a:t>
            </a:fld>
            <a:endParaRPr lang="en-US"/>
          </a:p>
        </p:txBody>
      </p:sp>
    </p:spTree>
    <p:extLst>
      <p:ext uri="{BB962C8B-B14F-4D97-AF65-F5344CB8AC3E}">
        <p14:creationId xmlns:p14="http://schemas.microsoft.com/office/powerpoint/2010/main" val="363469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0A5D27-6E31-4B64-AB44-5B2C10DEEDC0}"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728B-CC4E-452F-B545-5E16F851A27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67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0A5D27-6E31-4B64-AB44-5B2C10DEEDC0}"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728B-CC4E-452F-B545-5E16F851A27F}" type="slidenum">
              <a:rPr lang="en-US" smtClean="0"/>
              <a:t>‹#›</a:t>
            </a:fld>
            <a:endParaRPr lang="en-US"/>
          </a:p>
        </p:txBody>
      </p:sp>
    </p:spTree>
    <p:extLst>
      <p:ext uri="{BB962C8B-B14F-4D97-AF65-F5344CB8AC3E}">
        <p14:creationId xmlns:p14="http://schemas.microsoft.com/office/powerpoint/2010/main" val="204048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0A5D27-6E31-4B64-AB44-5B2C10DEEDC0}" type="datetimeFigureOut">
              <a:rPr lang="en-US" smtClean="0"/>
              <a:t>9/8/2022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A7728B-CC4E-452F-B545-5E16F851A27F}" type="slidenum">
              <a:rPr lang="en-US" smtClean="0"/>
              <a:t>‹#›</a:t>
            </a:fld>
            <a:endParaRPr lang="en-US"/>
          </a:p>
        </p:txBody>
      </p:sp>
    </p:spTree>
    <p:extLst>
      <p:ext uri="{BB962C8B-B14F-4D97-AF65-F5344CB8AC3E}">
        <p14:creationId xmlns:p14="http://schemas.microsoft.com/office/powerpoint/2010/main" val="2763171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4DA4-8530-B0CC-30E3-F1721A73A549}"/>
              </a:ext>
            </a:extLst>
          </p:cNvPr>
          <p:cNvSpPr>
            <a:spLocks noGrp="1"/>
          </p:cNvSpPr>
          <p:nvPr>
            <p:ph type="ctrTitle"/>
          </p:nvPr>
        </p:nvSpPr>
        <p:spPr/>
        <p:txBody>
          <a:bodyPr/>
          <a:lstStyle/>
          <a:p>
            <a:r>
              <a:rPr lang="en-US" dirty="0"/>
              <a:t>Topic-6</a:t>
            </a:r>
          </a:p>
        </p:txBody>
      </p:sp>
      <p:sp>
        <p:nvSpPr>
          <p:cNvPr id="3" name="Subtitle 2">
            <a:extLst>
              <a:ext uri="{FF2B5EF4-FFF2-40B4-BE49-F238E27FC236}">
                <a16:creationId xmlns:a16="http://schemas.microsoft.com/office/drawing/2014/main" id="{8A518FAA-811D-9A1D-C49F-AAB79755FCAD}"/>
              </a:ext>
            </a:extLst>
          </p:cNvPr>
          <p:cNvSpPr>
            <a:spLocks noGrp="1"/>
          </p:cNvSpPr>
          <p:nvPr>
            <p:ph type="subTitle" idx="1"/>
          </p:nvPr>
        </p:nvSpPr>
        <p:spPr/>
        <p:txBody>
          <a:bodyPr>
            <a:normAutofit/>
          </a:bodyPr>
          <a:lstStyle/>
          <a:p>
            <a:r>
              <a:rPr lang="en-US" sz="4000" b="1" dirty="0">
                <a:solidFill>
                  <a:srgbClr val="FF0000"/>
                </a:solidFill>
              </a:rPr>
              <a:t>Describing Data: Displaying and Exploring Data</a:t>
            </a:r>
          </a:p>
        </p:txBody>
      </p:sp>
    </p:spTree>
    <p:extLst>
      <p:ext uri="{BB962C8B-B14F-4D97-AF65-F5344CB8AC3E}">
        <p14:creationId xmlns:p14="http://schemas.microsoft.com/office/powerpoint/2010/main" val="266143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C28C-535A-7FC7-53E5-F5421CB9D4FE}"/>
              </a:ext>
            </a:extLst>
          </p:cNvPr>
          <p:cNvSpPr>
            <a:spLocks noGrp="1"/>
          </p:cNvSpPr>
          <p:nvPr>
            <p:ph type="title"/>
          </p:nvPr>
        </p:nvSpPr>
        <p:spPr/>
        <p:txBody>
          <a:bodyPr/>
          <a:lstStyle/>
          <a:p>
            <a:r>
              <a:rPr lang="en-US" dirty="0"/>
              <a:t>Stem and Leaf Displays</a:t>
            </a:r>
          </a:p>
        </p:txBody>
      </p:sp>
      <p:sp>
        <p:nvSpPr>
          <p:cNvPr id="3" name="Content Placeholder 2">
            <a:extLst>
              <a:ext uri="{FF2B5EF4-FFF2-40B4-BE49-F238E27FC236}">
                <a16:creationId xmlns:a16="http://schemas.microsoft.com/office/drawing/2014/main" id="{EB37EF3C-E182-87F2-25A3-3FC464105958}"/>
              </a:ext>
            </a:extLst>
          </p:cNvPr>
          <p:cNvSpPr>
            <a:spLocks noGrp="1"/>
          </p:cNvSpPr>
          <p:nvPr>
            <p:ph idx="1"/>
          </p:nvPr>
        </p:nvSpPr>
        <p:spPr/>
        <p:txBody>
          <a:bodyPr>
            <a:normAutofit/>
          </a:bodyPr>
          <a:lstStyle/>
          <a:p>
            <a:pPr algn="just"/>
            <a:r>
              <a:rPr lang="en-US" sz="2800" dirty="0"/>
              <a:t>With the stem-and-leaf display, we can quickly observe that there were two dealers that purchased 94 spots and that the number of spots purchased ranged from 93 to 97. </a:t>
            </a:r>
          </a:p>
          <a:p>
            <a:pPr algn="just"/>
            <a:r>
              <a:rPr lang="en-US" sz="2800" dirty="0"/>
              <a:t>A stem-and-leaf display is similar to a frequency distribution with more information, that is, the identity of the observations is preserved</a:t>
            </a:r>
          </a:p>
        </p:txBody>
      </p:sp>
    </p:spTree>
    <p:extLst>
      <p:ext uri="{BB962C8B-B14F-4D97-AF65-F5344CB8AC3E}">
        <p14:creationId xmlns:p14="http://schemas.microsoft.com/office/powerpoint/2010/main" val="379290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1663-0A08-E3BE-3ECA-17CC1E38DF03}"/>
              </a:ext>
            </a:extLst>
          </p:cNvPr>
          <p:cNvSpPr>
            <a:spLocks noGrp="1"/>
          </p:cNvSpPr>
          <p:nvPr>
            <p:ph type="title"/>
          </p:nvPr>
        </p:nvSpPr>
        <p:spPr/>
        <p:txBody>
          <a:bodyPr/>
          <a:lstStyle/>
          <a:p>
            <a:r>
              <a:rPr lang="en-US" dirty="0"/>
              <a:t>Stem and Leaf Displays</a:t>
            </a:r>
          </a:p>
        </p:txBody>
      </p:sp>
      <p:sp>
        <p:nvSpPr>
          <p:cNvPr id="3" name="Content Placeholder 2">
            <a:extLst>
              <a:ext uri="{FF2B5EF4-FFF2-40B4-BE49-F238E27FC236}">
                <a16:creationId xmlns:a16="http://schemas.microsoft.com/office/drawing/2014/main" id="{E21D8728-E47F-8092-66E1-8211F5EBAC8D}"/>
              </a:ext>
            </a:extLst>
          </p:cNvPr>
          <p:cNvSpPr>
            <a:spLocks noGrp="1"/>
          </p:cNvSpPr>
          <p:nvPr>
            <p:ph idx="1"/>
          </p:nvPr>
        </p:nvSpPr>
        <p:spPr>
          <a:xfrm>
            <a:off x="1295401" y="2556932"/>
            <a:ext cx="9601195" cy="3318936"/>
          </a:xfrm>
        </p:spPr>
        <p:txBody>
          <a:bodyPr/>
          <a:lstStyle/>
          <a:p>
            <a:r>
              <a:rPr lang="en-US" dirty="0"/>
              <a:t>Number of Advertising Spots Purchased by Members of the Greater Buffalo Automobile Dealers Association</a:t>
            </a:r>
          </a:p>
        </p:txBody>
      </p:sp>
      <p:pic>
        <p:nvPicPr>
          <p:cNvPr id="5" name="Picture 4">
            <a:extLst>
              <a:ext uri="{FF2B5EF4-FFF2-40B4-BE49-F238E27FC236}">
                <a16:creationId xmlns:a16="http://schemas.microsoft.com/office/drawing/2014/main" id="{560B0319-A6DA-7DE6-E8C6-0C17E57A6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91" y="3716723"/>
            <a:ext cx="10224618" cy="1710557"/>
          </a:xfrm>
          <a:prstGeom prst="rect">
            <a:avLst/>
          </a:prstGeom>
        </p:spPr>
      </p:pic>
    </p:spTree>
    <p:extLst>
      <p:ext uri="{BB962C8B-B14F-4D97-AF65-F5344CB8AC3E}">
        <p14:creationId xmlns:p14="http://schemas.microsoft.com/office/powerpoint/2010/main" val="401854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F94793-2F85-24DB-9D81-C9D8A48EA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07" y="998259"/>
            <a:ext cx="5717730" cy="4877609"/>
          </a:xfrm>
          <a:prstGeom prst="rect">
            <a:avLst/>
          </a:prstGeom>
        </p:spPr>
      </p:pic>
      <p:sp>
        <p:nvSpPr>
          <p:cNvPr id="9" name="Content Placeholder 8">
            <a:extLst>
              <a:ext uri="{FF2B5EF4-FFF2-40B4-BE49-F238E27FC236}">
                <a16:creationId xmlns:a16="http://schemas.microsoft.com/office/drawing/2014/main" id="{8D3138B1-64CC-277E-F648-022D7B2D201C}"/>
              </a:ext>
            </a:extLst>
          </p:cNvPr>
          <p:cNvSpPr>
            <a:spLocks noGrp="1"/>
          </p:cNvSpPr>
          <p:nvPr>
            <p:ph idx="1"/>
          </p:nvPr>
        </p:nvSpPr>
        <p:spPr>
          <a:xfrm>
            <a:off x="6653048" y="2399276"/>
            <a:ext cx="4571999" cy="3717745"/>
          </a:xfrm>
        </p:spPr>
        <p:txBody>
          <a:bodyPr>
            <a:normAutofit lnSpcReduction="10000"/>
          </a:bodyPr>
          <a:lstStyle/>
          <a:p>
            <a:pPr algn="just"/>
            <a:r>
              <a:rPr lang="en-US" dirty="0"/>
              <a:t>The smallest number of spots purchased is 88. </a:t>
            </a:r>
          </a:p>
          <a:p>
            <a:pPr algn="just"/>
            <a:r>
              <a:rPr lang="en-US" dirty="0"/>
              <a:t>So the first stem value 8. </a:t>
            </a:r>
          </a:p>
          <a:p>
            <a:pPr algn="just"/>
            <a:r>
              <a:rPr lang="en-US" dirty="0"/>
              <a:t>The largest number is 156</a:t>
            </a:r>
          </a:p>
          <a:p>
            <a:pPr algn="just"/>
            <a:r>
              <a:rPr lang="en-US" dirty="0"/>
              <a:t>So the stem values begin at 8 and continue to 15. </a:t>
            </a:r>
          </a:p>
          <a:p>
            <a:pPr algn="just"/>
            <a:r>
              <a:rPr lang="en-US" dirty="0"/>
              <a:t>The first number in is 96, which will have a stem value of 9 and a leaf value of 6. </a:t>
            </a:r>
          </a:p>
        </p:txBody>
      </p:sp>
      <p:sp>
        <p:nvSpPr>
          <p:cNvPr id="10" name="Title 1">
            <a:extLst>
              <a:ext uri="{FF2B5EF4-FFF2-40B4-BE49-F238E27FC236}">
                <a16:creationId xmlns:a16="http://schemas.microsoft.com/office/drawing/2014/main" id="{C2F6974A-4B67-D17C-1CCD-0441D06041CA}"/>
              </a:ext>
            </a:extLst>
          </p:cNvPr>
          <p:cNvSpPr>
            <a:spLocks noGrp="1"/>
          </p:cNvSpPr>
          <p:nvPr>
            <p:ph type="title"/>
          </p:nvPr>
        </p:nvSpPr>
        <p:spPr>
          <a:xfrm>
            <a:off x="6653048" y="998259"/>
            <a:ext cx="4283067" cy="1287741"/>
          </a:xfrm>
        </p:spPr>
        <p:txBody>
          <a:bodyPr>
            <a:normAutofit fontScale="90000"/>
          </a:bodyPr>
          <a:lstStyle/>
          <a:p>
            <a:r>
              <a:rPr lang="en-US" dirty="0"/>
              <a:t>Stem and Leaf Displays</a:t>
            </a:r>
          </a:p>
        </p:txBody>
      </p:sp>
    </p:spTree>
    <p:extLst>
      <p:ext uri="{BB962C8B-B14F-4D97-AF65-F5344CB8AC3E}">
        <p14:creationId xmlns:p14="http://schemas.microsoft.com/office/powerpoint/2010/main" val="370366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7D1E4-C6FB-246C-41E6-62416B3B62A8}"/>
              </a:ext>
            </a:extLst>
          </p:cNvPr>
          <p:cNvSpPr>
            <a:spLocks noGrp="1"/>
          </p:cNvSpPr>
          <p:nvPr>
            <p:ph idx="1"/>
          </p:nvPr>
        </p:nvSpPr>
        <p:spPr>
          <a:xfrm>
            <a:off x="6479627" y="3029898"/>
            <a:ext cx="4416970" cy="2015069"/>
          </a:xfrm>
        </p:spPr>
        <p:txBody>
          <a:bodyPr>
            <a:normAutofit/>
          </a:bodyPr>
          <a:lstStyle/>
          <a:p>
            <a:pPr algn="just"/>
            <a:r>
              <a:rPr lang="en-US" sz="2800" dirty="0"/>
              <a:t>The usual procedure is to sort the leaf values from the smallest to largest.</a:t>
            </a:r>
          </a:p>
        </p:txBody>
      </p:sp>
      <p:pic>
        <p:nvPicPr>
          <p:cNvPr id="4" name="Content Placeholder 4">
            <a:extLst>
              <a:ext uri="{FF2B5EF4-FFF2-40B4-BE49-F238E27FC236}">
                <a16:creationId xmlns:a16="http://schemas.microsoft.com/office/drawing/2014/main" id="{670DB055-5610-0FB8-7827-74C588893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279" y="1507943"/>
            <a:ext cx="5204907" cy="4241803"/>
          </a:xfrm>
          <a:prstGeom prst="rect">
            <a:avLst/>
          </a:prstGeom>
        </p:spPr>
      </p:pic>
      <p:sp>
        <p:nvSpPr>
          <p:cNvPr id="5" name="Title 1">
            <a:extLst>
              <a:ext uri="{FF2B5EF4-FFF2-40B4-BE49-F238E27FC236}">
                <a16:creationId xmlns:a16="http://schemas.microsoft.com/office/drawing/2014/main" id="{23BE1E79-3384-14AC-9C96-DDB279655FA1}"/>
              </a:ext>
            </a:extLst>
          </p:cNvPr>
          <p:cNvSpPr>
            <a:spLocks noGrp="1"/>
          </p:cNvSpPr>
          <p:nvPr>
            <p:ph type="title"/>
          </p:nvPr>
        </p:nvSpPr>
        <p:spPr>
          <a:xfrm>
            <a:off x="6479627" y="982132"/>
            <a:ext cx="4275081" cy="1303868"/>
          </a:xfrm>
        </p:spPr>
        <p:txBody>
          <a:bodyPr>
            <a:normAutofit fontScale="90000"/>
          </a:bodyPr>
          <a:lstStyle/>
          <a:p>
            <a:r>
              <a:rPr lang="en-US" dirty="0"/>
              <a:t>Stem and Leaf Displays</a:t>
            </a:r>
          </a:p>
        </p:txBody>
      </p:sp>
    </p:spTree>
    <p:extLst>
      <p:ext uri="{BB962C8B-B14F-4D97-AF65-F5344CB8AC3E}">
        <p14:creationId xmlns:p14="http://schemas.microsoft.com/office/powerpoint/2010/main" val="2316640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A129-E8DB-B9DF-10EB-77B21AC6D0E3}"/>
              </a:ext>
            </a:extLst>
          </p:cNvPr>
          <p:cNvSpPr>
            <a:spLocks noGrp="1"/>
          </p:cNvSpPr>
          <p:nvPr>
            <p:ph type="title"/>
          </p:nvPr>
        </p:nvSpPr>
        <p:spPr>
          <a:xfrm>
            <a:off x="1295402" y="814492"/>
            <a:ext cx="9601196" cy="1303867"/>
          </a:xfrm>
        </p:spPr>
        <p:txBody>
          <a:bodyPr>
            <a:normAutofit fontScale="90000"/>
          </a:bodyPr>
          <a:lstStyle/>
          <a:p>
            <a:r>
              <a:rPr lang="en-US" dirty="0"/>
              <a:t>Conclusions from the stem-and-leaf display</a:t>
            </a:r>
          </a:p>
        </p:txBody>
      </p:sp>
      <p:sp>
        <p:nvSpPr>
          <p:cNvPr id="3" name="Content Placeholder 2">
            <a:extLst>
              <a:ext uri="{FF2B5EF4-FFF2-40B4-BE49-F238E27FC236}">
                <a16:creationId xmlns:a16="http://schemas.microsoft.com/office/drawing/2014/main" id="{D3965DFE-DBCE-08A9-B3B7-355E79F66AC8}"/>
              </a:ext>
            </a:extLst>
          </p:cNvPr>
          <p:cNvSpPr>
            <a:spLocks noGrp="1"/>
          </p:cNvSpPr>
          <p:nvPr>
            <p:ph idx="1"/>
          </p:nvPr>
        </p:nvSpPr>
        <p:spPr>
          <a:xfrm>
            <a:off x="1295402" y="2529840"/>
            <a:ext cx="9601196" cy="3230880"/>
          </a:xfrm>
        </p:spPr>
        <p:txBody>
          <a:bodyPr>
            <a:normAutofit/>
          </a:bodyPr>
          <a:lstStyle/>
          <a:p>
            <a:pPr algn="just"/>
            <a:r>
              <a:rPr lang="en-US" dirty="0"/>
              <a:t>First, the minimum number of spots purchased is 88 and the maximum is 156. </a:t>
            </a:r>
          </a:p>
          <a:p>
            <a:pPr algn="just"/>
            <a:r>
              <a:rPr lang="en-US" dirty="0"/>
              <a:t>Two dealers purchased less than 90 spots, and three purchased 150 or more. </a:t>
            </a:r>
          </a:p>
          <a:p>
            <a:pPr algn="just"/>
            <a:r>
              <a:rPr lang="en-US" dirty="0"/>
              <a:t>You can observe that the three dealers who purchased more than 150 spots actually purchased 155, 155, and 156 spots. </a:t>
            </a:r>
          </a:p>
          <a:p>
            <a:pPr algn="just"/>
            <a:r>
              <a:rPr lang="en-US" dirty="0"/>
              <a:t>The concentration of the number of spots is between 110 and 130. </a:t>
            </a:r>
          </a:p>
        </p:txBody>
      </p:sp>
    </p:spTree>
    <p:extLst>
      <p:ext uri="{BB962C8B-B14F-4D97-AF65-F5344CB8AC3E}">
        <p14:creationId xmlns:p14="http://schemas.microsoft.com/office/powerpoint/2010/main" val="233211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F8E9-9942-85E3-A8CF-4A53AC815A30}"/>
              </a:ext>
            </a:extLst>
          </p:cNvPr>
          <p:cNvSpPr>
            <a:spLocks noGrp="1"/>
          </p:cNvSpPr>
          <p:nvPr>
            <p:ph type="title"/>
          </p:nvPr>
        </p:nvSpPr>
        <p:spPr/>
        <p:txBody>
          <a:bodyPr>
            <a:normAutofit fontScale="90000"/>
          </a:bodyPr>
          <a:lstStyle/>
          <a:p>
            <a:r>
              <a:rPr lang="en-US" dirty="0"/>
              <a:t>Conclusions from the stem-and-leaf display</a:t>
            </a:r>
          </a:p>
        </p:txBody>
      </p:sp>
      <p:sp>
        <p:nvSpPr>
          <p:cNvPr id="3" name="Content Placeholder 2">
            <a:extLst>
              <a:ext uri="{FF2B5EF4-FFF2-40B4-BE49-F238E27FC236}">
                <a16:creationId xmlns:a16="http://schemas.microsoft.com/office/drawing/2014/main" id="{58378238-7A9B-7A6F-CB54-DBFE7F3AA8C9}"/>
              </a:ext>
            </a:extLst>
          </p:cNvPr>
          <p:cNvSpPr>
            <a:spLocks noGrp="1"/>
          </p:cNvSpPr>
          <p:nvPr>
            <p:ph idx="1"/>
          </p:nvPr>
        </p:nvSpPr>
        <p:spPr>
          <a:xfrm>
            <a:off x="1295402" y="2678852"/>
            <a:ext cx="9601196" cy="3523828"/>
          </a:xfrm>
        </p:spPr>
        <p:txBody>
          <a:bodyPr/>
          <a:lstStyle/>
          <a:p>
            <a:pPr algn="just"/>
            <a:r>
              <a:rPr lang="en-US" dirty="0"/>
              <a:t>There were nine dealers who purchased between 110 and 119 spots and eight who purchased between 120 and 129 spots. </a:t>
            </a:r>
          </a:p>
          <a:p>
            <a:pPr algn="just"/>
            <a:r>
              <a:rPr lang="en-US" dirty="0"/>
              <a:t>We can also tell that within the 120 to 129 group the actual number of spots purchased was spread evenly throughout. That is, two dealers purchased 120 spots, one dealer purchased 124 spots, three dealers purchased 125 spots, and two purchased 127 spots.</a:t>
            </a:r>
          </a:p>
          <a:p>
            <a:endParaRPr lang="en-US" dirty="0"/>
          </a:p>
        </p:txBody>
      </p:sp>
    </p:spTree>
    <p:extLst>
      <p:ext uri="{BB962C8B-B14F-4D97-AF65-F5344CB8AC3E}">
        <p14:creationId xmlns:p14="http://schemas.microsoft.com/office/powerpoint/2010/main" val="34645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23F1-B502-EBB8-7850-0F97ACBB96C5}"/>
              </a:ext>
            </a:extLst>
          </p:cNvPr>
          <p:cNvSpPr>
            <a:spLocks noGrp="1"/>
          </p:cNvSpPr>
          <p:nvPr>
            <p:ph type="title"/>
          </p:nvPr>
        </p:nvSpPr>
        <p:spPr/>
        <p:txBody>
          <a:bodyPr/>
          <a:lstStyle/>
          <a:p>
            <a:r>
              <a:rPr lang="en-US" dirty="0"/>
              <a:t>Dot plot vs Stem-and-leaf chart</a:t>
            </a:r>
          </a:p>
        </p:txBody>
      </p:sp>
      <p:sp>
        <p:nvSpPr>
          <p:cNvPr id="3" name="Content Placeholder 2">
            <a:extLst>
              <a:ext uri="{FF2B5EF4-FFF2-40B4-BE49-F238E27FC236}">
                <a16:creationId xmlns:a16="http://schemas.microsoft.com/office/drawing/2014/main" id="{7F1C40B9-9B6B-EEF5-0457-367FE5EFB101}"/>
              </a:ext>
            </a:extLst>
          </p:cNvPr>
          <p:cNvSpPr>
            <a:spLocks noGrp="1"/>
          </p:cNvSpPr>
          <p:nvPr>
            <p:ph idx="1"/>
          </p:nvPr>
        </p:nvSpPr>
        <p:spPr/>
        <p:txBody>
          <a:bodyPr>
            <a:normAutofit/>
          </a:bodyPr>
          <a:lstStyle/>
          <a:p>
            <a:pPr algn="just"/>
            <a:r>
              <a:rPr lang="en-US" sz="2800" dirty="0"/>
              <a:t>For presenting data, especially with a large number of observations, you will find dot plots are more frequently used. </a:t>
            </a:r>
          </a:p>
          <a:p>
            <a:pPr algn="just"/>
            <a:r>
              <a:rPr lang="en-US" sz="2800" dirty="0"/>
              <a:t>You will see dot plots in analytical literature, marketing reports, and occasionally in annual reports. </a:t>
            </a:r>
          </a:p>
          <a:p>
            <a:pPr algn="just"/>
            <a:r>
              <a:rPr lang="en-US" sz="2800" dirty="0"/>
              <a:t>If you are doing a quick analysis for yourself, stem-and-leaf tallies are handy and easy, particularly on a smaller set of data.</a:t>
            </a:r>
          </a:p>
        </p:txBody>
      </p:sp>
    </p:spTree>
    <p:extLst>
      <p:ext uri="{BB962C8B-B14F-4D97-AF65-F5344CB8AC3E}">
        <p14:creationId xmlns:p14="http://schemas.microsoft.com/office/powerpoint/2010/main" val="32953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1B6E-F726-447A-C9B2-55ADC089ACCC}"/>
              </a:ext>
            </a:extLst>
          </p:cNvPr>
          <p:cNvSpPr>
            <a:spLocks noGrp="1"/>
          </p:cNvSpPr>
          <p:nvPr>
            <p:ph type="title"/>
          </p:nvPr>
        </p:nvSpPr>
        <p:spPr>
          <a:xfrm>
            <a:off x="1295402" y="2777066"/>
            <a:ext cx="9601196" cy="1303867"/>
          </a:xfrm>
        </p:spPr>
        <p:txBody>
          <a:bodyPr/>
          <a:lstStyle/>
          <a:p>
            <a:r>
              <a:rPr lang="en-US" dirty="0"/>
              <a:t>Thank You!</a:t>
            </a:r>
          </a:p>
        </p:txBody>
      </p:sp>
    </p:spTree>
    <p:extLst>
      <p:ext uri="{BB962C8B-B14F-4D97-AF65-F5344CB8AC3E}">
        <p14:creationId xmlns:p14="http://schemas.microsoft.com/office/powerpoint/2010/main" val="376152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AC05-0186-093C-5DC4-754F6D8E02CE}"/>
              </a:ext>
            </a:extLst>
          </p:cNvPr>
          <p:cNvSpPr>
            <a:spLocks noGrp="1"/>
          </p:cNvSpPr>
          <p:nvPr>
            <p:ph type="title"/>
          </p:nvPr>
        </p:nvSpPr>
        <p:spPr/>
        <p:txBody>
          <a:bodyPr/>
          <a:lstStyle/>
          <a:p>
            <a:r>
              <a:rPr lang="en-US" dirty="0"/>
              <a:t>Dot Plots</a:t>
            </a:r>
          </a:p>
        </p:txBody>
      </p:sp>
      <p:sp>
        <p:nvSpPr>
          <p:cNvPr id="3" name="Content Placeholder 2">
            <a:extLst>
              <a:ext uri="{FF2B5EF4-FFF2-40B4-BE49-F238E27FC236}">
                <a16:creationId xmlns:a16="http://schemas.microsoft.com/office/drawing/2014/main" id="{B6CBFC28-AF7F-BC09-56ED-1A97A6CE969F}"/>
              </a:ext>
            </a:extLst>
          </p:cNvPr>
          <p:cNvSpPr>
            <a:spLocks noGrp="1"/>
          </p:cNvSpPr>
          <p:nvPr>
            <p:ph idx="1"/>
          </p:nvPr>
        </p:nvSpPr>
        <p:spPr>
          <a:xfrm>
            <a:off x="1295402" y="2435012"/>
            <a:ext cx="9601196" cy="3828628"/>
          </a:xfrm>
        </p:spPr>
        <p:txBody>
          <a:bodyPr>
            <a:normAutofit lnSpcReduction="10000"/>
          </a:bodyPr>
          <a:lstStyle/>
          <a:p>
            <a:pPr algn="just"/>
            <a:r>
              <a:rPr lang="en-US" dirty="0"/>
              <a:t>A dot plot, on the other hand, groups the data as little as possible, and we do not lose the identity of an individual observation. </a:t>
            </a:r>
          </a:p>
          <a:p>
            <a:pPr algn="just"/>
            <a:r>
              <a:rPr lang="en-US" dirty="0"/>
              <a:t>To develop a dot plot, simply display a dot for each observation along a horizontal number line indicating the possible values of the data. </a:t>
            </a:r>
          </a:p>
          <a:p>
            <a:pPr algn="just"/>
            <a:r>
              <a:rPr lang="en-US" dirty="0"/>
              <a:t>If there are identical observations or the observations are too close to be shown individually, the dots are “piled” on top of each other. </a:t>
            </a:r>
          </a:p>
          <a:p>
            <a:pPr algn="just"/>
            <a:r>
              <a:rPr lang="en-US" dirty="0"/>
              <a:t>This allows us to see the shape of the distribution, the value about which the data tend to cluster, and the largest and smallest observations. </a:t>
            </a:r>
          </a:p>
          <a:p>
            <a:pPr algn="just"/>
            <a:r>
              <a:rPr lang="en-US" dirty="0"/>
              <a:t>Dot plots are most useful for smaller data sets</a:t>
            </a:r>
          </a:p>
        </p:txBody>
      </p:sp>
    </p:spTree>
    <p:extLst>
      <p:ext uri="{BB962C8B-B14F-4D97-AF65-F5344CB8AC3E}">
        <p14:creationId xmlns:p14="http://schemas.microsoft.com/office/powerpoint/2010/main" val="67249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AC2D-D53C-D348-71E0-71D3D6C9EF59}"/>
              </a:ext>
            </a:extLst>
          </p:cNvPr>
          <p:cNvSpPr>
            <a:spLocks noGrp="1"/>
          </p:cNvSpPr>
          <p:nvPr>
            <p:ph type="title"/>
          </p:nvPr>
        </p:nvSpPr>
        <p:spPr>
          <a:xfrm>
            <a:off x="1173479" y="982132"/>
            <a:ext cx="4848902" cy="1303867"/>
          </a:xfrm>
        </p:spPr>
        <p:txBody>
          <a:bodyPr/>
          <a:lstStyle/>
          <a:p>
            <a:r>
              <a:rPr lang="en-US" dirty="0"/>
              <a:t>Dot Plots</a:t>
            </a:r>
          </a:p>
        </p:txBody>
      </p:sp>
      <p:sp>
        <p:nvSpPr>
          <p:cNvPr id="3" name="Content Placeholder 2">
            <a:extLst>
              <a:ext uri="{FF2B5EF4-FFF2-40B4-BE49-F238E27FC236}">
                <a16:creationId xmlns:a16="http://schemas.microsoft.com/office/drawing/2014/main" id="{63523403-00F1-8AB8-3D12-36A7F88CC60C}"/>
              </a:ext>
            </a:extLst>
          </p:cNvPr>
          <p:cNvSpPr>
            <a:spLocks noGrp="1"/>
          </p:cNvSpPr>
          <p:nvPr>
            <p:ph idx="1"/>
          </p:nvPr>
        </p:nvSpPr>
        <p:spPr>
          <a:xfrm>
            <a:off x="777240" y="2497663"/>
            <a:ext cx="4541519" cy="3691468"/>
          </a:xfrm>
        </p:spPr>
        <p:txBody>
          <a:bodyPr>
            <a:normAutofit fontScale="92500" lnSpcReduction="20000"/>
          </a:bodyPr>
          <a:lstStyle/>
          <a:p>
            <a:pPr algn="just"/>
            <a:r>
              <a:rPr lang="en-US" sz="2600" dirty="0"/>
              <a:t>The service departments at Tionesta Ford Lincoln Mercury and Sheffield Motors Inc., two of the four Applewood Auto Group dealerships, were both open 24 working days last month. Listed below is the number of vehicles serviced last month at the two dealerships. Construct dot plots and report summary statistics to compare the two dealerships. </a:t>
            </a:r>
          </a:p>
          <a:p>
            <a:pPr algn="ctr"/>
            <a:endParaRPr lang="en-US" dirty="0"/>
          </a:p>
        </p:txBody>
      </p:sp>
      <p:pic>
        <p:nvPicPr>
          <p:cNvPr id="7" name="Picture 6">
            <a:extLst>
              <a:ext uri="{FF2B5EF4-FFF2-40B4-BE49-F238E27FC236}">
                <a16:creationId xmlns:a16="http://schemas.microsoft.com/office/drawing/2014/main" id="{648E7AFF-2DE4-286B-9342-03E0CBDEE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770468"/>
            <a:ext cx="5715000" cy="2575560"/>
          </a:xfrm>
          <a:prstGeom prst="rect">
            <a:avLst/>
          </a:prstGeom>
        </p:spPr>
      </p:pic>
      <p:pic>
        <p:nvPicPr>
          <p:cNvPr id="9" name="Picture 8">
            <a:extLst>
              <a:ext uri="{FF2B5EF4-FFF2-40B4-BE49-F238E27FC236}">
                <a16:creationId xmlns:a16="http://schemas.microsoft.com/office/drawing/2014/main" id="{BCFDB533-54F5-EA45-319C-7624AA531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468794"/>
            <a:ext cx="5715000" cy="2407074"/>
          </a:xfrm>
          <a:prstGeom prst="rect">
            <a:avLst/>
          </a:prstGeom>
        </p:spPr>
      </p:pic>
    </p:spTree>
    <p:extLst>
      <p:ext uri="{BB962C8B-B14F-4D97-AF65-F5344CB8AC3E}">
        <p14:creationId xmlns:p14="http://schemas.microsoft.com/office/powerpoint/2010/main" val="279962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81C8-6EA7-26B4-7890-03E83C102A12}"/>
              </a:ext>
            </a:extLst>
          </p:cNvPr>
          <p:cNvSpPr>
            <a:spLocks noGrp="1"/>
          </p:cNvSpPr>
          <p:nvPr>
            <p:ph type="title"/>
          </p:nvPr>
        </p:nvSpPr>
        <p:spPr>
          <a:xfrm>
            <a:off x="1295402" y="795866"/>
            <a:ext cx="9601196" cy="572348"/>
          </a:xfrm>
        </p:spPr>
        <p:txBody>
          <a:bodyPr>
            <a:normAutofit fontScale="90000"/>
          </a:bodyPr>
          <a:lstStyle/>
          <a:p>
            <a:r>
              <a:rPr lang="en-US" dirty="0"/>
              <a:t>Dot Plots</a:t>
            </a:r>
          </a:p>
        </p:txBody>
      </p:sp>
      <p:pic>
        <p:nvPicPr>
          <p:cNvPr id="9" name="Content Placeholder 8">
            <a:extLst>
              <a:ext uri="{FF2B5EF4-FFF2-40B4-BE49-F238E27FC236}">
                <a16:creationId xmlns:a16="http://schemas.microsoft.com/office/drawing/2014/main" id="{9586FFBF-4FA0-F364-6E41-C771F2E2D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567" y="1729084"/>
            <a:ext cx="5511273" cy="3620155"/>
          </a:xfrm>
        </p:spPr>
      </p:pic>
      <p:sp>
        <p:nvSpPr>
          <p:cNvPr id="10" name="Content Placeholder 2">
            <a:extLst>
              <a:ext uri="{FF2B5EF4-FFF2-40B4-BE49-F238E27FC236}">
                <a16:creationId xmlns:a16="http://schemas.microsoft.com/office/drawing/2014/main" id="{6F5BF173-64DC-C20F-13CA-B62F59FE7990}"/>
              </a:ext>
            </a:extLst>
          </p:cNvPr>
          <p:cNvSpPr txBox="1">
            <a:spLocks/>
          </p:cNvSpPr>
          <p:nvPr/>
        </p:nvSpPr>
        <p:spPr>
          <a:xfrm>
            <a:off x="6339840" y="1729084"/>
            <a:ext cx="4840714" cy="4046876"/>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dirty="0"/>
              <a:t>Tionesta serviced the fewest cars in any day, 23.</a:t>
            </a:r>
          </a:p>
          <a:p>
            <a:pPr algn="just"/>
            <a:r>
              <a:rPr lang="en-US" dirty="0"/>
              <a:t>Sheffield serviced 26 cars during their slowest day, which is 4 cars less than the next lowest day.</a:t>
            </a:r>
          </a:p>
          <a:p>
            <a:pPr algn="just"/>
            <a:r>
              <a:rPr lang="en-US" dirty="0"/>
              <a:t>Tionesta serviced exactly 32 cars on four different days.</a:t>
            </a:r>
          </a:p>
          <a:p>
            <a:pPr algn="just"/>
            <a:r>
              <a:rPr lang="en-US" dirty="0"/>
              <a:t>The numbers of cars serviced cluster around 36 for Sheffield and 32 for Tionesta. </a:t>
            </a:r>
          </a:p>
        </p:txBody>
      </p:sp>
    </p:spTree>
    <p:extLst>
      <p:ext uri="{BB962C8B-B14F-4D97-AF65-F5344CB8AC3E}">
        <p14:creationId xmlns:p14="http://schemas.microsoft.com/office/powerpoint/2010/main" val="98178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700A-1936-0295-3299-B3C79E34DD8A}"/>
              </a:ext>
            </a:extLst>
          </p:cNvPr>
          <p:cNvSpPr>
            <a:spLocks noGrp="1"/>
          </p:cNvSpPr>
          <p:nvPr>
            <p:ph type="title"/>
          </p:nvPr>
        </p:nvSpPr>
        <p:spPr/>
        <p:txBody>
          <a:bodyPr/>
          <a:lstStyle/>
          <a:p>
            <a:r>
              <a:rPr lang="en-US" dirty="0"/>
              <a:t>Stem and Leaf Displays</a:t>
            </a:r>
          </a:p>
        </p:txBody>
      </p:sp>
      <p:sp>
        <p:nvSpPr>
          <p:cNvPr id="3" name="Content Placeholder 2">
            <a:extLst>
              <a:ext uri="{FF2B5EF4-FFF2-40B4-BE49-F238E27FC236}">
                <a16:creationId xmlns:a16="http://schemas.microsoft.com/office/drawing/2014/main" id="{FBEC0ED9-85C2-00CB-9F98-307DB92AFCA3}"/>
              </a:ext>
            </a:extLst>
          </p:cNvPr>
          <p:cNvSpPr>
            <a:spLocks noGrp="1"/>
          </p:cNvSpPr>
          <p:nvPr>
            <p:ph idx="1"/>
          </p:nvPr>
        </p:nvSpPr>
        <p:spPr>
          <a:xfrm>
            <a:off x="1295402" y="2755052"/>
            <a:ext cx="9601196" cy="3318936"/>
          </a:xfrm>
        </p:spPr>
        <p:txBody>
          <a:bodyPr>
            <a:normAutofit/>
          </a:bodyPr>
          <a:lstStyle/>
          <a:p>
            <a:pPr algn="just"/>
            <a:r>
              <a:rPr lang="en-US" sz="2800" dirty="0"/>
              <a:t>A statistical technique to present a set of data. Each numerical value is divided into two parts. The leading digit(s) becomes the stem and the trailing digit the leaf. The stems are located along the vertical axis, and the leaf values are stacked against each other along the horizontal axis</a:t>
            </a:r>
          </a:p>
        </p:txBody>
      </p:sp>
    </p:spTree>
    <p:extLst>
      <p:ext uri="{BB962C8B-B14F-4D97-AF65-F5344CB8AC3E}">
        <p14:creationId xmlns:p14="http://schemas.microsoft.com/office/powerpoint/2010/main" val="205661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3E24-1A53-1A38-6D2B-61AD22154F9B}"/>
              </a:ext>
            </a:extLst>
          </p:cNvPr>
          <p:cNvSpPr>
            <a:spLocks noGrp="1"/>
          </p:cNvSpPr>
          <p:nvPr>
            <p:ph type="title"/>
          </p:nvPr>
        </p:nvSpPr>
        <p:spPr>
          <a:xfrm>
            <a:off x="1443037" y="816866"/>
            <a:ext cx="9601196" cy="800948"/>
          </a:xfrm>
        </p:spPr>
        <p:txBody>
          <a:bodyPr/>
          <a:lstStyle/>
          <a:p>
            <a:r>
              <a:rPr lang="en-US" dirty="0"/>
              <a:t>Why need Stem and Leaf Displays?</a:t>
            </a:r>
          </a:p>
        </p:txBody>
      </p:sp>
      <p:sp>
        <p:nvSpPr>
          <p:cNvPr id="3" name="Content Placeholder 2">
            <a:extLst>
              <a:ext uri="{FF2B5EF4-FFF2-40B4-BE49-F238E27FC236}">
                <a16:creationId xmlns:a16="http://schemas.microsoft.com/office/drawing/2014/main" id="{B1691FA3-31D4-A960-52F8-FD26D798D64D}"/>
              </a:ext>
            </a:extLst>
          </p:cNvPr>
          <p:cNvSpPr>
            <a:spLocks noGrp="1"/>
          </p:cNvSpPr>
          <p:nvPr>
            <p:ph idx="1"/>
          </p:nvPr>
        </p:nvSpPr>
        <p:spPr>
          <a:xfrm>
            <a:off x="883921" y="2414692"/>
            <a:ext cx="5455918" cy="3513668"/>
          </a:xfrm>
        </p:spPr>
        <p:txBody>
          <a:bodyPr>
            <a:normAutofit/>
          </a:bodyPr>
          <a:lstStyle/>
          <a:p>
            <a:pPr algn="just"/>
            <a:r>
              <a:rPr lang="en-US" sz="2800" dirty="0"/>
              <a:t>There are two disadvantages of organizing the data into a frequency distribution: </a:t>
            </a:r>
          </a:p>
          <a:p>
            <a:pPr algn="just">
              <a:buFont typeface="Wingdings" panose="05000000000000000000" pitchFamily="2" charset="2"/>
              <a:buChar char="ü"/>
            </a:pPr>
            <a:r>
              <a:rPr lang="en-US" sz="2800" dirty="0"/>
              <a:t>Lose the exact identity of each value and </a:t>
            </a:r>
          </a:p>
          <a:p>
            <a:pPr algn="just">
              <a:buFont typeface="Wingdings" panose="05000000000000000000" pitchFamily="2" charset="2"/>
              <a:buChar char="ü"/>
            </a:pPr>
            <a:r>
              <a:rPr lang="en-US" sz="2800" dirty="0"/>
              <a:t>Not sure how the values within each class are distributed. </a:t>
            </a:r>
          </a:p>
        </p:txBody>
      </p:sp>
      <p:pic>
        <p:nvPicPr>
          <p:cNvPr id="4" name="Content Placeholder 4">
            <a:extLst>
              <a:ext uri="{FF2B5EF4-FFF2-40B4-BE49-F238E27FC236}">
                <a16:creationId xmlns:a16="http://schemas.microsoft.com/office/drawing/2014/main" id="{F83C053F-19EC-361E-69E4-44EA75FE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39" y="1844041"/>
            <a:ext cx="5012053" cy="3396145"/>
          </a:xfrm>
          <a:prstGeom prst="rect">
            <a:avLst/>
          </a:prstGeom>
        </p:spPr>
      </p:pic>
      <p:sp>
        <p:nvSpPr>
          <p:cNvPr id="5" name="Content Placeholder 2">
            <a:extLst>
              <a:ext uri="{FF2B5EF4-FFF2-40B4-BE49-F238E27FC236}">
                <a16:creationId xmlns:a16="http://schemas.microsoft.com/office/drawing/2014/main" id="{116E9248-30CE-9D95-A7A7-228744EA95AF}"/>
              </a:ext>
            </a:extLst>
          </p:cNvPr>
          <p:cNvSpPr txBox="1">
            <a:spLocks/>
          </p:cNvSpPr>
          <p:nvPr/>
        </p:nvSpPr>
        <p:spPr>
          <a:xfrm>
            <a:off x="6243635" y="5361092"/>
            <a:ext cx="5204462" cy="800948"/>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dirty="0"/>
              <a:t>In the above example, we would not know the identity of the values in the 90 up to 100 class.</a:t>
            </a:r>
          </a:p>
        </p:txBody>
      </p:sp>
    </p:spTree>
    <p:extLst>
      <p:ext uri="{BB962C8B-B14F-4D97-AF65-F5344CB8AC3E}">
        <p14:creationId xmlns:p14="http://schemas.microsoft.com/office/powerpoint/2010/main" val="252297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3099-9545-7BEE-469D-B50E1B57B260}"/>
              </a:ext>
            </a:extLst>
          </p:cNvPr>
          <p:cNvSpPr>
            <a:spLocks noGrp="1"/>
          </p:cNvSpPr>
          <p:nvPr>
            <p:ph type="title"/>
          </p:nvPr>
        </p:nvSpPr>
        <p:spPr/>
        <p:txBody>
          <a:bodyPr/>
          <a:lstStyle/>
          <a:p>
            <a:r>
              <a:rPr lang="en-US" dirty="0"/>
              <a:t>Stem and Leaf Displays</a:t>
            </a:r>
          </a:p>
        </p:txBody>
      </p:sp>
      <p:sp>
        <p:nvSpPr>
          <p:cNvPr id="3" name="Content Placeholder 2">
            <a:extLst>
              <a:ext uri="{FF2B5EF4-FFF2-40B4-BE49-F238E27FC236}">
                <a16:creationId xmlns:a16="http://schemas.microsoft.com/office/drawing/2014/main" id="{FFBA1103-459E-66AA-AD11-700AF021D26A}"/>
              </a:ext>
            </a:extLst>
          </p:cNvPr>
          <p:cNvSpPr>
            <a:spLocks noGrp="1"/>
          </p:cNvSpPr>
          <p:nvPr>
            <p:ph idx="1"/>
          </p:nvPr>
        </p:nvSpPr>
        <p:spPr>
          <a:xfrm>
            <a:off x="1295402" y="2800772"/>
            <a:ext cx="9601196" cy="3318936"/>
          </a:xfrm>
        </p:spPr>
        <p:txBody>
          <a:bodyPr/>
          <a:lstStyle/>
          <a:p>
            <a:pPr algn="just"/>
            <a:r>
              <a:rPr lang="en-US" sz="2800" dirty="0"/>
              <a:t>One technique that is used to display quantitative information in a condensed form is the stem-and-leaf display.</a:t>
            </a:r>
          </a:p>
          <a:p>
            <a:pPr algn="just"/>
            <a:r>
              <a:rPr lang="en-US" sz="2800" dirty="0"/>
              <a:t>An advantage of the stem-and-leaf display over a frequency distribution is that we do not lose the identity of each observation</a:t>
            </a:r>
          </a:p>
          <a:p>
            <a:endParaRPr lang="en-US" dirty="0"/>
          </a:p>
        </p:txBody>
      </p:sp>
    </p:spTree>
    <p:extLst>
      <p:ext uri="{BB962C8B-B14F-4D97-AF65-F5344CB8AC3E}">
        <p14:creationId xmlns:p14="http://schemas.microsoft.com/office/powerpoint/2010/main" val="64883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D6E2-42A4-9F41-A8E9-F3FF4D51F2E0}"/>
              </a:ext>
            </a:extLst>
          </p:cNvPr>
          <p:cNvSpPr>
            <a:spLocks noGrp="1"/>
          </p:cNvSpPr>
          <p:nvPr>
            <p:ph type="title"/>
          </p:nvPr>
        </p:nvSpPr>
        <p:spPr/>
        <p:txBody>
          <a:bodyPr/>
          <a:lstStyle/>
          <a:p>
            <a:r>
              <a:rPr lang="en-US" dirty="0"/>
              <a:t>Stem and Leaf Displays</a:t>
            </a:r>
          </a:p>
        </p:txBody>
      </p:sp>
      <p:pic>
        <p:nvPicPr>
          <p:cNvPr id="5" name="Content Placeholder 4">
            <a:extLst>
              <a:ext uri="{FF2B5EF4-FFF2-40B4-BE49-F238E27FC236}">
                <a16:creationId xmlns:a16="http://schemas.microsoft.com/office/drawing/2014/main" id="{6FE9D33B-2D50-B63D-24A9-473E22DAD8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947" y="2479723"/>
            <a:ext cx="5012053" cy="3396145"/>
          </a:xfrm>
        </p:spPr>
      </p:pic>
      <p:sp>
        <p:nvSpPr>
          <p:cNvPr id="6" name="Content Placeholder 2">
            <a:extLst>
              <a:ext uri="{FF2B5EF4-FFF2-40B4-BE49-F238E27FC236}">
                <a16:creationId xmlns:a16="http://schemas.microsoft.com/office/drawing/2014/main" id="{932BEC74-508F-3235-ED16-50BFE883F687}"/>
              </a:ext>
            </a:extLst>
          </p:cNvPr>
          <p:cNvSpPr txBox="1">
            <a:spLocks/>
          </p:cNvSpPr>
          <p:nvPr/>
        </p:nvSpPr>
        <p:spPr>
          <a:xfrm>
            <a:off x="6096000" y="2672080"/>
            <a:ext cx="5012053" cy="320378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Suppose the seven observations in the 90 up to 100 class are: </a:t>
            </a:r>
            <a:r>
              <a:rPr lang="en-US" b="1" dirty="0">
                <a:solidFill>
                  <a:srgbClr val="FF0000"/>
                </a:solidFill>
              </a:rPr>
              <a:t>96, 94, 93, 94, 95, 96, and 97. </a:t>
            </a:r>
          </a:p>
          <a:p>
            <a:r>
              <a:rPr lang="en-US" dirty="0"/>
              <a:t>The </a:t>
            </a:r>
            <a:r>
              <a:rPr lang="en-US" b="1" dirty="0">
                <a:solidFill>
                  <a:srgbClr val="FF0000"/>
                </a:solidFill>
              </a:rPr>
              <a:t>stem value </a:t>
            </a:r>
            <a:r>
              <a:rPr lang="en-US" dirty="0"/>
              <a:t>is the leading digit or digits, in this case 9. </a:t>
            </a:r>
          </a:p>
          <a:p>
            <a:r>
              <a:rPr lang="en-US" dirty="0"/>
              <a:t>The </a:t>
            </a:r>
            <a:r>
              <a:rPr lang="en-US" b="1" dirty="0">
                <a:solidFill>
                  <a:srgbClr val="FF0000"/>
                </a:solidFill>
              </a:rPr>
              <a:t>leaves</a:t>
            </a:r>
            <a:r>
              <a:rPr lang="en-US" dirty="0"/>
              <a:t> are the trailing digits. </a:t>
            </a:r>
          </a:p>
        </p:txBody>
      </p:sp>
    </p:spTree>
    <p:extLst>
      <p:ext uri="{BB962C8B-B14F-4D97-AF65-F5344CB8AC3E}">
        <p14:creationId xmlns:p14="http://schemas.microsoft.com/office/powerpoint/2010/main" val="264299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1EB0-FB60-485B-ADF5-E10DA1638AED}"/>
              </a:ext>
            </a:extLst>
          </p:cNvPr>
          <p:cNvSpPr>
            <a:spLocks noGrp="1"/>
          </p:cNvSpPr>
          <p:nvPr>
            <p:ph type="title"/>
          </p:nvPr>
        </p:nvSpPr>
        <p:spPr/>
        <p:txBody>
          <a:bodyPr/>
          <a:lstStyle/>
          <a:p>
            <a:r>
              <a:rPr lang="en-US" dirty="0"/>
              <a:t>Stem and Leaf Displays</a:t>
            </a:r>
          </a:p>
        </p:txBody>
      </p:sp>
      <p:sp>
        <p:nvSpPr>
          <p:cNvPr id="3" name="Content Placeholder 2">
            <a:extLst>
              <a:ext uri="{FF2B5EF4-FFF2-40B4-BE49-F238E27FC236}">
                <a16:creationId xmlns:a16="http://schemas.microsoft.com/office/drawing/2014/main" id="{C66F1F10-A15A-AF89-7272-7F0A726E4747}"/>
              </a:ext>
            </a:extLst>
          </p:cNvPr>
          <p:cNvSpPr>
            <a:spLocks noGrp="1"/>
          </p:cNvSpPr>
          <p:nvPr>
            <p:ph idx="1"/>
          </p:nvPr>
        </p:nvSpPr>
        <p:spPr>
          <a:xfrm>
            <a:off x="1295401" y="2556932"/>
            <a:ext cx="9601196" cy="3737188"/>
          </a:xfrm>
        </p:spPr>
        <p:txBody>
          <a:bodyPr/>
          <a:lstStyle/>
          <a:p>
            <a:r>
              <a:rPr lang="en-US" dirty="0"/>
              <a:t>The values in the 90 up to 100 class would appear as follows: </a:t>
            </a:r>
          </a:p>
          <a:p>
            <a:endParaRPr lang="en-US" dirty="0"/>
          </a:p>
          <a:p>
            <a:endParaRPr lang="en-US" dirty="0"/>
          </a:p>
          <a:p>
            <a:pPr algn="just"/>
            <a:r>
              <a:rPr lang="en-US" dirty="0"/>
              <a:t>It is also customary to sort the values within each stem from smallest to largest. Thus, the second row of the stem-and-leaf display would appear as follows:</a:t>
            </a:r>
          </a:p>
        </p:txBody>
      </p:sp>
      <p:pic>
        <p:nvPicPr>
          <p:cNvPr id="5" name="Picture 4">
            <a:extLst>
              <a:ext uri="{FF2B5EF4-FFF2-40B4-BE49-F238E27FC236}">
                <a16:creationId xmlns:a16="http://schemas.microsoft.com/office/drawing/2014/main" id="{A73B2F4A-C555-9BDB-8939-3EAF455AF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122" y="5182527"/>
            <a:ext cx="5543755" cy="937234"/>
          </a:xfrm>
          <a:prstGeom prst="rect">
            <a:avLst/>
          </a:prstGeom>
        </p:spPr>
      </p:pic>
      <p:pic>
        <p:nvPicPr>
          <p:cNvPr id="7" name="Picture 6">
            <a:extLst>
              <a:ext uri="{FF2B5EF4-FFF2-40B4-BE49-F238E27FC236}">
                <a16:creationId xmlns:a16="http://schemas.microsoft.com/office/drawing/2014/main" id="{4C73022A-E97F-24FD-4AC6-926BA24C8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122" y="3188898"/>
            <a:ext cx="5543755" cy="739167"/>
          </a:xfrm>
          <a:prstGeom prst="rect">
            <a:avLst/>
          </a:prstGeom>
        </p:spPr>
      </p:pic>
    </p:spTree>
    <p:extLst>
      <p:ext uri="{BB962C8B-B14F-4D97-AF65-F5344CB8AC3E}">
        <p14:creationId xmlns:p14="http://schemas.microsoft.com/office/powerpoint/2010/main" val="1285976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TotalTime>
  <Words>890</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Wingdings</vt:lpstr>
      <vt:lpstr>Organic</vt:lpstr>
      <vt:lpstr>Topic-6</vt:lpstr>
      <vt:lpstr>Dot Plots</vt:lpstr>
      <vt:lpstr>Dot Plots</vt:lpstr>
      <vt:lpstr>Dot Plots</vt:lpstr>
      <vt:lpstr>Stem and Leaf Displays</vt:lpstr>
      <vt:lpstr>Why need Stem and Leaf Displays?</vt:lpstr>
      <vt:lpstr>Stem and Leaf Displays</vt:lpstr>
      <vt:lpstr>Stem and Leaf Displays</vt:lpstr>
      <vt:lpstr>Stem and Leaf Displays</vt:lpstr>
      <vt:lpstr>Stem and Leaf Displays</vt:lpstr>
      <vt:lpstr>Stem and Leaf Displays</vt:lpstr>
      <vt:lpstr>Stem and Leaf Displays</vt:lpstr>
      <vt:lpstr>Stem and Leaf Displays</vt:lpstr>
      <vt:lpstr>Conclusions from the stem-and-leaf display</vt:lpstr>
      <vt:lpstr>Conclusions from the stem-and-leaf display</vt:lpstr>
      <vt:lpstr>Dot plot vs Stem-and-leaf chart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Topic-6</dc:title>
  <dc:creator>Fariza Prodhan</dc:creator>
  <cp:lastModifiedBy>Fariza Prodhan</cp:lastModifiedBy>
  <cp:revision>33</cp:revision>
  <dcterms:created xsi:type="dcterms:W3CDTF">2022-09-08T11:49:43Z</dcterms:created>
  <dcterms:modified xsi:type="dcterms:W3CDTF">2022-09-08T12:29:25Z</dcterms:modified>
</cp:coreProperties>
</file>