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81" r:id="rId5"/>
    <p:sldId id="319" r:id="rId6"/>
    <p:sldId id="280" r:id="rId7"/>
    <p:sldId id="317" r:id="rId8"/>
    <p:sldId id="327" r:id="rId9"/>
    <p:sldId id="328" r:id="rId10"/>
    <p:sldId id="300" r:id="rId11"/>
    <p:sldId id="326" r:id="rId12"/>
    <p:sldId id="329" r:id="rId13"/>
    <p:sldId id="335" r:id="rId14"/>
    <p:sldId id="336" r:id="rId15"/>
    <p:sldId id="337" r:id="rId16"/>
    <p:sldId id="338" r:id="rId17"/>
    <p:sldId id="334" r:id="rId18"/>
    <p:sldId id="330" r:id="rId19"/>
    <p:sldId id="331" r:id="rId20"/>
    <p:sldId id="332" r:id="rId21"/>
    <p:sldId id="333" r:id="rId22"/>
    <p:sldId id="315" r:id="rId23"/>
    <p:sldId id="296" r:id="rId24"/>
    <p:sldId id="29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13CF5-D632-4D39-A099-4DA8770F6400}"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5E8F3297-26B7-4923-A7C0-F04C09C1C334}">
      <dgm:prSet/>
      <dgm:spPr/>
      <dgm:t>
        <a:bodyPr/>
        <a:lstStyle/>
        <a:p>
          <a:r>
            <a:rPr lang="en-US"/>
            <a:t>Providing</a:t>
          </a:r>
        </a:p>
      </dgm:t>
    </dgm:pt>
    <dgm:pt modelId="{18A8A319-D7C2-4D8C-B82F-29492AAEB66A}" type="parTrans" cxnId="{AB28BA85-72D8-4306-99D7-D6FC7627932D}">
      <dgm:prSet/>
      <dgm:spPr/>
      <dgm:t>
        <a:bodyPr/>
        <a:lstStyle/>
        <a:p>
          <a:endParaRPr lang="en-US"/>
        </a:p>
      </dgm:t>
    </dgm:pt>
    <dgm:pt modelId="{8CCB4415-7D15-4E8E-8CA4-D5E54549CE95}" type="sibTrans" cxnId="{AB28BA85-72D8-4306-99D7-D6FC7627932D}">
      <dgm:prSet/>
      <dgm:spPr/>
      <dgm:t>
        <a:bodyPr/>
        <a:lstStyle/>
        <a:p>
          <a:endParaRPr lang="en-US"/>
        </a:p>
      </dgm:t>
    </dgm:pt>
    <dgm:pt modelId="{CFE3B4F8-3821-4565-A0C3-1147EE55EB7C}">
      <dgm:prSet/>
      <dgm:spPr/>
      <dgm:t>
        <a:bodyPr/>
        <a:lstStyle/>
        <a:p>
          <a:r>
            <a:rPr lang="en-US"/>
            <a:t>Providing the definition and significance of rural social change.</a:t>
          </a:r>
        </a:p>
      </dgm:t>
    </dgm:pt>
    <dgm:pt modelId="{27922F59-D975-4977-8C9C-BF2F99AE572E}" type="parTrans" cxnId="{77D9204A-6935-420A-9DC1-EA666C0B8784}">
      <dgm:prSet/>
      <dgm:spPr/>
      <dgm:t>
        <a:bodyPr/>
        <a:lstStyle/>
        <a:p>
          <a:endParaRPr lang="en-US"/>
        </a:p>
      </dgm:t>
    </dgm:pt>
    <dgm:pt modelId="{42AC2D32-84D7-4CE0-9329-0FB14665D5C6}" type="sibTrans" cxnId="{77D9204A-6935-420A-9DC1-EA666C0B8784}">
      <dgm:prSet/>
      <dgm:spPr/>
      <dgm:t>
        <a:bodyPr/>
        <a:lstStyle/>
        <a:p>
          <a:endParaRPr lang="en-US"/>
        </a:p>
      </dgm:t>
    </dgm:pt>
    <dgm:pt modelId="{062A7A35-D59D-462F-BE0C-70F8636DDCE1}">
      <dgm:prSet/>
      <dgm:spPr/>
      <dgm:t>
        <a:bodyPr/>
        <a:lstStyle/>
        <a:p>
          <a:r>
            <a:rPr lang="en-US"/>
            <a:t>Exploring</a:t>
          </a:r>
        </a:p>
      </dgm:t>
    </dgm:pt>
    <dgm:pt modelId="{61FA8D01-0CD7-4648-A009-DC39C28EE8D5}" type="parTrans" cxnId="{98A56CB5-BC61-443B-BD82-504A5295BCED}">
      <dgm:prSet/>
      <dgm:spPr/>
      <dgm:t>
        <a:bodyPr/>
        <a:lstStyle/>
        <a:p>
          <a:endParaRPr lang="en-US"/>
        </a:p>
      </dgm:t>
    </dgm:pt>
    <dgm:pt modelId="{E4A8365E-9C39-435E-8ADB-6DC9672A411D}" type="sibTrans" cxnId="{98A56CB5-BC61-443B-BD82-504A5295BCED}">
      <dgm:prSet/>
      <dgm:spPr/>
      <dgm:t>
        <a:bodyPr/>
        <a:lstStyle/>
        <a:p>
          <a:endParaRPr lang="en-US"/>
        </a:p>
      </dgm:t>
    </dgm:pt>
    <dgm:pt modelId="{E0BDA687-7D35-4FBA-A606-6785B77939AB}">
      <dgm:prSet/>
      <dgm:spPr/>
      <dgm:t>
        <a:bodyPr/>
        <a:lstStyle/>
        <a:p>
          <a:r>
            <a:rPr lang="en-US"/>
            <a:t>Exploring the key aspects and factors of rural social change.</a:t>
          </a:r>
        </a:p>
      </dgm:t>
    </dgm:pt>
    <dgm:pt modelId="{96BA8768-44FF-4137-9EB2-6B8BB7D01F03}" type="parTrans" cxnId="{75C5D485-7678-4B40-842B-97558D6AFF53}">
      <dgm:prSet/>
      <dgm:spPr/>
      <dgm:t>
        <a:bodyPr/>
        <a:lstStyle/>
        <a:p>
          <a:endParaRPr lang="en-US"/>
        </a:p>
      </dgm:t>
    </dgm:pt>
    <dgm:pt modelId="{92D34FF7-F1CA-42D1-A7CC-5DDC004E3EDB}" type="sibTrans" cxnId="{75C5D485-7678-4B40-842B-97558D6AFF53}">
      <dgm:prSet/>
      <dgm:spPr/>
      <dgm:t>
        <a:bodyPr/>
        <a:lstStyle/>
        <a:p>
          <a:endParaRPr lang="en-US"/>
        </a:p>
      </dgm:t>
    </dgm:pt>
    <dgm:pt modelId="{3EF4B402-8F00-43C1-9B12-CCB35BF20B9B}">
      <dgm:prSet/>
      <dgm:spPr/>
      <dgm:t>
        <a:bodyPr/>
        <a:lstStyle/>
        <a:p>
          <a:r>
            <a:rPr lang="en-US"/>
            <a:t>Identifying</a:t>
          </a:r>
        </a:p>
      </dgm:t>
    </dgm:pt>
    <dgm:pt modelId="{731E13CB-3A43-4C08-A145-B149A48A0880}" type="parTrans" cxnId="{B67319F0-7184-473A-99D9-315CFF3676FC}">
      <dgm:prSet/>
      <dgm:spPr/>
      <dgm:t>
        <a:bodyPr/>
        <a:lstStyle/>
        <a:p>
          <a:endParaRPr lang="en-US"/>
        </a:p>
      </dgm:t>
    </dgm:pt>
    <dgm:pt modelId="{F90061B9-9EAF-4A28-9ACC-C7162DB65178}" type="sibTrans" cxnId="{B67319F0-7184-473A-99D9-315CFF3676FC}">
      <dgm:prSet/>
      <dgm:spPr/>
      <dgm:t>
        <a:bodyPr/>
        <a:lstStyle/>
        <a:p>
          <a:endParaRPr lang="en-US"/>
        </a:p>
      </dgm:t>
    </dgm:pt>
    <dgm:pt modelId="{96728964-0709-4C20-B048-D346EB35E7CF}">
      <dgm:prSet/>
      <dgm:spPr/>
      <dgm:t>
        <a:bodyPr/>
        <a:lstStyle/>
        <a:p>
          <a:r>
            <a:rPr lang="en-US"/>
            <a:t>Identifying the impacts of migration and urbanization on rural society.</a:t>
          </a:r>
        </a:p>
      </dgm:t>
    </dgm:pt>
    <dgm:pt modelId="{C742D300-7A2A-438F-9FC3-C9535236391A}" type="parTrans" cxnId="{2D19FD4A-E013-485B-9D8A-831091B16E97}">
      <dgm:prSet/>
      <dgm:spPr/>
      <dgm:t>
        <a:bodyPr/>
        <a:lstStyle/>
        <a:p>
          <a:endParaRPr lang="en-US"/>
        </a:p>
      </dgm:t>
    </dgm:pt>
    <dgm:pt modelId="{B5C2E089-CA8B-4C06-9991-6690F7784726}" type="sibTrans" cxnId="{2D19FD4A-E013-485B-9D8A-831091B16E97}">
      <dgm:prSet/>
      <dgm:spPr/>
      <dgm:t>
        <a:bodyPr/>
        <a:lstStyle/>
        <a:p>
          <a:endParaRPr lang="en-US"/>
        </a:p>
      </dgm:t>
    </dgm:pt>
    <dgm:pt modelId="{1DFA7F7D-1967-45CA-A016-F097C7D178EA}">
      <dgm:prSet/>
      <dgm:spPr/>
      <dgm:t>
        <a:bodyPr/>
        <a:lstStyle/>
        <a:p>
          <a:r>
            <a:rPr lang="en-US"/>
            <a:t>Analyzing</a:t>
          </a:r>
        </a:p>
      </dgm:t>
    </dgm:pt>
    <dgm:pt modelId="{00A81C45-A18D-4F6E-A283-3F2424404A6E}" type="parTrans" cxnId="{F230A6E0-DB0B-4556-AAA7-FD657B61ABF4}">
      <dgm:prSet/>
      <dgm:spPr/>
      <dgm:t>
        <a:bodyPr/>
        <a:lstStyle/>
        <a:p>
          <a:endParaRPr lang="en-US"/>
        </a:p>
      </dgm:t>
    </dgm:pt>
    <dgm:pt modelId="{BD4268D3-BF94-4C3D-9C5B-BD08FD6450BE}" type="sibTrans" cxnId="{F230A6E0-DB0B-4556-AAA7-FD657B61ABF4}">
      <dgm:prSet/>
      <dgm:spPr/>
      <dgm:t>
        <a:bodyPr/>
        <a:lstStyle/>
        <a:p>
          <a:endParaRPr lang="en-US"/>
        </a:p>
      </dgm:t>
    </dgm:pt>
    <dgm:pt modelId="{34855437-1F27-4299-A485-07C6CD4DFA7C}">
      <dgm:prSet/>
      <dgm:spPr/>
      <dgm:t>
        <a:bodyPr/>
        <a:lstStyle/>
        <a:p>
          <a:r>
            <a:rPr lang="en-US"/>
            <a:t>Analyzing the impacts of technological advancements on rural society. </a:t>
          </a:r>
        </a:p>
      </dgm:t>
    </dgm:pt>
    <dgm:pt modelId="{A0FE91BD-CF0E-47BC-86BC-A1EB9B0DBDB6}" type="parTrans" cxnId="{3ED04134-CFAC-40EB-A893-D4C8040A0C6A}">
      <dgm:prSet/>
      <dgm:spPr/>
      <dgm:t>
        <a:bodyPr/>
        <a:lstStyle/>
        <a:p>
          <a:endParaRPr lang="en-US"/>
        </a:p>
      </dgm:t>
    </dgm:pt>
    <dgm:pt modelId="{CB73201C-BA13-4467-8AC1-6E10D87069BD}" type="sibTrans" cxnId="{3ED04134-CFAC-40EB-A893-D4C8040A0C6A}">
      <dgm:prSet/>
      <dgm:spPr/>
      <dgm:t>
        <a:bodyPr/>
        <a:lstStyle/>
        <a:p>
          <a:endParaRPr lang="en-US"/>
        </a:p>
      </dgm:t>
    </dgm:pt>
    <dgm:pt modelId="{4D951DE9-F0C5-45BB-9CE0-EA71DC5AB028}" type="pres">
      <dgm:prSet presAssocID="{66513CF5-D632-4D39-A099-4DA8770F6400}" presName="Name0" presStyleCnt="0">
        <dgm:presLayoutVars>
          <dgm:dir/>
          <dgm:animLvl val="lvl"/>
          <dgm:resizeHandles val="exact"/>
        </dgm:presLayoutVars>
      </dgm:prSet>
      <dgm:spPr/>
    </dgm:pt>
    <dgm:pt modelId="{A8F37C0B-B496-42CE-8091-315327CF53B1}" type="pres">
      <dgm:prSet presAssocID="{5E8F3297-26B7-4923-A7C0-F04C09C1C334}" presName="composite" presStyleCnt="0"/>
      <dgm:spPr/>
    </dgm:pt>
    <dgm:pt modelId="{A23CBBA5-7D61-47A2-8F58-E65AB6B714A3}" type="pres">
      <dgm:prSet presAssocID="{5E8F3297-26B7-4923-A7C0-F04C09C1C334}" presName="parTx" presStyleLbl="alignNode1" presStyleIdx="0" presStyleCnt="4">
        <dgm:presLayoutVars>
          <dgm:chMax val="0"/>
          <dgm:chPref val="0"/>
        </dgm:presLayoutVars>
      </dgm:prSet>
      <dgm:spPr/>
    </dgm:pt>
    <dgm:pt modelId="{9F210C6D-94CD-4363-A17F-F52DAC49B056}" type="pres">
      <dgm:prSet presAssocID="{5E8F3297-26B7-4923-A7C0-F04C09C1C334}" presName="desTx" presStyleLbl="alignAccFollowNode1" presStyleIdx="0" presStyleCnt="4">
        <dgm:presLayoutVars/>
      </dgm:prSet>
      <dgm:spPr/>
    </dgm:pt>
    <dgm:pt modelId="{F10FE919-10DA-4AE0-B140-04C3F138656F}" type="pres">
      <dgm:prSet presAssocID="{8CCB4415-7D15-4E8E-8CA4-D5E54549CE95}" presName="space" presStyleCnt="0"/>
      <dgm:spPr/>
    </dgm:pt>
    <dgm:pt modelId="{DF8B934B-A86B-4F3F-89F7-A1CEEA9F39E1}" type="pres">
      <dgm:prSet presAssocID="{062A7A35-D59D-462F-BE0C-70F8636DDCE1}" presName="composite" presStyleCnt="0"/>
      <dgm:spPr/>
    </dgm:pt>
    <dgm:pt modelId="{F9BBCDFE-4C14-4C31-8E68-923CF42BDB4F}" type="pres">
      <dgm:prSet presAssocID="{062A7A35-D59D-462F-BE0C-70F8636DDCE1}" presName="parTx" presStyleLbl="alignNode1" presStyleIdx="1" presStyleCnt="4">
        <dgm:presLayoutVars>
          <dgm:chMax val="0"/>
          <dgm:chPref val="0"/>
        </dgm:presLayoutVars>
      </dgm:prSet>
      <dgm:spPr/>
    </dgm:pt>
    <dgm:pt modelId="{86744AB7-30FD-4A70-8B7C-59E88C30940F}" type="pres">
      <dgm:prSet presAssocID="{062A7A35-D59D-462F-BE0C-70F8636DDCE1}" presName="desTx" presStyleLbl="alignAccFollowNode1" presStyleIdx="1" presStyleCnt="4">
        <dgm:presLayoutVars/>
      </dgm:prSet>
      <dgm:spPr/>
    </dgm:pt>
    <dgm:pt modelId="{73B7CDBF-9EDF-4892-8FBC-6A1CD1AA136B}" type="pres">
      <dgm:prSet presAssocID="{E4A8365E-9C39-435E-8ADB-6DC9672A411D}" presName="space" presStyleCnt="0"/>
      <dgm:spPr/>
    </dgm:pt>
    <dgm:pt modelId="{E57BEF74-170A-403D-B494-2D51AA8F1C3E}" type="pres">
      <dgm:prSet presAssocID="{3EF4B402-8F00-43C1-9B12-CCB35BF20B9B}" presName="composite" presStyleCnt="0"/>
      <dgm:spPr/>
    </dgm:pt>
    <dgm:pt modelId="{B1E951A3-20F7-49D6-B05C-7747E65FCF47}" type="pres">
      <dgm:prSet presAssocID="{3EF4B402-8F00-43C1-9B12-CCB35BF20B9B}" presName="parTx" presStyleLbl="alignNode1" presStyleIdx="2" presStyleCnt="4">
        <dgm:presLayoutVars>
          <dgm:chMax val="0"/>
          <dgm:chPref val="0"/>
        </dgm:presLayoutVars>
      </dgm:prSet>
      <dgm:spPr/>
    </dgm:pt>
    <dgm:pt modelId="{8D6238DC-A55B-4119-AC51-AA5D3C093A25}" type="pres">
      <dgm:prSet presAssocID="{3EF4B402-8F00-43C1-9B12-CCB35BF20B9B}" presName="desTx" presStyleLbl="alignAccFollowNode1" presStyleIdx="2" presStyleCnt="4">
        <dgm:presLayoutVars/>
      </dgm:prSet>
      <dgm:spPr/>
    </dgm:pt>
    <dgm:pt modelId="{424A9A13-3AC3-4CE0-9D97-5FABC31B12AC}" type="pres">
      <dgm:prSet presAssocID="{F90061B9-9EAF-4A28-9ACC-C7162DB65178}" presName="space" presStyleCnt="0"/>
      <dgm:spPr/>
    </dgm:pt>
    <dgm:pt modelId="{DBE8E022-11E4-409B-A723-61512094739A}" type="pres">
      <dgm:prSet presAssocID="{1DFA7F7D-1967-45CA-A016-F097C7D178EA}" presName="composite" presStyleCnt="0"/>
      <dgm:spPr/>
    </dgm:pt>
    <dgm:pt modelId="{8FB52D88-B36C-45E3-9ECE-76EF17C6B1AF}" type="pres">
      <dgm:prSet presAssocID="{1DFA7F7D-1967-45CA-A016-F097C7D178EA}" presName="parTx" presStyleLbl="alignNode1" presStyleIdx="3" presStyleCnt="4">
        <dgm:presLayoutVars>
          <dgm:chMax val="0"/>
          <dgm:chPref val="0"/>
        </dgm:presLayoutVars>
      </dgm:prSet>
      <dgm:spPr/>
    </dgm:pt>
    <dgm:pt modelId="{0A32A382-A29E-4312-8838-A45C4E6A487A}" type="pres">
      <dgm:prSet presAssocID="{1DFA7F7D-1967-45CA-A016-F097C7D178EA}" presName="desTx" presStyleLbl="alignAccFollowNode1" presStyleIdx="3" presStyleCnt="4">
        <dgm:presLayoutVars/>
      </dgm:prSet>
      <dgm:spPr/>
    </dgm:pt>
  </dgm:ptLst>
  <dgm:cxnLst>
    <dgm:cxn modelId="{F1074B10-BDD4-4E51-A0AA-BAC5B2A50563}" type="presOf" srcId="{CFE3B4F8-3821-4565-A0C3-1147EE55EB7C}" destId="{9F210C6D-94CD-4363-A17F-F52DAC49B056}" srcOrd="0" destOrd="0" presId="urn:microsoft.com/office/officeart/2016/7/layout/HorizontalActionList"/>
    <dgm:cxn modelId="{3AB31F20-2898-447B-8B6C-37E5FAC24434}" type="presOf" srcId="{3EF4B402-8F00-43C1-9B12-CCB35BF20B9B}" destId="{B1E951A3-20F7-49D6-B05C-7747E65FCF47}" srcOrd="0" destOrd="0" presId="urn:microsoft.com/office/officeart/2016/7/layout/HorizontalActionList"/>
    <dgm:cxn modelId="{1DC2AA2E-FB6F-4D78-ABBB-1219D6598F01}" type="presOf" srcId="{1DFA7F7D-1967-45CA-A016-F097C7D178EA}" destId="{8FB52D88-B36C-45E3-9ECE-76EF17C6B1AF}" srcOrd="0" destOrd="0" presId="urn:microsoft.com/office/officeart/2016/7/layout/HorizontalActionList"/>
    <dgm:cxn modelId="{3ED04134-CFAC-40EB-A893-D4C8040A0C6A}" srcId="{1DFA7F7D-1967-45CA-A016-F097C7D178EA}" destId="{34855437-1F27-4299-A485-07C6CD4DFA7C}" srcOrd="0" destOrd="0" parTransId="{A0FE91BD-CF0E-47BC-86BC-A1EB9B0DBDB6}" sibTransId="{CB73201C-BA13-4467-8AC1-6E10D87069BD}"/>
    <dgm:cxn modelId="{61D07A3B-E662-4784-8130-B063788E45EC}" type="presOf" srcId="{66513CF5-D632-4D39-A099-4DA8770F6400}" destId="{4D951DE9-F0C5-45BB-9CE0-EA71DC5AB028}" srcOrd="0" destOrd="0" presId="urn:microsoft.com/office/officeart/2016/7/layout/HorizontalActionList"/>
    <dgm:cxn modelId="{77D9204A-6935-420A-9DC1-EA666C0B8784}" srcId="{5E8F3297-26B7-4923-A7C0-F04C09C1C334}" destId="{CFE3B4F8-3821-4565-A0C3-1147EE55EB7C}" srcOrd="0" destOrd="0" parTransId="{27922F59-D975-4977-8C9C-BF2F99AE572E}" sibTransId="{42AC2D32-84D7-4CE0-9329-0FB14665D5C6}"/>
    <dgm:cxn modelId="{2D19FD4A-E013-485B-9D8A-831091B16E97}" srcId="{3EF4B402-8F00-43C1-9B12-CCB35BF20B9B}" destId="{96728964-0709-4C20-B048-D346EB35E7CF}" srcOrd="0" destOrd="0" parTransId="{C742D300-7A2A-438F-9FC3-C9535236391A}" sibTransId="{B5C2E089-CA8B-4C06-9991-6690F7784726}"/>
    <dgm:cxn modelId="{D0412E58-FE2A-4750-ACDE-5EDB56A97332}" type="presOf" srcId="{96728964-0709-4C20-B048-D346EB35E7CF}" destId="{8D6238DC-A55B-4119-AC51-AA5D3C093A25}" srcOrd="0" destOrd="0" presId="urn:microsoft.com/office/officeart/2016/7/layout/HorizontalActionList"/>
    <dgm:cxn modelId="{AB28BA85-72D8-4306-99D7-D6FC7627932D}" srcId="{66513CF5-D632-4D39-A099-4DA8770F6400}" destId="{5E8F3297-26B7-4923-A7C0-F04C09C1C334}" srcOrd="0" destOrd="0" parTransId="{18A8A319-D7C2-4D8C-B82F-29492AAEB66A}" sibTransId="{8CCB4415-7D15-4E8E-8CA4-D5E54549CE95}"/>
    <dgm:cxn modelId="{75C5D485-7678-4B40-842B-97558D6AFF53}" srcId="{062A7A35-D59D-462F-BE0C-70F8636DDCE1}" destId="{E0BDA687-7D35-4FBA-A606-6785B77939AB}" srcOrd="0" destOrd="0" parTransId="{96BA8768-44FF-4137-9EB2-6B8BB7D01F03}" sibTransId="{92D34FF7-F1CA-42D1-A7CC-5DDC004E3EDB}"/>
    <dgm:cxn modelId="{8B0E2D95-FCC5-40DE-BD2E-7B7C1C9FBA24}" type="presOf" srcId="{062A7A35-D59D-462F-BE0C-70F8636DDCE1}" destId="{F9BBCDFE-4C14-4C31-8E68-923CF42BDB4F}" srcOrd="0" destOrd="0" presId="urn:microsoft.com/office/officeart/2016/7/layout/HorizontalActionList"/>
    <dgm:cxn modelId="{6C67C39B-8B79-4308-926E-6AEC44CA0CA5}" type="presOf" srcId="{E0BDA687-7D35-4FBA-A606-6785B77939AB}" destId="{86744AB7-30FD-4A70-8B7C-59E88C30940F}" srcOrd="0" destOrd="0" presId="urn:microsoft.com/office/officeart/2016/7/layout/HorizontalActionList"/>
    <dgm:cxn modelId="{98A56CB5-BC61-443B-BD82-504A5295BCED}" srcId="{66513CF5-D632-4D39-A099-4DA8770F6400}" destId="{062A7A35-D59D-462F-BE0C-70F8636DDCE1}" srcOrd="1" destOrd="0" parTransId="{61FA8D01-0CD7-4648-A009-DC39C28EE8D5}" sibTransId="{E4A8365E-9C39-435E-8ADB-6DC9672A411D}"/>
    <dgm:cxn modelId="{C4B20CDE-197A-4071-B746-C86BFC5A9B4B}" type="presOf" srcId="{5E8F3297-26B7-4923-A7C0-F04C09C1C334}" destId="{A23CBBA5-7D61-47A2-8F58-E65AB6B714A3}" srcOrd="0" destOrd="0" presId="urn:microsoft.com/office/officeart/2016/7/layout/HorizontalActionList"/>
    <dgm:cxn modelId="{F230A6E0-DB0B-4556-AAA7-FD657B61ABF4}" srcId="{66513CF5-D632-4D39-A099-4DA8770F6400}" destId="{1DFA7F7D-1967-45CA-A016-F097C7D178EA}" srcOrd="3" destOrd="0" parTransId="{00A81C45-A18D-4F6E-A283-3F2424404A6E}" sibTransId="{BD4268D3-BF94-4C3D-9C5B-BD08FD6450BE}"/>
    <dgm:cxn modelId="{B67319F0-7184-473A-99D9-315CFF3676FC}" srcId="{66513CF5-D632-4D39-A099-4DA8770F6400}" destId="{3EF4B402-8F00-43C1-9B12-CCB35BF20B9B}" srcOrd="2" destOrd="0" parTransId="{731E13CB-3A43-4C08-A145-B149A48A0880}" sibTransId="{F90061B9-9EAF-4A28-9ACC-C7162DB65178}"/>
    <dgm:cxn modelId="{F1754DF2-0F53-446D-874D-79325D420185}" type="presOf" srcId="{34855437-1F27-4299-A485-07C6CD4DFA7C}" destId="{0A32A382-A29E-4312-8838-A45C4E6A487A}" srcOrd="0" destOrd="0" presId="urn:microsoft.com/office/officeart/2016/7/layout/HorizontalActionList"/>
    <dgm:cxn modelId="{3C83C78E-6ED3-4BA8-BCAB-74D7E4B0324A}" type="presParOf" srcId="{4D951DE9-F0C5-45BB-9CE0-EA71DC5AB028}" destId="{A8F37C0B-B496-42CE-8091-315327CF53B1}" srcOrd="0" destOrd="0" presId="urn:microsoft.com/office/officeart/2016/7/layout/HorizontalActionList"/>
    <dgm:cxn modelId="{856900B4-ED94-44C0-92F5-668F24C56FE3}" type="presParOf" srcId="{A8F37C0B-B496-42CE-8091-315327CF53B1}" destId="{A23CBBA5-7D61-47A2-8F58-E65AB6B714A3}" srcOrd="0" destOrd="0" presId="urn:microsoft.com/office/officeart/2016/7/layout/HorizontalActionList"/>
    <dgm:cxn modelId="{0BDD8FAD-9D18-48CE-BA99-7A9235AB1749}" type="presParOf" srcId="{A8F37C0B-B496-42CE-8091-315327CF53B1}" destId="{9F210C6D-94CD-4363-A17F-F52DAC49B056}" srcOrd="1" destOrd="0" presId="urn:microsoft.com/office/officeart/2016/7/layout/HorizontalActionList"/>
    <dgm:cxn modelId="{775B2BA8-998A-4EA3-A445-2EEA992F1CC4}" type="presParOf" srcId="{4D951DE9-F0C5-45BB-9CE0-EA71DC5AB028}" destId="{F10FE919-10DA-4AE0-B140-04C3F138656F}" srcOrd="1" destOrd="0" presId="urn:microsoft.com/office/officeart/2016/7/layout/HorizontalActionList"/>
    <dgm:cxn modelId="{DBB787EE-8708-4E0C-80EC-3EC82AE9A40F}" type="presParOf" srcId="{4D951DE9-F0C5-45BB-9CE0-EA71DC5AB028}" destId="{DF8B934B-A86B-4F3F-89F7-A1CEEA9F39E1}" srcOrd="2" destOrd="0" presId="urn:microsoft.com/office/officeart/2016/7/layout/HorizontalActionList"/>
    <dgm:cxn modelId="{F9A0A59C-5612-4AD6-B88E-AF9429DA4348}" type="presParOf" srcId="{DF8B934B-A86B-4F3F-89F7-A1CEEA9F39E1}" destId="{F9BBCDFE-4C14-4C31-8E68-923CF42BDB4F}" srcOrd="0" destOrd="0" presId="urn:microsoft.com/office/officeart/2016/7/layout/HorizontalActionList"/>
    <dgm:cxn modelId="{AABBCE47-BBCC-4153-8752-A635C15451A4}" type="presParOf" srcId="{DF8B934B-A86B-4F3F-89F7-A1CEEA9F39E1}" destId="{86744AB7-30FD-4A70-8B7C-59E88C30940F}" srcOrd="1" destOrd="0" presId="urn:microsoft.com/office/officeart/2016/7/layout/HorizontalActionList"/>
    <dgm:cxn modelId="{ADA5ACBE-075C-48FF-AF63-78DB2F8CEB0B}" type="presParOf" srcId="{4D951DE9-F0C5-45BB-9CE0-EA71DC5AB028}" destId="{73B7CDBF-9EDF-4892-8FBC-6A1CD1AA136B}" srcOrd="3" destOrd="0" presId="urn:microsoft.com/office/officeart/2016/7/layout/HorizontalActionList"/>
    <dgm:cxn modelId="{F25390A6-0E18-46F8-BCB6-2768EB612F0D}" type="presParOf" srcId="{4D951DE9-F0C5-45BB-9CE0-EA71DC5AB028}" destId="{E57BEF74-170A-403D-B494-2D51AA8F1C3E}" srcOrd="4" destOrd="0" presId="urn:microsoft.com/office/officeart/2016/7/layout/HorizontalActionList"/>
    <dgm:cxn modelId="{EC05E7B4-5FEF-45C8-9840-3405F72D7FAC}" type="presParOf" srcId="{E57BEF74-170A-403D-B494-2D51AA8F1C3E}" destId="{B1E951A3-20F7-49D6-B05C-7747E65FCF47}" srcOrd="0" destOrd="0" presId="urn:microsoft.com/office/officeart/2016/7/layout/HorizontalActionList"/>
    <dgm:cxn modelId="{50371BA7-253B-46A5-9707-5AE0272053F9}" type="presParOf" srcId="{E57BEF74-170A-403D-B494-2D51AA8F1C3E}" destId="{8D6238DC-A55B-4119-AC51-AA5D3C093A25}" srcOrd="1" destOrd="0" presId="urn:microsoft.com/office/officeart/2016/7/layout/HorizontalActionList"/>
    <dgm:cxn modelId="{57767369-9855-4D19-9A9A-E6E2DD0A3118}" type="presParOf" srcId="{4D951DE9-F0C5-45BB-9CE0-EA71DC5AB028}" destId="{424A9A13-3AC3-4CE0-9D97-5FABC31B12AC}" srcOrd="5" destOrd="0" presId="urn:microsoft.com/office/officeart/2016/7/layout/HorizontalActionList"/>
    <dgm:cxn modelId="{2C08813F-7968-4108-9734-4960F5829428}" type="presParOf" srcId="{4D951DE9-F0C5-45BB-9CE0-EA71DC5AB028}" destId="{DBE8E022-11E4-409B-A723-61512094739A}" srcOrd="6" destOrd="0" presId="urn:microsoft.com/office/officeart/2016/7/layout/HorizontalActionList"/>
    <dgm:cxn modelId="{CC021CAD-1366-4DF3-B4A8-FB8CFD015335}" type="presParOf" srcId="{DBE8E022-11E4-409B-A723-61512094739A}" destId="{8FB52D88-B36C-45E3-9ECE-76EF17C6B1AF}" srcOrd="0" destOrd="0" presId="urn:microsoft.com/office/officeart/2016/7/layout/HorizontalActionList"/>
    <dgm:cxn modelId="{05F92AF4-28EF-4D49-B0A9-F297B39C48A0}" type="presParOf" srcId="{DBE8E022-11E4-409B-A723-61512094739A}" destId="{0A32A382-A29E-4312-8838-A45C4E6A487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CBBA5-7D61-47A2-8F58-E65AB6B714A3}">
      <dsp:nvSpPr>
        <dsp:cNvPr id="0" name=""/>
        <dsp:cNvSpPr/>
      </dsp:nvSpPr>
      <dsp:spPr>
        <a:xfrm>
          <a:off x="4985" y="778349"/>
          <a:ext cx="2431186" cy="72935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066800">
            <a:lnSpc>
              <a:spcPct val="90000"/>
            </a:lnSpc>
            <a:spcBef>
              <a:spcPct val="0"/>
            </a:spcBef>
            <a:spcAft>
              <a:spcPct val="35000"/>
            </a:spcAft>
            <a:buNone/>
          </a:pPr>
          <a:r>
            <a:rPr lang="en-US" sz="2400" kern="1200"/>
            <a:t>Providing</a:t>
          </a:r>
        </a:p>
      </dsp:txBody>
      <dsp:txXfrm>
        <a:off x="4985" y="778349"/>
        <a:ext cx="2431186" cy="729355"/>
      </dsp:txXfrm>
    </dsp:sp>
    <dsp:sp modelId="{9F210C6D-94CD-4363-A17F-F52DAC49B056}">
      <dsp:nvSpPr>
        <dsp:cNvPr id="0" name=""/>
        <dsp:cNvSpPr/>
      </dsp:nvSpPr>
      <dsp:spPr>
        <a:xfrm>
          <a:off x="4985" y="1507705"/>
          <a:ext cx="2431186" cy="17373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00100">
            <a:lnSpc>
              <a:spcPct val="90000"/>
            </a:lnSpc>
            <a:spcBef>
              <a:spcPct val="0"/>
            </a:spcBef>
            <a:spcAft>
              <a:spcPct val="35000"/>
            </a:spcAft>
            <a:buNone/>
          </a:pPr>
          <a:r>
            <a:rPr lang="en-US" sz="1800" kern="1200"/>
            <a:t>Providing the definition and significance of rural social change.</a:t>
          </a:r>
        </a:p>
      </dsp:txBody>
      <dsp:txXfrm>
        <a:off x="4985" y="1507705"/>
        <a:ext cx="2431186" cy="1737305"/>
      </dsp:txXfrm>
    </dsp:sp>
    <dsp:sp modelId="{F9BBCDFE-4C14-4C31-8E68-923CF42BDB4F}">
      <dsp:nvSpPr>
        <dsp:cNvPr id="0" name=""/>
        <dsp:cNvSpPr/>
      </dsp:nvSpPr>
      <dsp:spPr>
        <a:xfrm>
          <a:off x="2544066" y="778349"/>
          <a:ext cx="2431186" cy="72935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066800">
            <a:lnSpc>
              <a:spcPct val="90000"/>
            </a:lnSpc>
            <a:spcBef>
              <a:spcPct val="0"/>
            </a:spcBef>
            <a:spcAft>
              <a:spcPct val="35000"/>
            </a:spcAft>
            <a:buNone/>
          </a:pPr>
          <a:r>
            <a:rPr lang="en-US" sz="2400" kern="1200"/>
            <a:t>Exploring</a:t>
          </a:r>
        </a:p>
      </dsp:txBody>
      <dsp:txXfrm>
        <a:off x="2544066" y="778349"/>
        <a:ext cx="2431186" cy="729355"/>
      </dsp:txXfrm>
    </dsp:sp>
    <dsp:sp modelId="{86744AB7-30FD-4A70-8B7C-59E88C30940F}">
      <dsp:nvSpPr>
        <dsp:cNvPr id="0" name=""/>
        <dsp:cNvSpPr/>
      </dsp:nvSpPr>
      <dsp:spPr>
        <a:xfrm>
          <a:off x="2544066" y="1507705"/>
          <a:ext cx="2431186" cy="17373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00100">
            <a:lnSpc>
              <a:spcPct val="90000"/>
            </a:lnSpc>
            <a:spcBef>
              <a:spcPct val="0"/>
            </a:spcBef>
            <a:spcAft>
              <a:spcPct val="35000"/>
            </a:spcAft>
            <a:buNone/>
          </a:pPr>
          <a:r>
            <a:rPr lang="en-US" sz="1800" kern="1200"/>
            <a:t>Exploring the key aspects and factors of rural social change.</a:t>
          </a:r>
        </a:p>
      </dsp:txBody>
      <dsp:txXfrm>
        <a:off x="2544066" y="1507705"/>
        <a:ext cx="2431186" cy="1737305"/>
      </dsp:txXfrm>
    </dsp:sp>
    <dsp:sp modelId="{B1E951A3-20F7-49D6-B05C-7747E65FCF47}">
      <dsp:nvSpPr>
        <dsp:cNvPr id="0" name=""/>
        <dsp:cNvSpPr/>
      </dsp:nvSpPr>
      <dsp:spPr>
        <a:xfrm>
          <a:off x="5083147" y="778349"/>
          <a:ext cx="2431186" cy="72935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066800">
            <a:lnSpc>
              <a:spcPct val="90000"/>
            </a:lnSpc>
            <a:spcBef>
              <a:spcPct val="0"/>
            </a:spcBef>
            <a:spcAft>
              <a:spcPct val="35000"/>
            </a:spcAft>
            <a:buNone/>
          </a:pPr>
          <a:r>
            <a:rPr lang="en-US" sz="2400" kern="1200"/>
            <a:t>Identifying</a:t>
          </a:r>
        </a:p>
      </dsp:txBody>
      <dsp:txXfrm>
        <a:off x="5083147" y="778349"/>
        <a:ext cx="2431186" cy="729355"/>
      </dsp:txXfrm>
    </dsp:sp>
    <dsp:sp modelId="{8D6238DC-A55B-4119-AC51-AA5D3C093A25}">
      <dsp:nvSpPr>
        <dsp:cNvPr id="0" name=""/>
        <dsp:cNvSpPr/>
      </dsp:nvSpPr>
      <dsp:spPr>
        <a:xfrm>
          <a:off x="5083147" y="1507705"/>
          <a:ext cx="2431186" cy="17373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00100">
            <a:lnSpc>
              <a:spcPct val="90000"/>
            </a:lnSpc>
            <a:spcBef>
              <a:spcPct val="0"/>
            </a:spcBef>
            <a:spcAft>
              <a:spcPct val="35000"/>
            </a:spcAft>
            <a:buNone/>
          </a:pPr>
          <a:r>
            <a:rPr lang="en-US" sz="1800" kern="1200"/>
            <a:t>Identifying the impacts of migration and urbanization on rural society.</a:t>
          </a:r>
        </a:p>
      </dsp:txBody>
      <dsp:txXfrm>
        <a:off x="5083147" y="1507705"/>
        <a:ext cx="2431186" cy="1737305"/>
      </dsp:txXfrm>
    </dsp:sp>
    <dsp:sp modelId="{8FB52D88-B36C-45E3-9ECE-76EF17C6B1AF}">
      <dsp:nvSpPr>
        <dsp:cNvPr id="0" name=""/>
        <dsp:cNvSpPr/>
      </dsp:nvSpPr>
      <dsp:spPr>
        <a:xfrm>
          <a:off x="7622228" y="778349"/>
          <a:ext cx="2431186" cy="72935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066800">
            <a:lnSpc>
              <a:spcPct val="90000"/>
            </a:lnSpc>
            <a:spcBef>
              <a:spcPct val="0"/>
            </a:spcBef>
            <a:spcAft>
              <a:spcPct val="35000"/>
            </a:spcAft>
            <a:buNone/>
          </a:pPr>
          <a:r>
            <a:rPr lang="en-US" sz="2400" kern="1200"/>
            <a:t>Analyzing</a:t>
          </a:r>
        </a:p>
      </dsp:txBody>
      <dsp:txXfrm>
        <a:off x="7622228" y="778349"/>
        <a:ext cx="2431186" cy="729355"/>
      </dsp:txXfrm>
    </dsp:sp>
    <dsp:sp modelId="{0A32A382-A29E-4312-8838-A45C4E6A487A}">
      <dsp:nvSpPr>
        <dsp:cNvPr id="0" name=""/>
        <dsp:cNvSpPr/>
      </dsp:nvSpPr>
      <dsp:spPr>
        <a:xfrm>
          <a:off x="7622228" y="1507705"/>
          <a:ext cx="2431186" cy="17373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00100">
            <a:lnSpc>
              <a:spcPct val="90000"/>
            </a:lnSpc>
            <a:spcBef>
              <a:spcPct val="0"/>
            </a:spcBef>
            <a:spcAft>
              <a:spcPct val="35000"/>
            </a:spcAft>
            <a:buNone/>
          </a:pPr>
          <a:r>
            <a:rPr lang="en-US" sz="1800" kern="1200"/>
            <a:t>Analyzing the impacts of technological advancements on rural society. </a:t>
          </a:r>
        </a:p>
      </dsp:txBody>
      <dsp:txXfrm>
        <a:off x="7622228" y="1507705"/>
        <a:ext cx="2431186" cy="173730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056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105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21933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47511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6149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765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99C8FE-C9A4-448A-9207-0DF28E2F813A}" type="datetimeFigureOut">
              <a:rPr lang="en-US" smtClean="0"/>
              <a:t>9/4/2023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22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99C8FE-C9A4-448A-9207-0DF28E2F813A}" type="datetimeFigureOut">
              <a:rPr lang="en-US" smtClean="0"/>
              <a:t>9/4/2023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16885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8751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99C8FE-C9A4-448A-9207-0DF28E2F813A}" type="datetimeFigureOut">
              <a:rPr lang="en-US" smtClean="0"/>
              <a:t>9/4/2023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DE3C7F-8B09-45D3-BF3B-A6B2C6D92F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27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ambridge.org/core/books/abs/cambridge-handbook-of-sociology/rural-sociology/BCB34E10FB97C27A0B472807B7B92C6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Wooden house in rustic landscape">
            <a:extLst>
              <a:ext uri="{FF2B5EF4-FFF2-40B4-BE49-F238E27FC236}">
                <a16:creationId xmlns:a16="http://schemas.microsoft.com/office/drawing/2014/main" id="{1363010A-6629-B3B0-EDBA-A5BECB817D45}"/>
              </a:ext>
            </a:extLst>
          </p:cNvPr>
          <p:cNvPicPr>
            <a:picLocks noChangeAspect="1"/>
          </p:cNvPicPr>
          <p:nvPr/>
        </p:nvPicPr>
        <p:blipFill rotWithShape="1">
          <a:blip r:embed="rId2">
            <a:duotone>
              <a:prstClr val="black"/>
              <a:schemeClr val="tx2">
                <a:tint val="45000"/>
                <a:satMod val="400000"/>
              </a:schemeClr>
            </a:duotone>
            <a:alphaModFix amt="40000"/>
          </a:blip>
          <a:srcRect t="4157" b="11256"/>
          <a:stretch/>
        </p:blipFill>
        <p:spPr>
          <a:xfrm>
            <a:off x="20" y="10"/>
            <a:ext cx="12191980" cy="6857991"/>
          </a:xfrm>
          <a:prstGeom prst="rect">
            <a:avLst/>
          </a:prstGeom>
        </p:spPr>
      </p:pic>
      <p:sp>
        <p:nvSpPr>
          <p:cNvPr id="2" name="Title 1">
            <a:extLst>
              <a:ext uri="{FF2B5EF4-FFF2-40B4-BE49-F238E27FC236}">
                <a16:creationId xmlns:a16="http://schemas.microsoft.com/office/drawing/2014/main" id="{0379B0A8-738C-4883-83F6-E027E12EC73D}"/>
              </a:ext>
            </a:extLst>
          </p:cNvPr>
          <p:cNvSpPr>
            <a:spLocks noGrp="1"/>
          </p:cNvSpPr>
          <p:nvPr>
            <p:ph type="ctrTitle"/>
          </p:nvPr>
        </p:nvSpPr>
        <p:spPr>
          <a:xfrm>
            <a:off x="1097280" y="758952"/>
            <a:ext cx="10058400" cy="2163937"/>
          </a:xfrm>
        </p:spPr>
        <p:txBody>
          <a:bodyPr>
            <a:normAutofit fontScale="90000"/>
          </a:bodyPr>
          <a:lstStyle/>
          <a:p>
            <a:pPr marL="18288" indent="0" algn="ctr"/>
            <a:br>
              <a:rPr lang="en-US" sz="2600" dirty="0">
                <a:latin typeface="+mn-lt"/>
              </a:rPr>
            </a:br>
            <a:br>
              <a:rPr lang="en-US" sz="2600" dirty="0">
                <a:latin typeface="+mn-lt"/>
              </a:rPr>
            </a:br>
            <a:br>
              <a:rPr lang="en-US" sz="2600" dirty="0">
                <a:latin typeface="+mn-lt"/>
              </a:rPr>
            </a:br>
            <a:br>
              <a:rPr lang="en-US" sz="2600" dirty="0">
                <a:latin typeface="+mn-lt"/>
              </a:rPr>
            </a:br>
            <a:br>
              <a:rPr lang="en-US" sz="2600" dirty="0">
                <a:latin typeface="+mn-lt"/>
              </a:rPr>
            </a:br>
            <a:br>
              <a:rPr lang="en-US" dirty="0">
                <a:latin typeface="+mn-lt"/>
              </a:rPr>
            </a:br>
            <a:br>
              <a:rPr lang="en-US" b="1" i="1" dirty="0"/>
            </a:br>
            <a:r>
              <a:rPr lang="en-US" b="1" i="1" dirty="0">
                <a:latin typeface="Times New Roman" panose="02020603050405020304" pitchFamily="18" charset="0"/>
                <a:cs typeface="Times New Roman" panose="02020603050405020304" pitchFamily="18" charset="0"/>
              </a:rPr>
              <a:t>Rural Social Change</a:t>
            </a:r>
            <a:br>
              <a:rPr lang="en-US" sz="2600" b="1" i="1" dirty="0">
                <a:latin typeface="+mn-lt"/>
              </a:rPr>
            </a:br>
            <a:endParaRPr lang="en-US" sz="2600" b="1" dirty="0"/>
          </a:p>
        </p:txBody>
      </p:sp>
      <p:sp>
        <p:nvSpPr>
          <p:cNvPr id="3" name="Subtitle 2">
            <a:extLst>
              <a:ext uri="{FF2B5EF4-FFF2-40B4-BE49-F238E27FC236}">
                <a16:creationId xmlns:a16="http://schemas.microsoft.com/office/drawing/2014/main" id="{886A43F5-A680-470F-A2F2-F256F9DAB42B}"/>
              </a:ext>
            </a:extLst>
          </p:cNvPr>
          <p:cNvSpPr>
            <a:spLocks noGrp="1"/>
          </p:cNvSpPr>
          <p:nvPr>
            <p:ph type="subTitle" idx="1"/>
          </p:nvPr>
        </p:nvSpPr>
        <p:spPr>
          <a:xfrm>
            <a:off x="1100051" y="2922888"/>
            <a:ext cx="10058400" cy="3176159"/>
          </a:xfrm>
        </p:spPr>
        <p:txBody>
          <a:bodyPr>
            <a:normAutofit/>
          </a:bodyPr>
          <a:lstStyle/>
          <a:p>
            <a:pPr marL="0" marR="0" algn="ctr">
              <a:lnSpc>
                <a:spcPct val="150000"/>
              </a:lnSpc>
              <a:spcBef>
                <a:spcPts val="0"/>
              </a:spcBef>
              <a:spcAft>
                <a:spcPts val="0"/>
              </a:spcAft>
            </a:pPr>
            <a:r>
              <a:rPr lang="en-US" sz="3200" b="1" i="0" dirty="0">
                <a:effectLst/>
                <a:latin typeface="Times New Roman" panose="02020603050405020304" pitchFamily="18" charset="0"/>
                <a:cs typeface="Times New Roman" panose="02020603050405020304" pitchFamily="18" charset="0"/>
              </a:rPr>
              <a:t>Md. Fouad Hossain Sarker</a:t>
            </a:r>
          </a:p>
          <a:p>
            <a:pPr marL="0" marR="0" algn="ctr">
              <a:lnSpc>
                <a:spcPct val="150000"/>
              </a:lnSpc>
              <a:spcBef>
                <a:spcPts val="0"/>
              </a:spcBef>
              <a:spcAft>
                <a:spcPts val="0"/>
              </a:spcAft>
            </a:pPr>
            <a:r>
              <a:rPr lang="en-US" sz="3200" b="1" i="0" dirty="0">
                <a:effectLst/>
                <a:latin typeface="Times New Roman" panose="02020603050405020304" pitchFamily="18" charset="0"/>
                <a:cs typeface="Times New Roman" panose="02020603050405020304" pitchFamily="18" charset="0"/>
              </a:rPr>
              <a:t>Associate Professor and Head, Department of Development Studies</a:t>
            </a:r>
          </a:p>
          <a:p>
            <a:pPr marL="0" marR="0" algn="ctr">
              <a:lnSpc>
                <a:spcPct val="150000"/>
              </a:lnSpc>
              <a:spcBef>
                <a:spcPts val="0"/>
              </a:spcBef>
              <a:spcAft>
                <a:spcPts val="0"/>
              </a:spcAft>
            </a:pPr>
            <a:r>
              <a:rPr lang="en-US" sz="3200" b="1" dirty="0">
                <a:latin typeface="Times New Roman" panose="02020603050405020304" pitchFamily="18" charset="0"/>
                <a:cs typeface="Times New Roman" panose="02020603050405020304" pitchFamily="18" charset="0"/>
              </a:rPr>
              <a:t>Daffodil International University</a:t>
            </a:r>
            <a:endParaRPr lang="en-US" sz="3200" b="1" i="0" dirty="0">
              <a:effectLst/>
              <a:latin typeface="Times New Roman" panose="02020603050405020304" pitchFamily="18" charset="0"/>
              <a:cs typeface="Times New Roman" panose="02020603050405020304" pitchFamily="18" charset="0"/>
            </a:endParaRPr>
          </a:p>
          <a:p>
            <a:endParaRPr lang="en-US" sz="1900" dirty="0"/>
          </a:p>
        </p:txBody>
      </p:sp>
      <p:cxnSp>
        <p:nvCxnSpPr>
          <p:cNvPr id="9" name="Straight Connector 8">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685930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F2209-C6AC-8215-0B30-B9C14F57E2A2}"/>
              </a:ext>
            </a:extLst>
          </p:cNvPr>
          <p:cNvSpPr>
            <a:spLocks noGrp="1"/>
          </p:cNvSpPr>
          <p:nvPr>
            <p:ph type="title"/>
          </p:nvPr>
        </p:nvSpPr>
        <p:spPr>
          <a:xfrm>
            <a:off x="5181601" y="634946"/>
            <a:ext cx="6368142" cy="1450757"/>
          </a:xfrm>
        </p:spPr>
        <p:txBody>
          <a:bodyPr>
            <a:normAutofit/>
          </a:bodyPr>
          <a:lstStyle/>
          <a:p>
            <a:r>
              <a:rPr lang="en-US" b="1" dirty="0">
                <a:latin typeface="Times New Roman" panose="02020603050405020304" pitchFamily="18" charset="0"/>
                <a:cs typeface="Times New Roman" panose="02020603050405020304" pitchFamily="18" charset="0"/>
              </a:rPr>
              <a:t>Brainstorming session</a:t>
            </a:r>
            <a:endParaRPr lang="en-GB" b="1" dirty="0">
              <a:latin typeface="Times New Roman" panose="02020603050405020304" pitchFamily="18" charset="0"/>
              <a:cs typeface="Times New Roman" panose="02020603050405020304" pitchFamily="18" charset="0"/>
            </a:endParaRPr>
          </a:p>
        </p:txBody>
      </p:sp>
      <p:pic>
        <p:nvPicPr>
          <p:cNvPr id="14" name="Picture 4" descr="White bulbs with a yellow one standing out">
            <a:extLst>
              <a:ext uri="{FF2B5EF4-FFF2-40B4-BE49-F238E27FC236}">
                <a16:creationId xmlns:a16="http://schemas.microsoft.com/office/drawing/2014/main" id="{3C801679-F047-2480-C99C-B0B7D8D945A4}"/>
              </a:ext>
            </a:extLst>
          </p:cNvPr>
          <p:cNvPicPr>
            <a:picLocks noChangeAspect="1"/>
          </p:cNvPicPr>
          <p:nvPr/>
        </p:nvPicPr>
        <p:blipFill rotWithShape="1">
          <a:blip r:embed="rId2"/>
          <a:srcRect l="38768" r="16012" b="1"/>
          <a:stretch/>
        </p:blipFill>
        <p:spPr>
          <a:xfrm>
            <a:off x="20" y="-12128"/>
            <a:ext cx="4654276" cy="6870127"/>
          </a:xfrm>
          <a:prstGeom prst="rect">
            <a:avLst/>
          </a:prstGeom>
        </p:spPr>
      </p:pic>
      <p:cxnSp>
        <p:nvCxnSpPr>
          <p:cNvPr id="25" name="Straight Connector 2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F37426-5232-ED8C-BA14-F3B0155F1DB3}"/>
              </a:ext>
            </a:extLst>
          </p:cNvPr>
          <p:cNvSpPr>
            <a:spLocks noGrp="1"/>
          </p:cNvSpPr>
          <p:nvPr>
            <p:ph idx="1"/>
          </p:nvPr>
        </p:nvSpPr>
        <p:spPr>
          <a:xfrm>
            <a:off x="5181601" y="2198914"/>
            <a:ext cx="6368142" cy="3670180"/>
          </a:xfrm>
        </p:spPr>
        <p:txBody>
          <a:bodyPr>
            <a:normAutofit fontScale="92500" lnSpcReduction="10000"/>
          </a:bodyPr>
          <a:lstStyle/>
          <a:p>
            <a:pPr algn="just"/>
            <a:r>
              <a:rPr kumimoji="0" lang="en-US" sz="3600" i="0" u="none" strike="noStrike" kern="1200" cap="none" spc="-50" normalizeH="0" baseline="0" noProof="0" dirty="0">
                <a:ln>
                  <a:noFill/>
                </a:ln>
                <a:effectLst/>
                <a:uLnTx/>
                <a:uFillTx/>
                <a:latin typeface="Times New Roman" panose="02020603050405020304" pitchFamily="18" charset="0"/>
                <a:ea typeface="+mj-ea"/>
                <a:cs typeface="Times New Roman" panose="02020603050405020304" pitchFamily="18" charset="0"/>
              </a:rPr>
              <a:t>Do you know about rural industrialization??</a:t>
            </a:r>
          </a:p>
          <a:p>
            <a:pPr algn="just"/>
            <a:r>
              <a:rPr lang="en-US" sz="3600" b="1" i="1" dirty="0">
                <a:solidFill>
                  <a:srgbClr val="374151"/>
                </a:solidFill>
                <a:effectLst/>
                <a:latin typeface="Söhne"/>
              </a:rPr>
              <a:t>Rural industrialization </a:t>
            </a:r>
            <a:r>
              <a:rPr lang="en-US" sz="3600" b="0" i="0" dirty="0">
                <a:solidFill>
                  <a:srgbClr val="374151"/>
                </a:solidFill>
                <a:effectLst/>
                <a:latin typeface="Söhne"/>
              </a:rPr>
              <a:t>refers to the process of establishing and expanding industrial activities in rural areas. It can have significant economic, social, and environmental implications.</a:t>
            </a:r>
            <a:endParaRPr lang="en-US" sz="3600" dirty="0"/>
          </a:p>
          <a:p>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07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F121-8711-4D8D-F773-59AE3BF17024}"/>
              </a:ext>
            </a:extLst>
          </p:cNvPr>
          <p:cNvSpPr>
            <a:spLocks noGrp="1"/>
          </p:cNvSpPr>
          <p:nvPr>
            <p:ph type="title"/>
          </p:nvPr>
        </p:nvSpPr>
        <p:spPr/>
        <p:txBody>
          <a:bodyPr>
            <a:normAutofit/>
          </a:bodyPr>
          <a:lstStyle/>
          <a:p>
            <a:pPr algn="ctr"/>
            <a:r>
              <a:rPr lang="en-US" sz="3600" b="1" dirty="0">
                <a:solidFill>
                  <a:schemeClr val="tx1"/>
                </a:solidFill>
                <a:latin typeface="Söhne"/>
              </a:rPr>
              <a:t>Key F</a:t>
            </a:r>
            <a:r>
              <a:rPr lang="en-US" sz="3600" b="1" i="0" dirty="0">
                <a:solidFill>
                  <a:schemeClr val="tx1"/>
                </a:solidFill>
                <a:effectLst/>
                <a:latin typeface="Söhne"/>
              </a:rPr>
              <a:t>actors contribute to the Success and </a:t>
            </a:r>
            <a:br>
              <a:rPr lang="en-US" sz="3600" b="1" i="0" dirty="0">
                <a:solidFill>
                  <a:schemeClr val="tx1"/>
                </a:solidFill>
                <a:effectLst/>
                <a:latin typeface="Söhne"/>
              </a:rPr>
            </a:br>
            <a:r>
              <a:rPr lang="en-US" sz="3600" b="1" i="0" dirty="0">
                <a:solidFill>
                  <a:schemeClr val="tx1"/>
                </a:solidFill>
                <a:effectLst/>
                <a:latin typeface="Söhne"/>
              </a:rPr>
              <a:t>Growth of Rural </a:t>
            </a:r>
            <a:r>
              <a:rPr lang="en-US" sz="3600" b="1" dirty="0">
                <a:solidFill>
                  <a:schemeClr val="tx1"/>
                </a:solidFill>
                <a:latin typeface="Söhne"/>
              </a:rPr>
              <a:t>I</a:t>
            </a:r>
            <a:r>
              <a:rPr lang="en-US" sz="3600" b="1" i="0" dirty="0">
                <a:solidFill>
                  <a:schemeClr val="tx1"/>
                </a:solidFill>
                <a:effectLst/>
                <a:latin typeface="Söhne"/>
              </a:rPr>
              <a:t>ndustrialization</a:t>
            </a:r>
            <a:endParaRPr lang="en-US" sz="3600" b="1" dirty="0">
              <a:solidFill>
                <a:schemeClr val="tx1"/>
              </a:solidFill>
            </a:endParaRPr>
          </a:p>
        </p:txBody>
      </p:sp>
      <p:sp>
        <p:nvSpPr>
          <p:cNvPr id="3" name="Content Placeholder 2">
            <a:extLst>
              <a:ext uri="{FF2B5EF4-FFF2-40B4-BE49-F238E27FC236}">
                <a16:creationId xmlns:a16="http://schemas.microsoft.com/office/drawing/2014/main" id="{9C48D6F5-7BFD-5EA1-43BC-E2F9AEB224CF}"/>
              </a:ext>
            </a:extLst>
          </p:cNvPr>
          <p:cNvSpPr>
            <a:spLocks noGrp="1"/>
          </p:cNvSpPr>
          <p:nvPr>
            <p:ph idx="1"/>
          </p:nvPr>
        </p:nvSpPr>
        <p:spPr/>
        <p:txBody>
          <a:bodyPr/>
          <a:lstStyle/>
          <a:p>
            <a:pPr algn="l">
              <a:buFont typeface="+mj-lt"/>
              <a:buAutoNum type="arabicPeriod"/>
            </a:pPr>
            <a:r>
              <a:rPr lang="en-US" b="1" i="0" dirty="0">
                <a:solidFill>
                  <a:schemeClr val="tx1"/>
                </a:solidFill>
                <a:effectLst/>
                <a:latin typeface="Söhne"/>
              </a:rPr>
              <a:t>Access to Resources:</a:t>
            </a:r>
            <a:r>
              <a:rPr lang="en-US" b="0" i="0" dirty="0">
                <a:solidFill>
                  <a:schemeClr val="tx1"/>
                </a:solidFill>
                <a:effectLst/>
                <a:latin typeface="Söhne"/>
              </a:rPr>
              <a:t> Availability of natural resources, including land, water, and raw materials, can attract industries to rural areas.</a:t>
            </a:r>
          </a:p>
          <a:p>
            <a:pPr algn="l">
              <a:buFont typeface="+mj-lt"/>
              <a:buAutoNum type="arabicPeriod"/>
            </a:pPr>
            <a:r>
              <a:rPr lang="en-US" b="1" i="0" dirty="0">
                <a:solidFill>
                  <a:schemeClr val="tx1"/>
                </a:solidFill>
                <a:effectLst/>
                <a:latin typeface="Söhne"/>
              </a:rPr>
              <a:t>Infrastructure Development:</a:t>
            </a:r>
            <a:r>
              <a:rPr lang="en-US" b="0" i="0" dirty="0">
                <a:solidFill>
                  <a:schemeClr val="tx1"/>
                </a:solidFill>
                <a:effectLst/>
                <a:latin typeface="Söhne"/>
              </a:rPr>
              <a:t> Adequate rural infrastructure, such as transportation networks, electricity supply, and water resources, is crucial for industrial development.</a:t>
            </a:r>
          </a:p>
          <a:p>
            <a:pPr algn="l">
              <a:buFont typeface="+mj-lt"/>
              <a:buAutoNum type="arabicPeriod"/>
            </a:pPr>
            <a:r>
              <a:rPr lang="en-US" b="1" i="0" dirty="0">
                <a:solidFill>
                  <a:schemeClr val="tx1"/>
                </a:solidFill>
                <a:effectLst/>
                <a:latin typeface="Söhne"/>
              </a:rPr>
              <a:t>Government Support:</a:t>
            </a:r>
            <a:r>
              <a:rPr lang="en-US" b="0" i="0" dirty="0">
                <a:solidFill>
                  <a:schemeClr val="tx1"/>
                </a:solidFill>
                <a:effectLst/>
                <a:latin typeface="Söhne"/>
              </a:rPr>
              <a:t> Government policies, incentives, and subsidies targeted at rural industrialization can play a significant role in attracting and sustaining industries.</a:t>
            </a:r>
          </a:p>
          <a:p>
            <a:pPr algn="l">
              <a:buFont typeface="+mj-lt"/>
              <a:buAutoNum type="arabicPeriod"/>
            </a:pPr>
            <a:r>
              <a:rPr lang="en-US" b="1" i="0" dirty="0">
                <a:solidFill>
                  <a:schemeClr val="tx1"/>
                </a:solidFill>
                <a:effectLst/>
                <a:latin typeface="Söhne"/>
              </a:rPr>
              <a:t>Skilled Workforce:</a:t>
            </a:r>
            <a:r>
              <a:rPr lang="en-US" b="0" i="0" dirty="0">
                <a:solidFill>
                  <a:schemeClr val="tx1"/>
                </a:solidFill>
                <a:effectLst/>
                <a:latin typeface="Söhne"/>
              </a:rPr>
              <a:t> A trainable and skilled labor force is essential for rural industries to thrive. Access to vocational training and education is important.</a:t>
            </a:r>
          </a:p>
          <a:p>
            <a:pPr algn="l">
              <a:buFont typeface="+mj-lt"/>
              <a:buAutoNum type="arabicPeriod"/>
            </a:pPr>
            <a:r>
              <a:rPr lang="en-US" b="1" i="0" dirty="0">
                <a:solidFill>
                  <a:schemeClr val="tx1"/>
                </a:solidFill>
                <a:effectLst/>
                <a:latin typeface="Söhne"/>
              </a:rPr>
              <a:t>Entrepreneurship and Innovation:</a:t>
            </a:r>
            <a:r>
              <a:rPr lang="en-US" b="0" i="0" dirty="0">
                <a:solidFill>
                  <a:schemeClr val="tx1"/>
                </a:solidFill>
                <a:effectLst/>
                <a:latin typeface="Söhne"/>
              </a:rPr>
              <a:t> The presence of entrepreneurial individuals and a culture of innovation can stimulate the growth of rural industries. Local entrepreneurs can identify opportunities and create new businesses.</a:t>
            </a:r>
          </a:p>
          <a:p>
            <a:endParaRPr lang="en-US" dirty="0"/>
          </a:p>
        </p:txBody>
      </p:sp>
    </p:spTree>
    <p:extLst>
      <p:ext uri="{BB962C8B-B14F-4D97-AF65-F5344CB8AC3E}">
        <p14:creationId xmlns:p14="http://schemas.microsoft.com/office/powerpoint/2010/main" val="194764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DCB2-3C2E-56D0-A891-E6D84D21C20F}"/>
              </a:ext>
            </a:extLst>
          </p:cNvPr>
          <p:cNvSpPr>
            <a:spLocks noGrp="1"/>
          </p:cNvSpPr>
          <p:nvPr>
            <p:ph type="title"/>
          </p:nvPr>
        </p:nvSpPr>
        <p:spPr>
          <a:xfrm>
            <a:off x="1097280" y="286604"/>
            <a:ext cx="10058400" cy="1343414"/>
          </a:xfrm>
        </p:spPr>
        <p:txBody>
          <a:bodyPr>
            <a:normAutofit/>
          </a:bodyPr>
          <a:lstStyle/>
          <a:p>
            <a:pPr algn="ctr"/>
            <a:r>
              <a:rPr lang="en-US" sz="3600" b="1" dirty="0">
                <a:solidFill>
                  <a:schemeClr val="tx1"/>
                </a:solidFill>
              </a:rPr>
              <a:t>The Impacts of Urbanization on Rural Social Change</a:t>
            </a:r>
          </a:p>
        </p:txBody>
      </p:sp>
      <p:sp>
        <p:nvSpPr>
          <p:cNvPr id="3" name="Content Placeholder 2">
            <a:extLst>
              <a:ext uri="{FF2B5EF4-FFF2-40B4-BE49-F238E27FC236}">
                <a16:creationId xmlns:a16="http://schemas.microsoft.com/office/drawing/2014/main" id="{B57B510E-4430-0E76-630E-94D88910313A}"/>
              </a:ext>
            </a:extLst>
          </p:cNvPr>
          <p:cNvSpPr>
            <a:spLocks noGrp="1"/>
          </p:cNvSpPr>
          <p:nvPr>
            <p:ph idx="1"/>
          </p:nvPr>
        </p:nvSpPr>
        <p:spPr>
          <a:xfrm>
            <a:off x="683581" y="1845733"/>
            <a:ext cx="11124106" cy="4590577"/>
          </a:xfrm>
        </p:spPr>
        <p:txBody>
          <a:bodyPr>
            <a:normAutofit fontScale="92500" lnSpcReduction="20000"/>
          </a:bodyPr>
          <a:lstStyle/>
          <a:p>
            <a:pPr algn="l">
              <a:buFont typeface="+mj-lt"/>
              <a:buAutoNum type="arabicPeriod"/>
            </a:pPr>
            <a:r>
              <a:rPr lang="en-US" sz="2100" b="1" i="0" dirty="0">
                <a:solidFill>
                  <a:schemeClr val="tx1"/>
                </a:solidFill>
                <a:effectLst/>
                <a:latin typeface="Söhne"/>
              </a:rPr>
              <a:t>Rural-Urban Migration:</a:t>
            </a:r>
            <a:r>
              <a:rPr lang="en-US" sz="2100" b="0" i="0" dirty="0">
                <a:solidFill>
                  <a:schemeClr val="tx1"/>
                </a:solidFill>
                <a:effectLst/>
                <a:latin typeface="Söhne"/>
              </a:rPr>
              <a:t> Urbanization often leads to rural-to-urban migration, as individuals and families move to cities in search of better economic opportunities, education, healthcare, and improved living standards. This migration can result in a decrease in the rural population, impacting the demographic composition and labor force of rural areas.</a:t>
            </a:r>
          </a:p>
          <a:p>
            <a:pPr algn="l">
              <a:buFont typeface="+mj-lt"/>
              <a:buAutoNum type="arabicPeriod"/>
            </a:pPr>
            <a:r>
              <a:rPr lang="en-US" sz="2100" b="1" i="0" dirty="0">
                <a:solidFill>
                  <a:schemeClr val="tx1"/>
                </a:solidFill>
                <a:effectLst/>
                <a:latin typeface="Söhne"/>
              </a:rPr>
              <a:t>Change in Livelihoods:</a:t>
            </a:r>
            <a:r>
              <a:rPr lang="en-US" sz="2100" b="0" i="0" dirty="0">
                <a:solidFill>
                  <a:schemeClr val="tx1"/>
                </a:solidFill>
                <a:effectLst/>
                <a:latin typeface="Söhne"/>
              </a:rPr>
              <a:t> The out-migration of rural residents can result in changes in livelihoods and economic activities in rural areas. As people leave for urban centers, agriculture and traditional rural occupations may decline, leading to shifts in the rural economy and potentially impacting food production and land use patterns.</a:t>
            </a:r>
          </a:p>
          <a:p>
            <a:pPr algn="l">
              <a:buFont typeface="+mj-lt"/>
              <a:buAutoNum type="arabicPeriod"/>
            </a:pPr>
            <a:r>
              <a:rPr lang="en-US" sz="2100" b="1" i="0" dirty="0">
                <a:solidFill>
                  <a:schemeClr val="tx1"/>
                </a:solidFill>
                <a:effectLst/>
                <a:latin typeface="Söhne"/>
              </a:rPr>
              <a:t>Cultural and Social Influences:</a:t>
            </a:r>
            <a:r>
              <a:rPr lang="en-US" sz="2100" b="0" i="0" dirty="0">
                <a:solidFill>
                  <a:schemeClr val="tx1"/>
                </a:solidFill>
                <a:effectLst/>
                <a:latin typeface="Söhne"/>
              </a:rPr>
              <a:t> Rural migrants who return to their home villages or maintain connections with rural communities may bring back urban cultural influences, values, and lifestyles. This can lead to changes in rural social norms, family structures, and consumption patterns as urban and rural cultures intersect.</a:t>
            </a:r>
          </a:p>
          <a:p>
            <a:pPr algn="l">
              <a:buFont typeface="+mj-lt"/>
              <a:buAutoNum type="arabicPeriod"/>
            </a:pPr>
            <a:r>
              <a:rPr lang="en-US" sz="2100" b="1" i="0" dirty="0">
                <a:solidFill>
                  <a:schemeClr val="tx1"/>
                </a:solidFill>
                <a:effectLst/>
                <a:latin typeface="Söhne"/>
              </a:rPr>
              <a:t>Infrastructure and Service Disparities:</a:t>
            </a:r>
            <a:r>
              <a:rPr lang="en-US" sz="2100" b="0" i="0" dirty="0">
                <a:solidFill>
                  <a:schemeClr val="tx1"/>
                </a:solidFill>
                <a:effectLst/>
                <a:latin typeface="Söhne"/>
              </a:rPr>
              <a:t> Urbanization can lead to disparities in infrastructure and services between urban and rural areas. Investments in healthcare, education, transportation, and utilities may be more significant in urban centers, potentially leaving rural areas with limited access to essential services, further incentivizing rural-to-urban migration.</a:t>
            </a:r>
          </a:p>
          <a:p>
            <a:pPr algn="l">
              <a:buFont typeface="+mj-lt"/>
              <a:buAutoNum type="arabicPeriod"/>
            </a:pPr>
            <a:r>
              <a:rPr lang="en-US" sz="2100" b="1" i="0" dirty="0">
                <a:solidFill>
                  <a:schemeClr val="tx1"/>
                </a:solidFill>
                <a:effectLst/>
                <a:latin typeface="Söhne"/>
              </a:rPr>
              <a:t>Policy Implications:</a:t>
            </a:r>
            <a:r>
              <a:rPr lang="en-US" sz="2100" b="0" i="0" dirty="0">
                <a:solidFill>
                  <a:schemeClr val="tx1"/>
                </a:solidFill>
                <a:effectLst/>
                <a:latin typeface="Söhne"/>
              </a:rPr>
              <a:t> Urbanization can influence government policies and development priorities. Policymakers may focus on urban infrastructure development, urban planning, and economic growth strategies, potentially diverting resources and attention away from rural areas. This can impact rural social change by shaping the availability of resources and opportunities.</a:t>
            </a:r>
          </a:p>
          <a:p>
            <a:endParaRPr lang="en-US" dirty="0"/>
          </a:p>
        </p:txBody>
      </p:sp>
    </p:spTree>
    <p:extLst>
      <p:ext uri="{BB962C8B-B14F-4D97-AF65-F5344CB8AC3E}">
        <p14:creationId xmlns:p14="http://schemas.microsoft.com/office/powerpoint/2010/main" val="348276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91FD-2A3B-0EDC-6CD3-13D0D5BFCFF1}"/>
              </a:ext>
            </a:extLst>
          </p:cNvPr>
          <p:cNvSpPr>
            <a:spLocks noGrp="1"/>
          </p:cNvSpPr>
          <p:nvPr>
            <p:ph type="title"/>
          </p:nvPr>
        </p:nvSpPr>
        <p:spPr/>
        <p:txBody>
          <a:bodyPr>
            <a:normAutofit/>
          </a:bodyPr>
          <a:lstStyle/>
          <a:p>
            <a:r>
              <a:rPr lang="en-US" sz="3600" b="1" dirty="0"/>
              <a:t>Migration and Rural Community</a:t>
            </a:r>
            <a:endParaRPr lang="en-GB" sz="3600" b="1" dirty="0"/>
          </a:p>
        </p:txBody>
      </p:sp>
      <p:sp>
        <p:nvSpPr>
          <p:cNvPr id="3" name="Content Placeholder 2">
            <a:extLst>
              <a:ext uri="{FF2B5EF4-FFF2-40B4-BE49-F238E27FC236}">
                <a16:creationId xmlns:a16="http://schemas.microsoft.com/office/drawing/2014/main" id="{D1496286-627C-DA3A-E0BF-1D56865D13F1}"/>
              </a:ext>
            </a:extLst>
          </p:cNvPr>
          <p:cNvSpPr>
            <a:spLocks noGrp="1"/>
          </p:cNvSpPr>
          <p:nvPr>
            <p:ph idx="1"/>
          </p:nvPr>
        </p:nvSpPr>
        <p:spPr>
          <a:xfrm>
            <a:off x="1097280" y="1845734"/>
            <a:ext cx="10471868" cy="4023360"/>
          </a:xfrm>
        </p:spPr>
        <p:txBody>
          <a:bodyPr>
            <a:normAutofit/>
          </a:bodyPr>
          <a:lstStyle/>
          <a:p>
            <a:pPr algn="just"/>
            <a:r>
              <a:rPr lang="en-US" sz="2800" b="1" i="0" dirty="0">
                <a:effectLst/>
                <a:latin typeface="Söhne"/>
              </a:rPr>
              <a:t>Internal Migration</a:t>
            </a:r>
            <a:r>
              <a:rPr lang="en-US" sz="2800" b="0" i="0" dirty="0">
                <a:solidFill>
                  <a:srgbClr val="374151"/>
                </a:solidFill>
                <a:effectLst/>
                <a:latin typeface="Söhne"/>
              </a:rPr>
              <a:t>: Internal migration refers to the movement of people within the boundaries of a single country. In Bangladesh, internal migration is quite common and can be categorized into rural-to-urban, urban-to-urban, and rural-to-rural migrations.</a:t>
            </a:r>
          </a:p>
          <a:p>
            <a:pPr algn="just"/>
            <a:endParaRPr lang="en-US" sz="2800" b="0" i="0" dirty="0">
              <a:solidFill>
                <a:srgbClr val="374151"/>
              </a:solidFill>
              <a:effectLst/>
              <a:latin typeface="Söhne"/>
            </a:endParaRPr>
          </a:p>
          <a:p>
            <a:pPr algn="just"/>
            <a:r>
              <a:rPr lang="en-US" sz="2800" b="1" i="0" dirty="0">
                <a:effectLst/>
                <a:latin typeface="Söhne"/>
              </a:rPr>
              <a:t>External Migration</a:t>
            </a:r>
            <a:r>
              <a:rPr lang="en-US" sz="2800" b="0" i="0" dirty="0">
                <a:solidFill>
                  <a:srgbClr val="374151"/>
                </a:solidFill>
                <a:effectLst/>
                <a:latin typeface="Söhne"/>
              </a:rPr>
              <a:t>: External migration, also known as international migration, involves the movement of people across national borders. In the case of Bangladesh, this typically refers to Bangladeshi citizens leaving the country to live and work abroad.</a:t>
            </a:r>
            <a:endParaRPr lang="en-GB" sz="2800" dirty="0"/>
          </a:p>
        </p:txBody>
      </p:sp>
    </p:spTree>
    <p:extLst>
      <p:ext uri="{BB962C8B-B14F-4D97-AF65-F5344CB8AC3E}">
        <p14:creationId xmlns:p14="http://schemas.microsoft.com/office/powerpoint/2010/main" val="86373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5CF6F-6B24-EB32-170C-D4DD5D8C1A9C}"/>
              </a:ext>
            </a:extLst>
          </p:cNvPr>
          <p:cNvSpPr>
            <a:spLocks noGrp="1"/>
          </p:cNvSpPr>
          <p:nvPr>
            <p:ph type="title"/>
          </p:nvPr>
        </p:nvSpPr>
        <p:spPr>
          <a:xfrm>
            <a:off x="5181601" y="634946"/>
            <a:ext cx="6368142" cy="1450757"/>
          </a:xfrm>
        </p:spPr>
        <p:txBody>
          <a:bodyPr>
            <a:normAutofit/>
          </a:bodyPr>
          <a:lstStyle/>
          <a:p>
            <a:r>
              <a:rPr lang="en-US" sz="3600" b="1" dirty="0">
                <a:solidFill>
                  <a:schemeClr val="tx1"/>
                </a:solidFill>
              </a:rPr>
              <a:t>Types of Internal Migration</a:t>
            </a:r>
            <a:endParaRPr lang="en-GB" sz="3600" b="1" dirty="0">
              <a:solidFill>
                <a:schemeClr val="tx1"/>
              </a:solidFill>
            </a:endParaRPr>
          </a:p>
        </p:txBody>
      </p:sp>
      <p:pic>
        <p:nvPicPr>
          <p:cNvPr id="5" name="Picture 4" descr="Ships at sea">
            <a:extLst>
              <a:ext uri="{FF2B5EF4-FFF2-40B4-BE49-F238E27FC236}">
                <a16:creationId xmlns:a16="http://schemas.microsoft.com/office/drawing/2014/main" id="{F3E24C42-1EBD-71AA-5F60-9DA3720500E5}"/>
              </a:ext>
            </a:extLst>
          </p:cNvPr>
          <p:cNvPicPr>
            <a:picLocks noChangeAspect="1"/>
          </p:cNvPicPr>
          <p:nvPr/>
        </p:nvPicPr>
        <p:blipFill rotWithShape="1">
          <a:blip r:embed="rId2"/>
          <a:srcRect l="29362" r="25417" b="1"/>
          <a:stretch/>
        </p:blipFill>
        <p:spPr>
          <a:xfrm>
            <a:off x="363014" y="523683"/>
            <a:ext cx="4818586" cy="6334316"/>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66CC04-A266-255C-3866-194D1D23B127}"/>
              </a:ext>
            </a:extLst>
          </p:cNvPr>
          <p:cNvSpPr>
            <a:spLocks noGrp="1"/>
          </p:cNvSpPr>
          <p:nvPr>
            <p:ph idx="1"/>
          </p:nvPr>
        </p:nvSpPr>
        <p:spPr>
          <a:xfrm>
            <a:off x="5362576" y="2239618"/>
            <a:ext cx="6095727" cy="4293703"/>
          </a:xfrm>
        </p:spPr>
        <p:txBody>
          <a:bodyPr>
            <a:normAutofit/>
          </a:bodyPr>
          <a:lstStyle/>
          <a:p>
            <a:pPr algn="just">
              <a:buFont typeface="Arial" panose="020B0604020202020204" pitchFamily="34" charset="0"/>
              <a:buChar char="•"/>
            </a:pPr>
            <a:r>
              <a:rPr lang="en-US" b="1" i="0" dirty="0">
                <a:effectLst/>
                <a:latin typeface="Söhne"/>
              </a:rPr>
              <a:t>Rural-to-Urban Migration</a:t>
            </a:r>
            <a:r>
              <a:rPr lang="en-US" b="0" i="0" dirty="0">
                <a:effectLst/>
                <a:latin typeface="Söhne"/>
              </a:rPr>
              <a:t>: Many people from rural areas in Bangladesh move to urban centers like Dhaka and Chittagong in search of better economic opportunities. They may seek employment in factories, construction, or the service sector.</a:t>
            </a:r>
          </a:p>
          <a:p>
            <a:pPr algn="just">
              <a:buFont typeface="Arial" panose="020B0604020202020204" pitchFamily="34" charset="0"/>
              <a:buChar char="•"/>
            </a:pPr>
            <a:r>
              <a:rPr lang="en-US" b="1" i="0" dirty="0">
                <a:effectLst/>
                <a:latin typeface="Söhne"/>
              </a:rPr>
              <a:t>Urban-to-Urban Migration</a:t>
            </a:r>
            <a:r>
              <a:rPr lang="en-US" b="0" i="0" dirty="0">
                <a:effectLst/>
                <a:latin typeface="Söhne"/>
              </a:rPr>
              <a:t>: In urban areas, there is also migration as people move from one city to another, often in pursuit of specific job opportunities or a better quality of life.</a:t>
            </a:r>
          </a:p>
          <a:p>
            <a:pPr algn="just">
              <a:buFont typeface="Arial" panose="020B0604020202020204" pitchFamily="34" charset="0"/>
              <a:buChar char="•"/>
            </a:pPr>
            <a:r>
              <a:rPr lang="en-US" b="1" i="0" dirty="0">
                <a:effectLst/>
                <a:latin typeface="Söhne"/>
              </a:rPr>
              <a:t>Rural-to-Rural Migration</a:t>
            </a:r>
            <a:r>
              <a:rPr lang="en-US" b="0" i="0" dirty="0">
                <a:effectLst/>
                <a:latin typeface="Söhne"/>
              </a:rPr>
              <a:t>: This type of migration involves people moving from one rural area to another, often due to environmental factors like flooding or agricultural opportunities.</a:t>
            </a:r>
          </a:p>
          <a:p>
            <a:endParaRPr lang="en-GB" sz="1900" dirty="0"/>
          </a:p>
        </p:txBody>
      </p:sp>
    </p:spTree>
    <p:extLst>
      <p:ext uri="{BB962C8B-B14F-4D97-AF65-F5344CB8AC3E}">
        <p14:creationId xmlns:p14="http://schemas.microsoft.com/office/powerpoint/2010/main" val="345974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C8C9-92DD-5C3A-F617-6EADA8839F65}"/>
              </a:ext>
            </a:extLst>
          </p:cNvPr>
          <p:cNvSpPr>
            <a:spLocks noGrp="1"/>
          </p:cNvSpPr>
          <p:nvPr>
            <p:ph type="title"/>
          </p:nvPr>
        </p:nvSpPr>
        <p:spPr/>
        <p:txBody>
          <a:bodyPr>
            <a:normAutofit/>
          </a:bodyPr>
          <a:lstStyle/>
          <a:p>
            <a:r>
              <a:rPr lang="en-US" sz="3600" b="1" dirty="0"/>
              <a:t>Types of External Migration</a:t>
            </a:r>
            <a:endParaRPr lang="en-GB" sz="3600" b="1" dirty="0"/>
          </a:p>
        </p:txBody>
      </p:sp>
      <p:sp>
        <p:nvSpPr>
          <p:cNvPr id="3" name="Content Placeholder 2">
            <a:extLst>
              <a:ext uri="{FF2B5EF4-FFF2-40B4-BE49-F238E27FC236}">
                <a16:creationId xmlns:a16="http://schemas.microsoft.com/office/drawing/2014/main" id="{D5BE5E5D-AEEC-7B28-62EE-92588BF1CE17}"/>
              </a:ext>
            </a:extLst>
          </p:cNvPr>
          <p:cNvSpPr>
            <a:spLocks noGrp="1"/>
          </p:cNvSpPr>
          <p:nvPr>
            <p:ph idx="1"/>
          </p:nvPr>
        </p:nvSpPr>
        <p:spPr/>
        <p:txBody>
          <a:bodyPr/>
          <a:lstStyle/>
          <a:p>
            <a:pPr algn="l">
              <a:buFont typeface="Arial" panose="020B0604020202020204" pitchFamily="34" charset="0"/>
              <a:buChar char="•"/>
            </a:pPr>
            <a:r>
              <a:rPr lang="en-US" b="1" i="0" dirty="0">
                <a:solidFill>
                  <a:srgbClr val="374151"/>
                </a:solidFill>
                <a:effectLst/>
                <a:latin typeface="Söhne"/>
              </a:rPr>
              <a:t>Labor Migration</a:t>
            </a:r>
            <a:r>
              <a:rPr lang="en-US" b="0" i="0" dirty="0">
                <a:solidFill>
                  <a:srgbClr val="374151"/>
                </a:solidFill>
                <a:effectLst/>
                <a:latin typeface="Söhne"/>
              </a:rPr>
              <a:t>: Bangladesh has a significant number of people who go abroad as migrant workers, often to countries in the Middle East, Southeast Asia, and even Western countries. They work in various sectors, such as construction, agriculture, and domestic service. For example, Bangladeshi workers can be found in countries like Saudi Arabia, Malaysia, and the United Arab Emirates.</a:t>
            </a:r>
          </a:p>
          <a:p>
            <a:pPr algn="l">
              <a:buFont typeface="Arial" panose="020B0604020202020204" pitchFamily="34" charset="0"/>
              <a:buChar char="•"/>
            </a:pPr>
            <a:r>
              <a:rPr lang="en-US" b="1" i="0" dirty="0">
                <a:solidFill>
                  <a:srgbClr val="374151"/>
                </a:solidFill>
                <a:effectLst/>
                <a:latin typeface="Söhne"/>
              </a:rPr>
              <a:t>Asylum Seekers and Refugees</a:t>
            </a:r>
            <a:r>
              <a:rPr lang="en-US" b="0" i="0" dirty="0">
                <a:solidFill>
                  <a:srgbClr val="374151"/>
                </a:solidFill>
                <a:effectLst/>
                <a:latin typeface="Söhne"/>
              </a:rPr>
              <a:t>: Some Bangladeshis may leave the country to seek asylum or refuge due to political instability, persecution, or natural disasters. Rohingya refugees from Myanmar, for instance, have sought refuge in Bangladesh.</a:t>
            </a:r>
          </a:p>
          <a:p>
            <a:pPr algn="l">
              <a:buFont typeface="Arial" panose="020B0604020202020204" pitchFamily="34" charset="0"/>
              <a:buChar char="•"/>
            </a:pPr>
            <a:r>
              <a:rPr lang="en-US" b="1" i="0" dirty="0">
                <a:solidFill>
                  <a:srgbClr val="374151"/>
                </a:solidFill>
                <a:effectLst/>
                <a:latin typeface="Söhne"/>
              </a:rPr>
              <a:t>Educational Migration</a:t>
            </a:r>
            <a:r>
              <a:rPr lang="en-US" b="0" i="0" dirty="0">
                <a:solidFill>
                  <a:srgbClr val="374151"/>
                </a:solidFill>
                <a:effectLst/>
                <a:latin typeface="Söhne"/>
              </a:rPr>
              <a:t>: Bangladeshi students often go abroad for higher education. They may study in countries like the United States, the United Kingdom, Canada, or Australia.</a:t>
            </a:r>
          </a:p>
          <a:p>
            <a:endParaRPr lang="en-GB" dirty="0"/>
          </a:p>
        </p:txBody>
      </p:sp>
    </p:spTree>
    <p:extLst>
      <p:ext uri="{BB962C8B-B14F-4D97-AF65-F5344CB8AC3E}">
        <p14:creationId xmlns:p14="http://schemas.microsoft.com/office/powerpoint/2010/main" val="15467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16C3-A1E8-493F-FBB5-615F309890B0}"/>
              </a:ext>
            </a:extLst>
          </p:cNvPr>
          <p:cNvSpPr>
            <a:spLocks noGrp="1"/>
          </p:cNvSpPr>
          <p:nvPr>
            <p:ph type="title"/>
          </p:nvPr>
        </p:nvSpPr>
        <p:spPr/>
        <p:txBody>
          <a:bodyPr>
            <a:normAutofit/>
          </a:bodyPr>
          <a:lstStyle/>
          <a:p>
            <a:pPr algn="ctr"/>
            <a:r>
              <a:rPr lang="en-US" sz="3600" b="1" dirty="0"/>
              <a:t>The Role of Rural People in International </a:t>
            </a:r>
            <a:br>
              <a:rPr lang="en-US" sz="3600" b="1" dirty="0"/>
            </a:br>
            <a:r>
              <a:rPr lang="en-US" sz="3600" b="1" dirty="0"/>
              <a:t>Migration and Social Development</a:t>
            </a:r>
            <a:endParaRPr lang="en-GB" sz="3600" b="1" dirty="0"/>
          </a:p>
        </p:txBody>
      </p:sp>
      <p:sp>
        <p:nvSpPr>
          <p:cNvPr id="3" name="Content Placeholder 2">
            <a:extLst>
              <a:ext uri="{FF2B5EF4-FFF2-40B4-BE49-F238E27FC236}">
                <a16:creationId xmlns:a16="http://schemas.microsoft.com/office/drawing/2014/main" id="{E2044950-F26B-02AA-92FA-5B1C92FDCB5E}"/>
              </a:ext>
            </a:extLst>
          </p:cNvPr>
          <p:cNvSpPr>
            <a:spLocks noGrp="1"/>
          </p:cNvSpPr>
          <p:nvPr>
            <p:ph idx="1"/>
          </p:nvPr>
        </p:nvSpPr>
        <p:spPr>
          <a:xfrm>
            <a:off x="674703" y="1845733"/>
            <a:ext cx="11146236" cy="4413023"/>
          </a:xfrm>
        </p:spPr>
        <p:txBody>
          <a:bodyPr>
            <a:normAutofit fontScale="85000" lnSpcReduction="20000"/>
          </a:bodyPr>
          <a:lstStyle/>
          <a:p>
            <a:pPr algn="just">
              <a:buFont typeface="+mj-lt"/>
              <a:buAutoNum type="arabicPeriod"/>
            </a:pPr>
            <a:r>
              <a:rPr lang="en-US" b="1" i="0" dirty="0">
                <a:solidFill>
                  <a:schemeClr val="tx1"/>
                </a:solidFill>
                <a:effectLst/>
                <a:latin typeface="Söhne"/>
              </a:rPr>
              <a:t>Migrant Workers</a:t>
            </a:r>
            <a:r>
              <a:rPr lang="en-US" b="0" i="0" dirty="0">
                <a:solidFill>
                  <a:schemeClr val="tx1"/>
                </a:solidFill>
                <a:effectLst/>
                <a:latin typeface="Söhne"/>
              </a:rPr>
              <a:t>: Rural individuals and families are often the primary participants in international migration from Bangladesh. They leave their rural homes and communities to seek employment opportunities in foreign countries, primarily in the Middle East, Southeast Asia, and beyond. These migrants work in various sectors, including construction, agriculture, manufacturing, and domestic services.</a:t>
            </a:r>
          </a:p>
          <a:p>
            <a:pPr algn="just">
              <a:buFont typeface="+mj-lt"/>
              <a:buAutoNum type="arabicPeriod"/>
            </a:pPr>
            <a:r>
              <a:rPr lang="en-US" b="1" i="0" dirty="0">
                <a:solidFill>
                  <a:schemeClr val="tx1"/>
                </a:solidFill>
                <a:effectLst/>
                <a:latin typeface="Söhne"/>
              </a:rPr>
              <a:t>Remittance Senders</a:t>
            </a:r>
            <a:r>
              <a:rPr lang="en-US" b="0" i="0" dirty="0">
                <a:solidFill>
                  <a:schemeClr val="tx1"/>
                </a:solidFill>
                <a:effectLst/>
                <a:latin typeface="Söhne"/>
              </a:rPr>
              <a:t>: Rural migrants working abroad typically send remittances back to their families in Bangladesh. These remittances are a vital source of income for their households and communities, helping to improve living standards, invest in education, and develop local infrastructure. The flow of remittances has a significant impact on rural economies.</a:t>
            </a:r>
          </a:p>
          <a:p>
            <a:pPr algn="just">
              <a:buFont typeface="+mj-lt"/>
              <a:buAutoNum type="arabicPeriod"/>
            </a:pPr>
            <a:r>
              <a:rPr lang="en-US" b="1" i="0" dirty="0">
                <a:solidFill>
                  <a:schemeClr val="tx1"/>
                </a:solidFill>
                <a:effectLst/>
                <a:latin typeface="Söhne"/>
              </a:rPr>
              <a:t>Information and Knowledge Sharing</a:t>
            </a:r>
            <a:r>
              <a:rPr lang="en-US" b="0" i="0" dirty="0">
                <a:solidFill>
                  <a:schemeClr val="tx1"/>
                </a:solidFill>
                <a:effectLst/>
                <a:latin typeface="Söhne"/>
              </a:rPr>
              <a:t>: Migrants who have successfully navigated the international migration process often share their experiences and knowledge with others in their rural communities. They provide information on job opportunities, visa procedures, and the challenges and benefits of working abroad. This informal information-sharing network encourages more rural residents to consider international migration as a viable option.</a:t>
            </a:r>
          </a:p>
          <a:p>
            <a:pPr algn="just">
              <a:buFont typeface="+mj-lt"/>
              <a:buAutoNum type="arabicPeriod"/>
            </a:pPr>
            <a:r>
              <a:rPr lang="en-US" b="1" i="0" dirty="0">
                <a:solidFill>
                  <a:schemeClr val="tx1"/>
                </a:solidFill>
                <a:effectLst/>
                <a:latin typeface="Söhne"/>
              </a:rPr>
              <a:t>Social Networks and Community Support</a:t>
            </a:r>
            <a:r>
              <a:rPr lang="en-US" b="0" i="0" dirty="0">
                <a:solidFill>
                  <a:schemeClr val="tx1"/>
                </a:solidFill>
                <a:effectLst/>
                <a:latin typeface="Söhne"/>
              </a:rPr>
              <a:t>: Rural communities have strong social networks and support systems. When individuals from these communities migrate abroad, they often rely on their social connections to find jobs, housing, and support in foreign countries. These networks can be crucial in helping newcomers adapt to their new environments and navigate potential challenges.</a:t>
            </a:r>
          </a:p>
          <a:p>
            <a:pPr algn="just">
              <a:buFont typeface="+mj-lt"/>
              <a:buAutoNum type="arabicPeriod"/>
            </a:pPr>
            <a:r>
              <a:rPr lang="en-US" b="1" i="0" dirty="0">
                <a:solidFill>
                  <a:schemeClr val="tx1"/>
                </a:solidFill>
                <a:effectLst/>
                <a:latin typeface="Söhne"/>
              </a:rPr>
              <a:t>Community-Level Impact</a:t>
            </a:r>
            <a:r>
              <a:rPr lang="en-US" b="0" i="0" dirty="0">
                <a:solidFill>
                  <a:schemeClr val="tx1"/>
                </a:solidFill>
                <a:effectLst/>
                <a:latin typeface="Söhne"/>
              </a:rPr>
              <a:t>: The influx of remittances from rural migrants working abroad can lead to local development in rural areas. Families use remittance funds to invest in businesses, agricultural projects, and infrastructure improvements, which can contribute to economic growth and stability in their communities.</a:t>
            </a:r>
          </a:p>
          <a:p>
            <a:endParaRPr lang="en-GB" dirty="0"/>
          </a:p>
        </p:txBody>
      </p:sp>
    </p:spTree>
    <p:extLst>
      <p:ext uri="{BB962C8B-B14F-4D97-AF65-F5344CB8AC3E}">
        <p14:creationId xmlns:p14="http://schemas.microsoft.com/office/powerpoint/2010/main" val="180500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3DA0-B191-7BF7-4090-8DE6BC8293FC}"/>
              </a:ext>
            </a:extLst>
          </p:cNvPr>
          <p:cNvSpPr>
            <a:spLocks noGrp="1"/>
          </p:cNvSpPr>
          <p:nvPr>
            <p:ph type="title"/>
          </p:nvPr>
        </p:nvSpPr>
        <p:spPr>
          <a:xfrm>
            <a:off x="1097280" y="808383"/>
            <a:ext cx="10058400" cy="928977"/>
          </a:xfrm>
        </p:spPr>
        <p:txBody>
          <a:bodyPr>
            <a:normAutofit/>
          </a:bodyPr>
          <a:lstStyle/>
          <a:p>
            <a:r>
              <a:rPr lang="en-US" sz="3600" b="1" dirty="0"/>
              <a:t>The Contribution of Migration on the Economy</a:t>
            </a:r>
          </a:p>
        </p:txBody>
      </p:sp>
      <p:sp>
        <p:nvSpPr>
          <p:cNvPr id="3" name="Content Placeholder 2">
            <a:extLst>
              <a:ext uri="{FF2B5EF4-FFF2-40B4-BE49-F238E27FC236}">
                <a16:creationId xmlns:a16="http://schemas.microsoft.com/office/drawing/2014/main" id="{F9ACB892-912E-8C36-40D8-794E0198EBBA}"/>
              </a:ext>
            </a:extLst>
          </p:cNvPr>
          <p:cNvSpPr>
            <a:spLocks noGrp="1"/>
          </p:cNvSpPr>
          <p:nvPr>
            <p:ph idx="1"/>
          </p:nvPr>
        </p:nvSpPr>
        <p:spPr>
          <a:xfrm>
            <a:off x="1097279" y="1845734"/>
            <a:ext cx="10882685" cy="4369536"/>
          </a:xfrm>
        </p:spPr>
        <p:txBody>
          <a:bodyPr>
            <a:noAutofit/>
          </a:bodyPr>
          <a:lstStyle/>
          <a:p>
            <a:pPr algn="just"/>
            <a:r>
              <a:rPr lang="en-US" sz="2400" dirty="0"/>
              <a:t>International labor migration is one of the major contributors to the growth of Bangladesh’s economy. Since </a:t>
            </a:r>
            <a:r>
              <a:rPr lang="en-US" sz="2400" b="1" dirty="0"/>
              <a:t>1976 close to 13 million Bangladeshi citizens </a:t>
            </a:r>
            <a:r>
              <a:rPr lang="en-US" sz="2400" dirty="0"/>
              <a:t>have migrated for overseas employment to </a:t>
            </a:r>
            <a:r>
              <a:rPr lang="en-US" sz="2400" b="1" dirty="0"/>
              <a:t>165 countries</a:t>
            </a:r>
            <a:r>
              <a:rPr lang="en-US" sz="2400" dirty="0"/>
              <a:t>; </a:t>
            </a:r>
            <a:r>
              <a:rPr lang="en-US" sz="2400" b="1" dirty="0"/>
              <a:t>916,463 were female migrant workers [1991-2020]. In 2019 US$ 18.32 billion </a:t>
            </a:r>
            <a:r>
              <a:rPr lang="en-US" sz="2400" dirty="0"/>
              <a:t>was remitted to </a:t>
            </a:r>
            <a:r>
              <a:rPr lang="en-US" sz="2400" b="1" dirty="0"/>
              <a:t>Bangladesh contributing to 40% of Bangladesh’s total foreign exchange earnings and making the country the third highest recipient of remittance in South Asia [World Bank, 2020</a:t>
            </a:r>
            <a:r>
              <a:rPr lang="en-US" sz="2400" dirty="0"/>
              <a:t>]. International remittances averaged more than 5.7% of GDP during 7 The 7-year plan. The labor migration sector has also contributed to the rapid growth of per capita GDP and per capita gross national income (GNI), one of the major indicators that led Bangladesh to become a lower middle-income country (LMIC) in 2015, according to the World Bank classification. Overseas employment created 3.5 million jobs against the target of 2 million for the 7FYP, thus covering a 30% deficit of domestic employment creation.</a:t>
            </a:r>
          </a:p>
        </p:txBody>
      </p:sp>
    </p:spTree>
    <p:extLst>
      <p:ext uri="{BB962C8B-B14F-4D97-AF65-F5344CB8AC3E}">
        <p14:creationId xmlns:p14="http://schemas.microsoft.com/office/powerpoint/2010/main" val="395738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C344-AFB9-0004-6F84-547562248C23}"/>
              </a:ext>
            </a:extLst>
          </p:cNvPr>
          <p:cNvSpPr>
            <a:spLocks noGrp="1"/>
          </p:cNvSpPr>
          <p:nvPr>
            <p:ph type="title"/>
          </p:nvPr>
        </p:nvSpPr>
        <p:spPr/>
        <p:txBody>
          <a:bodyPr>
            <a:normAutofit/>
          </a:bodyPr>
          <a:lstStyle/>
          <a:p>
            <a:r>
              <a:rPr lang="en-US" sz="3600" b="1" dirty="0"/>
              <a:t>The Impacts of Migration on Rural Communities (1)</a:t>
            </a:r>
          </a:p>
        </p:txBody>
      </p:sp>
      <p:sp>
        <p:nvSpPr>
          <p:cNvPr id="3" name="Content Placeholder 2">
            <a:extLst>
              <a:ext uri="{FF2B5EF4-FFF2-40B4-BE49-F238E27FC236}">
                <a16:creationId xmlns:a16="http://schemas.microsoft.com/office/drawing/2014/main" id="{EEADB0E2-CE8C-9AB9-C4B6-9BABC0F91C70}"/>
              </a:ext>
            </a:extLst>
          </p:cNvPr>
          <p:cNvSpPr>
            <a:spLocks noGrp="1"/>
          </p:cNvSpPr>
          <p:nvPr>
            <p:ph idx="1"/>
          </p:nvPr>
        </p:nvSpPr>
        <p:spPr/>
        <p:txBody>
          <a:bodyPr>
            <a:normAutofit fontScale="85000" lnSpcReduction="20000"/>
          </a:bodyPr>
          <a:lstStyle/>
          <a:p>
            <a:pPr algn="l">
              <a:buFont typeface="+mj-lt"/>
              <a:buAutoNum type="arabicPeriod"/>
            </a:pPr>
            <a:r>
              <a:rPr lang="en-US" b="1" i="0" dirty="0">
                <a:solidFill>
                  <a:srgbClr val="374151"/>
                </a:solidFill>
                <a:effectLst/>
                <a:latin typeface="Söhne"/>
              </a:rPr>
              <a:t>Demographic Changes:</a:t>
            </a:r>
            <a:r>
              <a:rPr lang="en-US" b="0" i="0" dirty="0">
                <a:solidFill>
                  <a:srgbClr val="374151"/>
                </a:solidFill>
                <a:effectLst/>
                <a:latin typeface="Söhne"/>
              </a:rPr>
              <a:t> Rural communities in Bangladesh often experience a decrease in their population due to out-migration. Young adults, in particular, leave rural areas in search of better economic opportunities in urban centers. This demographic shift can lead to imbalances in age groups within rural communities.</a:t>
            </a:r>
          </a:p>
          <a:p>
            <a:pPr algn="l">
              <a:buFont typeface="+mj-lt"/>
              <a:buAutoNum type="arabicPeriod"/>
            </a:pPr>
            <a:r>
              <a:rPr lang="en-US" b="1" i="0" dirty="0">
                <a:solidFill>
                  <a:srgbClr val="374151"/>
                </a:solidFill>
                <a:effectLst/>
                <a:latin typeface="Söhne"/>
              </a:rPr>
              <a:t>Economic Remittances:</a:t>
            </a:r>
            <a:r>
              <a:rPr lang="en-US" b="0" i="0" dirty="0">
                <a:solidFill>
                  <a:srgbClr val="374151"/>
                </a:solidFill>
                <a:effectLst/>
                <a:latin typeface="Söhne"/>
              </a:rPr>
              <a:t> Many migrants from rural Bangladesh send remittances back to their families in their home villages. These remittances can have a positive economic impact on rural households, contributing to improved living standards, increased investment in education and healthcare, and poverty reduction.</a:t>
            </a:r>
          </a:p>
          <a:p>
            <a:pPr algn="l">
              <a:buFont typeface="+mj-lt"/>
              <a:buAutoNum type="arabicPeriod"/>
            </a:pPr>
            <a:r>
              <a:rPr lang="en-US" b="1" i="0" dirty="0">
                <a:solidFill>
                  <a:srgbClr val="374151"/>
                </a:solidFill>
                <a:effectLst/>
                <a:latin typeface="Söhne"/>
              </a:rPr>
              <a:t>Labor Shortages:</a:t>
            </a:r>
            <a:r>
              <a:rPr lang="en-US" b="0" i="0" dirty="0">
                <a:solidFill>
                  <a:srgbClr val="374151"/>
                </a:solidFill>
                <a:effectLst/>
                <a:latin typeface="Söhne"/>
              </a:rPr>
              <a:t> The out-migration of working-age individuals can create labor shortages in rural areas, especially during peak agricultural seasons. This can affect agricultural productivity and may lead to changes in farming practices, such as increased mechanization or a shift towards labor-intensive crops.</a:t>
            </a:r>
          </a:p>
          <a:p>
            <a:pPr algn="l">
              <a:buFont typeface="+mj-lt"/>
              <a:buAutoNum type="arabicPeriod"/>
            </a:pPr>
            <a:r>
              <a:rPr lang="en-US" b="1" i="0" dirty="0">
                <a:solidFill>
                  <a:srgbClr val="374151"/>
                </a:solidFill>
                <a:effectLst/>
                <a:latin typeface="Söhne"/>
              </a:rPr>
              <a:t>Gender Roles and Social Change:</a:t>
            </a:r>
            <a:r>
              <a:rPr lang="en-US" b="0" i="0" dirty="0">
                <a:solidFill>
                  <a:srgbClr val="374151"/>
                </a:solidFill>
                <a:effectLst/>
                <a:latin typeface="Söhne"/>
              </a:rPr>
              <a:t> Migration often leads to changes in gender roles within rural households. With men migrating to urban areas for work, women in rural communities may take on new responsibilities and roles, including managing family farms and making household decisions. These changes can influence gender dynamics and social norms.</a:t>
            </a:r>
          </a:p>
          <a:p>
            <a:pPr algn="l">
              <a:buFont typeface="+mj-lt"/>
              <a:buAutoNum type="arabicPeriod"/>
            </a:pPr>
            <a:r>
              <a:rPr lang="en-US" b="1" i="0" dirty="0">
                <a:solidFill>
                  <a:srgbClr val="374151"/>
                </a:solidFill>
                <a:effectLst/>
                <a:latin typeface="Söhne"/>
              </a:rPr>
              <a:t>Education and Aspirations:</a:t>
            </a:r>
            <a:r>
              <a:rPr lang="en-US" b="0" i="0" dirty="0">
                <a:solidFill>
                  <a:srgbClr val="374151"/>
                </a:solidFill>
                <a:effectLst/>
                <a:latin typeface="Söhne"/>
              </a:rPr>
              <a:t> The children of rural migrants may have increased access to education and exposure to urban lifestyles. This can raise their aspirations and lead to a desire to pursue non-agricultural careers, potentially contributing to rural social change by diversifying economic activities.</a:t>
            </a:r>
          </a:p>
          <a:p>
            <a:endParaRPr lang="en-US" dirty="0"/>
          </a:p>
        </p:txBody>
      </p:sp>
    </p:spTree>
    <p:extLst>
      <p:ext uri="{BB962C8B-B14F-4D97-AF65-F5344CB8AC3E}">
        <p14:creationId xmlns:p14="http://schemas.microsoft.com/office/powerpoint/2010/main" val="74998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1D19-993F-C19A-6A27-7946057D92A6}"/>
              </a:ext>
            </a:extLst>
          </p:cNvPr>
          <p:cNvSpPr>
            <a:spLocks noGrp="1"/>
          </p:cNvSpPr>
          <p:nvPr>
            <p:ph type="title"/>
          </p:nvPr>
        </p:nvSpPr>
        <p:spPr>
          <a:xfrm>
            <a:off x="1269558" y="263527"/>
            <a:ext cx="10058400" cy="1450757"/>
          </a:xfrm>
        </p:spPr>
        <p:txBody>
          <a:bodyPr>
            <a:normAutofit/>
          </a:bodyPr>
          <a:lstStyle/>
          <a:p>
            <a:r>
              <a:rPr lang="en-US" sz="3600" b="1" dirty="0"/>
              <a:t>The Impacts of Migration on Rural Communities (2)</a:t>
            </a:r>
          </a:p>
        </p:txBody>
      </p:sp>
      <p:sp>
        <p:nvSpPr>
          <p:cNvPr id="3" name="Content Placeholder 2">
            <a:extLst>
              <a:ext uri="{FF2B5EF4-FFF2-40B4-BE49-F238E27FC236}">
                <a16:creationId xmlns:a16="http://schemas.microsoft.com/office/drawing/2014/main" id="{4CC9CF70-53CA-EA5C-7B89-7A2D55B64B8A}"/>
              </a:ext>
            </a:extLst>
          </p:cNvPr>
          <p:cNvSpPr>
            <a:spLocks noGrp="1"/>
          </p:cNvSpPr>
          <p:nvPr>
            <p:ph idx="1"/>
          </p:nvPr>
        </p:nvSpPr>
        <p:spPr/>
        <p:txBody>
          <a:bodyPr>
            <a:normAutofit fontScale="92500" lnSpcReduction="20000"/>
          </a:bodyPr>
          <a:lstStyle/>
          <a:p>
            <a:pPr marL="0" indent="0" algn="l">
              <a:buNone/>
            </a:pPr>
            <a:r>
              <a:rPr lang="en-US" b="1" i="0" dirty="0">
                <a:solidFill>
                  <a:srgbClr val="374151"/>
                </a:solidFill>
                <a:effectLst/>
                <a:latin typeface="Söhne"/>
              </a:rPr>
              <a:t>6. Infrastructure Development:</a:t>
            </a:r>
            <a:r>
              <a:rPr lang="en-US" b="0" i="0" dirty="0">
                <a:solidFill>
                  <a:srgbClr val="374151"/>
                </a:solidFill>
                <a:effectLst/>
                <a:latin typeface="Söhne"/>
              </a:rPr>
              <a:t> Some rural communities benefit from investments in infrastructure and services made by returning migrants or through remittances. This can include the construction of houses, roads, schools, and healthcare facilities, contributing to overall development.</a:t>
            </a:r>
          </a:p>
          <a:p>
            <a:pPr marL="0" indent="0" algn="l">
              <a:buNone/>
            </a:pPr>
            <a:r>
              <a:rPr lang="en-US" b="1" i="0" dirty="0">
                <a:solidFill>
                  <a:srgbClr val="374151"/>
                </a:solidFill>
                <a:effectLst/>
                <a:latin typeface="Söhne"/>
              </a:rPr>
              <a:t>7. Social Networks and Community Ties:</a:t>
            </a:r>
            <a:r>
              <a:rPr lang="en-US" b="0" i="0" dirty="0">
                <a:solidFill>
                  <a:srgbClr val="374151"/>
                </a:solidFill>
                <a:effectLst/>
                <a:latin typeface="Söhne"/>
              </a:rPr>
              <a:t> While migration can lead to physical dislocation, it can also strengthen social networks and ties among migrants and their communities of origin. These networks can be leveraged for mutual support, business ventures, and community development projects.</a:t>
            </a:r>
          </a:p>
          <a:p>
            <a:pPr marL="0" indent="0" algn="l">
              <a:buNone/>
            </a:pPr>
            <a:r>
              <a:rPr lang="en-US" b="1" i="0" dirty="0">
                <a:solidFill>
                  <a:srgbClr val="374151"/>
                </a:solidFill>
                <a:effectLst/>
                <a:latin typeface="Söhne"/>
              </a:rPr>
              <a:t>8. Urban-Rural Linkages:</a:t>
            </a:r>
            <a:r>
              <a:rPr lang="en-US" b="0" i="0" dirty="0">
                <a:solidFill>
                  <a:srgbClr val="374151"/>
                </a:solidFill>
                <a:effectLst/>
                <a:latin typeface="Söhne"/>
              </a:rPr>
              <a:t> Migration creates linkages between rural and urban areas. Rural communities may have connections to urban centers, which can facilitate access to job opportunities, markets, and resources.</a:t>
            </a:r>
          </a:p>
          <a:p>
            <a:pPr marL="0" indent="0" algn="l">
              <a:buNone/>
            </a:pPr>
            <a:r>
              <a:rPr lang="en-US" b="1" i="0" dirty="0">
                <a:solidFill>
                  <a:srgbClr val="374151"/>
                </a:solidFill>
                <a:effectLst/>
                <a:latin typeface="Söhne"/>
              </a:rPr>
              <a:t>9. Challenges of Reintegration:</a:t>
            </a:r>
            <a:r>
              <a:rPr lang="en-US" b="0" i="0" dirty="0">
                <a:solidFill>
                  <a:srgbClr val="374151"/>
                </a:solidFill>
                <a:effectLst/>
                <a:latin typeface="Söhne"/>
              </a:rPr>
              <a:t> When migrants return to their rural communities, they may face challenges in reintegrating into their home villages, including issues related to livelihoods, social roles, and expectations.</a:t>
            </a:r>
          </a:p>
          <a:p>
            <a:pPr marL="0" indent="0" algn="l">
              <a:buNone/>
            </a:pPr>
            <a:r>
              <a:rPr lang="en-US" b="1" i="0" dirty="0">
                <a:solidFill>
                  <a:srgbClr val="374151"/>
                </a:solidFill>
                <a:effectLst/>
                <a:latin typeface="Söhne"/>
              </a:rPr>
              <a:t>10. Land Use Changes:</a:t>
            </a:r>
            <a:r>
              <a:rPr lang="en-US" b="0" i="0" dirty="0">
                <a:solidFill>
                  <a:srgbClr val="374151"/>
                </a:solidFill>
                <a:effectLst/>
                <a:latin typeface="Söhne"/>
              </a:rPr>
              <a:t> In some cases, land previously used for agriculture may be converted for residential purposes or other uses when migrants return and invest in their home communities, potentially affecting land use patterns.</a:t>
            </a:r>
          </a:p>
          <a:p>
            <a:endParaRPr lang="en-US" dirty="0"/>
          </a:p>
        </p:txBody>
      </p:sp>
    </p:spTree>
    <p:extLst>
      <p:ext uri="{BB962C8B-B14F-4D97-AF65-F5344CB8AC3E}">
        <p14:creationId xmlns:p14="http://schemas.microsoft.com/office/powerpoint/2010/main" val="266957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alphaModFix amt="35000"/>
          </a:blip>
          <a:srcRect t="10191" b="5540"/>
          <a:stretch/>
        </p:blipFill>
        <p:spPr>
          <a:xfrm>
            <a:off x="20" y="9535"/>
            <a:ext cx="12191980" cy="6857990"/>
          </a:xfrm>
          <a:prstGeom prst="rect">
            <a:avLst/>
          </a:prstGeom>
        </p:spPr>
      </p:pic>
      <p:cxnSp>
        <p:nvCxnSpPr>
          <p:cNvPr id="71" name="Straight Connector 70">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1097280" y="286603"/>
            <a:ext cx="10058400" cy="1450757"/>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Objectives of the Lecture</a:t>
            </a:r>
          </a:p>
        </p:txBody>
      </p:sp>
      <p:graphicFrame>
        <p:nvGraphicFramePr>
          <p:cNvPr id="77" name="Content Placeholder 2">
            <a:extLst>
              <a:ext uri="{FF2B5EF4-FFF2-40B4-BE49-F238E27FC236}">
                <a16:creationId xmlns:a16="http://schemas.microsoft.com/office/drawing/2014/main" id="{B1C907BC-1E6F-9B62-B9E6-B8C484BF7603}"/>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 name="Rectangle 72">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581059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9CF2-3E7A-32CD-3CFF-E6213C14082D}"/>
              </a:ext>
            </a:extLst>
          </p:cNvPr>
          <p:cNvSpPr>
            <a:spLocks noGrp="1"/>
          </p:cNvSpPr>
          <p:nvPr>
            <p:ph type="title"/>
          </p:nvPr>
        </p:nvSpPr>
        <p:spPr>
          <a:xfrm>
            <a:off x="742121" y="286603"/>
            <a:ext cx="11105321" cy="1450757"/>
          </a:xfrm>
        </p:spPr>
        <p:txBody>
          <a:bodyPr>
            <a:normAutofit/>
          </a:bodyPr>
          <a:lstStyle/>
          <a:p>
            <a:r>
              <a:rPr lang="en-US" sz="3200" b="1" dirty="0"/>
              <a:t>The Impacts of Technological Advancement of Rural Society (negative)</a:t>
            </a:r>
          </a:p>
        </p:txBody>
      </p:sp>
      <p:sp>
        <p:nvSpPr>
          <p:cNvPr id="3" name="Content Placeholder 2">
            <a:extLst>
              <a:ext uri="{FF2B5EF4-FFF2-40B4-BE49-F238E27FC236}">
                <a16:creationId xmlns:a16="http://schemas.microsoft.com/office/drawing/2014/main" id="{0F144529-F8EC-6256-B8CA-68742666DB00}"/>
              </a:ext>
            </a:extLst>
          </p:cNvPr>
          <p:cNvSpPr>
            <a:spLocks noGrp="1"/>
          </p:cNvSpPr>
          <p:nvPr>
            <p:ph idx="1"/>
          </p:nvPr>
        </p:nvSpPr>
        <p:spPr/>
        <p:txBody>
          <a:bodyPr>
            <a:normAutofit fontScale="85000" lnSpcReduction="20000"/>
          </a:bodyPr>
          <a:lstStyle/>
          <a:p>
            <a:pPr algn="just">
              <a:buFont typeface="+mj-lt"/>
              <a:buAutoNum type="arabicPeriod"/>
            </a:pPr>
            <a:r>
              <a:rPr lang="en-US" b="1" i="0" dirty="0">
                <a:solidFill>
                  <a:srgbClr val="374151"/>
                </a:solidFill>
                <a:effectLst/>
                <a:latin typeface="Söhne"/>
              </a:rPr>
              <a:t>Digital Divide:</a:t>
            </a:r>
            <a:r>
              <a:rPr lang="en-US" b="0" i="0" dirty="0">
                <a:solidFill>
                  <a:srgbClr val="374151"/>
                </a:solidFill>
                <a:effectLst/>
                <a:latin typeface="Söhne"/>
              </a:rPr>
              <a:t> Technological advancements can exacerbate the digital divide between rural and urban areas. Rural communities may have limited access to high-speed internet and modern communication technologies, which can hinder their ability to access online education, job opportunities, and essential services.</a:t>
            </a:r>
          </a:p>
          <a:p>
            <a:pPr algn="just">
              <a:buFont typeface="+mj-lt"/>
              <a:buAutoNum type="arabicPeriod"/>
            </a:pPr>
            <a:r>
              <a:rPr lang="en-US" b="1" i="0" dirty="0">
                <a:solidFill>
                  <a:srgbClr val="374151"/>
                </a:solidFill>
                <a:effectLst/>
                <a:latin typeface="Söhne"/>
              </a:rPr>
              <a:t>Job Displacement:</a:t>
            </a:r>
            <a:r>
              <a:rPr lang="en-US" b="0" i="0" dirty="0">
                <a:solidFill>
                  <a:srgbClr val="374151"/>
                </a:solidFill>
                <a:effectLst/>
                <a:latin typeface="Söhne"/>
              </a:rPr>
              <a:t> Automation and mechanization in agriculture and rural industries can lead to job displacement. As technology reduces the need for manual labor, rural residents may face unemployment or underemployment, contributing to rural poverty and migration to urban areas in search of work.</a:t>
            </a:r>
          </a:p>
          <a:p>
            <a:pPr algn="just">
              <a:buFont typeface="+mj-lt"/>
              <a:buAutoNum type="arabicPeriod"/>
            </a:pPr>
            <a:r>
              <a:rPr lang="en-US" b="1" i="0" dirty="0">
                <a:solidFill>
                  <a:srgbClr val="374151"/>
                </a:solidFill>
                <a:effectLst/>
                <a:latin typeface="Söhne"/>
              </a:rPr>
              <a:t>Dependency on External Inputs:</a:t>
            </a:r>
            <a:r>
              <a:rPr lang="en-US" b="0" i="0" dirty="0">
                <a:solidFill>
                  <a:srgbClr val="374151"/>
                </a:solidFill>
                <a:effectLst/>
                <a:latin typeface="Söhne"/>
              </a:rPr>
              <a:t> The adoption of modern agricultural technologies, such as genetically modified seeds and chemical fertilizers, can make rural communities dependent on external inputs. This dependency can result in higher production costs, environmental degradation, and long-term negative impacts on soil and water quality.</a:t>
            </a:r>
          </a:p>
          <a:p>
            <a:pPr algn="just">
              <a:buFont typeface="+mj-lt"/>
              <a:buAutoNum type="arabicPeriod"/>
            </a:pPr>
            <a:r>
              <a:rPr lang="en-US" b="1" i="0" dirty="0">
                <a:solidFill>
                  <a:srgbClr val="374151"/>
                </a:solidFill>
                <a:effectLst/>
                <a:latin typeface="Söhne"/>
              </a:rPr>
              <a:t>Social Isolation:</a:t>
            </a:r>
            <a:r>
              <a:rPr lang="en-US" b="0" i="0" dirty="0">
                <a:solidFill>
                  <a:srgbClr val="374151"/>
                </a:solidFill>
                <a:effectLst/>
                <a:latin typeface="Söhne"/>
              </a:rPr>
              <a:t> While technology can connect rural communities to the outside world, it can also lead to social isolation within these communities. Excessive screen time, online gaming, and social media can reduce face-to-face social interactions, potentially leading to social and mental health issues.</a:t>
            </a:r>
          </a:p>
          <a:p>
            <a:pPr algn="just">
              <a:buFont typeface="+mj-lt"/>
              <a:buAutoNum type="arabicPeriod"/>
            </a:pPr>
            <a:r>
              <a:rPr lang="en-US" b="1" i="0" dirty="0">
                <a:solidFill>
                  <a:srgbClr val="374151"/>
                </a:solidFill>
                <a:effectLst/>
                <a:latin typeface="Söhne"/>
              </a:rPr>
              <a:t>Environmental Degradation:</a:t>
            </a:r>
            <a:r>
              <a:rPr lang="en-US" b="0" i="0" dirty="0">
                <a:solidFill>
                  <a:srgbClr val="374151"/>
                </a:solidFill>
                <a:effectLst/>
                <a:latin typeface="Söhne"/>
              </a:rPr>
              <a:t> Some technological advancements, such as large-scale mechanized farming and improper disposal of electronic waste, can contribute to environmental degradation in rural areas. These practices can harm ecosystems, pollute water sources, and affect the long-term sustainability of rural livelihoods.</a:t>
            </a:r>
          </a:p>
          <a:p>
            <a:endParaRPr lang="en-US" dirty="0"/>
          </a:p>
        </p:txBody>
      </p:sp>
    </p:spTree>
    <p:extLst>
      <p:ext uri="{BB962C8B-B14F-4D97-AF65-F5344CB8AC3E}">
        <p14:creationId xmlns:p14="http://schemas.microsoft.com/office/powerpoint/2010/main" val="427687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D29A-03FE-3455-5547-C846081DA0A8}"/>
              </a:ext>
            </a:extLst>
          </p:cNvPr>
          <p:cNvSpPr>
            <a:spLocks noGrp="1"/>
          </p:cNvSpPr>
          <p:nvPr>
            <p:ph type="title"/>
          </p:nvPr>
        </p:nvSpPr>
        <p:spPr>
          <a:xfrm>
            <a:off x="1097280" y="286604"/>
            <a:ext cx="10058400" cy="1277154"/>
          </a:xfrm>
        </p:spPr>
        <p:txBody>
          <a:bodyPr>
            <a:normAutofit/>
          </a:bodyPr>
          <a:lstStyle/>
          <a:p>
            <a:r>
              <a:rPr lang="en-US" sz="2800" b="1" dirty="0"/>
              <a:t>The Impacts of Technological Advancement of Rural Society (positive)</a:t>
            </a:r>
          </a:p>
        </p:txBody>
      </p:sp>
      <p:sp>
        <p:nvSpPr>
          <p:cNvPr id="3" name="Content Placeholder 2">
            <a:extLst>
              <a:ext uri="{FF2B5EF4-FFF2-40B4-BE49-F238E27FC236}">
                <a16:creationId xmlns:a16="http://schemas.microsoft.com/office/drawing/2014/main" id="{99BFFA96-2982-D524-3590-8B607CBD8995}"/>
              </a:ext>
            </a:extLst>
          </p:cNvPr>
          <p:cNvSpPr>
            <a:spLocks noGrp="1"/>
          </p:cNvSpPr>
          <p:nvPr>
            <p:ph idx="1"/>
          </p:nvPr>
        </p:nvSpPr>
        <p:spPr/>
        <p:txBody>
          <a:bodyPr>
            <a:normAutofit fontScale="85000" lnSpcReduction="20000"/>
          </a:bodyPr>
          <a:lstStyle/>
          <a:p>
            <a:pPr algn="just">
              <a:buFont typeface="+mj-lt"/>
              <a:buAutoNum type="arabicPeriod"/>
            </a:pPr>
            <a:r>
              <a:rPr lang="en-US" b="1" i="0" dirty="0">
                <a:solidFill>
                  <a:srgbClr val="374151"/>
                </a:solidFill>
                <a:effectLst/>
                <a:latin typeface="Söhne"/>
              </a:rPr>
              <a:t>Improved Agricultural Productivity:</a:t>
            </a:r>
            <a:r>
              <a:rPr lang="en-US" b="0" i="0" dirty="0">
                <a:solidFill>
                  <a:srgbClr val="374151"/>
                </a:solidFill>
                <a:effectLst/>
                <a:latin typeface="Söhne"/>
              </a:rPr>
              <a:t> Technology has revolutionized agriculture in rural areas through the adoption of modern farming techniques, precision agriculture, and the use of innovative machinery and equipment. This has led to increased crop yields, reduced post-harvest losses, and enhanced food security, ultimately boosting rural incomes and livelihoods.</a:t>
            </a:r>
          </a:p>
          <a:p>
            <a:pPr algn="just">
              <a:buFont typeface="+mj-lt"/>
              <a:buAutoNum type="arabicPeriod"/>
            </a:pPr>
            <a:r>
              <a:rPr lang="en-US" b="1" i="0" dirty="0">
                <a:solidFill>
                  <a:srgbClr val="374151"/>
                </a:solidFill>
                <a:effectLst/>
                <a:latin typeface="Söhne"/>
              </a:rPr>
              <a:t>Access to Information and Education:</a:t>
            </a:r>
            <a:r>
              <a:rPr lang="en-US" b="0" i="0" dirty="0">
                <a:solidFill>
                  <a:srgbClr val="374151"/>
                </a:solidFill>
                <a:effectLst/>
                <a:latin typeface="Söhne"/>
              </a:rPr>
              <a:t> The availability of the internet and digital technology has expanded access to information and educational resources in rural areas. Online learning platforms and educational content enable rural residents to acquire new skills, access educational materials, and stay informed about developments in various fields.</a:t>
            </a:r>
          </a:p>
          <a:p>
            <a:pPr algn="just">
              <a:buFont typeface="+mj-lt"/>
              <a:buAutoNum type="arabicPeriod"/>
            </a:pPr>
            <a:r>
              <a:rPr lang="en-US" b="1" i="0" dirty="0">
                <a:solidFill>
                  <a:srgbClr val="374151"/>
                </a:solidFill>
                <a:effectLst/>
                <a:latin typeface="Söhne"/>
              </a:rPr>
              <a:t>Economic Diversification:</a:t>
            </a:r>
            <a:r>
              <a:rPr lang="en-US" b="0" i="0" dirty="0">
                <a:solidFill>
                  <a:srgbClr val="374151"/>
                </a:solidFill>
                <a:effectLst/>
                <a:latin typeface="Söhne"/>
              </a:rPr>
              <a:t> Technological advancements open up opportunities for economic diversification in rural communities. For example, access to e-commerce platforms allows rural entrepreneurs to market their products to a broader customer base, fostering the growth of small businesses and microenterprises.</a:t>
            </a:r>
          </a:p>
          <a:p>
            <a:pPr algn="just">
              <a:buFont typeface="+mj-lt"/>
              <a:buAutoNum type="arabicPeriod"/>
            </a:pPr>
            <a:r>
              <a:rPr lang="en-US" b="1" i="0" dirty="0">
                <a:solidFill>
                  <a:srgbClr val="374151"/>
                </a:solidFill>
                <a:effectLst/>
                <a:latin typeface="Söhne"/>
              </a:rPr>
              <a:t>Healthcare Services:</a:t>
            </a:r>
            <a:r>
              <a:rPr lang="en-US" b="0" i="0" dirty="0">
                <a:solidFill>
                  <a:srgbClr val="374151"/>
                </a:solidFill>
                <a:effectLst/>
                <a:latin typeface="Söhne"/>
              </a:rPr>
              <a:t> Telemedicine and digital health tools have the potential to improve healthcare access in rural areas. Remote consultations with healthcare professionals, health monitoring apps, and telehealth services can help rural residents receive timely medical advice and treatment.</a:t>
            </a:r>
          </a:p>
          <a:p>
            <a:pPr algn="just">
              <a:buFont typeface="+mj-lt"/>
              <a:buAutoNum type="arabicPeriod"/>
            </a:pPr>
            <a:r>
              <a:rPr lang="en-US" b="1" i="0" dirty="0">
                <a:solidFill>
                  <a:srgbClr val="374151"/>
                </a:solidFill>
                <a:effectLst/>
                <a:latin typeface="Söhne"/>
              </a:rPr>
              <a:t>Infrastructure Development:</a:t>
            </a:r>
            <a:r>
              <a:rPr lang="en-US" b="0" i="0" dirty="0">
                <a:solidFill>
                  <a:srgbClr val="374151"/>
                </a:solidFill>
                <a:effectLst/>
                <a:latin typeface="Söhne"/>
              </a:rPr>
              <a:t> Technology can facilitate infrastructure development in rural regions. Investments in rural electrification, solar power systems, and digital connectivity can enhance the overall quality of life by improving access to electricity, clean energy, and communication networks.</a:t>
            </a:r>
          </a:p>
          <a:p>
            <a:endParaRPr lang="en-US" dirty="0"/>
          </a:p>
        </p:txBody>
      </p:sp>
    </p:spTree>
    <p:extLst>
      <p:ext uri="{BB962C8B-B14F-4D97-AF65-F5344CB8AC3E}">
        <p14:creationId xmlns:p14="http://schemas.microsoft.com/office/powerpoint/2010/main" val="260728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20" y="-18601"/>
            <a:ext cx="4578952" cy="6857990"/>
          </a:xfrm>
          <a:prstGeom prst="rect">
            <a:avLst/>
          </a:prstGeom>
        </p:spPr>
      </p:pic>
      <p:sp>
        <p:nvSpPr>
          <p:cNvPr id="9" name="Rectangle 8">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5124206" y="516835"/>
            <a:ext cx="6339840" cy="1666501"/>
          </a:xfrm>
        </p:spPr>
        <p:txBody>
          <a:bodyPr>
            <a:normAutofit/>
          </a:bodyPr>
          <a:lstStyle/>
          <a:p>
            <a:r>
              <a:rPr lang="en-US" sz="4000" b="1" dirty="0">
                <a:solidFill>
                  <a:srgbClr val="FFFFFF"/>
                </a:solidFill>
                <a:latin typeface="Times New Roman" panose="02020603050405020304" pitchFamily="18" charset="0"/>
                <a:cs typeface="Times New Roman" panose="02020603050405020304" pitchFamily="18" charset="0"/>
              </a:rPr>
              <a:t>Chapter Related Questions</a:t>
            </a:r>
            <a:endParaRPr lang="en-GB" sz="4000" b="1" dirty="0">
              <a:solidFill>
                <a:srgbClr val="FFFF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6" y="2236304"/>
            <a:ext cx="6339840" cy="3652667"/>
          </a:xfrm>
        </p:spPr>
        <p:txBody>
          <a:bodyPr>
            <a:normAutofit fontScale="92500" lnSpcReduction="20000"/>
          </a:bodyPr>
          <a:lstStyle/>
          <a:p>
            <a:pPr algn="just"/>
            <a:r>
              <a:rPr lang="en-US" sz="2800" dirty="0">
                <a:solidFill>
                  <a:srgbClr val="FFFFFF"/>
                </a:solidFill>
              </a:rPr>
              <a:t>1. Briefly define rural social change.</a:t>
            </a:r>
          </a:p>
          <a:p>
            <a:pPr algn="just"/>
            <a:r>
              <a:rPr lang="en-US" sz="2800" dirty="0">
                <a:solidFill>
                  <a:srgbClr val="FFFFFF"/>
                </a:solidFill>
              </a:rPr>
              <a:t>2. Discuss the significance of understanding rural social change.</a:t>
            </a:r>
          </a:p>
          <a:p>
            <a:pPr algn="just"/>
            <a:r>
              <a:rPr lang="en-US" sz="2800" dirty="0">
                <a:solidFill>
                  <a:srgbClr val="FFFFFF"/>
                </a:solidFill>
              </a:rPr>
              <a:t>3. Analyze the factors and aspects behind rural social changes.</a:t>
            </a:r>
          </a:p>
          <a:p>
            <a:pPr algn="just"/>
            <a:r>
              <a:rPr lang="en-US" sz="2800" dirty="0">
                <a:solidFill>
                  <a:srgbClr val="FFFFFF"/>
                </a:solidFill>
              </a:rPr>
              <a:t>4. Discuss the impacts of urbanization and migration on rural social change.</a:t>
            </a:r>
          </a:p>
          <a:p>
            <a:pPr algn="just"/>
            <a:r>
              <a:rPr lang="en-US" sz="2800" dirty="0">
                <a:solidFill>
                  <a:srgbClr val="FFFFFF"/>
                </a:solidFill>
              </a:rPr>
              <a:t>5. Identify the major impacts of technological advancement on rural communities.</a:t>
            </a:r>
          </a:p>
          <a:p>
            <a:pPr algn="just"/>
            <a:endParaRPr lang="en-US" sz="2800" dirty="0">
              <a:solidFill>
                <a:srgbClr val="FFFFFF"/>
              </a:solidFill>
            </a:endParaRPr>
          </a:p>
          <a:p>
            <a:endParaRPr lang="en-GB" sz="1800" dirty="0">
              <a:solidFill>
                <a:srgbClr val="FFFFFF"/>
              </a:solidFill>
            </a:endParaRPr>
          </a:p>
        </p:txBody>
      </p:sp>
    </p:spTree>
    <p:extLst>
      <p:ext uri="{BB962C8B-B14F-4D97-AF65-F5344CB8AC3E}">
        <p14:creationId xmlns:p14="http://schemas.microsoft.com/office/powerpoint/2010/main" val="1766560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References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p:txBody>
          <a:bodyPr>
            <a:normAutofit fontScale="77500" lnSpcReduction="20000"/>
          </a:bodyPr>
          <a:lstStyle/>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Sociology : C. N. Shankar Rao; 2007.</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Introduction to Rural Sociology by Paul L. Vogt.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Rural Sociology by S.L.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Introduction to Rural Sociology by Musa Dantani Baba.</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Rural Sociology by Shambhu Lal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https://www.ilo.org/dhaka/Areasofwork/labour-migration/lang--en/index.htm#:~:text=Each%20year%2C%20more%20than%20400%2C000,the%20Bangladesh%20for%20overseas%20employment.</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hlinkClick r:id="rId2"/>
              </a:rPr>
              <a:t>https://www.cambridge.org/core/books/abs/cambridge-handbook-of-sociology/rural-sociology/BCB34E10FB97C27A0B472807B7B92C66</a:t>
            </a:r>
            <a:endParaRPr lang="en-GB"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https://ictd.portal.gov.bd/sites/default/files/files/ictd.portal.gov.bd/page/6c9773a2_7556_4395_bbec_f132b9d819f0/ICT%20Roadmap_two-pager_The%20Labour%20Migration%20and%20Remittance%20sector%20%281%29.pdf</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8EB65B6-03FE-31D7-E5C6-1BFB8CC84C31}"/>
              </a:ext>
            </a:extLst>
          </p:cNvPr>
          <p:cNvSpPr>
            <a:spLocks noGrp="1"/>
          </p:cNvSpPr>
          <p:nvPr>
            <p:ph type="ctrTitle"/>
          </p:nvPr>
        </p:nvSpPr>
        <p:spPr>
          <a:xfrm>
            <a:off x="1097280" y="758952"/>
            <a:ext cx="10058400" cy="3892168"/>
          </a:xfrm>
        </p:spPr>
        <p:txBody>
          <a:bodyPr>
            <a:normAutofit/>
          </a:bodyPr>
          <a:lstStyle/>
          <a:p>
            <a:r>
              <a:rPr lang="en-US" b="1" dirty="0">
                <a:solidFill>
                  <a:schemeClr val="bg1"/>
                </a:solidFill>
              </a:rPr>
              <a:t>THANK YOU!</a:t>
            </a:r>
            <a:endParaRPr lang="en-GB" b="1" dirty="0">
              <a:solidFill>
                <a:schemeClr val="bg1"/>
              </a:solidFill>
            </a:endParaRPr>
          </a:p>
        </p:txBody>
      </p:sp>
    </p:spTree>
    <p:extLst>
      <p:ext uri="{BB962C8B-B14F-4D97-AF65-F5344CB8AC3E}">
        <p14:creationId xmlns:p14="http://schemas.microsoft.com/office/powerpoint/2010/main" val="29281698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E6FC6F1A-293D-80D3-0910-62F20BFA7163}"/>
              </a:ext>
            </a:extLst>
          </p:cNvPr>
          <p:cNvPicPr>
            <a:picLocks noChangeAspect="1"/>
          </p:cNvPicPr>
          <p:nvPr/>
        </p:nvPicPr>
        <p:blipFill rotWithShape="1">
          <a:blip r:embed="rId2"/>
          <a:srcRect l="29057" r="20867"/>
          <a:stretch/>
        </p:blipFill>
        <p:spPr>
          <a:xfrm>
            <a:off x="20" y="9535"/>
            <a:ext cx="4578952" cy="6857990"/>
          </a:xfrm>
          <a:prstGeom prst="rect">
            <a:avLst/>
          </a:prstGeom>
        </p:spPr>
      </p:pic>
      <p:sp>
        <p:nvSpPr>
          <p:cNvPr id="9" name="Rectangle 8">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5124206" y="516835"/>
            <a:ext cx="6339840" cy="1666501"/>
          </a:xfrm>
        </p:spPr>
        <p:txBody>
          <a:bodyPr>
            <a:normAutofit/>
          </a:bodyPr>
          <a:lstStyle/>
          <a:p>
            <a:r>
              <a:rPr lang="en-US" b="1" dirty="0">
                <a:solidFill>
                  <a:srgbClr val="FFFFFF"/>
                </a:solidFill>
                <a:latin typeface="Times New Roman" panose="02020603050405020304" pitchFamily="18" charset="0"/>
                <a:cs typeface="Times New Roman" panose="02020603050405020304" pitchFamily="18" charset="0"/>
              </a:rPr>
              <a:t>General  Ideas </a:t>
            </a:r>
          </a:p>
        </p:txBody>
      </p:sp>
      <p:sp>
        <p:nvSpPr>
          <p:cNvPr id="11" name="Rectangle 10">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p:cNvSpPr>
            <a:spLocks noGrp="1"/>
          </p:cNvSpPr>
          <p:nvPr>
            <p:ph idx="1"/>
          </p:nvPr>
        </p:nvSpPr>
        <p:spPr>
          <a:xfrm>
            <a:off x="5124206" y="2236304"/>
            <a:ext cx="6339840" cy="3652667"/>
          </a:xfrm>
        </p:spPr>
        <p:txBody>
          <a:bodyPr>
            <a:normAutofit/>
          </a:bodyPr>
          <a:lstStyle/>
          <a:p>
            <a:pPr marL="0" indent="0" rtl="0" fontAlgn="base">
              <a:spcBef>
                <a:spcPts val="1500"/>
              </a:spcBef>
              <a:spcAft>
                <a:spcPts val="0"/>
              </a:spcAft>
              <a:buNone/>
            </a:pPr>
            <a:r>
              <a:rPr lang="en-US" sz="3600" dirty="0">
                <a:solidFill>
                  <a:srgbClr val="FFFFFF"/>
                </a:solidFill>
                <a:latin typeface="Times New Roman" panose="02020603050405020304" pitchFamily="18" charset="0"/>
                <a:cs typeface="Times New Roman" panose="02020603050405020304" pitchFamily="18" charset="0"/>
              </a:rPr>
              <a:t>Can you please give me a definition of rural social change??</a:t>
            </a:r>
            <a:r>
              <a:rPr lang="en-US" sz="3600" i="0" u="none" strike="noStrike" dirty="0">
                <a:solidFill>
                  <a:srgbClr val="FFFFFF"/>
                </a:solidFill>
                <a:effectLst/>
                <a:latin typeface="Roboto" panose="02000000000000000000" pitchFamily="2" charset="0"/>
              </a:rPr>
              <a:t> </a:t>
            </a:r>
            <a:endParaRPr lang="en-US" sz="3600"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1" y="634946"/>
            <a:ext cx="6368142" cy="1450757"/>
          </a:xfrm>
        </p:spPr>
        <p:txBody>
          <a:bodyPr>
            <a:normAutofit/>
          </a:bodyPr>
          <a:lstStyle/>
          <a:p>
            <a:r>
              <a:rPr lang="en-US" b="1" dirty="0">
                <a:latin typeface="Times New Roman" panose="02020603050405020304" pitchFamily="18" charset="0"/>
                <a:cs typeface="Times New Roman" panose="02020603050405020304" pitchFamily="18" charset="0"/>
              </a:rPr>
              <a:t>Defining Rural Social Change</a:t>
            </a:r>
          </a:p>
        </p:txBody>
      </p:sp>
      <p:pic>
        <p:nvPicPr>
          <p:cNvPr id="5" name="Picture 4" descr="Abstract blurred public library with bookshelves">
            <a:extLst>
              <a:ext uri="{FF2B5EF4-FFF2-40B4-BE49-F238E27FC236}">
                <a16:creationId xmlns:a16="http://schemas.microsoft.com/office/drawing/2014/main" id="{4E68DBA5-FB99-1C1B-082C-E20B6669DF60}"/>
              </a:ext>
            </a:extLst>
          </p:cNvPr>
          <p:cNvPicPr>
            <a:picLocks noChangeAspect="1"/>
          </p:cNvPicPr>
          <p:nvPr/>
        </p:nvPicPr>
        <p:blipFill rotWithShape="1">
          <a:blip r:embed="rId2"/>
          <a:srcRect l="16219" r="38560" b="1"/>
          <a:stretch/>
        </p:blipFill>
        <p:spPr>
          <a:xfrm>
            <a:off x="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1601" y="2198913"/>
            <a:ext cx="6368142" cy="4135397"/>
          </a:xfrm>
        </p:spPr>
        <p:txBody>
          <a:bodyPr>
            <a:noAutofit/>
          </a:bodyPr>
          <a:lstStyle/>
          <a:p>
            <a:pPr marL="85954" indent="-85954" algn="just" defTabSz="859536">
              <a:spcBef>
                <a:spcPts val="1128"/>
              </a:spcBef>
              <a:spcAft>
                <a:spcPts val="188"/>
              </a:spcAft>
            </a:pPr>
            <a:r>
              <a:rPr lang="en-US" sz="2800" b="0" i="0" dirty="0">
                <a:solidFill>
                  <a:srgbClr val="374151"/>
                </a:solidFill>
                <a:effectLst/>
              </a:rPr>
              <a:t>Rural social change refers to the transformation or evolution of social, cultural, economic, and demographic aspects within rural areas over time. It involves shifts in the way people in rural communities live, work, interact, and organize themselves, often in response to various internal and external factors.</a:t>
            </a:r>
            <a:endParaRPr lang="en-US" sz="2800" dirty="0">
              <a:cs typeface="Times New Roman" panose="02020603050405020304" pitchFamily="18" charset="0"/>
            </a:endParaRPr>
          </a:p>
        </p:txBody>
      </p:sp>
    </p:spTree>
    <p:extLst>
      <p:ext uri="{BB962C8B-B14F-4D97-AF65-F5344CB8AC3E}">
        <p14:creationId xmlns:p14="http://schemas.microsoft.com/office/powerpoint/2010/main" val="65897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8A99-ACA2-4289-2EF4-3D5FED8799DE}"/>
              </a:ext>
            </a:extLst>
          </p:cNvPr>
          <p:cNvSpPr>
            <a:spLocks noGrp="1"/>
          </p:cNvSpPr>
          <p:nvPr>
            <p:ph type="title"/>
          </p:nvPr>
        </p:nvSpPr>
        <p:spPr/>
        <p:txBody>
          <a:bodyPr>
            <a:normAutofit/>
          </a:bodyPr>
          <a:lstStyle/>
          <a:p>
            <a:r>
              <a:rPr lang="en-US" sz="3600" b="1" dirty="0">
                <a:solidFill>
                  <a:schemeClr val="tx1"/>
                </a:solidFill>
              </a:rPr>
              <a:t>The Necessity of Understanding Rural Social Change</a:t>
            </a:r>
          </a:p>
        </p:txBody>
      </p:sp>
      <p:sp>
        <p:nvSpPr>
          <p:cNvPr id="3" name="Content Placeholder 2">
            <a:extLst>
              <a:ext uri="{FF2B5EF4-FFF2-40B4-BE49-F238E27FC236}">
                <a16:creationId xmlns:a16="http://schemas.microsoft.com/office/drawing/2014/main" id="{0524AA5F-049A-F622-C9E3-67DE32D29284}"/>
              </a:ext>
            </a:extLst>
          </p:cNvPr>
          <p:cNvSpPr>
            <a:spLocks noGrp="1"/>
          </p:cNvSpPr>
          <p:nvPr>
            <p:ph idx="1"/>
          </p:nvPr>
        </p:nvSpPr>
        <p:spPr/>
        <p:txBody>
          <a:bodyPr>
            <a:normAutofit/>
          </a:bodyPr>
          <a:lstStyle/>
          <a:p>
            <a:pPr algn="just"/>
            <a:r>
              <a:rPr lang="en-US" sz="3200" i="0" dirty="0">
                <a:solidFill>
                  <a:schemeClr val="tx1"/>
                </a:solidFill>
                <a:effectLst/>
              </a:rPr>
              <a:t>Rural social change is a complex and multifaceted process that can have both positive and negative consequences. It often involves a delicate balance between preserving traditional values and adapting to new circumstances and opportunities. Understanding these changes is essential for policymakers, researchers, and community leaders to address the evolving needs and challenges of rural populations.</a:t>
            </a:r>
            <a:endParaRPr lang="en-US" sz="3200" dirty="0">
              <a:solidFill>
                <a:schemeClr val="tx1"/>
              </a:solidFill>
            </a:endParaRPr>
          </a:p>
        </p:txBody>
      </p:sp>
    </p:spTree>
    <p:extLst>
      <p:ext uri="{BB962C8B-B14F-4D97-AF65-F5344CB8AC3E}">
        <p14:creationId xmlns:p14="http://schemas.microsoft.com/office/powerpoint/2010/main" val="217706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921027"/>
            <a:ext cx="10058400" cy="801756"/>
          </a:xfrm>
        </p:spPr>
        <p:txBody>
          <a:bodyPr>
            <a:normAutofit/>
          </a:bodyPr>
          <a:lstStyle/>
          <a:p>
            <a:pPr algn="ctr"/>
            <a:r>
              <a:rPr lang="en-US" sz="3600" b="1" dirty="0">
                <a:latin typeface="Times New Roman" panose="02020603050405020304" pitchFamily="18" charset="0"/>
                <a:cs typeface="Times New Roman" panose="02020603050405020304" pitchFamily="18" charset="0"/>
              </a:rPr>
              <a:t>Major Aspects of Rural Social Changes (1)</a:t>
            </a:r>
          </a:p>
        </p:txBody>
      </p:sp>
      <p:sp>
        <p:nvSpPr>
          <p:cNvPr id="3" name="Content Placeholder 2"/>
          <p:cNvSpPr>
            <a:spLocks noGrp="1"/>
          </p:cNvSpPr>
          <p:nvPr>
            <p:ph idx="1"/>
          </p:nvPr>
        </p:nvSpPr>
        <p:spPr>
          <a:xfrm>
            <a:off x="1097279" y="1845733"/>
            <a:ext cx="10710407" cy="4303275"/>
          </a:xfrm>
        </p:spPr>
        <p:txBody>
          <a:bodyPr>
            <a:normAutofit fontScale="92500" lnSpcReduction="10000"/>
          </a:bodyPr>
          <a:lstStyle/>
          <a:p>
            <a:pPr algn="l">
              <a:buFont typeface="+mj-lt"/>
              <a:buAutoNum type="arabicPeriod"/>
            </a:pPr>
            <a:r>
              <a:rPr lang="en-US" b="1" i="0" dirty="0">
                <a:solidFill>
                  <a:srgbClr val="374151"/>
                </a:solidFill>
                <a:effectLst/>
                <a:latin typeface="Söhne"/>
              </a:rPr>
              <a:t> </a:t>
            </a:r>
            <a:r>
              <a:rPr lang="en-US" b="1" i="0" dirty="0">
                <a:solidFill>
                  <a:schemeClr val="tx1"/>
                </a:solidFill>
                <a:effectLst/>
                <a:latin typeface="Söhne"/>
              </a:rPr>
              <a:t>Economic Changes:</a:t>
            </a:r>
            <a:r>
              <a:rPr lang="en-US" b="0" i="0" dirty="0">
                <a:solidFill>
                  <a:schemeClr val="tx1"/>
                </a:solidFill>
                <a:effectLst/>
                <a:latin typeface="Söhne"/>
              </a:rPr>
              <a:t> This involves alterations in the dominant economic activities within rural areas. For example, the transition from agriculture-based economies to more diversified economies with a focus on industry or services.</a:t>
            </a:r>
          </a:p>
          <a:p>
            <a:pPr algn="l">
              <a:buFont typeface="+mj-lt"/>
              <a:buAutoNum type="arabicPeriod"/>
            </a:pPr>
            <a:r>
              <a:rPr lang="en-US" b="1" i="0" dirty="0">
                <a:solidFill>
                  <a:schemeClr val="tx1"/>
                </a:solidFill>
                <a:effectLst/>
                <a:latin typeface="Söhne"/>
              </a:rPr>
              <a:t> Technological Advances:</a:t>
            </a:r>
            <a:r>
              <a:rPr lang="en-US" b="0" i="0" dirty="0">
                <a:solidFill>
                  <a:schemeClr val="tx1"/>
                </a:solidFill>
                <a:effectLst/>
                <a:latin typeface="Söhne"/>
              </a:rPr>
              <a:t> The adoption of new technologies and innovations can lead to significant social change in rural areas. This might involve the introduction of modern agricultural techniques, access to the internet, or improvements in healthcare infrastructure.</a:t>
            </a:r>
          </a:p>
          <a:p>
            <a:pPr algn="l">
              <a:buFont typeface="+mj-lt"/>
              <a:buAutoNum type="arabicPeriod"/>
            </a:pPr>
            <a:r>
              <a:rPr lang="en-US" b="1" i="0" dirty="0">
                <a:solidFill>
                  <a:schemeClr val="tx1"/>
                </a:solidFill>
                <a:effectLst/>
                <a:latin typeface="Söhne"/>
              </a:rPr>
              <a:t> Cultural and Social Norms:</a:t>
            </a:r>
            <a:r>
              <a:rPr lang="en-US" b="0" i="0" dirty="0">
                <a:solidFill>
                  <a:schemeClr val="tx1"/>
                </a:solidFill>
                <a:effectLst/>
                <a:latin typeface="Söhne"/>
              </a:rPr>
              <a:t> Changes in social norms, values, and cultural practices can also be part of rural social change. For instance, shifts in gender roles, family structures, or religious beliefs can impact rural communities.</a:t>
            </a:r>
          </a:p>
          <a:p>
            <a:pPr algn="l">
              <a:buFont typeface="+mj-lt"/>
              <a:buAutoNum type="arabicPeriod"/>
            </a:pPr>
            <a:r>
              <a:rPr lang="en-US" b="1" i="0" dirty="0">
                <a:solidFill>
                  <a:schemeClr val="tx1"/>
                </a:solidFill>
                <a:effectLst/>
                <a:latin typeface="Söhne"/>
              </a:rPr>
              <a:t> Education and Literacy:</a:t>
            </a:r>
            <a:r>
              <a:rPr lang="en-US" b="0" i="0" dirty="0">
                <a:solidFill>
                  <a:schemeClr val="tx1"/>
                </a:solidFill>
                <a:effectLst/>
                <a:latin typeface="Söhne"/>
              </a:rPr>
              <a:t> Improvements in education and literacy rates can bring about profound social change by enabling individuals to access new opportunities, engage in different occupations, and participate more actively in society.</a:t>
            </a:r>
          </a:p>
          <a:p>
            <a:pPr algn="l">
              <a:buFont typeface="+mj-lt"/>
              <a:buAutoNum type="arabicPeriod"/>
            </a:pPr>
            <a:r>
              <a:rPr lang="en-US" b="1" i="0" dirty="0">
                <a:solidFill>
                  <a:schemeClr val="tx1"/>
                </a:solidFill>
                <a:effectLst/>
                <a:latin typeface="Söhne"/>
              </a:rPr>
              <a:t> Infrastructure Development:</a:t>
            </a:r>
            <a:r>
              <a:rPr lang="en-US" b="0" i="0" dirty="0">
                <a:solidFill>
                  <a:schemeClr val="tx1"/>
                </a:solidFill>
                <a:effectLst/>
                <a:latin typeface="Söhne"/>
              </a:rPr>
              <a:t> The construction of roads, bridges, electricity grids, and other infrastructure can have a transformative effect on rural areas, improving connectivity and access to services.</a:t>
            </a:r>
          </a:p>
          <a:p>
            <a:pPr marL="0" indent="0"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FB56-285C-BF74-7050-C967A60B066C}"/>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Major Aspects of Rural Social Changes (2)</a:t>
            </a:r>
            <a:endParaRPr lang="en-US" sz="3600" dirty="0"/>
          </a:p>
        </p:txBody>
      </p:sp>
      <p:sp>
        <p:nvSpPr>
          <p:cNvPr id="3" name="Content Placeholder 2">
            <a:extLst>
              <a:ext uri="{FF2B5EF4-FFF2-40B4-BE49-F238E27FC236}">
                <a16:creationId xmlns:a16="http://schemas.microsoft.com/office/drawing/2014/main" id="{0DDCA712-46F5-2A00-F72E-66F2DAB114A0}"/>
              </a:ext>
            </a:extLst>
          </p:cNvPr>
          <p:cNvSpPr>
            <a:spLocks noGrp="1"/>
          </p:cNvSpPr>
          <p:nvPr>
            <p:ph idx="1"/>
          </p:nvPr>
        </p:nvSpPr>
        <p:spPr>
          <a:xfrm>
            <a:off x="1097280" y="1845734"/>
            <a:ext cx="10058400" cy="4223762"/>
          </a:xfrm>
        </p:spPr>
        <p:txBody>
          <a:bodyPr>
            <a:normAutofit/>
          </a:bodyPr>
          <a:lstStyle/>
          <a:p>
            <a:pPr marL="0" indent="0" algn="l">
              <a:buNone/>
            </a:pPr>
            <a:r>
              <a:rPr lang="en-US" b="1" dirty="0">
                <a:solidFill>
                  <a:srgbClr val="374151"/>
                </a:solidFill>
                <a:latin typeface="Söhne"/>
              </a:rPr>
              <a:t>6. </a:t>
            </a:r>
            <a:r>
              <a:rPr lang="en-US" b="1" i="0" dirty="0">
                <a:solidFill>
                  <a:schemeClr val="tx1"/>
                </a:solidFill>
                <a:effectLst/>
                <a:latin typeface="Söhne"/>
              </a:rPr>
              <a:t>Migration:</a:t>
            </a:r>
            <a:r>
              <a:rPr lang="en-US" b="0" i="0" dirty="0">
                <a:solidFill>
                  <a:schemeClr val="tx1"/>
                </a:solidFill>
                <a:effectLst/>
                <a:latin typeface="Söhne"/>
              </a:rPr>
              <a:t> Rural-to-urban migration or the influx of people from other regions can influence the demographic composition and cultural dynamics of rural communities.</a:t>
            </a:r>
          </a:p>
          <a:p>
            <a:pPr marL="0" indent="0" algn="l">
              <a:buNone/>
            </a:pPr>
            <a:r>
              <a:rPr lang="en-US" b="1" i="0" dirty="0">
                <a:solidFill>
                  <a:schemeClr val="tx1"/>
                </a:solidFill>
                <a:effectLst/>
                <a:latin typeface="Söhne"/>
              </a:rPr>
              <a:t>7. Government Policies:</a:t>
            </a:r>
            <a:r>
              <a:rPr lang="en-US" b="0" i="0" dirty="0">
                <a:solidFill>
                  <a:schemeClr val="tx1"/>
                </a:solidFill>
                <a:effectLst/>
                <a:latin typeface="Söhne"/>
              </a:rPr>
              <a:t> Policy decisions and government initiatives can play a significant role in shaping rural social change, especially in areas such as land reform, healthcare, and social welfare.</a:t>
            </a:r>
          </a:p>
          <a:p>
            <a:pPr marL="0" indent="0" algn="l">
              <a:buNone/>
            </a:pPr>
            <a:r>
              <a:rPr lang="en-US" b="1" i="0" dirty="0">
                <a:solidFill>
                  <a:schemeClr val="tx1"/>
                </a:solidFill>
                <a:effectLst/>
                <a:latin typeface="Söhne"/>
              </a:rPr>
              <a:t>8. Environmental Changes:</a:t>
            </a:r>
            <a:r>
              <a:rPr lang="en-US" b="0" i="0" dirty="0">
                <a:solidFill>
                  <a:schemeClr val="tx1"/>
                </a:solidFill>
                <a:effectLst/>
                <a:latin typeface="Söhne"/>
              </a:rPr>
              <a:t> Climate change and environmental degradation can also impact rural areas, affecting agriculture, livelihoods, and migration patterns.</a:t>
            </a:r>
          </a:p>
          <a:p>
            <a:pPr marL="0" indent="0" algn="l">
              <a:buNone/>
            </a:pPr>
            <a:r>
              <a:rPr lang="en-US" b="1" i="0" dirty="0">
                <a:solidFill>
                  <a:schemeClr val="tx1"/>
                </a:solidFill>
                <a:effectLst/>
                <a:latin typeface="Söhne"/>
              </a:rPr>
              <a:t>9. Globalization:</a:t>
            </a:r>
            <a:r>
              <a:rPr lang="en-US" b="0" i="0" dirty="0">
                <a:solidFill>
                  <a:schemeClr val="tx1"/>
                </a:solidFill>
                <a:effectLst/>
                <a:latin typeface="Söhne"/>
              </a:rPr>
              <a:t> The integration of rural areas into the global economy can lead to the adoption of new lifestyles, consumption patterns, and economic opportunities.</a:t>
            </a:r>
          </a:p>
          <a:p>
            <a:pPr marL="0" indent="0" algn="l">
              <a:buNone/>
            </a:pPr>
            <a:r>
              <a:rPr lang="en-US" b="1" i="0" dirty="0">
                <a:solidFill>
                  <a:schemeClr val="tx1"/>
                </a:solidFill>
                <a:effectLst/>
                <a:latin typeface="Söhne"/>
              </a:rPr>
              <a:t>10. Social Movements:</a:t>
            </a:r>
            <a:r>
              <a:rPr lang="en-US" b="0" i="0" dirty="0">
                <a:solidFill>
                  <a:schemeClr val="tx1"/>
                </a:solidFill>
                <a:effectLst/>
                <a:latin typeface="Söhne"/>
              </a:rPr>
              <a:t> Grassroots movements and activism within rural communities can drive social change by advocating for specific issues, such as environmental protection or human rights.</a:t>
            </a:r>
          </a:p>
          <a:p>
            <a:endParaRPr lang="en-US" dirty="0"/>
          </a:p>
        </p:txBody>
      </p:sp>
    </p:spTree>
    <p:extLst>
      <p:ext uri="{BB962C8B-B14F-4D97-AF65-F5344CB8AC3E}">
        <p14:creationId xmlns:p14="http://schemas.microsoft.com/office/powerpoint/2010/main" val="119669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76B3-FBAC-0E07-DBBE-3BA7486918CB}"/>
              </a:ext>
            </a:extLst>
          </p:cNvPr>
          <p:cNvSpPr>
            <a:spLocks noGrp="1"/>
          </p:cNvSpPr>
          <p:nvPr>
            <p:ph type="title"/>
          </p:nvPr>
        </p:nvSpPr>
        <p:spPr>
          <a:xfrm>
            <a:off x="638175" y="286603"/>
            <a:ext cx="10517505" cy="1450757"/>
          </a:xfrm>
        </p:spPr>
        <p:txBody>
          <a:bodyPr>
            <a:normAutofit/>
          </a:bodyPr>
          <a:lstStyle/>
          <a:p>
            <a:pPr algn="ctr"/>
            <a:r>
              <a:rPr lang="en-US" sz="3600" b="1" dirty="0">
                <a:solidFill>
                  <a:schemeClr val="tx1"/>
                </a:solidFill>
              </a:rPr>
              <a:t>Factors Driving Social Change in Rural Areas (1)</a:t>
            </a:r>
          </a:p>
        </p:txBody>
      </p:sp>
      <p:sp>
        <p:nvSpPr>
          <p:cNvPr id="3" name="Content Placeholder 2">
            <a:extLst>
              <a:ext uri="{FF2B5EF4-FFF2-40B4-BE49-F238E27FC236}">
                <a16:creationId xmlns:a16="http://schemas.microsoft.com/office/drawing/2014/main" id="{43FE6795-4A3C-C6BD-4914-6A5468C96519}"/>
              </a:ext>
            </a:extLst>
          </p:cNvPr>
          <p:cNvSpPr>
            <a:spLocks noGrp="1"/>
          </p:cNvSpPr>
          <p:nvPr>
            <p:ph idx="1"/>
          </p:nvPr>
        </p:nvSpPr>
        <p:spPr>
          <a:xfrm>
            <a:off x="638175" y="1845733"/>
            <a:ext cx="11315286" cy="4297891"/>
          </a:xfrm>
        </p:spPr>
        <p:txBody>
          <a:bodyPr>
            <a:normAutofit fontScale="85000" lnSpcReduction="10000"/>
          </a:bodyPr>
          <a:lstStyle/>
          <a:p>
            <a:pPr algn="l">
              <a:buFont typeface="+mj-lt"/>
              <a:buAutoNum type="arabicPeriod"/>
            </a:pPr>
            <a:r>
              <a:rPr lang="en-US" b="1" i="0" dirty="0">
                <a:solidFill>
                  <a:schemeClr val="tx1"/>
                </a:solidFill>
                <a:effectLst/>
                <a:latin typeface="Söhne"/>
              </a:rPr>
              <a:t>Agricultural Transformation:</a:t>
            </a:r>
            <a:r>
              <a:rPr lang="en-US" b="0" i="0" dirty="0">
                <a:solidFill>
                  <a:schemeClr val="tx1"/>
                </a:solidFill>
                <a:effectLst/>
                <a:latin typeface="Söhne"/>
              </a:rPr>
              <a:t> Agriculture has historically been the backbone of the rural economy in Bangladesh. Changes in agricultural practices, such as the adoption of high-yield crop varieties, improved irrigation, and mechanization, have led to increased productivity and income diversification in rural areas.</a:t>
            </a:r>
          </a:p>
          <a:p>
            <a:pPr algn="l">
              <a:buFont typeface="+mj-lt"/>
              <a:buAutoNum type="arabicPeriod"/>
            </a:pPr>
            <a:r>
              <a:rPr lang="en-US" b="1" i="0" dirty="0">
                <a:solidFill>
                  <a:schemeClr val="tx1"/>
                </a:solidFill>
                <a:effectLst/>
                <a:latin typeface="Söhne"/>
              </a:rPr>
              <a:t>Population Growth:</a:t>
            </a:r>
            <a:r>
              <a:rPr lang="en-US" b="0" i="0" dirty="0">
                <a:solidFill>
                  <a:schemeClr val="tx1"/>
                </a:solidFill>
                <a:effectLst/>
                <a:latin typeface="Söhne"/>
              </a:rPr>
              <a:t> Bangladesh has a high population density, and rural areas experience significant population growth. This demographic pressure can lead to changes in land use, increased competition for resources, and altered family structures.</a:t>
            </a:r>
          </a:p>
          <a:p>
            <a:pPr algn="l">
              <a:buFont typeface="+mj-lt"/>
              <a:buAutoNum type="arabicPeriod"/>
            </a:pPr>
            <a:r>
              <a:rPr lang="en-US" b="1" i="0" dirty="0">
                <a:solidFill>
                  <a:schemeClr val="tx1"/>
                </a:solidFill>
                <a:effectLst/>
                <a:latin typeface="Söhne"/>
              </a:rPr>
              <a:t>Remittances:</a:t>
            </a:r>
            <a:r>
              <a:rPr lang="en-US" b="0" i="0" dirty="0">
                <a:solidFill>
                  <a:schemeClr val="tx1"/>
                </a:solidFill>
                <a:effectLst/>
                <a:latin typeface="Söhne"/>
              </a:rPr>
              <a:t> A significant portion of Bangladesh's rural population relies on remittances from family members working abroad. These remittances contribute to increased household income and investment in education and healthcare.</a:t>
            </a:r>
          </a:p>
          <a:p>
            <a:pPr algn="l">
              <a:buFont typeface="+mj-lt"/>
              <a:buAutoNum type="arabicPeriod"/>
            </a:pPr>
            <a:r>
              <a:rPr lang="en-US" b="1" i="0" dirty="0">
                <a:solidFill>
                  <a:schemeClr val="tx1"/>
                </a:solidFill>
                <a:effectLst/>
                <a:latin typeface="Söhne"/>
              </a:rPr>
              <a:t>Education and Literacy:</a:t>
            </a:r>
            <a:r>
              <a:rPr lang="en-US" b="0" i="0" dirty="0">
                <a:solidFill>
                  <a:schemeClr val="tx1"/>
                </a:solidFill>
                <a:effectLst/>
                <a:latin typeface="Söhne"/>
              </a:rPr>
              <a:t> Improvements in rural education and literacy rates have expanded opportunities for rural youth, enabling them to pursue non-agricultural careers and engage with a broader range of ideas and influences.</a:t>
            </a:r>
          </a:p>
          <a:p>
            <a:pPr algn="l">
              <a:buFont typeface="+mj-lt"/>
              <a:buAutoNum type="arabicPeriod"/>
            </a:pPr>
            <a:r>
              <a:rPr lang="en-US" b="1" i="0" dirty="0">
                <a:solidFill>
                  <a:schemeClr val="tx1"/>
                </a:solidFill>
                <a:effectLst/>
                <a:latin typeface="Söhne"/>
              </a:rPr>
              <a:t>Infrastructure Development:</a:t>
            </a:r>
            <a:r>
              <a:rPr lang="en-US" b="0" i="0" dirty="0">
                <a:solidFill>
                  <a:schemeClr val="tx1"/>
                </a:solidFill>
                <a:effectLst/>
                <a:latin typeface="Söhne"/>
              </a:rPr>
              <a:t> Investment in rural infrastructure, including roads, bridges, and electrification, has improved connectivity and access to markets, healthcare, and education.</a:t>
            </a:r>
          </a:p>
          <a:p>
            <a:pPr algn="l">
              <a:buFont typeface="+mj-lt"/>
              <a:buAutoNum type="arabicPeriod"/>
            </a:pPr>
            <a:r>
              <a:rPr lang="en-US" b="1" i="0" dirty="0">
                <a:solidFill>
                  <a:schemeClr val="tx1"/>
                </a:solidFill>
                <a:effectLst/>
                <a:latin typeface="Söhne"/>
              </a:rPr>
              <a:t>Microfinance and Financial Inclusion:</a:t>
            </a:r>
            <a:r>
              <a:rPr lang="en-US" b="0" i="0" dirty="0">
                <a:solidFill>
                  <a:schemeClr val="tx1"/>
                </a:solidFill>
                <a:effectLst/>
                <a:latin typeface="Söhne"/>
              </a:rPr>
              <a:t> The widespread availability of microfinance services in Bangladesh has empowered rural women and households to start small businesses and become more financially self-reliant.</a:t>
            </a:r>
          </a:p>
          <a:p>
            <a:pPr algn="l">
              <a:buFont typeface="+mj-lt"/>
              <a:buAutoNum type="arabicPeriod"/>
            </a:pPr>
            <a:r>
              <a:rPr lang="en-US" b="1" i="0" dirty="0">
                <a:solidFill>
                  <a:schemeClr val="tx1"/>
                </a:solidFill>
                <a:effectLst/>
                <a:latin typeface="Söhne"/>
              </a:rPr>
              <a:t>Government Policies:</a:t>
            </a:r>
            <a:r>
              <a:rPr lang="en-US" b="0" i="0" dirty="0">
                <a:solidFill>
                  <a:schemeClr val="tx1"/>
                </a:solidFill>
                <a:effectLst/>
                <a:latin typeface="Söhne"/>
              </a:rPr>
              <a:t> Government initiatives and policies, such as social safety nets, agricultural subsidies, and poverty reduction programs, can significantly impact rural communities and drive social change.</a:t>
            </a:r>
          </a:p>
          <a:p>
            <a:endParaRPr lang="en-US" dirty="0"/>
          </a:p>
        </p:txBody>
      </p:sp>
    </p:spTree>
    <p:extLst>
      <p:ext uri="{BB962C8B-B14F-4D97-AF65-F5344CB8AC3E}">
        <p14:creationId xmlns:p14="http://schemas.microsoft.com/office/powerpoint/2010/main" val="268701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ACC2-B434-9367-B5A2-BF7C009B8B40}"/>
              </a:ext>
            </a:extLst>
          </p:cNvPr>
          <p:cNvSpPr>
            <a:spLocks noGrp="1"/>
          </p:cNvSpPr>
          <p:nvPr>
            <p:ph type="title"/>
          </p:nvPr>
        </p:nvSpPr>
        <p:spPr>
          <a:xfrm>
            <a:off x="1919082" y="869700"/>
            <a:ext cx="10641329" cy="879588"/>
          </a:xfrm>
        </p:spPr>
        <p:txBody>
          <a:bodyPr>
            <a:normAutofit/>
          </a:bodyPr>
          <a:lstStyle/>
          <a:p>
            <a:r>
              <a:rPr lang="en-US" sz="3600" b="1" dirty="0"/>
              <a:t>Factors Driving Social Change in Rural Areas (2)</a:t>
            </a:r>
            <a:endParaRPr lang="en-US" sz="3600" dirty="0"/>
          </a:p>
        </p:txBody>
      </p:sp>
      <p:sp>
        <p:nvSpPr>
          <p:cNvPr id="3" name="Content Placeholder 2">
            <a:extLst>
              <a:ext uri="{FF2B5EF4-FFF2-40B4-BE49-F238E27FC236}">
                <a16:creationId xmlns:a16="http://schemas.microsoft.com/office/drawing/2014/main" id="{FB605892-D863-B8E0-B61A-BF24CF75D0E4}"/>
              </a:ext>
            </a:extLst>
          </p:cNvPr>
          <p:cNvSpPr>
            <a:spLocks noGrp="1"/>
          </p:cNvSpPr>
          <p:nvPr>
            <p:ph idx="1"/>
          </p:nvPr>
        </p:nvSpPr>
        <p:spPr>
          <a:xfrm>
            <a:off x="713134" y="1749288"/>
            <a:ext cx="11478866" cy="3776869"/>
          </a:xfrm>
        </p:spPr>
        <p:txBody>
          <a:bodyPr>
            <a:noAutofit/>
          </a:bodyPr>
          <a:lstStyle/>
          <a:p>
            <a:pPr marL="0" indent="0" algn="just">
              <a:buNone/>
            </a:pPr>
            <a:r>
              <a:rPr lang="en-US" b="1" i="0" dirty="0">
                <a:solidFill>
                  <a:srgbClr val="374151"/>
                </a:solidFill>
                <a:effectLst/>
                <a:latin typeface="Söhne"/>
              </a:rPr>
              <a:t>8</a:t>
            </a:r>
            <a:r>
              <a:rPr lang="en-US" b="1" i="0" dirty="0">
                <a:solidFill>
                  <a:schemeClr val="tx1"/>
                </a:solidFill>
                <a:effectLst/>
                <a:latin typeface="Söhne"/>
              </a:rPr>
              <a:t>. </a:t>
            </a:r>
            <a:r>
              <a:rPr lang="en-US" sz="1800" b="1" i="0" dirty="0">
                <a:solidFill>
                  <a:schemeClr val="tx1"/>
                </a:solidFill>
                <a:effectLst/>
                <a:latin typeface="Söhne"/>
              </a:rPr>
              <a:t>Climate Change:</a:t>
            </a:r>
            <a:r>
              <a:rPr lang="en-US" sz="1800" b="0" i="0" dirty="0">
                <a:solidFill>
                  <a:schemeClr val="tx1"/>
                </a:solidFill>
                <a:effectLst/>
                <a:latin typeface="Söhne"/>
              </a:rPr>
              <a:t> Bangladesh is vulnerable to climate change, with frequent natural disasters such as floods and cyclones affecting rural areas. These events can force changes in livelihood strategies and land use patterns.</a:t>
            </a:r>
          </a:p>
          <a:p>
            <a:pPr marL="0" indent="0" algn="just">
              <a:buNone/>
            </a:pPr>
            <a:r>
              <a:rPr lang="en-US" sz="1800" b="1" i="0" dirty="0">
                <a:solidFill>
                  <a:schemeClr val="tx1"/>
                </a:solidFill>
                <a:effectLst/>
                <a:latin typeface="Söhne"/>
              </a:rPr>
              <a:t>9. NGOs and Civil Society:</a:t>
            </a:r>
            <a:r>
              <a:rPr lang="en-US" sz="1800" b="0" i="0" dirty="0">
                <a:solidFill>
                  <a:schemeClr val="tx1"/>
                </a:solidFill>
                <a:effectLst/>
                <a:latin typeface="Söhne"/>
              </a:rPr>
              <a:t> Non-governmental organizations (NGOs) play a crucial role in rural development in Bangladesh. They provide various services, including healthcare, education, and microcredit, which can lead to social change.</a:t>
            </a:r>
          </a:p>
          <a:p>
            <a:pPr marL="0" indent="0" algn="just">
              <a:buNone/>
            </a:pPr>
            <a:r>
              <a:rPr lang="en-US" sz="1800" b="1" i="0" dirty="0">
                <a:solidFill>
                  <a:schemeClr val="tx1"/>
                </a:solidFill>
                <a:effectLst/>
                <a:latin typeface="Söhne"/>
              </a:rPr>
              <a:t>10. Globalization:</a:t>
            </a:r>
            <a:r>
              <a:rPr lang="en-US" sz="1800" b="0" i="0" dirty="0">
                <a:solidFill>
                  <a:schemeClr val="tx1"/>
                </a:solidFill>
                <a:effectLst/>
                <a:latin typeface="Söhne"/>
              </a:rPr>
              <a:t> Increased connectivity and globalization have brought new ideas, technologies, and market opportunities to rural Bangladesh. This can influence consumption patterns, livelihood choices, and cultural practices.</a:t>
            </a:r>
          </a:p>
          <a:p>
            <a:pPr marL="0" indent="0" algn="just">
              <a:buNone/>
            </a:pPr>
            <a:r>
              <a:rPr lang="en-US" sz="1800" b="1" i="0" dirty="0">
                <a:solidFill>
                  <a:schemeClr val="tx1"/>
                </a:solidFill>
                <a:effectLst/>
                <a:latin typeface="Söhne"/>
              </a:rPr>
              <a:t>11. Social Movements:</a:t>
            </a:r>
            <a:r>
              <a:rPr lang="en-US" sz="1800" b="0" i="0" dirty="0">
                <a:solidFill>
                  <a:schemeClr val="tx1"/>
                </a:solidFill>
                <a:effectLst/>
                <a:latin typeface="Söhne"/>
              </a:rPr>
              <a:t> Grassroots movements and community organizations have been instrumental in addressing social issues, advocating for land rights, and promoting gender equality in rural areas.</a:t>
            </a:r>
          </a:p>
          <a:p>
            <a:pPr marL="0" indent="0" algn="just">
              <a:buNone/>
            </a:pPr>
            <a:r>
              <a:rPr lang="en-US" sz="1800" b="1" i="0" dirty="0">
                <a:solidFill>
                  <a:schemeClr val="tx1"/>
                </a:solidFill>
                <a:effectLst/>
                <a:latin typeface="Söhne"/>
              </a:rPr>
              <a:t>12. Access to Information and Technology:</a:t>
            </a:r>
            <a:r>
              <a:rPr lang="en-US" sz="1800" b="0" i="0" dirty="0">
                <a:solidFill>
                  <a:schemeClr val="tx1"/>
                </a:solidFill>
                <a:effectLst/>
                <a:latin typeface="Söhne"/>
              </a:rPr>
              <a:t> The spread of mobile phones and internet access has improved communication and information-sharing in rural communities, leading to increased awareness and connectivity.</a:t>
            </a:r>
          </a:p>
          <a:p>
            <a:pPr marL="0" indent="0" algn="just">
              <a:buNone/>
            </a:pPr>
            <a:r>
              <a:rPr lang="en-US" sz="1800" b="1" i="0" dirty="0">
                <a:solidFill>
                  <a:schemeClr val="tx1"/>
                </a:solidFill>
                <a:effectLst/>
                <a:latin typeface="Söhne"/>
              </a:rPr>
              <a:t>13. Changing Gender Roles:</a:t>
            </a:r>
            <a:r>
              <a:rPr lang="en-US" sz="1800" b="0" i="0" dirty="0">
                <a:solidFill>
                  <a:schemeClr val="tx1"/>
                </a:solidFill>
                <a:effectLst/>
                <a:latin typeface="Söhne"/>
              </a:rPr>
              <a:t> Efforts to empower women and promote gender equality in rural Bangladesh have led to shifts in traditional gender roles and increased women's participation in economic and social activities.</a:t>
            </a:r>
          </a:p>
          <a:p>
            <a:pPr marL="0" indent="0" algn="just">
              <a:buNone/>
            </a:pPr>
            <a:r>
              <a:rPr lang="en-US" sz="1800" b="1" i="0" dirty="0">
                <a:solidFill>
                  <a:schemeClr val="tx1"/>
                </a:solidFill>
                <a:effectLst/>
                <a:latin typeface="Söhne"/>
              </a:rPr>
              <a:t>14. Land Reforms:</a:t>
            </a:r>
            <a:r>
              <a:rPr lang="en-US" sz="1800" b="0" i="0" dirty="0">
                <a:solidFill>
                  <a:schemeClr val="tx1"/>
                </a:solidFill>
                <a:effectLst/>
                <a:latin typeface="Söhne"/>
              </a:rPr>
              <a:t> Government land reform policies and initiatives have aimed to address land ownership and distribution issues, impacting rural land tenure and livelihoods.</a:t>
            </a:r>
          </a:p>
          <a:p>
            <a:pPr algn="just"/>
            <a:endParaRPr lang="en-US" dirty="0"/>
          </a:p>
        </p:txBody>
      </p:sp>
    </p:spTree>
    <p:extLst>
      <p:ext uri="{BB962C8B-B14F-4D97-AF65-F5344CB8AC3E}">
        <p14:creationId xmlns:p14="http://schemas.microsoft.com/office/powerpoint/2010/main" val="18368653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616</TotalTime>
  <Words>3576</Words>
  <Application>Microsoft Office PowerPoint</Application>
  <PresentationFormat>Widescreen</PresentationFormat>
  <Paragraphs>122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Roboto</vt:lpstr>
      <vt:lpstr>Söhne</vt:lpstr>
      <vt:lpstr>Times New Roman</vt:lpstr>
      <vt:lpstr>Retrospect</vt:lpstr>
      <vt:lpstr>       Rural Social Change </vt:lpstr>
      <vt:lpstr>Objectives of the Lecture</vt:lpstr>
      <vt:lpstr>General  Ideas </vt:lpstr>
      <vt:lpstr>Defining Rural Social Change</vt:lpstr>
      <vt:lpstr>The Necessity of Understanding Rural Social Change</vt:lpstr>
      <vt:lpstr>Major Aspects of Rural Social Changes (1)</vt:lpstr>
      <vt:lpstr>Major Aspects of Rural Social Changes (2)</vt:lpstr>
      <vt:lpstr>Factors Driving Social Change in Rural Areas (1)</vt:lpstr>
      <vt:lpstr>Factors Driving Social Change in Rural Areas (2)</vt:lpstr>
      <vt:lpstr>Brainstorming session</vt:lpstr>
      <vt:lpstr>Key Factors contribute to the Success and  Growth of Rural Industrialization</vt:lpstr>
      <vt:lpstr>The Impacts of Urbanization on Rural Social Change</vt:lpstr>
      <vt:lpstr>Migration and Rural Community</vt:lpstr>
      <vt:lpstr>Types of Internal Migration</vt:lpstr>
      <vt:lpstr>Types of External Migration</vt:lpstr>
      <vt:lpstr>The Role of Rural People in International  Migration and Social Development</vt:lpstr>
      <vt:lpstr>The Contribution of Migration on the Economy</vt:lpstr>
      <vt:lpstr>The Impacts of Migration on Rural Communities (1)</vt:lpstr>
      <vt:lpstr>The Impacts of Migration on Rural Communities (2)</vt:lpstr>
      <vt:lpstr>The Impacts of Technological Advancement of Rural Society (negative)</vt:lpstr>
      <vt:lpstr>The Impacts of Technological Advancement of Rural Society (positive)</vt:lpstr>
      <vt:lpstr>Chapter Related 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USER</cp:lastModifiedBy>
  <cp:revision>274</cp:revision>
  <dcterms:created xsi:type="dcterms:W3CDTF">2022-04-01T17:43:32Z</dcterms:created>
  <dcterms:modified xsi:type="dcterms:W3CDTF">2023-09-04T15:34:56Z</dcterms:modified>
</cp:coreProperties>
</file>