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sldIdLst>
    <p:sldId id="268" r:id="rId5"/>
    <p:sldId id="265" r:id="rId6"/>
    <p:sldId id="266" r:id="rId7"/>
    <p:sldId id="267" r:id="rId8"/>
    <p:sldId id="311" r:id="rId9"/>
    <p:sldId id="269" r:id="rId10"/>
    <p:sldId id="270" r:id="rId11"/>
    <p:sldId id="271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111DC-F0E8-460D-B6F3-E1AC7FA4102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07BC1-19E8-4E8E-BFCD-9B2A041C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3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55787-F62D-437B-B9B2-39D2683D29A6}" type="slidenum">
              <a:rPr lang="en-GB"/>
              <a:pPr/>
              <a:t>2</a:t>
            </a:fld>
            <a:endParaRPr lang="en-GB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EBAFA-6D11-4578-9EDC-16EA1E7C50A3}" type="slidenum">
              <a:rPr lang="en-GB"/>
              <a:pPr/>
              <a:t>3</a:t>
            </a:fld>
            <a:endParaRPr lang="en-GB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6F531-B420-472B-90E1-AFD9E2C38176}" type="slidenum">
              <a:rPr lang="en-GB"/>
              <a:pPr/>
              <a:t>4</a:t>
            </a:fld>
            <a:endParaRPr lang="en-GB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14857-D6CB-44F5-938D-62F89854A163}" type="slidenum">
              <a:rPr lang="en-GB"/>
              <a:pPr/>
              <a:t>5</a:t>
            </a:fld>
            <a:endParaRPr lang="en-GB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E9442-9394-47B6-91DC-BB579C921568}" type="slidenum">
              <a:rPr lang="en-GB"/>
              <a:pPr/>
              <a:t>6</a:t>
            </a:fld>
            <a:endParaRPr lang="en-GB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27252-2E72-46E5-87E5-2C5BC9C37496}" type="slidenum">
              <a:rPr lang="en-GB"/>
              <a:pPr/>
              <a:t>7</a:t>
            </a:fld>
            <a:endParaRPr lang="en-GB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67311-2A88-4F1A-A648-8BB43BD24434}" type="slidenum">
              <a:rPr lang="en-GB"/>
              <a:pPr/>
              <a:t>8</a:t>
            </a:fld>
            <a:endParaRPr lang="en-GB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981200"/>
            <a:ext cx="4978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978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03B3-87E7-4C29-AAF8-A311FC0806CB}" type="datetime1">
              <a:rPr lang="en-US" smtClean="0"/>
              <a:t>6/24/2020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C2E2-3A32-4952-BDAA-29B2AACBD7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981200"/>
            <a:ext cx="1016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86A71-2ECA-4C72-A7A8-C58342C189C5}" type="datetime1">
              <a:rPr lang="en-US" smtClean="0"/>
              <a:t>6/24/2020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8CD9-C4D1-48E8-B1C4-7316B1731B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9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 err="1"/>
              <a:t>Bresenham’s</a:t>
            </a:r>
            <a:br>
              <a:rPr lang="en-US" sz="8000" dirty="0"/>
            </a:br>
            <a:r>
              <a:rPr lang="en-US" sz="8000" dirty="0"/>
              <a:t>Line Drawing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Taslima Ferdaus Shuva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543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Bresenham’s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Line Algorithm</a:t>
            </a:r>
            <a:endParaRPr lang="en-GB" sz="4000" b="1" dirty="0">
              <a:solidFill>
                <a:srgbClr val="3817FF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49" y="2235202"/>
            <a:ext cx="7448551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200" dirty="0"/>
              <a:t>Main thing about the algorithm: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n-US" sz="2200" dirty="0"/>
              <a:t>From start position </a:t>
            </a:r>
          </a:p>
          <a:p>
            <a:pPr lvl="1">
              <a:buBlip>
                <a:blip r:embed="rId3"/>
              </a:buBlip>
            </a:pPr>
            <a:r>
              <a:rPr lang="en-US" sz="2000" dirty="0"/>
              <a:t>Decide </a:t>
            </a:r>
            <a:r>
              <a:rPr lang="en-US" sz="2000" dirty="0">
                <a:solidFill>
                  <a:srgbClr val="FD2919"/>
                </a:solidFill>
              </a:rPr>
              <a:t>A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D2919"/>
                </a:solidFill>
              </a:rPr>
              <a:t>B</a:t>
            </a:r>
            <a:endParaRPr lang="en-GB" sz="2000" dirty="0"/>
          </a:p>
        </p:txBody>
      </p:sp>
      <p:graphicFrame>
        <p:nvGraphicFramePr>
          <p:cNvPr id="139309" name="Group 45"/>
          <p:cNvGraphicFramePr>
            <a:graphicFrameLocks noGrp="1"/>
          </p:cNvGraphicFramePr>
          <p:nvPr>
            <p:ph sz="half" idx="2"/>
          </p:nvPr>
        </p:nvGraphicFramePr>
        <p:xfrm>
          <a:off x="7104066" y="2563815"/>
          <a:ext cx="3095627" cy="1987551"/>
        </p:xfrm>
        <a:graphic>
          <a:graphicData uri="http://schemas.openxmlformats.org/drawingml/2006/table">
            <a:tbl>
              <a:tblPr/>
              <a:tblGrid>
                <a:gridCol w="51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5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D29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FD29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29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D29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FD29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146" name="Line 46"/>
          <p:cNvSpPr>
            <a:spLocks noChangeShapeType="1"/>
          </p:cNvSpPr>
          <p:nvPr/>
        </p:nvSpPr>
        <p:spPr bwMode="auto">
          <a:xfrm flipV="1">
            <a:off x="7319966" y="3211515"/>
            <a:ext cx="2808287" cy="1081087"/>
          </a:xfrm>
          <a:prstGeom prst="line">
            <a:avLst/>
          </a:prstGeom>
          <a:noFill/>
          <a:ln w="12700" cap="sq">
            <a:solidFill>
              <a:srgbClr val="3817FF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147" name="Line 47"/>
          <p:cNvSpPr>
            <a:spLocks noChangeShapeType="1"/>
          </p:cNvSpPr>
          <p:nvPr/>
        </p:nvSpPr>
        <p:spPr bwMode="auto">
          <a:xfrm flipH="1" flipV="1">
            <a:off x="7319966" y="4437065"/>
            <a:ext cx="73025" cy="5746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148" name="Text Box 48"/>
          <p:cNvSpPr txBox="1">
            <a:spLocks noChangeArrowheads="1"/>
          </p:cNvSpPr>
          <p:nvPr/>
        </p:nvSpPr>
        <p:spPr bwMode="auto">
          <a:xfrm>
            <a:off x="6672263" y="4903789"/>
            <a:ext cx="166744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817FF"/>
                </a:solidFill>
              </a:rPr>
              <a:t>Start position</a:t>
            </a:r>
            <a:endParaRPr lang="en-GB" sz="2000">
              <a:solidFill>
                <a:srgbClr val="3817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8200" y="335788"/>
            <a:ext cx="7543800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Bresenham’s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Line Algorithm</a:t>
            </a:r>
            <a:endParaRPr lang="en-GB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597151"/>
            <a:ext cx="4258241" cy="273684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 dirty="0"/>
              <a:t>For a given value of </a:t>
            </a:r>
            <a:r>
              <a:rPr lang="en-US" sz="2400" i="1" dirty="0"/>
              <a:t>x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sz="2000" dirty="0"/>
              <a:t>one pixel lies at distance </a:t>
            </a:r>
            <a:r>
              <a:rPr lang="en-US" sz="2000" i="1" dirty="0" err="1">
                <a:solidFill>
                  <a:srgbClr val="3817FF"/>
                </a:solidFill>
              </a:rPr>
              <a:t>t</a:t>
            </a:r>
            <a:r>
              <a:rPr lang="en-US" sz="2000" i="1" baseline="-25000" dirty="0" err="1">
                <a:solidFill>
                  <a:srgbClr val="3817FF"/>
                </a:solidFill>
              </a:rPr>
              <a:t>i</a:t>
            </a:r>
            <a:r>
              <a:rPr lang="en-US" sz="2000" dirty="0"/>
              <a:t> above the line, and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sz="2000" dirty="0"/>
              <a:t>one pixel lies at distance </a:t>
            </a:r>
            <a:r>
              <a:rPr lang="en-US" sz="2000" i="1" dirty="0" err="1">
                <a:solidFill>
                  <a:srgbClr val="3817FF"/>
                </a:solidFill>
              </a:rPr>
              <a:t>s</a:t>
            </a:r>
            <a:r>
              <a:rPr lang="en-US" sz="2000" i="1" baseline="-25000" dirty="0" err="1">
                <a:solidFill>
                  <a:srgbClr val="3817FF"/>
                </a:solidFill>
              </a:rPr>
              <a:t>i</a:t>
            </a:r>
            <a:r>
              <a:rPr lang="en-US" sz="2000" dirty="0"/>
              <a:t> below the line</a:t>
            </a:r>
            <a:endParaRPr lang="en-GB" sz="2000" dirty="0"/>
          </a:p>
        </p:txBody>
      </p:sp>
      <p:graphicFrame>
        <p:nvGraphicFramePr>
          <p:cNvPr id="1433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12642"/>
              </p:ext>
            </p:extLst>
          </p:nvPr>
        </p:nvGraphicFramePr>
        <p:xfrm>
          <a:off x="5653118" y="1979614"/>
          <a:ext cx="4679951" cy="3636964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61" name="Line 52"/>
          <p:cNvSpPr>
            <a:spLocks noChangeShapeType="1"/>
          </p:cNvSpPr>
          <p:nvPr/>
        </p:nvSpPr>
        <p:spPr bwMode="auto">
          <a:xfrm flipV="1">
            <a:off x="6570693" y="2987675"/>
            <a:ext cx="4483100" cy="1708150"/>
          </a:xfrm>
          <a:prstGeom prst="line">
            <a:avLst/>
          </a:prstGeom>
          <a:noFill/>
          <a:ln w="25400" cap="sq">
            <a:solidFill>
              <a:srgbClr val="FD2919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62" name="Text Box 53"/>
          <p:cNvSpPr txBox="1">
            <a:spLocks noChangeArrowheads="1"/>
          </p:cNvSpPr>
          <p:nvPr/>
        </p:nvSpPr>
        <p:spPr bwMode="auto">
          <a:xfrm>
            <a:off x="10534682" y="2597151"/>
            <a:ext cx="1112805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D2919"/>
                </a:solidFill>
                <a:latin typeface="Impact" pitchFamily="34" charset="0"/>
              </a:rPr>
              <a:t>True line</a:t>
            </a:r>
            <a:endParaRPr lang="en-GB" sz="2000">
              <a:solidFill>
                <a:srgbClr val="FD2919"/>
              </a:solidFill>
              <a:latin typeface="Impact" pitchFamily="34" charset="0"/>
            </a:endParaRPr>
          </a:p>
        </p:txBody>
      </p:sp>
      <p:sp>
        <p:nvSpPr>
          <p:cNvPr id="48163" name="Text Box 54"/>
          <p:cNvSpPr txBox="1">
            <a:spLocks noChangeArrowheads="1"/>
          </p:cNvSpPr>
          <p:nvPr/>
        </p:nvSpPr>
        <p:spPr bwMode="auto">
          <a:xfrm>
            <a:off x="7813705" y="4195763"/>
            <a:ext cx="40427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3817FF"/>
                </a:solidFill>
              </a:rPr>
              <a:t>s</a:t>
            </a:r>
            <a:r>
              <a:rPr lang="en-US" sz="2800" i="1" baseline="-25000">
                <a:solidFill>
                  <a:srgbClr val="3817FF"/>
                </a:solidFill>
              </a:rPr>
              <a:t>i</a:t>
            </a:r>
            <a:endParaRPr lang="en-GB" sz="2800">
              <a:solidFill>
                <a:srgbClr val="3817FF"/>
              </a:solidFill>
            </a:endParaRPr>
          </a:p>
        </p:txBody>
      </p:sp>
      <p:sp>
        <p:nvSpPr>
          <p:cNvPr id="48164" name="Text Box 58"/>
          <p:cNvSpPr txBox="1">
            <a:spLocks noChangeArrowheads="1"/>
          </p:cNvSpPr>
          <p:nvPr/>
        </p:nvSpPr>
        <p:spPr bwMode="auto">
          <a:xfrm>
            <a:off x="6948517" y="3706813"/>
            <a:ext cx="349776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3817FF"/>
                </a:solidFill>
              </a:rPr>
              <a:t>t</a:t>
            </a:r>
            <a:r>
              <a:rPr lang="en-US" sz="2800" i="1" baseline="-25000">
                <a:solidFill>
                  <a:srgbClr val="3817FF"/>
                </a:solidFill>
              </a:rPr>
              <a:t>i</a:t>
            </a:r>
            <a:endParaRPr lang="en-GB" sz="2800" i="1" baseline="-25000">
              <a:solidFill>
                <a:srgbClr val="3817FF"/>
              </a:solidFill>
            </a:endParaRPr>
          </a:p>
        </p:txBody>
      </p:sp>
      <p:sp>
        <p:nvSpPr>
          <p:cNvPr id="48165" name="Oval 51"/>
          <p:cNvSpPr>
            <a:spLocks noChangeArrowheads="1"/>
          </p:cNvSpPr>
          <p:nvPr/>
        </p:nvSpPr>
        <p:spPr bwMode="auto">
          <a:xfrm>
            <a:off x="6445282" y="4572000"/>
            <a:ext cx="268287" cy="254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Line 61"/>
          <p:cNvSpPr>
            <a:spLocks noChangeShapeType="1"/>
          </p:cNvSpPr>
          <p:nvPr/>
        </p:nvSpPr>
        <p:spPr bwMode="auto">
          <a:xfrm>
            <a:off x="7094567" y="4337050"/>
            <a:ext cx="863600" cy="0"/>
          </a:xfrm>
          <a:prstGeom prst="line">
            <a:avLst/>
          </a:prstGeom>
          <a:noFill/>
          <a:ln w="12700" cap="sq">
            <a:solidFill>
              <a:srgbClr val="3D1EF8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67" name="Line 62"/>
          <p:cNvSpPr>
            <a:spLocks noChangeShapeType="1"/>
          </p:cNvSpPr>
          <p:nvPr/>
        </p:nvSpPr>
        <p:spPr bwMode="auto">
          <a:xfrm>
            <a:off x="7237442" y="3779839"/>
            <a:ext cx="0" cy="576262"/>
          </a:xfrm>
          <a:prstGeom prst="line">
            <a:avLst/>
          </a:prstGeom>
          <a:noFill/>
          <a:ln w="12700" cap="sq">
            <a:solidFill>
              <a:srgbClr val="3817FF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68" name="Line 63"/>
          <p:cNvSpPr>
            <a:spLocks noChangeShapeType="1"/>
          </p:cNvSpPr>
          <p:nvPr/>
        </p:nvSpPr>
        <p:spPr bwMode="auto">
          <a:xfrm flipV="1">
            <a:off x="7813705" y="4337052"/>
            <a:ext cx="0" cy="358775"/>
          </a:xfrm>
          <a:prstGeom prst="line">
            <a:avLst/>
          </a:prstGeom>
          <a:noFill/>
          <a:ln w="12700" cap="sq">
            <a:solidFill>
              <a:srgbClr val="3817FF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69" name="Oval 64"/>
          <p:cNvSpPr>
            <a:spLocks noChangeArrowheads="1"/>
          </p:cNvSpPr>
          <p:nvPr/>
        </p:nvSpPr>
        <p:spPr bwMode="auto">
          <a:xfrm>
            <a:off x="7381908" y="4572000"/>
            <a:ext cx="268287" cy="254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Oval 65"/>
          <p:cNvSpPr>
            <a:spLocks noChangeArrowheads="1"/>
          </p:cNvSpPr>
          <p:nvPr/>
        </p:nvSpPr>
        <p:spPr bwMode="auto">
          <a:xfrm>
            <a:off x="8316942" y="3654426"/>
            <a:ext cx="268288" cy="254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1" name="Oval 66"/>
          <p:cNvSpPr>
            <a:spLocks noChangeArrowheads="1"/>
          </p:cNvSpPr>
          <p:nvPr/>
        </p:nvSpPr>
        <p:spPr bwMode="auto">
          <a:xfrm>
            <a:off x="9253567" y="3654426"/>
            <a:ext cx="268288" cy="254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2474"/>
            <a:ext cx="7543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Bresenham’s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Line Algorithm</a:t>
            </a:r>
            <a:endParaRPr lang="en-GB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817688"/>
            <a:ext cx="7620000" cy="504031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u="sng" dirty="0">
                <a:solidFill>
                  <a:srgbClr val="3817FF"/>
                </a:solidFill>
              </a:rPr>
              <a:t>Decision parameter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i="1" dirty="0">
              <a:solidFill>
                <a:srgbClr val="3817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4000" i="1" baseline="-250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40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40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4000" i="1" dirty="0" err="1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4000" i="1" baseline="-25000" dirty="0" err="1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40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4000" i="1" dirty="0" err="1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4000" i="1" baseline="-25000" dirty="0" err="1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40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dirty="0">
              <a:solidFill>
                <a:srgbClr val="3817FF"/>
              </a:solidFill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n-US" sz="2400" dirty="0"/>
              <a:t>If </a:t>
            </a:r>
            <a:r>
              <a:rPr lang="en-US" sz="2400" i="1" dirty="0">
                <a:solidFill>
                  <a:srgbClr val="3817FF"/>
                </a:solidFill>
              </a:rPr>
              <a:t>d</a:t>
            </a:r>
            <a:r>
              <a:rPr lang="en-US" sz="2400" i="1" baseline="-25000" dirty="0">
                <a:solidFill>
                  <a:srgbClr val="3817FF"/>
                </a:solidFill>
              </a:rPr>
              <a:t>i</a:t>
            </a:r>
            <a:r>
              <a:rPr lang="en-US" sz="2400" i="1" dirty="0">
                <a:solidFill>
                  <a:srgbClr val="3817FF"/>
                </a:solidFill>
              </a:rPr>
              <a:t> </a:t>
            </a:r>
            <a:r>
              <a:rPr lang="en-US" sz="2400" dirty="0">
                <a:solidFill>
                  <a:srgbClr val="3817FF"/>
                </a:solidFill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2400" dirty="0">
                <a:solidFill>
                  <a:srgbClr val="3817FF"/>
                </a:solidFill>
              </a:rPr>
              <a:t> 0</a:t>
            </a:r>
            <a:r>
              <a:rPr lang="en-US" sz="2400" dirty="0"/>
              <a:t>, then closest pixel is below </a:t>
            </a:r>
            <a:r>
              <a:rPr lang="en-US" sz="2400" u="sng" dirty="0"/>
              <a:t>true line</a:t>
            </a:r>
            <a:r>
              <a:rPr lang="en-US" sz="2400" dirty="0"/>
              <a:t> (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i</a:t>
            </a:r>
            <a:r>
              <a:rPr lang="en-US" sz="2400" dirty="0"/>
              <a:t> smaller)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en-US" sz="2400" dirty="0"/>
              <a:t>If </a:t>
            </a:r>
            <a:r>
              <a:rPr lang="en-US" sz="2400" i="1" dirty="0">
                <a:solidFill>
                  <a:srgbClr val="3817FF"/>
                </a:solidFill>
              </a:rPr>
              <a:t>d</a:t>
            </a:r>
            <a:r>
              <a:rPr lang="en-US" sz="2400" i="1" baseline="-25000" dirty="0">
                <a:solidFill>
                  <a:srgbClr val="3817FF"/>
                </a:solidFill>
              </a:rPr>
              <a:t>i</a:t>
            </a:r>
            <a:r>
              <a:rPr lang="en-US" sz="2400" i="1" dirty="0">
                <a:solidFill>
                  <a:srgbClr val="3817FF"/>
                </a:solidFill>
              </a:rPr>
              <a:t> </a:t>
            </a:r>
            <a:r>
              <a:rPr lang="en-US" sz="2400" dirty="0">
                <a:solidFill>
                  <a:srgbClr val="3817FF"/>
                </a:solidFill>
                <a:sym typeface="Symbol" pitchFamily="18" charset="2"/>
              </a:rPr>
              <a:t></a:t>
            </a:r>
            <a:r>
              <a:rPr lang="en-US" sz="2400" dirty="0">
                <a:solidFill>
                  <a:srgbClr val="3817FF"/>
                </a:solidFill>
              </a:rPr>
              <a:t> 0</a:t>
            </a:r>
            <a:r>
              <a:rPr lang="en-US" sz="2400" dirty="0"/>
              <a:t>, then closest pixel is above </a:t>
            </a:r>
            <a:r>
              <a:rPr lang="en-US" sz="2400" u="sng" dirty="0"/>
              <a:t>true line</a:t>
            </a:r>
            <a:r>
              <a:rPr lang="en-US" sz="2400" dirty="0"/>
              <a:t> (</a:t>
            </a:r>
            <a:r>
              <a:rPr lang="en-US" sz="2400" dirty="0" err="1"/>
              <a:t>t</a:t>
            </a:r>
            <a:r>
              <a:rPr lang="en-US" sz="2400" i="1" baseline="-25000" dirty="0" err="1"/>
              <a:t>i</a:t>
            </a:r>
            <a:r>
              <a:rPr lang="en-US" sz="2400" dirty="0"/>
              <a:t> smaller)</a:t>
            </a:r>
          </a:p>
          <a:p>
            <a:pPr eaLnBrk="1" hangingPunct="1">
              <a:buFont typeface="Wingdings" pitchFamily="2" charset="2"/>
              <a:buBlip>
                <a:blip r:embed="rId4"/>
              </a:buBlip>
            </a:pPr>
            <a:r>
              <a:rPr lang="en-US" sz="2400" dirty="0"/>
              <a:t>We must calculate the new values for </a:t>
            </a:r>
            <a:r>
              <a:rPr lang="en-US" sz="2400" i="1" dirty="0">
                <a:solidFill>
                  <a:srgbClr val="3817FF"/>
                </a:solidFill>
              </a:rPr>
              <a:t>d</a:t>
            </a:r>
            <a:r>
              <a:rPr lang="en-US" sz="2400" i="1" baseline="-25000" dirty="0">
                <a:solidFill>
                  <a:srgbClr val="3817FF"/>
                </a:solidFill>
              </a:rPr>
              <a:t>i</a:t>
            </a:r>
            <a:r>
              <a:rPr lang="en-US" sz="2400" dirty="0"/>
              <a:t> as we move along the line.</a:t>
            </a:r>
            <a:endParaRPr lang="en-GB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533" name="Group 125"/>
          <p:cNvGraphicFramePr>
            <a:graphicFrameLocks noGrp="1"/>
          </p:cNvGraphicFramePr>
          <p:nvPr>
            <p:ph sz="half" idx="1"/>
          </p:nvPr>
        </p:nvGraphicFramePr>
        <p:xfrm>
          <a:off x="2641602" y="2551114"/>
          <a:ext cx="3300413" cy="2535239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4" name="Rectangle 158"/>
          <p:cNvSpPr>
            <a:spLocks noChangeArrowheads="1"/>
          </p:cNvSpPr>
          <p:nvPr/>
        </p:nvSpPr>
        <p:spPr bwMode="auto">
          <a:xfrm>
            <a:off x="6388102" y="1917702"/>
            <a:ext cx="3635375" cy="370292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grpSp>
        <p:nvGrpSpPr>
          <p:cNvPr id="4" name="Group 141"/>
          <p:cNvGrpSpPr>
            <a:grpSpLocks/>
          </p:cNvGrpSpPr>
          <p:nvPr/>
        </p:nvGrpSpPr>
        <p:grpSpPr bwMode="auto">
          <a:xfrm>
            <a:off x="3290898" y="4149730"/>
            <a:ext cx="606426" cy="338138"/>
            <a:chOff x="1429" y="2704"/>
            <a:chExt cx="382" cy="213"/>
          </a:xfrm>
        </p:grpSpPr>
        <p:sp>
          <p:nvSpPr>
            <p:cNvPr id="5194" name="Line 57"/>
            <p:cNvSpPr>
              <a:spLocks noChangeShapeType="1"/>
            </p:cNvSpPr>
            <p:nvPr/>
          </p:nvSpPr>
          <p:spPr bwMode="auto">
            <a:xfrm>
              <a:off x="1429" y="2750"/>
              <a:ext cx="18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95" name="Line 58"/>
            <p:cNvSpPr>
              <a:spLocks noChangeShapeType="1"/>
            </p:cNvSpPr>
            <p:nvPr/>
          </p:nvSpPr>
          <p:spPr bwMode="auto">
            <a:xfrm flipH="1">
              <a:off x="1565" y="2750"/>
              <a:ext cx="0" cy="1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96" name="Text Box 59"/>
            <p:cNvSpPr txBox="1">
              <a:spLocks noChangeArrowheads="1"/>
            </p:cNvSpPr>
            <p:nvPr/>
          </p:nvSpPr>
          <p:spPr bwMode="auto">
            <a:xfrm>
              <a:off x="1547" y="2704"/>
              <a:ext cx="264" cy="2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+mj-lt"/>
                </a:rPr>
                <a:t>s1</a:t>
              </a:r>
              <a:endParaRPr lang="en-GB" sz="1600" dirty="0">
                <a:latin typeface="+mj-lt"/>
              </a:endParaRPr>
            </a:p>
          </p:txBody>
        </p:sp>
      </p:grpSp>
      <p:sp>
        <p:nvSpPr>
          <p:cNvPr id="5161" name="Text Box 56"/>
          <p:cNvSpPr txBox="1">
            <a:spLocks noChangeArrowheads="1"/>
          </p:cNvSpPr>
          <p:nvPr/>
        </p:nvSpPr>
        <p:spPr bwMode="auto">
          <a:xfrm rot="20428775">
            <a:off x="5212203" y="2983191"/>
            <a:ext cx="1189749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D2919"/>
                </a:solidFill>
                <a:latin typeface="+mj-lt"/>
              </a:rPr>
              <a:t>True line</a:t>
            </a:r>
            <a:endParaRPr lang="en-GB">
              <a:solidFill>
                <a:srgbClr val="FD2919"/>
              </a:solidFill>
              <a:latin typeface="+mj-lt"/>
            </a:endParaRPr>
          </a:p>
        </p:txBody>
      </p:sp>
      <p:sp>
        <p:nvSpPr>
          <p:cNvPr id="5162" name="Rectangle 126"/>
          <p:cNvSpPr>
            <a:spLocks noChangeArrowheads="1"/>
          </p:cNvSpPr>
          <p:nvPr/>
        </p:nvSpPr>
        <p:spPr bwMode="auto">
          <a:xfrm>
            <a:off x="6388102" y="1917699"/>
            <a:ext cx="34829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1600">
                <a:solidFill>
                  <a:srgbClr val="3817FF"/>
                </a:solidFill>
                <a:latin typeface="+mj-lt"/>
              </a:rPr>
              <a:t>Start pixel at (</a:t>
            </a:r>
            <a:r>
              <a:rPr lang="en-US" sz="1600" i="1">
                <a:solidFill>
                  <a:srgbClr val="3817FF"/>
                </a:solidFill>
                <a:latin typeface="+mj-lt"/>
              </a:rPr>
              <a:t>x</a:t>
            </a:r>
            <a:r>
              <a:rPr lang="en-US" sz="1600" baseline="-25000">
                <a:solidFill>
                  <a:srgbClr val="3817FF"/>
                </a:solidFill>
                <a:latin typeface="+mj-lt"/>
              </a:rPr>
              <a:t>0</a:t>
            </a:r>
            <a:r>
              <a:rPr lang="en-US" sz="1600">
                <a:solidFill>
                  <a:srgbClr val="3817FF"/>
                </a:solidFill>
                <a:latin typeface="+mj-lt"/>
              </a:rPr>
              <a:t>,</a:t>
            </a:r>
            <a:r>
              <a:rPr lang="en-US" sz="1600" i="1">
                <a:solidFill>
                  <a:srgbClr val="3817FF"/>
                </a:solidFill>
                <a:latin typeface="+mj-lt"/>
              </a:rPr>
              <a:t>y</a:t>
            </a:r>
            <a:r>
              <a:rPr lang="en-US" sz="1600" baseline="-25000">
                <a:solidFill>
                  <a:srgbClr val="3817FF"/>
                </a:solidFill>
                <a:latin typeface="+mj-lt"/>
              </a:rPr>
              <a:t>1</a:t>
            </a:r>
            <a:r>
              <a:rPr lang="en-US" sz="1600">
                <a:solidFill>
                  <a:srgbClr val="3817FF"/>
                </a:solidFill>
                <a:latin typeface="+mj-lt"/>
              </a:rPr>
              <a:t>)</a:t>
            </a:r>
          </a:p>
        </p:txBody>
      </p:sp>
      <p:sp>
        <p:nvSpPr>
          <p:cNvPr id="5164" name="Line 55"/>
          <p:cNvSpPr>
            <a:spLocks noChangeShapeType="1"/>
          </p:cNvSpPr>
          <p:nvPr/>
        </p:nvSpPr>
        <p:spPr bwMode="auto">
          <a:xfrm flipV="1">
            <a:off x="2641601" y="3141663"/>
            <a:ext cx="3673475" cy="1296987"/>
          </a:xfrm>
          <a:prstGeom prst="line">
            <a:avLst/>
          </a:prstGeom>
          <a:noFill/>
          <a:ln w="25400" cap="sq">
            <a:solidFill>
              <a:srgbClr val="FD2919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>
              <a:latin typeface="+mj-lt"/>
            </a:endParaRPr>
          </a:p>
        </p:txBody>
      </p:sp>
      <p:sp>
        <p:nvSpPr>
          <p:cNvPr id="145565" name="Rectangle 157"/>
          <p:cNvSpPr>
            <a:spLocks noChangeArrowheads="1"/>
          </p:cNvSpPr>
          <p:nvPr/>
        </p:nvSpPr>
        <p:spPr bwMode="auto">
          <a:xfrm>
            <a:off x="6388102" y="2278064"/>
            <a:ext cx="3635375" cy="1584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buClr>
                <a:schemeClr val="tx2"/>
              </a:buClr>
              <a:defRPr/>
            </a:pPr>
            <a:r>
              <a:rPr lang="en-US" sz="2000" b="1" dirty="0">
                <a:solidFill>
                  <a:srgbClr val="381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At </a:t>
            </a:r>
            <a:r>
              <a:rPr lang="en-US" sz="2000" b="1" i="1" dirty="0">
                <a:solidFill>
                  <a:srgbClr val="381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x</a:t>
            </a:r>
            <a:r>
              <a:rPr lang="en-US" sz="2000" b="1" baseline="-25000" dirty="0">
                <a:solidFill>
                  <a:srgbClr val="381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</a:t>
            </a:r>
            <a:r>
              <a:rPr lang="en-US" sz="2000" dirty="0">
                <a:solidFill>
                  <a:srgbClr val="3817FF"/>
                </a:solidFill>
                <a:latin typeface="+mj-lt"/>
              </a:rPr>
              <a:t> :</a:t>
            </a:r>
            <a:r>
              <a:rPr lang="en-US" sz="1600" dirty="0">
                <a:solidFill>
                  <a:srgbClr val="3817FF"/>
                </a:solidFill>
                <a:latin typeface="+mj-lt"/>
              </a:rPr>
              <a:t> </a:t>
            </a:r>
          </a:p>
          <a:p>
            <a:pPr marL="342900" indent="-342900">
              <a:buClr>
                <a:schemeClr val="tx2"/>
              </a:buClr>
              <a:defRPr/>
            </a:pPr>
            <a:r>
              <a:rPr lang="en-US" sz="1600" i="1" dirty="0">
                <a:solidFill>
                  <a:srgbClr val="3817FF"/>
                </a:solidFill>
                <a:latin typeface="+mj-lt"/>
              </a:rPr>
              <a:t>s</a:t>
            </a:r>
            <a:r>
              <a:rPr lang="en-US" sz="1600" baseline="-25000" dirty="0">
                <a:solidFill>
                  <a:srgbClr val="3817FF"/>
                </a:solidFill>
                <a:latin typeface="+mj-lt"/>
              </a:rPr>
              <a:t>1</a:t>
            </a:r>
            <a:r>
              <a:rPr lang="en-US" sz="1600" dirty="0">
                <a:solidFill>
                  <a:srgbClr val="3817FF"/>
                </a:solidFill>
                <a:latin typeface="+mj-lt"/>
              </a:rPr>
              <a:t> &lt; </a:t>
            </a:r>
            <a:r>
              <a:rPr lang="en-US" sz="1600" i="1" dirty="0">
                <a:solidFill>
                  <a:srgbClr val="3817FF"/>
                </a:solidFill>
              </a:rPr>
              <a:t>t</a:t>
            </a:r>
            <a:r>
              <a:rPr lang="en-US" sz="1600" baseline="-25000" dirty="0">
                <a:solidFill>
                  <a:srgbClr val="3817FF"/>
                </a:solidFill>
              </a:rPr>
              <a:t>1 </a:t>
            </a:r>
            <a:r>
              <a:rPr lang="en-US" sz="1600" dirty="0">
                <a:solidFill>
                  <a:srgbClr val="FD2919"/>
                </a:solidFill>
                <a:latin typeface="+mj-lt"/>
                <a:sym typeface="Wingdings" pitchFamily="2" charset="2"/>
              </a:rPr>
              <a:t> =&gt; </a:t>
            </a:r>
            <a:r>
              <a:rPr lang="en-US" sz="1600" i="1" dirty="0">
                <a:solidFill>
                  <a:srgbClr val="FD2919"/>
                </a:solidFill>
                <a:latin typeface="+mj-lt"/>
                <a:sym typeface="Wingdings" pitchFamily="2" charset="2"/>
              </a:rPr>
              <a:t>y</a:t>
            </a:r>
            <a:r>
              <a:rPr lang="en-US" sz="1600" dirty="0">
                <a:solidFill>
                  <a:srgbClr val="FD2919"/>
                </a:solidFill>
                <a:latin typeface="+mj-lt"/>
                <a:sym typeface="Wingdings" pitchFamily="2" charset="2"/>
              </a:rPr>
              <a:t> stays the same</a:t>
            </a:r>
          </a:p>
          <a:p>
            <a:pPr marL="342900" indent="-342900">
              <a:buClr>
                <a:schemeClr val="tx2"/>
              </a:buClr>
              <a:defRPr/>
            </a:pPr>
            <a:r>
              <a:rPr lang="en-US" sz="1600" dirty="0">
                <a:solidFill>
                  <a:srgbClr val="FD2919"/>
                </a:solidFill>
                <a:latin typeface="+mj-lt"/>
                <a:sym typeface="Wingdings" pitchFamily="2" charset="2"/>
              </a:rPr>
              <a:t>hence next pixel is at </a:t>
            </a:r>
            <a:r>
              <a:rPr lang="en-US" sz="1600" dirty="0">
                <a:solidFill>
                  <a:srgbClr val="FD2919"/>
                </a:solidFill>
                <a:latin typeface="+mj-lt"/>
              </a:rPr>
              <a:t>(</a:t>
            </a:r>
            <a:r>
              <a:rPr lang="en-US" sz="1600" i="1" dirty="0">
                <a:solidFill>
                  <a:srgbClr val="FD2919"/>
                </a:solidFill>
                <a:latin typeface="+mj-lt"/>
              </a:rPr>
              <a:t>x</a:t>
            </a:r>
            <a:r>
              <a:rPr lang="en-US" sz="1600" baseline="-25000" dirty="0">
                <a:solidFill>
                  <a:srgbClr val="FD2919"/>
                </a:solidFill>
                <a:latin typeface="+mj-lt"/>
              </a:rPr>
              <a:t>1</a:t>
            </a:r>
            <a:r>
              <a:rPr lang="en-US" sz="1600" dirty="0">
                <a:solidFill>
                  <a:srgbClr val="FD2919"/>
                </a:solidFill>
                <a:latin typeface="+mj-lt"/>
              </a:rPr>
              <a:t>,</a:t>
            </a:r>
            <a:r>
              <a:rPr lang="en-US" sz="1600" i="1" dirty="0">
                <a:solidFill>
                  <a:srgbClr val="FD2919"/>
                </a:solidFill>
                <a:latin typeface="+mj-lt"/>
              </a:rPr>
              <a:t>y</a:t>
            </a:r>
            <a:r>
              <a:rPr lang="en-US" sz="1600" baseline="-25000" dirty="0">
                <a:solidFill>
                  <a:srgbClr val="FD2919"/>
                </a:solidFill>
                <a:latin typeface="+mj-lt"/>
              </a:rPr>
              <a:t>1</a:t>
            </a:r>
            <a:r>
              <a:rPr lang="en-US" sz="1600" dirty="0">
                <a:solidFill>
                  <a:srgbClr val="FD2919"/>
                </a:solidFill>
                <a:latin typeface="+mj-lt"/>
              </a:rPr>
              <a:t>)</a:t>
            </a:r>
          </a:p>
        </p:txBody>
      </p:sp>
      <p:sp>
        <p:nvSpPr>
          <p:cNvPr id="145567" name="Rectangle 159"/>
          <p:cNvSpPr>
            <a:spLocks noChangeArrowheads="1"/>
          </p:cNvSpPr>
          <p:nvPr/>
        </p:nvSpPr>
        <p:spPr bwMode="auto">
          <a:xfrm>
            <a:off x="6394451" y="3335696"/>
            <a:ext cx="3622676" cy="119344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Clr>
                <a:schemeClr val="tx2"/>
              </a:buClr>
              <a:defRPr/>
            </a:pPr>
            <a:r>
              <a:rPr lang="en-US" sz="2000" b="1" dirty="0">
                <a:solidFill>
                  <a:srgbClr val="381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At </a:t>
            </a:r>
            <a:r>
              <a:rPr lang="en-US" sz="2000" b="1" i="1" dirty="0">
                <a:solidFill>
                  <a:srgbClr val="381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x</a:t>
            </a:r>
            <a:r>
              <a:rPr lang="en-US" sz="2000" b="1" baseline="-25000" dirty="0">
                <a:solidFill>
                  <a:srgbClr val="381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</a:t>
            </a:r>
            <a:r>
              <a:rPr lang="en-US" sz="2000" dirty="0">
                <a:solidFill>
                  <a:srgbClr val="3817FF"/>
                </a:solidFill>
                <a:latin typeface="+mj-lt"/>
              </a:rPr>
              <a:t> : </a:t>
            </a:r>
          </a:p>
          <a:p>
            <a:pPr marL="342900" indent="-342900">
              <a:buClr>
                <a:schemeClr val="tx2"/>
              </a:buClr>
              <a:defRPr/>
            </a:pPr>
            <a:r>
              <a:rPr lang="en-US" sz="1600" i="1" dirty="0">
                <a:solidFill>
                  <a:srgbClr val="3817FF"/>
                </a:solidFill>
                <a:latin typeface="+mj-lt"/>
              </a:rPr>
              <a:t>s</a:t>
            </a:r>
            <a:r>
              <a:rPr lang="en-US" sz="1600" baseline="-25000" dirty="0">
                <a:solidFill>
                  <a:srgbClr val="3817FF"/>
                </a:solidFill>
                <a:latin typeface="+mj-lt"/>
              </a:rPr>
              <a:t>2</a:t>
            </a:r>
            <a:r>
              <a:rPr lang="en-US" sz="1600" dirty="0">
                <a:solidFill>
                  <a:srgbClr val="3817FF"/>
                </a:solidFill>
                <a:latin typeface="+mj-lt"/>
              </a:rPr>
              <a:t> &gt; </a:t>
            </a:r>
            <a:r>
              <a:rPr lang="en-US" sz="1600" i="1" dirty="0">
                <a:solidFill>
                  <a:srgbClr val="3817FF"/>
                </a:solidFill>
                <a:latin typeface="+mj-lt"/>
              </a:rPr>
              <a:t>t</a:t>
            </a:r>
            <a:r>
              <a:rPr lang="en-US" sz="1600" baseline="-25000" dirty="0">
                <a:solidFill>
                  <a:srgbClr val="3817FF"/>
                </a:solidFill>
                <a:latin typeface="+mj-lt"/>
              </a:rPr>
              <a:t>2</a:t>
            </a:r>
            <a:r>
              <a:rPr lang="en-US" sz="1600" dirty="0">
                <a:solidFill>
                  <a:srgbClr val="3817FF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3817FF"/>
                </a:solidFill>
                <a:latin typeface="+mj-lt"/>
                <a:sym typeface="Wingdings" pitchFamily="2" charset="2"/>
              </a:rPr>
              <a:t></a:t>
            </a:r>
            <a:r>
              <a:rPr lang="en-US" sz="1600" dirty="0">
                <a:solidFill>
                  <a:srgbClr val="008000"/>
                </a:solidFill>
                <a:latin typeface="+mj-lt"/>
                <a:sym typeface="Wingdings" pitchFamily="2" charset="2"/>
              </a:rPr>
              <a:t> </a:t>
            </a:r>
            <a:r>
              <a:rPr lang="en-US" sz="1600" i="1" dirty="0">
                <a:solidFill>
                  <a:srgbClr val="FD2919"/>
                </a:solidFill>
                <a:latin typeface="+mj-lt"/>
                <a:sym typeface="Wingdings" pitchFamily="2" charset="2"/>
              </a:rPr>
              <a:t>y</a:t>
            </a:r>
            <a:r>
              <a:rPr lang="en-US" sz="1600" dirty="0">
                <a:solidFill>
                  <a:srgbClr val="FD2919"/>
                </a:solidFill>
                <a:latin typeface="+mj-lt"/>
                <a:sym typeface="Wingdings" pitchFamily="2" charset="2"/>
              </a:rPr>
              <a:t> is incremented</a:t>
            </a:r>
          </a:p>
          <a:p>
            <a:pPr marL="342900" indent="-342900">
              <a:buClr>
                <a:schemeClr val="tx2"/>
              </a:buClr>
              <a:defRPr/>
            </a:pPr>
            <a:r>
              <a:rPr lang="en-US" sz="1600" dirty="0">
                <a:solidFill>
                  <a:srgbClr val="FD2919"/>
                </a:solidFill>
                <a:latin typeface="+mj-lt"/>
                <a:sym typeface="Wingdings" pitchFamily="2" charset="2"/>
              </a:rPr>
              <a:t>hence next pixel is at </a:t>
            </a:r>
            <a:r>
              <a:rPr lang="en-US" sz="1600" dirty="0">
                <a:solidFill>
                  <a:srgbClr val="FD2919"/>
                </a:solidFill>
                <a:latin typeface="+mj-lt"/>
              </a:rPr>
              <a:t>(</a:t>
            </a:r>
            <a:r>
              <a:rPr lang="en-US" sz="1600" i="1" dirty="0">
                <a:solidFill>
                  <a:srgbClr val="FD2919"/>
                </a:solidFill>
                <a:latin typeface="+mj-lt"/>
              </a:rPr>
              <a:t>x</a:t>
            </a:r>
            <a:r>
              <a:rPr lang="en-US" sz="1600" baseline="-25000" dirty="0">
                <a:solidFill>
                  <a:srgbClr val="FD2919"/>
                </a:solidFill>
                <a:latin typeface="+mj-lt"/>
              </a:rPr>
              <a:t>2</a:t>
            </a:r>
            <a:r>
              <a:rPr lang="en-US" sz="1600" dirty="0">
                <a:solidFill>
                  <a:srgbClr val="FD2919"/>
                </a:solidFill>
                <a:latin typeface="+mj-lt"/>
              </a:rPr>
              <a:t>,</a:t>
            </a:r>
            <a:r>
              <a:rPr lang="en-US" sz="1600" i="1" dirty="0">
                <a:solidFill>
                  <a:srgbClr val="FD2919"/>
                </a:solidFill>
                <a:latin typeface="+mj-lt"/>
              </a:rPr>
              <a:t>y</a:t>
            </a:r>
            <a:r>
              <a:rPr lang="en-US" sz="1600" baseline="-25000" dirty="0">
                <a:solidFill>
                  <a:srgbClr val="FD2919"/>
                </a:solidFill>
                <a:latin typeface="+mj-lt"/>
              </a:rPr>
              <a:t>2</a:t>
            </a:r>
            <a:r>
              <a:rPr lang="en-US" sz="1600" dirty="0">
                <a:solidFill>
                  <a:srgbClr val="FD2919"/>
                </a:solidFill>
                <a:latin typeface="+mj-lt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dirty="0">
              <a:solidFill>
                <a:srgbClr val="FD2919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145568" name="Rectangle 160"/>
          <p:cNvSpPr>
            <a:spLocks noChangeArrowheads="1"/>
          </p:cNvSpPr>
          <p:nvPr/>
        </p:nvSpPr>
        <p:spPr bwMode="auto">
          <a:xfrm>
            <a:off x="6375401" y="4598314"/>
            <a:ext cx="3590925" cy="1512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buClr>
                <a:schemeClr val="tx2"/>
              </a:buClr>
              <a:defRPr/>
            </a:pPr>
            <a:r>
              <a:rPr lang="en-US" sz="2000" b="1" dirty="0">
                <a:solidFill>
                  <a:srgbClr val="381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At </a:t>
            </a:r>
            <a:r>
              <a:rPr lang="en-US" sz="2000" b="1" i="1" dirty="0">
                <a:solidFill>
                  <a:srgbClr val="381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x</a:t>
            </a:r>
            <a:r>
              <a:rPr lang="en-US" sz="2000" b="1" baseline="-25000" dirty="0">
                <a:solidFill>
                  <a:srgbClr val="381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en-US" sz="2000" dirty="0">
                <a:solidFill>
                  <a:srgbClr val="3817FF"/>
                </a:solidFill>
                <a:latin typeface="+mj-lt"/>
              </a:rPr>
              <a:t> : </a:t>
            </a:r>
          </a:p>
          <a:p>
            <a:pPr marL="342900" indent="-342900">
              <a:buClr>
                <a:schemeClr val="tx2"/>
              </a:buClr>
              <a:defRPr/>
            </a:pPr>
            <a:r>
              <a:rPr lang="en-US" sz="1600" i="1" dirty="0">
                <a:solidFill>
                  <a:srgbClr val="3817FF"/>
                </a:solidFill>
                <a:latin typeface="+mj-lt"/>
              </a:rPr>
              <a:t>s</a:t>
            </a:r>
            <a:r>
              <a:rPr lang="en-US" sz="1600" baseline="-25000" dirty="0">
                <a:solidFill>
                  <a:srgbClr val="3817FF"/>
                </a:solidFill>
                <a:latin typeface="+mj-lt"/>
              </a:rPr>
              <a:t>3</a:t>
            </a:r>
            <a:r>
              <a:rPr lang="en-US" sz="1600" dirty="0">
                <a:solidFill>
                  <a:srgbClr val="3817FF"/>
                </a:solidFill>
                <a:latin typeface="+mj-lt"/>
              </a:rPr>
              <a:t> &lt; </a:t>
            </a:r>
            <a:r>
              <a:rPr lang="en-US" sz="1600" i="1" dirty="0">
                <a:solidFill>
                  <a:srgbClr val="3817FF"/>
                </a:solidFill>
                <a:latin typeface="+mj-lt"/>
              </a:rPr>
              <a:t>t</a:t>
            </a:r>
            <a:r>
              <a:rPr lang="en-US" sz="1600" baseline="-25000" dirty="0">
                <a:solidFill>
                  <a:srgbClr val="3817FF"/>
                </a:solidFill>
                <a:latin typeface="+mj-lt"/>
              </a:rPr>
              <a:t>3</a:t>
            </a:r>
            <a:r>
              <a:rPr lang="en-US" sz="1600" dirty="0">
                <a:solidFill>
                  <a:srgbClr val="3817FF"/>
                </a:solidFill>
                <a:latin typeface="+mj-lt"/>
              </a:rPr>
              <a:t> =&gt; </a:t>
            </a:r>
            <a:r>
              <a:rPr lang="en-US" sz="1600" dirty="0">
                <a:solidFill>
                  <a:srgbClr val="FD2919"/>
                </a:solidFill>
                <a:latin typeface="+mj-lt"/>
                <a:sym typeface="Wingdings" pitchFamily="2" charset="2"/>
              </a:rPr>
              <a:t>so </a:t>
            </a:r>
            <a:r>
              <a:rPr lang="en-US" sz="1600" i="1" dirty="0">
                <a:solidFill>
                  <a:srgbClr val="FD2919"/>
                </a:solidFill>
                <a:latin typeface="+mj-lt"/>
                <a:sym typeface="Wingdings" pitchFamily="2" charset="2"/>
              </a:rPr>
              <a:t>y</a:t>
            </a:r>
            <a:r>
              <a:rPr lang="en-US" sz="1600" dirty="0">
                <a:solidFill>
                  <a:srgbClr val="FD2919"/>
                </a:solidFill>
                <a:latin typeface="+mj-lt"/>
                <a:sym typeface="Wingdings" pitchFamily="2" charset="2"/>
              </a:rPr>
              <a:t> stays the same</a:t>
            </a:r>
          </a:p>
          <a:p>
            <a:pPr marL="342900" indent="-342900">
              <a:buClr>
                <a:schemeClr val="tx2"/>
              </a:buClr>
              <a:defRPr/>
            </a:pPr>
            <a:r>
              <a:rPr lang="en-US" sz="1600" dirty="0">
                <a:solidFill>
                  <a:srgbClr val="FD2919"/>
                </a:solidFill>
                <a:latin typeface="+mj-lt"/>
                <a:sym typeface="Wingdings" pitchFamily="2" charset="2"/>
              </a:rPr>
              <a:t>hence next pixel is at </a:t>
            </a:r>
            <a:r>
              <a:rPr lang="en-US" sz="1600" dirty="0">
                <a:solidFill>
                  <a:srgbClr val="FD2919"/>
                </a:solidFill>
                <a:latin typeface="+mj-lt"/>
              </a:rPr>
              <a:t>(</a:t>
            </a:r>
            <a:r>
              <a:rPr lang="en-US" sz="1600" i="1" dirty="0">
                <a:solidFill>
                  <a:srgbClr val="FD2919"/>
                </a:solidFill>
                <a:latin typeface="+mj-lt"/>
              </a:rPr>
              <a:t>x</a:t>
            </a:r>
            <a:r>
              <a:rPr lang="en-US" sz="1600" baseline="-25000" dirty="0">
                <a:solidFill>
                  <a:srgbClr val="FD2919"/>
                </a:solidFill>
                <a:latin typeface="+mj-lt"/>
              </a:rPr>
              <a:t>3</a:t>
            </a:r>
            <a:r>
              <a:rPr lang="en-US" sz="1600" dirty="0">
                <a:solidFill>
                  <a:srgbClr val="FD2919"/>
                </a:solidFill>
                <a:latin typeface="+mj-lt"/>
              </a:rPr>
              <a:t>,</a:t>
            </a:r>
            <a:r>
              <a:rPr lang="en-US" sz="1600" i="1" dirty="0">
                <a:solidFill>
                  <a:srgbClr val="FD2919"/>
                </a:solidFill>
                <a:latin typeface="+mj-lt"/>
              </a:rPr>
              <a:t>y</a:t>
            </a:r>
            <a:r>
              <a:rPr lang="en-US" sz="1600" baseline="-25000" dirty="0">
                <a:solidFill>
                  <a:srgbClr val="FD2919"/>
                </a:solidFill>
                <a:latin typeface="+mj-lt"/>
              </a:rPr>
              <a:t>2</a:t>
            </a:r>
            <a:r>
              <a:rPr lang="en-US" sz="1600" dirty="0">
                <a:solidFill>
                  <a:srgbClr val="FD2919"/>
                </a:solidFill>
                <a:latin typeface="+mj-lt"/>
              </a:rPr>
              <a:t>)</a:t>
            </a:r>
            <a:endParaRPr lang="en-US" sz="1600" dirty="0">
              <a:solidFill>
                <a:srgbClr val="FD2919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145569" name="Oval 161"/>
          <p:cNvSpPr>
            <a:spLocks noChangeArrowheads="1"/>
          </p:cNvSpPr>
          <p:nvPr/>
        </p:nvSpPr>
        <p:spPr bwMode="auto">
          <a:xfrm>
            <a:off x="3219452" y="4384676"/>
            <a:ext cx="142875" cy="144463"/>
          </a:xfrm>
          <a:prstGeom prst="ellipse">
            <a:avLst/>
          </a:prstGeom>
          <a:solidFill>
            <a:srgbClr val="FD291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45570" name="Oval 162"/>
          <p:cNvSpPr>
            <a:spLocks noChangeArrowheads="1"/>
          </p:cNvSpPr>
          <p:nvPr/>
        </p:nvSpPr>
        <p:spPr bwMode="auto">
          <a:xfrm>
            <a:off x="3886201" y="3736976"/>
            <a:ext cx="142875" cy="144463"/>
          </a:xfrm>
          <a:prstGeom prst="ellipse">
            <a:avLst/>
          </a:prstGeom>
          <a:solidFill>
            <a:srgbClr val="FD291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6" name="Group 165"/>
          <p:cNvGrpSpPr>
            <a:grpSpLocks/>
          </p:cNvGrpSpPr>
          <p:nvPr/>
        </p:nvGrpSpPr>
        <p:grpSpPr bwMode="auto">
          <a:xfrm>
            <a:off x="2209801" y="2206626"/>
            <a:ext cx="4105275" cy="3224213"/>
            <a:chOff x="838" y="1208"/>
            <a:chExt cx="2586" cy="2031"/>
          </a:xfrm>
        </p:grpSpPr>
        <p:grpSp>
          <p:nvGrpSpPr>
            <p:cNvPr id="7" name="Group 139"/>
            <p:cNvGrpSpPr>
              <a:grpSpLocks/>
            </p:cNvGrpSpPr>
            <p:nvPr/>
          </p:nvGrpSpPr>
          <p:grpSpPr bwMode="auto">
            <a:xfrm>
              <a:off x="1110" y="2990"/>
              <a:ext cx="2314" cy="249"/>
              <a:chOff x="1020" y="3262"/>
              <a:chExt cx="2314" cy="249"/>
            </a:xfrm>
          </p:grpSpPr>
          <p:sp>
            <p:nvSpPr>
              <p:cNvPr id="5185" name="Line 54"/>
              <p:cNvSpPr>
                <a:spLocks noChangeShapeType="1"/>
              </p:cNvSpPr>
              <p:nvPr/>
            </p:nvSpPr>
            <p:spPr bwMode="auto">
              <a:xfrm>
                <a:off x="1020" y="3294"/>
                <a:ext cx="2314" cy="0"/>
              </a:xfrm>
              <a:prstGeom prst="line">
                <a:avLst/>
              </a:prstGeom>
              <a:noFill/>
              <a:ln w="12700" cap="sq">
                <a:solidFill>
                  <a:srgbClr val="3817FF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86" name="Text Box 128"/>
              <p:cNvSpPr txBox="1">
                <a:spLocks noChangeArrowheads="1"/>
              </p:cNvSpPr>
              <p:nvPr/>
            </p:nvSpPr>
            <p:spPr bwMode="auto">
              <a:xfrm>
                <a:off x="1326" y="3262"/>
                <a:ext cx="256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x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1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  <p:sp>
            <p:nvSpPr>
              <p:cNvPr id="5187" name="Text Box 129"/>
              <p:cNvSpPr txBox="1">
                <a:spLocks noChangeArrowheads="1"/>
              </p:cNvSpPr>
              <p:nvPr/>
            </p:nvSpPr>
            <p:spPr bwMode="auto">
              <a:xfrm>
                <a:off x="1753" y="3262"/>
                <a:ext cx="256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x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2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  <p:sp>
            <p:nvSpPr>
              <p:cNvPr id="5188" name="Text Box 130"/>
              <p:cNvSpPr txBox="1">
                <a:spLocks noChangeArrowheads="1"/>
              </p:cNvSpPr>
              <p:nvPr/>
            </p:nvSpPr>
            <p:spPr bwMode="auto">
              <a:xfrm>
                <a:off x="2161" y="3278"/>
                <a:ext cx="256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x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3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  <p:sp>
            <p:nvSpPr>
              <p:cNvPr id="5189" name="Text Box 131"/>
              <p:cNvSpPr txBox="1">
                <a:spLocks noChangeArrowheads="1"/>
              </p:cNvSpPr>
              <p:nvPr/>
            </p:nvSpPr>
            <p:spPr bwMode="auto">
              <a:xfrm>
                <a:off x="2570" y="3262"/>
                <a:ext cx="256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x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4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  <p:sp>
            <p:nvSpPr>
              <p:cNvPr id="5190" name="Text Box 132"/>
              <p:cNvSpPr txBox="1">
                <a:spLocks noChangeArrowheads="1"/>
              </p:cNvSpPr>
              <p:nvPr/>
            </p:nvSpPr>
            <p:spPr bwMode="auto">
              <a:xfrm>
                <a:off x="2978" y="3278"/>
                <a:ext cx="256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x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5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</p:grpSp>
        <p:grpSp>
          <p:nvGrpSpPr>
            <p:cNvPr id="8" name="Group 164"/>
            <p:cNvGrpSpPr>
              <a:grpSpLocks/>
            </p:cNvGrpSpPr>
            <p:nvPr/>
          </p:nvGrpSpPr>
          <p:grpSpPr bwMode="auto">
            <a:xfrm>
              <a:off x="838" y="1208"/>
              <a:ext cx="433" cy="1986"/>
              <a:chOff x="838" y="1208"/>
              <a:chExt cx="433" cy="1986"/>
            </a:xfrm>
          </p:grpSpPr>
          <p:sp>
            <p:nvSpPr>
              <p:cNvPr id="5177" name="Line 53"/>
              <p:cNvSpPr>
                <a:spLocks noChangeShapeType="1"/>
              </p:cNvSpPr>
              <p:nvPr/>
            </p:nvSpPr>
            <p:spPr bwMode="auto">
              <a:xfrm flipV="1">
                <a:off x="1110" y="1208"/>
                <a:ext cx="0" cy="1814"/>
              </a:xfrm>
              <a:prstGeom prst="line">
                <a:avLst/>
              </a:prstGeom>
              <a:noFill/>
              <a:ln w="12700" cap="sq">
                <a:solidFill>
                  <a:srgbClr val="3817FF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78" name="Text Box 127"/>
              <p:cNvSpPr txBox="1">
                <a:spLocks noChangeArrowheads="1"/>
              </p:cNvSpPr>
              <p:nvPr/>
            </p:nvSpPr>
            <p:spPr bwMode="auto">
              <a:xfrm>
                <a:off x="1015" y="2961"/>
                <a:ext cx="256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x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0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  <p:sp>
            <p:nvSpPr>
              <p:cNvPr id="5179" name="Text Box 133"/>
              <p:cNvSpPr txBox="1">
                <a:spLocks noChangeArrowheads="1"/>
              </p:cNvSpPr>
              <p:nvPr/>
            </p:nvSpPr>
            <p:spPr bwMode="auto">
              <a:xfrm>
                <a:off x="838" y="2825"/>
                <a:ext cx="264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y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0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  <p:sp>
            <p:nvSpPr>
              <p:cNvPr id="5180" name="Text Box 134"/>
              <p:cNvSpPr txBox="1">
                <a:spLocks noChangeArrowheads="1"/>
              </p:cNvSpPr>
              <p:nvPr/>
            </p:nvSpPr>
            <p:spPr bwMode="auto">
              <a:xfrm>
                <a:off x="838" y="2432"/>
                <a:ext cx="264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y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1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  <p:sp>
            <p:nvSpPr>
              <p:cNvPr id="5181" name="Text Box 135"/>
              <p:cNvSpPr txBox="1">
                <a:spLocks noChangeArrowheads="1"/>
              </p:cNvSpPr>
              <p:nvPr/>
            </p:nvSpPr>
            <p:spPr bwMode="auto">
              <a:xfrm>
                <a:off x="838" y="2024"/>
                <a:ext cx="264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y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2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  <p:sp>
            <p:nvSpPr>
              <p:cNvPr id="5182" name="Text Box 136"/>
              <p:cNvSpPr txBox="1">
                <a:spLocks noChangeArrowheads="1"/>
              </p:cNvSpPr>
              <p:nvPr/>
            </p:nvSpPr>
            <p:spPr bwMode="auto">
              <a:xfrm>
                <a:off x="838" y="1616"/>
                <a:ext cx="264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y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3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  <p:sp>
            <p:nvSpPr>
              <p:cNvPr id="5183" name="Text Box 137"/>
              <p:cNvSpPr txBox="1">
                <a:spLocks noChangeArrowheads="1"/>
              </p:cNvSpPr>
              <p:nvPr/>
            </p:nvSpPr>
            <p:spPr bwMode="auto">
              <a:xfrm>
                <a:off x="838" y="1253"/>
                <a:ext cx="264" cy="23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3817FF"/>
                    </a:solidFill>
                    <a:latin typeface="+mj-lt"/>
                  </a:rPr>
                  <a:t>y</a:t>
                </a:r>
                <a:r>
                  <a:rPr lang="en-US" baseline="-25000">
                    <a:solidFill>
                      <a:srgbClr val="3817FF"/>
                    </a:solidFill>
                    <a:latin typeface="+mj-lt"/>
                  </a:rPr>
                  <a:t>5</a:t>
                </a:r>
                <a:endParaRPr lang="en-GB" baseline="-25000">
                  <a:solidFill>
                    <a:srgbClr val="3817FF"/>
                  </a:solidFill>
                  <a:latin typeface="+mj-lt"/>
                </a:endParaRPr>
              </a:p>
            </p:txBody>
          </p:sp>
          <p:sp>
            <p:nvSpPr>
              <p:cNvPr id="5184" name="Oval 163"/>
              <p:cNvSpPr>
                <a:spLocks noChangeArrowheads="1"/>
              </p:cNvSpPr>
              <p:nvPr/>
            </p:nvSpPr>
            <p:spPr bwMode="auto">
              <a:xfrm>
                <a:off x="1066" y="2581"/>
                <a:ext cx="90" cy="91"/>
              </a:xfrm>
              <a:prstGeom prst="ellipse">
                <a:avLst/>
              </a:prstGeom>
              <a:solidFill>
                <a:srgbClr val="FD2919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45574" name="Oval 166"/>
          <p:cNvSpPr>
            <a:spLocks noChangeArrowheads="1"/>
          </p:cNvSpPr>
          <p:nvPr/>
        </p:nvSpPr>
        <p:spPr bwMode="auto">
          <a:xfrm>
            <a:off x="4546601" y="3727451"/>
            <a:ext cx="142875" cy="144463"/>
          </a:xfrm>
          <a:prstGeom prst="ellipse">
            <a:avLst/>
          </a:prstGeom>
          <a:solidFill>
            <a:srgbClr val="FD291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9" name="Group 169"/>
          <p:cNvGrpSpPr>
            <a:grpSpLocks/>
          </p:cNvGrpSpPr>
          <p:nvPr/>
        </p:nvGrpSpPr>
        <p:grpSpPr bwMode="auto">
          <a:xfrm>
            <a:off x="5194302" y="3121026"/>
            <a:ext cx="811213" cy="144463"/>
            <a:chOff x="2718" y="1784"/>
            <a:chExt cx="511" cy="91"/>
          </a:xfrm>
        </p:grpSpPr>
        <p:sp>
          <p:nvSpPr>
            <p:cNvPr id="5173" name="Oval 167"/>
            <p:cNvSpPr>
              <a:spLocks noChangeArrowheads="1"/>
            </p:cNvSpPr>
            <p:nvPr/>
          </p:nvSpPr>
          <p:spPr bwMode="auto">
            <a:xfrm>
              <a:off x="2718" y="1784"/>
              <a:ext cx="90" cy="91"/>
            </a:xfrm>
            <a:prstGeom prst="ellipse">
              <a:avLst/>
            </a:prstGeom>
            <a:solidFill>
              <a:srgbClr val="FD291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74" name="Oval 168"/>
            <p:cNvSpPr>
              <a:spLocks noChangeArrowheads="1"/>
            </p:cNvSpPr>
            <p:nvPr/>
          </p:nvSpPr>
          <p:spPr bwMode="auto">
            <a:xfrm>
              <a:off x="3139" y="1784"/>
              <a:ext cx="90" cy="91"/>
            </a:xfrm>
            <a:prstGeom prst="ellipse">
              <a:avLst/>
            </a:prstGeom>
            <a:solidFill>
              <a:srgbClr val="FD291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B583D07-C3C6-422B-A2E4-A3404FB4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40" name="Group 141">
            <a:extLst>
              <a:ext uri="{FF2B5EF4-FFF2-40B4-BE49-F238E27FC236}">
                <a16:creationId xmlns:a16="http://schemas.microsoft.com/office/drawing/2014/main" id="{EAC89C18-9A47-499D-B084-4F0E349D1AAC}"/>
              </a:ext>
            </a:extLst>
          </p:cNvPr>
          <p:cNvGrpSpPr>
            <a:grpSpLocks/>
          </p:cNvGrpSpPr>
          <p:nvPr/>
        </p:nvGrpSpPr>
        <p:grpSpPr bwMode="auto">
          <a:xfrm>
            <a:off x="3037695" y="3782471"/>
            <a:ext cx="565151" cy="391638"/>
            <a:chOff x="1429" y="2735"/>
            <a:chExt cx="356" cy="151"/>
          </a:xfrm>
        </p:grpSpPr>
        <p:sp>
          <p:nvSpPr>
            <p:cNvPr id="41" name="Line 57">
              <a:extLst>
                <a:ext uri="{FF2B5EF4-FFF2-40B4-BE49-F238E27FC236}">
                  <a16:creationId xmlns:a16="http://schemas.microsoft.com/office/drawing/2014/main" id="{DF05C373-8EE4-4FEB-9548-217BED20A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750"/>
              <a:ext cx="18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Line 58">
              <a:extLst>
                <a:ext uri="{FF2B5EF4-FFF2-40B4-BE49-F238E27FC236}">
                  <a16:creationId xmlns:a16="http://schemas.microsoft.com/office/drawing/2014/main" id="{4EE93ED8-F39F-4E59-89C4-4F282809C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5" y="2750"/>
              <a:ext cx="0" cy="1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Text Box 59">
              <a:extLst>
                <a:ext uri="{FF2B5EF4-FFF2-40B4-BE49-F238E27FC236}">
                  <a16:creationId xmlns:a16="http://schemas.microsoft.com/office/drawing/2014/main" id="{291AD17A-E125-425C-A959-64500C851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" y="2735"/>
              <a:ext cx="246" cy="1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+mj-lt"/>
                </a:rPr>
                <a:t>t1</a:t>
              </a:r>
              <a:endParaRPr lang="en-GB" sz="16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65" grpId="0"/>
      <p:bldP spid="145567" grpId="0" animBg="1"/>
      <p:bldP spid="145568" grpId="0"/>
      <p:bldP spid="145569" grpId="0" animBg="1"/>
      <p:bldP spid="145570" grpId="0" animBg="1"/>
      <p:bldP spid="1455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571" y="326280"/>
            <a:ext cx="3234858" cy="592137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cs typeface="Courier New" panose="02070309020205020404" pitchFamily="49" charset="0"/>
              </a:rPr>
              <a:t>In General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1308683" y="2041320"/>
            <a:ext cx="3917658" cy="2992073"/>
          </a:xfrm>
          <a:gradFill rotWithShape="1">
            <a:gsLst>
              <a:gs pos="0">
                <a:srgbClr val="DAD6C6"/>
              </a:gs>
              <a:gs pos="100000">
                <a:schemeClr val="bg1"/>
              </a:gs>
            </a:gsLst>
            <a:lin ang="0" scaled="1"/>
          </a:gradFill>
          <a:ln>
            <a:solidFill>
              <a:srgbClr val="C0C0C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Blip>
                <a:blip r:embed="rId3"/>
              </a:buBlip>
              <a:tabLst>
                <a:tab pos="2343150" algn="l"/>
              </a:tabLst>
            </a:pP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a line with gradient ≤ 1 </a:t>
            </a:r>
            <a:r>
              <a:rPr lang="en-US" sz="1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 will always increase by 1]</a:t>
            </a:r>
          </a:p>
          <a:p>
            <a:pPr lvl="1">
              <a:spcBef>
                <a:spcPct val="0"/>
              </a:spcBef>
              <a:buNone/>
              <a:tabLst>
                <a:tab pos="2343150" algn="l"/>
              </a:tabLst>
            </a:pP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</a:t>
            </a:r>
            <a:r>
              <a:rPr lang="en-US" sz="1400" baseline="-250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</a:t>
            </a: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</a:p>
          <a:p>
            <a:pPr lvl="1">
              <a:spcBef>
                <a:spcPct val="0"/>
              </a:spcBef>
              <a:buNone/>
              <a:tabLst>
                <a:tab pos="2343150" algn="l"/>
              </a:tabLst>
            </a:pP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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then	   </a:t>
            </a:r>
          </a:p>
          <a:p>
            <a:pPr lvl="1">
              <a:spcBef>
                <a:spcPct val="0"/>
              </a:spcBef>
              <a:buNone/>
              <a:tabLst>
                <a:tab pos="2343150" algn="l"/>
              </a:tabLst>
            </a:pP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i="1" dirty="0" err="1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400" i="1" baseline="-25000" dirty="0" err="1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400" i="1" baseline="-25000" dirty="0">
              <a:solidFill>
                <a:srgbClr val="FD291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ct val="0"/>
              </a:spcBef>
              <a:buNone/>
              <a:tabLst>
                <a:tab pos="2343150" algn="l"/>
              </a:tabLst>
            </a:pP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d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+ 2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</a:p>
          <a:p>
            <a:pPr lvl="1">
              <a:spcBef>
                <a:spcPct val="0"/>
              </a:spcBef>
              <a:buNone/>
              <a:tabLst>
                <a:tab pos="2343150" algn="l"/>
              </a:tabLst>
            </a:pP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≥ 0 then	</a:t>
            </a:r>
          </a:p>
          <a:p>
            <a:pPr lvl="1">
              <a:spcBef>
                <a:spcPct val="0"/>
              </a:spcBef>
              <a:buNone/>
              <a:tabLst>
                <a:tab pos="2343150" algn="l"/>
              </a:tabLst>
            </a:pP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i="1" dirty="0" err="1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400" i="1" baseline="-25000" dirty="0" err="1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  <a:endParaRPr lang="en-US" sz="1400" i="1" baseline="-25000" dirty="0">
              <a:solidFill>
                <a:srgbClr val="FD291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ct val="0"/>
              </a:spcBef>
              <a:buNone/>
              <a:tabLst>
                <a:tab pos="2343150" algn="l"/>
              </a:tabLst>
            </a:pP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+ 2(</a:t>
            </a:r>
            <a:r>
              <a:rPr lang="en-US" sz="1400" i="1" dirty="0" err="1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dx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>
              <a:spcBef>
                <a:spcPct val="0"/>
              </a:spcBef>
              <a:buNone/>
              <a:tabLst>
                <a:tab pos="2343150" algn="l"/>
              </a:tabLst>
            </a:pP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i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i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6786694" y="2041320"/>
            <a:ext cx="4269994" cy="2992073"/>
          </a:xfrm>
          <a:prstGeom prst="rect">
            <a:avLst/>
          </a:prstGeom>
          <a:gradFill rotWithShape="1">
            <a:gsLst>
              <a:gs pos="0">
                <a:srgbClr val="DAD6C6"/>
              </a:gs>
              <a:gs pos="100000">
                <a:schemeClr val="bg1"/>
              </a:gs>
            </a:gsLst>
            <a:lin ang="0" scaled="1"/>
          </a:gradFill>
          <a:ln w="12700" cap="sq">
            <a:solidFill>
              <a:srgbClr val="C0C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buClr>
                <a:schemeClr val="tx2"/>
              </a:buClr>
              <a:buBlip>
                <a:blip r:embed="rId3"/>
              </a:buBlip>
              <a:tabLst>
                <a:tab pos="2228850" algn="l"/>
              </a:tabLst>
            </a:pP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a line with gradient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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r>
              <a:rPr lang="en-US" sz="1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[y will always increase by 1]</a:t>
            </a:r>
          </a:p>
          <a:p>
            <a:pPr marL="742950" lvl="1" indent="-285750">
              <a:buSzPct val="95000"/>
              <a:tabLst>
                <a:tab pos="2228850" algn="l"/>
              </a:tabLst>
            </a:pP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baseline="-250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</a:t>
            </a: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400" i="1" dirty="0" err="1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endParaRPr lang="en-US" sz="1400" i="1" dirty="0">
              <a:solidFill>
                <a:srgbClr val="3817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SzPct val="95000"/>
              <a:tabLst>
                <a:tab pos="2228850" algn="l"/>
              </a:tabLst>
            </a:pP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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then	</a:t>
            </a:r>
          </a:p>
          <a:p>
            <a:pPr marL="742950" lvl="1" indent="-285750">
              <a:buSzPct val="95000"/>
              <a:tabLst>
                <a:tab pos="2228850" algn="l"/>
              </a:tabLst>
            </a:pP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pPr marL="742950" lvl="1" indent="-285750">
              <a:buSzPct val="95000"/>
              <a:tabLst>
                <a:tab pos="2228850" algn="l"/>
              </a:tabLst>
            </a:pP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+ 2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</a:p>
          <a:p>
            <a:pPr marL="742950" lvl="1" indent="-285750">
              <a:buSzPct val="95000"/>
              <a:tabLst>
                <a:tab pos="2228850" algn="l"/>
              </a:tabLst>
            </a:pP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≥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then	</a:t>
            </a:r>
          </a:p>
          <a:p>
            <a:pPr marL="742950" lvl="1" indent="-285750">
              <a:buSzPct val="95000"/>
              <a:tabLst>
                <a:tab pos="2228850" algn="l"/>
              </a:tabLst>
            </a:pP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  <a:endParaRPr lang="en-US" sz="1400" i="1" baseline="-25000" dirty="0">
              <a:solidFill>
                <a:srgbClr val="FD291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SzPct val="95000"/>
              <a:tabLst>
                <a:tab pos="2228850" algn="l"/>
              </a:tabLst>
            </a:pPr>
            <a:r>
              <a:rPr lang="en-US" sz="1400" i="1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i="1" baseline="-250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+ 2(</a:t>
            </a:r>
            <a:r>
              <a:rPr lang="en-US" sz="1400" i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400" i="1" dirty="0" err="1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sz="1400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742950" lvl="1" indent="-285750">
              <a:buSzPct val="95000"/>
              <a:tabLst>
                <a:tab pos="2228850" algn="l"/>
              </a:tabLst>
            </a:pPr>
            <a:r>
              <a:rPr lang="en-US" sz="1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400" i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400" i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76169" y="5743042"/>
            <a:ext cx="1182847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u="sng" dirty="0">
                <a:solidFill>
                  <a:srgbClr val="FD2919"/>
                </a:solidFill>
                <a:cs typeface="Courier New" panose="02070309020205020404" pitchFamily="49" charset="0"/>
              </a:rPr>
              <a:t>Note</a:t>
            </a:r>
            <a:r>
              <a:rPr lang="en-US" dirty="0">
                <a:cs typeface="Courier New" panose="02070309020205020404" pitchFamily="49" charset="0"/>
              </a:rPr>
              <a:t>: The constants 2</a:t>
            </a:r>
            <a:r>
              <a:rPr lang="en-US" i="1" dirty="0">
                <a:cs typeface="Courier New" panose="02070309020205020404" pitchFamily="49" charset="0"/>
              </a:rPr>
              <a:t>dy</a:t>
            </a:r>
            <a:r>
              <a:rPr lang="en-US" dirty="0">
                <a:cs typeface="Courier New" panose="02070309020205020404" pitchFamily="49" charset="0"/>
              </a:rPr>
              <a:t> and 2(</a:t>
            </a:r>
            <a:r>
              <a:rPr lang="en-US" i="1" dirty="0" err="1">
                <a:cs typeface="Courier New" panose="02070309020205020404" pitchFamily="49" charset="0"/>
              </a:rPr>
              <a:t>dy</a:t>
            </a:r>
            <a:r>
              <a:rPr lang="en-US" i="1" dirty="0">
                <a:cs typeface="Courier New" panose="02070309020205020404" pitchFamily="49" charset="0"/>
              </a:rPr>
              <a:t>-dx</a:t>
            </a:r>
            <a:r>
              <a:rPr lang="en-US" dirty="0">
                <a:cs typeface="Courier New" panose="02070309020205020404" pitchFamily="49" charset="0"/>
              </a:rPr>
              <a:t>) can be calculated once, so the arithmetic will involve only integer addition and subtraction.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085291" y="68796"/>
            <a:ext cx="7772400" cy="44926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dirty="0">
                <a:solidFill>
                  <a:srgbClr val="00B0F0"/>
                </a:solidFill>
              </a:rPr>
              <a:t>Draw a line from (20,10) to (30,18)</a:t>
            </a:r>
            <a:endParaRPr lang="el-GR" sz="2400" b="1" dirty="0">
              <a:solidFill>
                <a:srgbClr val="00B0F0"/>
              </a:solidFill>
            </a:endParaRPr>
          </a:p>
        </p:txBody>
      </p:sp>
      <p:graphicFrame>
        <p:nvGraphicFramePr>
          <p:cNvPr id="115969" name="Group 2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01359774"/>
              </p:ext>
            </p:extLst>
          </p:nvPr>
        </p:nvGraphicFramePr>
        <p:xfrm>
          <a:off x="5981237" y="2273417"/>
          <a:ext cx="5146675" cy="3835403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Group 253"/>
          <p:cNvGrpSpPr>
            <a:grpSpLocks/>
          </p:cNvGrpSpPr>
          <p:nvPr/>
        </p:nvGrpSpPr>
        <p:grpSpPr bwMode="auto">
          <a:xfrm>
            <a:off x="8260888" y="0"/>
            <a:ext cx="3121025" cy="1874836"/>
            <a:chOff x="3315" y="186"/>
            <a:chExt cx="1966" cy="1181"/>
          </a:xfrm>
        </p:grpSpPr>
        <p:sp>
          <p:nvSpPr>
            <p:cNvPr id="51572" name="Line 250"/>
            <p:cNvSpPr>
              <a:spLocks noChangeShapeType="1"/>
            </p:cNvSpPr>
            <p:nvPr/>
          </p:nvSpPr>
          <p:spPr bwMode="auto">
            <a:xfrm flipV="1">
              <a:off x="3606" y="436"/>
              <a:ext cx="1315" cy="68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oval" w="sm" len="sm"/>
              <a:tailEnd type="oval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73" name="Text Box 251"/>
            <p:cNvSpPr txBox="1">
              <a:spLocks noChangeArrowheads="1"/>
            </p:cNvSpPr>
            <p:nvPr/>
          </p:nvSpPr>
          <p:spPr bwMode="auto">
            <a:xfrm>
              <a:off x="3315" y="1115"/>
              <a:ext cx="632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D2919"/>
                  </a:solidFill>
                </a:rPr>
                <a:t>(20,10)</a:t>
              </a:r>
            </a:p>
          </p:txBody>
        </p:sp>
        <p:sp>
          <p:nvSpPr>
            <p:cNvPr id="51574" name="Text Box 252"/>
            <p:cNvSpPr txBox="1">
              <a:spLocks noChangeArrowheads="1"/>
            </p:cNvSpPr>
            <p:nvPr/>
          </p:nvSpPr>
          <p:spPr bwMode="auto">
            <a:xfrm>
              <a:off x="4649" y="186"/>
              <a:ext cx="632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D2919"/>
                  </a:solidFill>
                </a:rPr>
                <a:t>(30,18)</a:t>
              </a:r>
            </a:p>
          </p:txBody>
        </p:sp>
      </p:grpSp>
      <p:sp>
        <p:nvSpPr>
          <p:cNvPr id="115971" name="Text Box 259"/>
          <p:cNvSpPr txBox="1">
            <a:spLocks noChangeArrowheads="1"/>
          </p:cNvSpPr>
          <p:nvPr/>
        </p:nvSpPr>
        <p:spPr bwMode="auto">
          <a:xfrm>
            <a:off x="1259272" y="396875"/>
            <a:ext cx="3743332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>
                <a:solidFill>
                  <a:srgbClr val="3817FF"/>
                </a:solidFill>
              </a:rPr>
              <a:t>dx</a:t>
            </a:r>
            <a:r>
              <a:rPr lang="en-US" sz="2000" dirty="0">
                <a:solidFill>
                  <a:srgbClr val="3817FF"/>
                </a:solidFill>
              </a:rPr>
              <a:t> = 10</a:t>
            </a:r>
          </a:p>
          <a:p>
            <a:pPr algn="l"/>
            <a:r>
              <a:rPr lang="en-US" sz="2000" i="1" dirty="0" err="1">
                <a:solidFill>
                  <a:srgbClr val="3817FF"/>
                </a:solidFill>
              </a:rPr>
              <a:t>dy</a:t>
            </a:r>
            <a:r>
              <a:rPr lang="en-US" sz="2000" dirty="0">
                <a:solidFill>
                  <a:srgbClr val="3817FF"/>
                </a:solidFill>
              </a:rPr>
              <a:t> = 8</a:t>
            </a:r>
          </a:p>
          <a:p>
            <a:pPr algn="l"/>
            <a:endParaRPr lang="en-US" sz="1000" dirty="0">
              <a:solidFill>
                <a:srgbClr val="3817FF"/>
              </a:solidFill>
            </a:endParaRPr>
          </a:p>
          <a:p>
            <a:pPr algn="l"/>
            <a:r>
              <a:rPr lang="en-US" sz="2000" dirty="0">
                <a:solidFill>
                  <a:srgbClr val="3817FF"/>
                </a:solidFill>
              </a:rPr>
              <a:t>initial decision, </a:t>
            </a:r>
            <a:r>
              <a:rPr lang="en-US" sz="2000" i="1" dirty="0">
                <a:solidFill>
                  <a:srgbClr val="3817FF"/>
                </a:solidFill>
              </a:rPr>
              <a:t>d</a:t>
            </a:r>
            <a:r>
              <a:rPr lang="en-US" sz="2000" baseline="-25000" dirty="0">
                <a:solidFill>
                  <a:srgbClr val="3817FF"/>
                </a:solidFill>
              </a:rPr>
              <a:t>0</a:t>
            </a:r>
            <a:r>
              <a:rPr lang="en-US" sz="2000" dirty="0">
                <a:solidFill>
                  <a:srgbClr val="3817FF"/>
                </a:solidFill>
              </a:rPr>
              <a:t> = 2</a:t>
            </a:r>
            <a:r>
              <a:rPr lang="en-US" sz="2000" i="1" dirty="0">
                <a:solidFill>
                  <a:srgbClr val="3817FF"/>
                </a:solidFill>
              </a:rPr>
              <a:t>dy</a:t>
            </a:r>
            <a:r>
              <a:rPr lang="en-US" sz="2000" dirty="0">
                <a:solidFill>
                  <a:srgbClr val="3817FF"/>
                </a:solidFill>
              </a:rPr>
              <a:t> – </a:t>
            </a:r>
            <a:r>
              <a:rPr lang="en-US" sz="2000" i="1" dirty="0">
                <a:solidFill>
                  <a:srgbClr val="3817FF"/>
                </a:solidFill>
              </a:rPr>
              <a:t>dx</a:t>
            </a:r>
            <a:r>
              <a:rPr lang="en-US" sz="2000" dirty="0">
                <a:solidFill>
                  <a:srgbClr val="3817FF"/>
                </a:solidFill>
              </a:rPr>
              <a:t> = 6</a:t>
            </a:r>
          </a:p>
          <a:p>
            <a:pPr algn="l"/>
            <a:r>
              <a:rPr lang="en-US" sz="2000" dirty="0">
                <a:solidFill>
                  <a:srgbClr val="3817FF"/>
                </a:solidFill>
              </a:rPr>
              <a:t>Also, 2</a:t>
            </a:r>
            <a:r>
              <a:rPr lang="en-US" sz="2000" i="1" dirty="0">
                <a:solidFill>
                  <a:srgbClr val="3817FF"/>
                </a:solidFill>
              </a:rPr>
              <a:t>dy</a:t>
            </a:r>
            <a:r>
              <a:rPr lang="en-US" sz="2000" dirty="0">
                <a:solidFill>
                  <a:srgbClr val="3817FF"/>
                </a:solidFill>
              </a:rPr>
              <a:t> = 16,  2(</a:t>
            </a:r>
            <a:r>
              <a:rPr lang="en-US" sz="2000" i="1" dirty="0" err="1">
                <a:solidFill>
                  <a:srgbClr val="3817FF"/>
                </a:solidFill>
              </a:rPr>
              <a:t>dy</a:t>
            </a:r>
            <a:r>
              <a:rPr lang="en-US" sz="2000" dirty="0">
                <a:solidFill>
                  <a:srgbClr val="3817FF"/>
                </a:solidFill>
              </a:rPr>
              <a:t> – </a:t>
            </a:r>
            <a:r>
              <a:rPr lang="en-US" sz="2000" i="1" dirty="0">
                <a:solidFill>
                  <a:srgbClr val="3817FF"/>
                </a:solidFill>
              </a:rPr>
              <a:t>dx</a:t>
            </a:r>
            <a:r>
              <a:rPr lang="en-US" sz="2000" dirty="0">
                <a:solidFill>
                  <a:srgbClr val="3817FF"/>
                </a:solidFill>
              </a:rPr>
              <a:t>) = - 4</a:t>
            </a:r>
          </a:p>
        </p:txBody>
      </p:sp>
      <p:grpSp>
        <p:nvGrpSpPr>
          <p:cNvPr id="3" name="Group 263"/>
          <p:cNvGrpSpPr>
            <a:grpSpLocks/>
          </p:cNvGrpSpPr>
          <p:nvPr/>
        </p:nvGrpSpPr>
        <p:grpSpPr bwMode="auto">
          <a:xfrm>
            <a:off x="2522831" y="2288754"/>
            <a:ext cx="1944686" cy="3603624"/>
            <a:chOff x="793" y="1521"/>
            <a:chExt cx="1225" cy="2270"/>
          </a:xfrm>
        </p:grpSpPr>
        <p:sp>
          <p:nvSpPr>
            <p:cNvPr id="51569" name="Line 260"/>
            <p:cNvSpPr>
              <a:spLocks noChangeShapeType="1"/>
            </p:cNvSpPr>
            <p:nvPr/>
          </p:nvSpPr>
          <p:spPr bwMode="auto">
            <a:xfrm>
              <a:off x="793" y="1797"/>
              <a:ext cx="122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70" name="Text Box 261"/>
            <p:cNvSpPr txBox="1">
              <a:spLocks noChangeArrowheads="1"/>
            </p:cNvSpPr>
            <p:nvPr/>
          </p:nvSpPr>
          <p:spPr bwMode="auto">
            <a:xfrm>
              <a:off x="839" y="1521"/>
              <a:ext cx="1174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 i="1">
                  <a:latin typeface="Arial Narrow" pitchFamily="34" charset="0"/>
                </a:rPr>
                <a:t>i</a:t>
              </a:r>
              <a:r>
                <a:rPr lang="en-US" sz="2000">
                  <a:latin typeface="Arial Narrow" pitchFamily="34" charset="0"/>
                </a:rPr>
                <a:t>      </a:t>
              </a:r>
              <a:r>
                <a:rPr lang="en-US" sz="2000" i="1">
                  <a:latin typeface="Arial Narrow" pitchFamily="34" charset="0"/>
                </a:rPr>
                <a:t>d</a:t>
              </a:r>
              <a:r>
                <a:rPr lang="en-US" sz="2000" i="1" baseline="-25000">
                  <a:latin typeface="Arial Narrow" pitchFamily="34" charset="0"/>
                </a:rPr>
                <a:t>i</a:t>
              </a:r>
              <a:r>
                <a:rPr lang="en-US" sz="2000">
                  <a:latin typeface="Arial Narrow" pitchFamily="34" charset="0"/>
                </a:rPr>
                <a:t>      (</a:t>
              </a:r>
              <a:r>
                <a:rPr lang="en-US" sz="2000" i="1">
                  <a:latin typeface="Arial Narrow" pitchFamily="34" charset="0"/>
                </a:rPr>
                <a:t>x</a:t>
              </a:r>
              <a:r>
                <a:rPr lang="en-US" sz="2000" i="1" baseline="-25000">
                  <a:latin typeface="Arial Narrow" pitchFamily="34" charset="0"/>
                </a:rPr>
                <a:t>i</a:t>
              </a:r>
              <a:r>
                <a:rPr lang="en-US" sz="2000" baseline="-25000">
                  <a:latin typeface="Arial Narrow" pitchFamily="34" charset="0"/>
                </a:rPr>
                <a:t>+1</a:t>
              </a:r>
              <a:r>
                <a:rPr lang="en-US" sz="2000">
                  <a:latin typeface="Arial Narrow" pitchFamily="34" charset="0"/>
                </a:rPr>
                <a:t>,</a:t>
              </a:r>
              <a:r>
                <a:rPr lang="en-US" sz="2000" i="1">
                  <a:latin typeface="Arial Narrow" pitchFamily="34" charset="0"/>
                </a:rPr>
                <a:t>y</a:t>
              </a:r>
              <a:r>
                <a:rPr lang="en-US" sz="2000" i="1" baseline="-25000">
                  <a:latin typeface="Arial Narrow" pitchFamily="34" charset="0"/>
                </a:rPr>
                <a:t>i</a:t>
              </a:r>
              <a:r>
                <a:rPr lang="en-US" sz="2000" baseline="-25000">
                  <a:latin typeface="Arial Narrow" pitchFamily="34" charset="0"/>
                </a:rPr>
                <a:t>+1</a:t>
              </a:r>
              <a:r>
                <a:rPr lang="en-US" sz="2000">
                  <a:latin typeface="Arial Narrow" pitchFamily="34" charset="0"/>
                </a:rPr>
                <a:t>)</a:t>
              </a:r>
            </a:p>
          </p:txBody>
        </p:sp>
        <p:sp>
          <p:nvSpPr>
            <p:cNvPr id="51571" name="Text Box 262"/>
            <p:cNvSpPr txBox="1">
              <a:spLocks noChangeArrowheads="1"/>
            </p:cNvSpPr>
            <p:nvPr/>
          </p:nvSpPr>
          <p:spPr bwMode="auto">
            <a:xfrm>
              <a:off x="839" y="1794"/>
              <a:ext cx="1164" cy="199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 dirty="0">
                  <a:latin typeface="Arial Narrow" pitchFamily="34" charset="0"/>
                </a:rPr>
                <a:t>0     6       (21,11) </a:t>
              </a:r>
            </a:p>
            <a:p>
              <a:pPr algn="l"/>
              <a:r>
                <a:rPr lang="en-US" sz="2000" dirty="0">
                  <a:latin typeface="Arial Narrow" pitchFamily="34" charset="0"/>
                </a:rPr>
                <a:t>1     2       (22,12) </a:t>
              </a:r>
            </a:p>
            <a:p>
              <a:pPr algn="l"/>
              <a:r>
                <a:rPr lang="en-US" sz="2000" dirty="0">
                  <a:latin typeface="Arial Narrow" pitchFamily="34" charset="0"/>
                </a:rPr>
                <a:t>2    -2       (23,12) </a:t>
              </a:r>
            </a:p>
            <a:p>
              <a:pPr algn="l"/>
              <a:r>
                <a:rPr lang="en-US" sz="2000" dirty="0">
                  <a:latin typeface="Arial Narrow" pitchFamily="34" charset="0"/>
                </a:rPr>
                <a:t>3    14      (24,13) </a:t>
              </a:r>
            </a:p>
            <a:p>
              <a:pPr algn="l"/>
              <a:r>
                <a:rPr lang="en-US" sz="2000" dirty="0">
                  <a:latin typeface="Arial Narrow" pitchFamily="34" charset="0"/>
                </a:rPr>
                <a:t>4    10      (25,14) </a:t>
              </a:r>
            </a:p>
            <a:p>
              <a:pPr algn="l"/>
              <a:r>
                <a:rPr lang="en-US" sz="2000" dirty="0">
                  <a:latin typeface="Arial Narrow" pitchFamily="34" charset="0"/>
                </a:rPr>
                <a:t>5     6       (26,15) </a:t>
              </a:r>
            </a:p>
            <a:p>
              <a:pPr algn="l"/>
              <a:r>
                <a:rPr lang="en-US" sz="2000" dirty="0">
                  <a:latin typeface="Arial Narrow" pitchFamily="34" charset="0"/>
                </a:rPr>
                <a:t>6     2       (27,16) </a:t>
              </a:r>
            </a:p>
            <a:p>
              <a:pPr algn="l"/>
              <a:r>
                <a:rPr lang="en-US" sz="2000" dirty="0">
                  <a:latin typeface="Arial Narrow" pitchFamily="34" charset="0"/>
                </a:rPr>
                <a:t>7    -2       (28,16) </a:t>
              </a:r>
            </a:p>
            <a:p>
              <a:pPr algn="l"/>
              <a:r>
                <a:rPr lang="en-US" sz="2000" dirty="0">
                  <a:latin typeface="Arial Narrow" pitchFamily="34" charset="0"/>
                </a:rPr>
                <a:t>8    14      (29,17) </a:t>
              </a:r>
            </a:p>
            <a:p>
              <a:pPr algn="l"/>
              <a:r>
                <a:rPr lang="en-US" sz="2000" dirty="0">
                  <a:latin typeface="Arial Narrow" pitchFamily="34" charset="0"/>
                </a:rPr>
                <a:t>9    10      (30,18)</a:t>
              </a:r>
              <a:r>
                <a:rPr lang="en-US" dirty="0">
                  <a:latin typeface="Arial Narrow" pitchFamily="34" charset="0"/>
                </a:rPr>
                <a:t> </a:t>
              </a:r>
              <a:endParaRPr lang="en-US" sz="2000" dirty="0">
                <a:latin typeface="Arial Narrow" pitchFamily="34" charset="0"/>
              </a:endParaRPr>
            </a:p>
          </p:txBody>
        </p:sp>
      </p:grpSp>
      <p:graphicFrame>
        <p:nvGraphicFramePr>
          <p:cNvPr id="116396" name="Group 6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80648"/>
              </p:ext>
            </p:extLst>
          </p:nvPr>
        </p:nvGraphicFramePr>
        <p:xfrm>
          <a:off x="5981237" y="2282943"/>
          <a:ext cx="5146675" cy="3825877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1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567" name="Line 246"/>
          <p:cNvSpPr>
            <a:spLocks noChangeShapeType="1"/>
          </p:cNvSpPr>
          <p:nvPr/>
        </p:nvSpPr>
        <p:spPr bwMode="auto">
          <a:xfrm flipV="1">
            <a:off x="6340010" y="2022592"/>
            <a:ext cx="1588" cy="4249738"/>
          </a:xfrm>
          <a:prstGeom prst="line">
            <a:avLst/>
          </a:prstGeom>
          <a:noFill/>
          <a:ln w="317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568" name="Line 247"/>
          <p:cNvSpPr>
            <a:spLocks noChangeShapeType="1"/>
          </p:cNvSpPr>
          <p:nvPr/>
        </p:nvSpPr>
        <p:spPr bwMode="auto">
          <a:xfrm>
            <a:off x="5836776" y="5767504"/>
            <a:ext cx="5545137" cy="0"/>
          </a:xfrm>
          <a:prstGeom prst="line">
            <a:avLst/>
          </a:prstGeom>
          <a:noFill/>
          <a:ln w="317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idx="1"/>
          </p:nvPr>
        </p:nvSpPr>
        <p:spPr>
          <a:xfrm>
            <a:off x="1845578" y="1912691"/>
            <a:ext cx="8653244" cy="44713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LineBres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x1, 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y1, 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x2, 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y2) </a:t>
            </a:r>
            <a:r>
              <a:rPr lang="en-US" sz="2400" b="1" dirty="0">
                <a:solidFill>
                  <a:srgbClr val="FD29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|m| &lt; 1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dx = abs(x2 – x1),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abs(y2 – y1);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 = 2 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 dx,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twoDy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2 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twoDyMinusDx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2 * 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 dx);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x = x1;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y = y1;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	glVertex2i(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//print the first pixel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//now main algorithm part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(x &lt; x1)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x++;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		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 &lt; 0)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d +=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twoDy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		</a:t>
            </a:r>
            <a:r>
              <a:rPr lang="en-US" sz="1400" dirty="0">
                <a:solidFill>
                  <a:srgbClr val="381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		y++;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		d +=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twoDyMinusDx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		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		glVertex2i(x, y);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	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D2D14F-9642-43DD-A5C4-A9B239F64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0909" y="410170"/>
            <a:ext cx="3234858" cy="592137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cs typeface="Courier New" panose="02070309020205020404" pitchFamily="49" charset="0"/>
              </a:rPr>
              <a:t>Code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5E39-D00F-49AD-8C17-5C9F3034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04694-7858-4048-B11D-1DAF35FC9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last code, you need to prepare the code for m&gt;1</a:t>
            </a:r>
          </a:p>
        </p:txBody>
      </p:sp>
    </p:spTree>
    <p:extLst>
      <p:ext uri="{BB962C8B-B14F-4D97-AF65-F5344CB8AC3E}">
        <p14:creationId xmlns:p14="http://schemas.microsoft.com/office/powerpoint/2010/main" val="61667412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{8AA87BCF-5529-4C31-B934-7D67E41B5AD7}tf33845126</Template>
  <TotalTime>0</TotalTime>
  <Words>715</Words>
  <Application>Microsoft Office PowerPoint</Application>
  <PresentationFormat>Widescreen</PresentationFormat>
  <Paragraphs>143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 Narrow</vt:lpstr>
      <vt:lpstr>Bookman Old Style</vt:lpstr>
      <vt:lpstr>Calibri</vt:lpstr>
      <vt:lpstr>Courier New</vt:lpstr>
      <vt:lpstr>Franklin Gothic Book</vt:lpstr>
      <vt:lpstr>Impact</vt:lpstr>
      <vt:lpstr>Times New Roman</vt:lpstr>
      <vt:lpstr>Wingdings</vt:lpstr>
      <vt:lpstr>1_RetrospectVTI</vt:lpstr>
      <vt:lpstr>Bresenham’s Line Drawing</vt:lpstr>
      <vt:lpstr>Bresenham’s Line Algorithm</vt:lpstr>
      <vt:lpstr>Bresenham’s Line Algorithm</vt:lpstr>
      <vt:lpstr>Bresenham’s Line Algorithm</vt:lpstr>
      <vt:lpstr>Example</vt:lpstr>
      <vt:lpstr>In General</vt:lpstr>
      <vt:lpstr>Draw a line from (20,10) to (30,18)</vt:lpstr>
      <vt:lpstr>Code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2020-06-24T07:51:41Z</dcterms:created>
  <dcterms:modified xsi:type="dcterms:W3CDTF">2020-06-24T08:12:19Z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